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C69B493-B784-49F9-8D40-17A26240082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08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0F089EB-7E19-45D5-800D-EB2778FE044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B493-B784-49F9-8D40-17A26240082C}" type="slidenum">
              <a:rPr lang="en-US" smtClean="0"/>
              <a:t>‹#›</a:t>
            </a:fld>
            <a:endParaRPr lang="en-US"/>
          </a:p>
        </p:txBody>
      </p:sp>
    </p:spTree>
    <p:extLst>
      <p:ext uri="{BB962C8B-B14F-4D97-AF65-F5344CB8AC3E}">
        <p14:creationId xmlns:p14="http://schemas.microsoft.com/office/powerpoint/2010/main" val="89183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78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80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spTree>
    <p:extLst>
      <p:ext uri="{BB962C8B-B14F-4D97-AF65-F5344CB8AC3E}">
        <p14:creationId xmlns:p14="http://schemas.microsoft.com/office/powerpoint/2010/main" val="20531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780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085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40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33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spTree>
    <p:extLst>
      <p:ext uri="{BB962C8B-B14F-4D97-AF65-F5344CB8AC3E}">
        <p14:creationId xmlns:p14="http://schemas.microsoft.com/office/powerpoint/2010/main" val="1487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F089EB-7E19-45D5-800D-EB2778FE044E}"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9B493-B784-49F9-8D40-17A26240082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33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0F089EB-7E19-45D5-800D-EB2778FE044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B493-B784-49F9-8D40-17A26240082C}" type="slidenum">
              <a:rPr lang="en-US" smtClean="0"/>
              <a:t>‹#›</a:t>
            </a:fld>
            <a:endParaRPr lang="en-US"/>
          </a:p>
        </p:txBody>
      </p:sp>
    </p:spTree>
    <p:extLst>
      <p:ext uri="{BB962C8B-B14F-4D97-AF65-F5344CB8AC3E}">
        <p14:creationId xmlns:p14="http://schemas.microsoft.com/office/powerpoint/2010/main" val="337895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0F089EB-7E19-45D5-800D-EB2778FE044E}"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9B493-B784-49F9-8D40-17A26240082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14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0F089EB-7E19-45D5-800D-EB2778FE044E}"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9B493-B784-49F9-8D40-17A2624008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85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089EB-7E19-45D5-800D-EB2778FE044E}"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9B493-B784-49F9-8D40-17A26240082C}" type="slidenum">
              <a:rPr lang="en-US" smtClean="0"/>
              <a:t>‹#›</a:t>
            </a:fld>
            <a:endParaRPr lang="en-US"/>
          </a:p>
        </p:txBody>
      </p:sp>
    </p:spTree>
    <p:extLst>
      <p:ext uri="{BB962C8B-B14F-4D97-AF65-F5344CB8AC3E}">
        <p14:creationId xmlns:p14="http://schemas.microsoft.com/office/powerpoint/2010/main" val="374615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0F089EB-7E19-45D5-800D-EB2778FE044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B493-B784-49F9-8D40-17A26240082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51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0F089EB-7E19-45D5-800D-EB2778FE044E}"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9B493-B784-49F9-8D40-17A26240082C}" type="slidenum">
              <a:rPr lang="en-US" smtClean="0"/>
              <a:t>‹#›</a:t>
            </a:fld>
            <a:endParaRPr lang="en-US"/>
          </a:p>
        </p:txBody>
      </p:sp>
    </p:spTree>
    <p:extLst>
      <p:ext uri="{BB962C8B-B14F-4D97-AF65-F5344CB8AC3E}">
        <p14:creationId xmlns:p14="http://schemas.microsoft.com/office/powerpoint/2010/main" val="274488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F089EB-7E19-45D5-800D-EB2778FE044E}" type="datetimeFigureOut">
              <a:rPr lang="en-US" smtClean="0"/>
              <a:t>3/22/2021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69B493-B784-49F9-8D40-17A26240082C}" type="slidenum">
              <a:rPr lang="en-US" smtClean="0"/>
              <a:t>‹#›</a:t>
            </a:fld>
            <a:endParaRPr lang="en-US"/>
          </a:p>
        </p:txBody>
      </p:sp>
    </p:spTree>
    <p:extLst>
      <p:ext uri="{BB962C8B-B14F-4D97-AF65-F5344CB8AC3E}">
        <p14:creationId xmlns:p14="http://schemas.microsoft.com/office/powerpoint/2010/main" val="360064762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C064B7-0025-4581-B4B9-39EC185EC4FF}"/>
              </a:ext>
            </a:extLst>
          </p:cNvPr>
          <p:cNvSpPr>
            <a:spLocks noGrp="1"/>
          </p:cNvSpPr>
          <p:nvPr>
            <p:ph type="ctrTitle"/>
          </p:nvPr>
        </p:nvSpPr>
        <p:spPr/>
        <p:txBody>
          <a:bodyPr/>
          <a:lstStyle/>
          <a:p>
            <a:r>
              <a:rPr lang="el-GR" dirty="0"/>
              <a:t>Ο ρατσισμός σήμερα</a:t>
            </a:r>
            <a:endParaRPr lang="en-US" dirty="0"/>
          </a:p>
        </p:txBody>
      </p:sp>
      <p:sp>
        <p:nvSpPr>
          <p:cNvPr id="3" name="Υπότιτλος 2">
            <a:extLst>
              <a:ext uri="{FF2B5EF4-FFF2-40B4-BE49-F238E27FC236}">
                <a16:creationId xmlns:a16="http://schemas.microsoft.com/office/drawing/2014/main" id="{74F5DA59-138E-4832-9E3C-9E838C462DE2}"/>
              </a:ext>
            </a:extLst>
          </p:cNvPr>
          <p:cNvSpPr>
            <a:spLocks noGrp="1"/>
          </p:cNvSpPr>
          <p:nvPr>
            <p:ph type="subTitle" idx="1"/>
          </p:nvPr>
        </p:nvSpPr>
        <p:spPr/>
        <p:txBody>
          <a:bodyPr>
            <a:normAutofit lnSpcReduction="10000"/>
          </a:bodyPr>
          <a:lstStyle/>
          <a:p>
            <a:r>
              <a:rPr lang="el-GR" dirty="0"/>
              <a:t>Πετροκοκκίνου Αικ/νη </a:t>
            </a:r>
          </a:p>
          <a:p>
            <a:r>
              <a:rPr lang="el-GR" dirty="0"/>
              <a:t>2</a:t>
            </a:r>
            <a:r>
              <a:rPr lang="el-GR" baseline="30000" dirty="0"/>
              <a:t>ο</a:t>
            </a:r>
            <a:r>
              <a:rPr lang="el-GR" dirty="0"/>
              <a:t> ΓΕΛ Καματερού</a:t>
            </a:r>
          </a:p>
          <a:p>
            <a:r>
              <a:rPr lang="el-GR" dirty="0"/>
              <a:t>3.2021</a:t>
            </a:r>
            <a:endParaRPr lang="en-US" dirty="0"/>
          </a:p>
        </p:txBody>
      </p:sp>
    </p:spTree>
    <p:extLst>
      <p:ext uri="{BB962C8B-B14F-4D97-AF65-F5344CB8AC3E}">
        <p14:creationId xmlns:p14="http://schemas.microsoft.com/office/powerpoint/2010/main" val="106636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468EBE-0006-4D01-830F-0D476BE3DA47}"/>
              </a:ext>
            </a:extLst>
          </p:cNvPr>
          <p:cNvSpPr>
            <a:spLocks noGrp="1"/>
          </p:cNvSpPr>
          <p:nvPr>
            <p:ph type="title"/>
          </p:nvPr>
        </p:nvSpPr>
        <p:spPr/>
        <p:txBody>
          <a:bodyPr/>
          <a:lstStyle/>
          <a:p>
            <a:r>
              <a:rPr kumimoji="0" lang="el-GR" sz="4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Συνέπειες του ρατσισμού: </a:t>
            </a:r>
            <a:endParaRPr lang="en-US" dirty="0"/>
          </a:p>
        </p:txBody>
      </p:sp>
      <p:pic>
        <p:nvPicPr>
          <p:cNvPr id="4" name="Θέση περιεχομένου 3">
            <a:extLst>
              <a:ext uri="{FF2B5EF4-FFF2-40B4-BE49-F238E27FC236}">
                <a16:creationId xmlns:a16="http://schemas.microsoft.com/office/drawing/2014/main" id="{9344B39C-2570-4971-B533-F6F22EA04ABD}"/>
              </a:ext>
            </a:extLst>
          </p:cNvPr>
          <p:cNvPicPr>
            <a:picLocks noGrp="1" noChangeAspect="1"/>
          </p:cNvPicPr>
          <p:nvPr>
            <p:ph idx="1"/>
          </p:nvPr>
        </p:nvPicPr>
        <p:blipFill>
          <a:blip r:embed="rId2"/>
          <a:stretch>
            <a:fillRect/>
          </a:stretch>
        </p:blipFill>
        <p:spPr>
          <a:xfrm>
            <a:off x="3443112" y="2664178"/>
            <a:ext cx="5080000" cy="3211689"/>
          </a:xfrm>
          <a:prstGeom prst="rect">
            <a:avLst/>
          </a:prstGeom>
        </p:spPr>
      </p:pic>
    </p:spTree>
    <p:extLst>
      <p:ext uri="{BB962C8B-B14F-4D97-AF65-F5344CB8AC3E}">
        <p14:creationId xmlns:p14="http://schemas.microsoft.com/office/powerpoint/2010/main" val="72551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79DEFF-06F1-49A1-BAA7-4865A5176E2B}"/>
              </a:ext>
            </a:extLst>
          </p:cNvPr>
          <p:cNvSpPr>
            <a:spLocks noGrp="1"/>
          </p:cNvSpPr>
          <p:nvPr>
            <p:ph type="title"/>
          </p:nvPr>
        </p:nvSpPr>
        <p:spPr/>
        <p:txBody>
          <a:bodyPr/>
          <a:lstStyle/>
          <a:p>
            <a:r>
              <a:rPr lang="el-GR" dirty="0"/>
              <a:t>Τι μπορούμε να κάνουμε; </a:t>
            </a:r>
            <a:endParaRPr lang="en-US" dirty="0"/>
          </a:p>
        </p:txBody>
      </p:sp>
    </p:spTree>
    <p:extLst>
      <p:ext uri="{BB962C8B-B14F-4D97-AF65-F5344CB8AC3E}">
        <p14:creationId xmlns:p14="http://schemas.microsoft.com/office/powerpoint/2010/main" val="340258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7A572F-A781-4717-BD9B-A2460143B2F2}"/>
              </a:ext>
            </a:extLst>
          </p:cNvPr>
          <p:cNvSpPr txBox="1"/>
          <p:nvPr/>
        </p:nvSpPr>
        <p:spPr>
          <a:xfrm>
            <a:off x="1523999" y="1185335"/>
            <a:ext cx="9516534" cy="4524315"/>
          </a:xfrm>
          <a:prstGeom prst="rect">
            <a:avLst/>
          </a:prstGeom>
          <a:noFill/>
        </p:spPr>
        <p:txBody>
          <a:bodyPr wrap="square">
            <a:spAutoFit/>
          </a:bodyPr>
          <a:lstStyle/>
          <a:p>
            <a:r>
              <a:rPr lang="el-GR" dirty="0"/>
              <a:t>Θα θέλατε να διαβάσετε ένα βιβλίο για μια κωφή ηθοποιό; Ή μήπως θα σας ενδιέφερε η ιστορία ενός </a:t>
            </a:r>
            <a:r>
              <a:rPr lang="el-GR" dirty="0" err="1"/>
              <a:t>τετραπληγικού</a:t>
            </a:r>
            <a:r>
              <a:rPr lang="el-GR" dirty="0"/>
              <a:t> συγγραφέα ή ενός μετανάστη από το Αφγανιστάν; Μιας ακτιβίστριας της λεσβιακής κοινότητας ή ενός </a:t>
            </a:r>
            <a:r>
              <a:rPr lang="el-GR" dirty="0" err="1"/>
              <a:t>έλληνα</a:t>
            </a:r>
            <a:r>
              <a:rPr lang="el-GR" dirty="0"/>
              <a:t> αντιρρησία συνείδησης; Φανταστείτε τώρα όλα αυτά τα βιβλία να ζωντανεύουν μπροστά σας και να σας αφηγούνται με αφοπλιστική ειλικρίνεια την ιστορία της ζωής τους, απαντώντας σε όλες σας τις ερωτήσεις. Καλώς ήρθατε στη Ζωντανή Βιβλιοθήκη, μια διεθνή βιωματική βιβλιοθήκη η οποία- έπειτα από μία δεκαετία ύπαρξης στο εξωτερικό- έφτασε και στη χώρα μας. Τα βιβλία της δεν είναι φτιαγμένα από χαρτί, αλλά από σάρκα και οστά: είναι άνθρωποι που έχουν βιώσει τον ρατσισμό, την προκατάληψη ή το κοινωνικό στίγμα εξαιτίας ενός χαρακτηριστικού τους (π.χ. σωματική αναπηρία, εθνική προέλευση, σεξουαλικός προσανατολισμός κτλ.) και επιθυμούν να μιλήσουν ανοιχτά </a:t>
            </a:r>
            <a:r>
              <a:rPr lang="el-GR" dirty="0" err="1"/>
              <a:t>γι</a:t>
            </a:r>
            <a:r>
              <a:rPr lang="el-GR" dirty="0"/>
              <a:t>΄ αυτό στους «αναγνώστες» που επιλέγουν να «δανειστούν» το βιβλίο που ίδιοι ενσαρκώνουν. </a:t>
            </a:r>
            <a:r>
              <a:rPr lang="el-GR" dirty="0" err="1"/>
              <a:t>Ανθρωπος</a:t>
            </a:r>
            <a:r>
              <a:rPr lang="el-GR" dirty="0"/>
              <a:t> - βιβλίο και αναγνώστης συζητούν για τριάντα λεπτά με απόλυτη ειλικρίνεια και χωρίς περιστροφές, μιλώντας για όλα αυτά που δεν λέγονται στην κοινωνία των προκαταλήψεων. Στόχος η εξάλειψη του ρατσισμού μέσα από την κατανόηση του διαφορετικού. Γιατί, σύμφωνα με το σύνθημα της Ζωντανής Βιβλιοθήκης, «η κατανόηση είναι το κλειδί για την ειρήνη και την αρμονία».</a:t>
            </a:r>
          </a:p>
          <a:p>
            <a:endParaRPr lang="el-GR" dirty="0"/>
          </a:p>
          <a:p>
            <a:pPr algn="r"/>
            <a:r>
              <a:rPr lang="el-GR" i="1" dirty="0"/>
              <a:t>Εφημερίδα Το Βήμα, 2010</a:t>
            </a:r>
            <a:endParaRPr lang="en-US" i="1" dirty="0"/>
          </a:p>
        </p:txBody>
      </p:sp>
    </p:spTree>
    <p:extLst>
      <p:ext uri="{BB962C8B-B14F-4D97-AF65-F5344CB8AC3E}">
        <p14:creationId xmlns:p14="http://schemas.microsoft.com/office/powerpoint/2010/main" val="281021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69188A-4526-4769-B746-5D2825DD9DCD}"/>
              </a:ext>
            </a:extLst>
          </p:cNvPr>
          <p:cNvSpPr txBox="1"/>
          <p:nvPr/>
        </p:nvSpPr>
        <p:spPr>
          <a:xfrm>
            <a:off x="1399822" y="1270423"/>
            <a:ext cx="9618133" cy="3970318"/>
          </a:xfrm>
          <a:prstGeom prst="rect">
            <a:avLst/>
          </a:prstGeom>
          <a:noFill/>
        </p:spPr>
        <p:txBody>
          <a:bodyPr wrap="square">
            <a:spAutoFit/>
          </a:bodyPr>
          <a:lstStyle/>
          <a:p>
            <a:r>
              <a:rPr lang="el-GR" dirty="0"/>
              <a:t>Ο νεοναζισμός, ο φασισμός, ο ρατσισμός και κάθε αντικοινωνικό και </a:t>
            </a:r>
            <a:r>
              <a:rPr lang="el-GR" dirty="0" err="1"/>
              <a:t>αντιανθρώπινο</a:t>
            </a:r>
            <a:r>
              <a:rPr lang="el-GR" dirty="0"/>
              <a:t> φαινόμενο συμπεριφοράς δεν προέρχεται από ιδεολογία, δεν περιέχει ιδεολογία, δεν συνθέτει ιδεολογία. Είναι η μεγεθυμένη έκφραση-εκδήλωση του κτήνους που περιέχουμε μέσα μας χωρίς εμπόδιο στην ανάπτυξή του, όταν κοινωνικές ή πολιτικές συγκυρίες συντελούν, βοηθούν, </a:t>
            </a:r>
            <a:r>
              <a:rPr lang="el-GR" dirty="0" err="1"/>
              <a:t>ενυσχύουν</a:t>
            </a:r>
            <a:r>
              <a:rPr lang="el-GR" dirty="0"/>
              <a:t> τη βάρβαρη και </a:t>
            </a:r>
            <a:r>
              <a:rPr lang="el-GR" dirty="0" err="1"/>
              <a:t>αντιανθρώπινη</a:t>
            </a:r>
            <a:r>
              <a:rPr lang="el-GR" dirty="0"/>
              <a:t> παρουσία του.</a:t>
            </a:r>
          </a:p>
          <a:p>
            <a:endParaRPr lang="el-GR" dirty="0"/>
          </a:p>
          <a:p>
            <a:r>
              <a:rPr lang="el-GR" dirty="0"/>
              <a:t>Η μόνη αντιβίωση για την καταπολέμηση του κτήνους που περιέχουμε είναι η Παιδεία. Η αληθινή παιδεία και όχι η ανεύθυνη εκπαίδευση και η πληροφορία χωρίς κρίση και χωρίς ανήσυχη αμφισβητούμενη </a:t>
            </a:r>
            <a:r>
              <a:rPr lang="el-GR" dirty="0" err="1"/>
              <a:t>συμπερασματολογία</a:t>
            </a:r>
            <a:r>
              <a:rPr lang="el-GR" dirty="0"/>
              <a:t>. Αυτή η παιδεία που δεν εφησυχάζει ούτε δημιουργεί αυταρέσκεια στον </a:t>
            </a:r>
            <a:r>
              <a:rPr lang="el-GR" dirty="0" err="1"/>
              <a:t>σπουδάζοντα</a:t>
            </a:r>
            <a:r>
              <a:rPr lang="el-GR" dirty="0"/>
              <a:t>, αλλά πολλαπλασιάζει τα ερωτήματα και την ανασφάλεια. Όμως μια τέτοια παιδεία δεν ευνοείται από τις πολιτικές παρατάξεις και από όλες τις κυβερνήσεις, διότι κατασκευάζει ελεύθερους και ανυπότακτους πολίτες μη χρήσιμους για το ευτελές παιχνίδι των κομμάτων και της πολιτικής. Κι αποτελεί πολιτική «παράδοση» η πεποίθηση πως τα κτήνη, με κατάλληλη τακτική και αντιμετώπιση, καθοδηγούνται, τιθασεύονται.</a:t>
            </a:r>
          </a:p>
          <a:p>
            <a:endParaRPr lang="el-GR" dirty="0"/>
          </a:p>
          <a:p>
            <a:pPr algn="r"/>
            <a:r>
              <a:rPr lang="el-GR" i="1" dirty="0"/>
              <a:t>Μάνος </a:t>
            </a:r>
            <a:r>
              <a:rPr lang="el-GR" i="1" dirty="0" err="1"/>
              <a:t>Χατζηδάκις</a:t>
            </a:r>
            <a:r>
              <a:rPr lang="el-GR" i="1" dirty="0"/>
              <a:t>, 1993</a:t>
            </a:r>
            <a:endParaRPr lang="en-US" i="1" dirty="0"/>
          </a:p>
        </p:txBody>
      </p:sp>
    </p:spTree>
    <p:extLst>
      <p:ext uri="{BB962C8B-B14F-4D97-AF65-F5344CB8AC3E}">
        <p14:creationId xmlns:p14="http://schemas.microsoft.com/office/powerpoint/2010/main" val="318660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16B6424-DE9E-4CD3-A5C0-7ECC911831F5}"/>
              </a:ext>
            </a:extLst>
          </p:cNvPr>
          <p:cNvPicPr>
            <a:picLocks noChangeAspect="1"/>
          </p:cNvPicPr>
          <p:nvPr/>
        </p:nvPicPr>
        <p:blipFill>
          <a:blip r:embed="rId2"/>
          <a:stretch>
            <a:fillRect/>
          </a:stretch>
        </p:blipFill>
        <p:spPr>
          <a:xfrm>
            <a:off x="2280356" y="643467"/>
            <a:ext cx="7699022" cy="5520266"/>
          </a:xfrm>
          <a:prstGeom prst="rect">
            <a:avLst/>
          </a:prstGeom>
        </p:spPr>
      </p:pic>
    </p:spTree>
    <p:extLst>
      <p:ext uri="{BB962C8B-B14F-4D97-AF65-F5344CB8AC3E}">
        <p14:creationId xmlns:p14="http://schemas.microsoft.com/office/powerpoint/2010/main" val="329447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C8BD898-644A-4F37-9DB6-8BDB106C8B30}"/>
              </a:ext>
            </a:extLst>
          </p:cNvPr>
          <p:cNvPicPr>
            <a:picLocks noChangeAspect="1"/>
          </p:cNvPicPr>
          <p:nvPr/>
        </p:nvPicPr>
        <p:blipFill>
          <a:blip r:embed="rId2"/>
          <a:stretch>
            <a:fillRect/>
          </a:stretch>
        </p:blipFill>
        <p:spPr>
          <a:xfrm>
            <a:off x="3057525" y="1714500"/>
            <a:ext cx="6076950" cy="3429000"/>
          </a:xfrm>
          <a:prstGeom prst="rect">
            <a:avLst/>
          </a:prstGeom>
        </p:spPr>
      </p:pic>
    </p:spTree>
    <p:extLst>
      <p:ext uri="{BB962C8B-B14F-4D97-AF65-F5344CB8AC3E}">
        <p14:creationId xmlns:p14="http://schemas.microsoft.com/office/powerpoint/2010/main" val="291911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41AB020-FAFD-4A7E-91B0-F1365EF6441C}"/>
              </a:ext>
            </a:extLst>
          </p:cNvPr>
          <p:cNvPicPr>
            <a:picLocks noChangeAspect="1"/>
          </p:cNvPicPr>
          <p:nvPr/>
        </p:nvPicPr>
        <p:blipFill>
          <a:blip r:embed="rId2"/>
          <a:stretch>
            <a:fillRect/>
          </a:stretch>
        </p:blipFill>
        <p:spPr>
          <a:xfrm>
            <a:off x="2494845" y="1444978"/>
            <a:ext cx="7191022" cy="4063999"/>
          </a:xfrm>
          <a:prstGeom prst="rect">
            <a:avLst/>
          </a:prstGeom>
        </p:spPr>
      </p:pic>
    </p:spTree>
    <p:extLst>
      <p:ext uri="{BB962C8B-B14F-4D97-AF65-F5344CB8AC3E}">
        <p14:creationId xmlns:p14="http://schemas.microsoft.com/office/powerpoint/2010/main" val="23407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Σταματήστε το ρατσισμό απεικόνιση αποθεμάτων. εικονογραφία από - 49069528">
            <a:extLst>
              <a:ext uri="{FF2B5EF4-FFF2-40B4-BE49-F238E27FC236}">
                <a16:creationId xmlns:a16="http://schemas.microsoft.com/office/drawing/2014/main" id="{23BB9823-89AA-4351-8067-F045D25DE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319" y="510822"/>
            <a:ext cx="9315450" cy="583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1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BA3888DC-AA79-48B3-A9A3-1D148C836349}"/>
              </a:ext>
            </a:extLst>
          </p:cNvPr>
          <p:cNvPicPr>
            <a:picLocks noGrp="1" noChangeAspect="1"/>
          </p:cNvPicPr>
          <p:nvPr>
            <p:ph idx="1"/>
          </p:nvPr>
        </p:nvPicPr>
        <p:blipFill>
          <a:blip r:embed="rId2"/>
          <a:stretch>
            <a:fillRect/>
          </a:stretch>
        </p:blipFill>
        <p:spPr>
          <a:xfrm>
            <a:off x="1230489" y="790223"/>
            <a:ext cx="9753599" cy="5085116"/>
          </a:xfrm>
          <a:prstGeom prst="rect">
            <a:avLst/>
          </a:prstGeom>
        </p:spPr>
      </p:pic>
    </p:spTree>
    <p:extLst>
      <p:ext uri="{BB962C8B-B14F-4D97-AF65-F5344CB8AC3E}">
        <p14:creationId xmlns:p14="http://schemas.microsoft.com/office/powerpoint/2010/main" val="158957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27D3C10-AA36-4D77-90AF-DC66C732AF16}"/>
              </a:ext>
            </a:extLst>
          </p:cNvPr>
          <p:cNvPicPr>
            <a:picLocks noChangeAspect="1"/>
          </p:cNvPicPr>
          <p:nvPr/>
        </p:nvPicPr>
        <p:blipFill>
          <a:blip r:embed="rId2"/>
          <a:stretch>
            <a:fillRect/>
          </a:stretch>
        </p:blipFill>
        <p:spPr>
          <a:xfrm>
            <a:off x="1524000" y="119062"/>
            <a:ext cx="9144000" cy="6619875"/>
          </a:xfrm>
          <a:prstGeom prst="rect">
            <a:avLst/>
          </a:prstGeom>
        </p:spPr>
      </p:pic>
    </p:spTree>
    <p:extLst>
      <p:ext uri="{BB962C8B-B14F-4D97-AF65-F5344CB8AC3E}">
        <p14:creationId xmlns:p14="http://schemas.microsoft.com/office/powerpoint/2010/main" val="60575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ο καυστικό σκίτσο του Αρκά κατά του ρατσισμού – e-volos">
            <a:extLst>
              <a:ext uri="{FF2B5EF4-FFF2-40B4-BE49-F238E27FC236}">
                <a16:creationId xmlns:a16="http://schemas.microsoft.com/office/drawing/2014/main" id="{EE60C4A6-9890-4626-88F3-EA4D42ACC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244" y="990600"/>
            <a:ext cx="740551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9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0A962-D610-4ED0-8D57-88991CF4E420}"/>
              </a:ext>
            </a:extLst>
          </p:cNvPr>
          <p:cNvSpPr>
            <a:spLocks noGrp="1"/>
          </p:cNvSpPr>
          <p:nvPr>
            <p:ph type="title"/>
          </p:nvPr>
        </p:nvSpPr>
        <p:spPr/>
        <p:txBody>
          <a:bodyPr/>
          <a:lstStyle/>
          <a:p>
            <a:r>
              <a:rPr lang="el-GR" dirty="0"/>
              <a:t>Τελικά τι είναι ρατσισμός;</a:t>
            </a:r>
            <a:endParaRPr lang="en-US" dirty="0"/>
          </a:p>
        </p:txBody>
      </p:sp>
      <p:pic>
        <p:nvPicPr>
          <p:cNvPr id="4" name="Θέση περιεχομένου 3">
            <a:extLst>
              <a:ext uri="{FF2B5EF4-FFF2-40B4-BE49-F238E27FC236}">
                <a16:creationId xmlns:a16="http://schemas.microsoft.com/office/drawing/2014/main" id="{FB6D8707-62E9-4421-AC1C-237F529F31C7}"/>
              </a:ext>
            </a:extLst>
          </p:cNvPr>
          <p:cNvPicPr>
            <a:picLocks noGrp="1" noChangeAspect="1"/>
          </p:cNvPicPr>
          <p:nvPr>
            <p:ph idx="1"/>
          </p:nvPr>
        </p:nvPicPr>
        <p:blipFill>
          <a:blip r:embed="rId2"/>
          <a:stretch>
            <a:fillRect/>
          </a:stretch>
        </p:blipFill>
        <p:spPr>
          <a:xfrm>
            <a:off x="1896533" y="2833510"/>
            <a:ext cx="8127999" cy="2675467"/>
          </a:xfrm>
          <a:prstGeom prst="rect">
            <a:avLst/>
          </a:prstGeom>
        </p:spPr>
      </p:pic>
    </p:spTree>
    <p:extLst>
      <p:ext uri="{BB962C8B-B14F-4D97-AF65-F5344CB8AC3E}">
        <p14:creationId xmlns:p14="http://schemas.microsoft.com/office/powerpoint/2010/main" val="376386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Ρατσισμός">
            <a:extLst>
              <a:ext uri="{FF2B5EF4-FFF2-40B4-BE49-F238E27FC236}">
                <a16:creationId xmlns:a16="http://schemas.microsoft.com/office/drawing/2014/main" id="{0B99D310-678F-4762-BAD8-126984F5F1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4667" y="767644"/>
            <a:ext cx="9482666" cy="513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6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BB3D76-E81B-48DC-96A9-77AEF99F8782}"/>
              </a:ext>
            </a:extLst>
          </p:cNvPr>
          <p:cNvSpPr>
            <a:spLocks noGrp="1"/>
          </p:cNvSpPr>
          <p:nvPr>
            <p:ph type="title"/>
          </p:nvPr>
        </p:nvSpPr>
        <p:spPr/>
        <p:txBody>
          <a:bodyPr/>
          <a:lstStyle/>
          <a:p>
            <a:r>
              <a:rPr lang="el-GR" dirty="0"/>
              <a:t>Τα είδη του ρατσισμού: </a:t>
            </a:r>
            <a:endParaRPr lang="en-US" dirty="0"/>
          </a:p>
        </p:txBody>
      </p:sp>
      <p:pic>
        <p:nvPicPr>
          <p:cNvPr id="4" name="Θέση περιεχομένου 3">
            <a:extLst>
              <a:ext uri="{FF2B5EF4-FFF2-40B4-BE49-F238E27FC236}">
                <a16:creationId xmlns:a16="http://schemas.microsoft.com/office/drawing/2014/main" id="{275C3478-705A-49C8-A6FF-B6A6F5399595}"/>
              </a:ext>
            </a:extLst>
          </p:cNvPr>
          <p:cNvPicPr>
            <a:picLocks noGrp="1" noChangeAspect="1"/>
          </p:cNvPicPr>
          <p:nvPr>
            <p:ph idx="1"/>
          </p:nvPr>
        </p:nvPicPr>
        <p:blipFill>
          <a:blip r:embed="rId2"/>
          <a:stretch>
            <a:fillRect/>
          </a:stretch>
        </p:blipFill>
        <p:spPr>
          <a:xfrm>
            <a:off x="3228622" y="2557463"/>
            <a:ext cx="5599289" cy="3317875"/>
          </a:xfrm>
          <a:prstGeom prst="rect">
            <a:avLst/>
          </a:prstGeom>
        </p:spPr>
      </p:pic>
    </p:spTree>
    <p:extLst>
      <p:ext uri="{BB962C8B-B14F-4D97-AF65-F5344CB8AC3E}">
        <p14:creationId xmlns:p14="http://schemas.microsoft.com/office/powerpoint/2010/main" val="292593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1B2C45-FCAE-4BD6-A43B-B398A6C4E3F2}"/>
              </a:ext>
            </a:extLst>
          </p:cNvPr>
          <p:cNvSpPr>
            <a:spLocks noGrp="1"/>
          </p:cNvSpPr>
          <p:nvPr>
            <p:ph type="title"/>
          </p:nvPr>
        </p:nvSpPr>
        <p:spPr/>
        <p:txBody>
          <a:bodyPr/>
          <a:lstStyle/>
          <a:p>
            <a:r>
              <a:rPr lang="el-GR" dirty="0"/>
              <a:t>Συνέπειες του ρατσισμού: </a:t>
            </a:r>
            <a:endParaRPr lang="en-US" dirty="0"/>
          </a:p>
        </p:txBody>
      </p:sp>
      <p:pic>
        <p:nvPicPr>
          <p:cNvPr id="4" name="Θέση περιεχομένου 3">
            <a:extLst>
              <a:ext uri="{FF2B5EF4-FFF2-40B4-BE49-F238E27FC236}">
                <a16:creationId xmlns:a16="http://schemas.microsoft.com/office/drawing/2014/main" id="{B2296E58-B273-4142-B0EE-34D88AD19B44}"/>
              </a:ext>
            </a:extLst>
          </p:cNvPr>
          <p:cNvPicPr>
            <a:picLocks noGrp="1" noChangeAspect="1"/>
          </p:cNvPicPr>
          <p:nvPr>
            <p:ph idx="1"/>
          </p:nvPr>
        </p:nvPicPr>
        <p:blipFill>
          <a:blip r:embed="rId2"/>
          <a:stretch>
            <a:fillRect/>
          </a:stretch>
        </p:blipFill>
        <p:spPr>
          <a:xfrm>
            <a:off x="2743200" y="2427112"/>
            <a:ext cx="6931378" cy="3815644"/>
          </a:xfrm>
          <a:prstGeom prst="rect">
            <a:avLst/>
          </a:prstGeom>
        </p:spPr>
      </p:pic>
    </p:spTree>
    <p:extLst>
      <p:ext uri="{BB962C8B-B14F-4D97-AF65-F5344CB8AC3E}">
        <p14:creationId xmlns:p14="http://schemas.microsoft.com/office/powerpoint/2010/main" val="44544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1FEA91-48A5-48BB-A54A-151C99E4E706}"/>
              </a:ext>
            </a:extLst>
          </p:cNvPr>
          <p:cNvSpPr>
            <a:spLocks noGrp="1"/>
          </p:cNvSpPr>
          <p:nvPr>
            <p:ph type="title"/>
          </p:nvPr>
        </p:nvSpPr>
        <p:spPr/>
        <p:txBody>
          <a:bodyPr/>
          <a:lstStyle/>
          <a:p>
            <a:r>
              <a:rPr kumimoji="0" lang="el-GR" sz="44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Συνέπειες του ρατσισμού:</a:t>
            </a:r>
            <a:endParaRPr lang="en-US" dirty="0"/>
          </a:p>
        </p:txBody>
      </p:sp>
      <p:pic>
        <p:nvPicPr>
          <p:cNvPr id="4098" name="Picture 2" descr="Ρατσισμός: Η ψυχολογική ανάλυση και ερμηνεία του φαινομένου - Εναλλακτική  Δράση">
            <a:extLst>
              <a:ext uri="{FF2B5EF4-FFF2-40B4-BE49-F238E27FC236}">
                <a16:creationId xmlns:a16="http://schemas.microsoft.com/office/drawing/2014/main" id="{2AB1B993-37E0-415F-B167-7932339929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2489" y="2619021"/>
            <a:ext cx="6276621" cy="346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60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133</TotalTime>
  <Words>446</Words>
  <Application>Microsoft Office PowerPoint</Application>
  <PresentationFormat>Ευρεία οθόνη</PresentationFormat>
  <Paragraphs>18</Paragraphs>
  <Slides>17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17</vt:i4>
      </vt:variant>
    </vt:vector>
  </HeadingPairs>
  <TitlesOfParts>
    <vt:vector size="20" baseType="lpstr">
      <vt:lpstr>Arial</vt:lpstr>
      <vt:lpstr>Garamond</vt:lpstr>
      <vt:lpstr>Οργανικό</vt:lpstr>
      <vt:lpstr>Ο ρατσισμός σήμερα</vt:lpstr>
      <vt:lpstr>Παρουσίαση του PowerPoint</vt:lpstr>
      <vt:lpstr>Παρουσίαση του PowerPoint</vt:lpstr>
      <vt:lpstr>Παρουσίαση του PowerPoint</vt:lpstr>
      <vt:lpstr>Τελικά τι είναι ρατσισμός;</vt:lpstr>
      <vt:lpstr>Παρουσίαση του PowerPoint</vt:lpstr>
      <vt:lpstr>Τα είδη του ρατσισμού: </vt:lpstr>
      <vt:lpstr>Συνέπειες του ρατσισμού: </vt:lpstr>
      <vt:lpstr>Συνέπειες του ρατσισμού:</vt:lpstr>
      <vt:lpstr>Συνέπειες του ρατσισμού: </vt:lpstr>
      <vt:lpstr>Τι μπορούμε να κάνουμε;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ρατσισμός σήμερα</dc:title>
  <dc:creator>Ioanis Bourntenis</dc:creator>
  <cp:lastModifiedBy>Ioanis Bourntenis</cp:lastModifiedBy>
  <cp:revision>8</cp:revision>
  <dcterms:created xsi:type="dcterms:W3CDTF">2021-03-21T19:37:25Z</dcterms:created>
  <dcterms:modified xsi:type="dcterms:W3CDTF">2021-03-22T11:41:03Z</dcterms:modified>
</cp:coreProperties>
</file>