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Roboto" panose="020B060402020202020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756"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37979481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8ed66f05e4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8ed66f05e4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8ed66f05e4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8ed66f05e4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8ed66f05e4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8ed66f05e4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8ed66f05e4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8ed66f05e4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8ed66f05e4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8ed66f05e4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8ed66f05e4_0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8ed66f05e4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8ed66f05e4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8ed66f05e4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ed66f05e4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ed66f05e4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8ed66f05e4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8ed66f05e4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18f0830c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18f0830c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8ed66f05e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8ed66f05e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8ed66f05e4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8ed66f05e4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8ed66f05e4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8ed66f05e4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7168e2b8d2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7168e2b8d2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8ed66f05e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8ed66f05e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717ecdee45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717ecdee45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8ed66f05e4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8ed66f05e4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2"/>
              </a:buClr>
              <a:buSzPts val="12000"/>
              <a:buNone/>
              <a:defRPr sz="12000">
                <a:solidFill>
                  <a:schemeClr val="dk2"/>
                </a:solidFill>
              </a:defRPr>
            </a:lvl1pPr>
            <a:lvl2pPr lvl="1" algn="ctr" rtl="0">
              <a:spcBef>
                <a:spcPts val="0"/>
              </a:spcBef>
              <a:spcAft>
                <a:spcPts val="0"/>
              </a:spcAft>
              <a:buClr>
                <a:schemeClr val="dk2"/>
              </a:buClr>
              <a:buSzPts val="12000"/>
              <a:buNone/>
              <a:defRPr sz="12000">
                <a:solidFill>
                  <a:schemeClr val="dk2"/>
                </a:solidFill>
              </a:defRPr>
            </a:lvl2pPr>
            <a:lvl3pPr lvl="2" algn="ctr" rtl="0">
              <a:spcBef>
                <a:spcPts val="0"/>
              </a:spcBef>
              <a:spcAft>
                <a:spcPts val="0"/>
              </a:spcAft>
              <a:buClr>
                <a:schemeClr val="dk2"/>
              </a:buClr>
              <a:buSzPts val="12000"/>
              <a:buNone/>
              <a:defRPr sz="12000">
                <a:solidFill>
                  <a:schemeClr val="dk2"/>
                </a:solidFill>
              </a:defRPr>
            </a:lvl3pPr>
            <a:lvl4pPr lvl="3" algn="ctr" rtl="0">
              <a:spcBef>
                <a:spcPts val="0"/>
              </a:spcBef>
              <a:spcAft>
                <a:spcPts val="0"/>
              </a:spcAft>
              <a:buClr>
                <a:schemeClr val="dk2"/>
              </a:buClr>
              <a:buSzPts val="12000"/>
              <a:buNone/>
              <a:defRPr sz="12000">
                <a:solidFill>
                  <a:schemeClr val="dk2"/>
                </a:solidFill>
              </a:defRPr>
            </a:lvl4pPr>
            <a:lvl5pPr lvl="4" algn="ctr" rtl="0">
              <a:spcBef>
                <a:spcPts val="0"/>
              </a:spcBef>
              <a:spcAft>
                <a:spcPts val="0"/>
              </a:spcAft>
              <a:buClr>
                <a:schemeClr val="dk2"/>
              </a:buClr>
              <a:buSzPts val="12000"/>
              <a:buNone/>
              <a:defRPr sz="12000">
                <a:solidFill>
                  <a:schemeClr val="dk2"/>
                </a:solidFill>
              </a:defRPr>
            </a:lvl5pPr>
            <a:lvl6pPr lvl="5" algn="ctr" rtl="0">
              <a:spcBef>
                <a:spcPts val="0"/>
              </a:spcBef>
              <a:spcAft>
                <a:spcPts val="0"/>
              </a:spcAft>
              <a:buClr>
                <a:schemeClr val="dk2"/>
              </a:buClr>
              <a:buSzPts val="12000"/>
              <a:buNone/>
              <a:defRPr sz="12000">
                <a:solidFill>
                  <a:schemeClr val="dk2"/>
                </a:solidFill>
              </a:defRPr>
            </a:lvl6pPr>
            <a:lvl7pPr lvl="6" algn="ctr" rtl="0">
              <a:spcBef>
                <a:spcPts val="0"/>
              </a:spcBef>
              <a:spcAft>
                <a:spcPts val="0"/>
              </a:spcAft>
              <a:buClr>
                <a:schemeClr val="dk2"/>
              </a:buClr>
              <a:buSzPts val="12000"/>
              <a:buNone/>
              <a:defRPr sz="12000">
                <a:solidFill>
                  <a:schemeClr val="dk2"/>
                </a:solidFill>
              </a:defRPr>
            </a:lvl7pPr>
            <a:lvl8pPr lvl="7" algn="ctr" rtl="0">
              <a:spcBef>
                <a:spcPts val="0"/>
              </a:spcBef>
              <a:spcAft>
                <a:spcPts val="0"/>
              </a:spcAft>
              <a:buClr>
                <a:schemeClr val="dk2"/>
              </a:buClr>
              <a:buSzPts val="12000"/>
              <a:buNone/>
              <a:defRPr sz="12000">
                <a:solidFill>
                  <a:schemeClr val="dk2"/>
                </a:solidFill>
              </a:defRPr>
            </a:lvl8pPr>
            <a:lvl9pPr lvl="8" algn="ctr" rtl="0">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8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chemeClr val="lt1"/>
              </a:buClr>
              <a:buSzPts val="1200"/>
              <a:buChar char="●"/>
              <a:defRPr sz="1200">
                <a:solidFill>
                  <a:schemeClr val="lt1"/>
                </a:solidFill>
              </a:defRPr>
            </a:lvl1pPr>
            <a:lvl2pPr marL="914400" lvl="1" indent="-304800" rtl="0">
              <a:spcBef>
                <a:spcPts val="1600"/>
              </a:spcBef>
              <a:spcAft>
                <a:spcPts val="0"/>
              </a:spcAft>
              <a:buClr>
                <a:schemeClr val="lt1"/>
              </a:buClr>
              <a:buSzPts val="1200"/>
              <a:buChar char="○"/>
              <a:defRPr sz="1200">
                <a:solidFill>
                  <a:schemeClr val="lt1"/>
                </a:solidFill>
              </a:defRPr>
            </a:lvl2pPr>
            <a:lvl3pPr marL="1371600" lvl="2" indent="-304800" rtl="0">
              <a:spcBef>
                <a:spcPts val="1600"/>
              </a:spcBef>
              <a:spcAft>
                <a:spcPts val="0"/>
              </a:spcAft>
              <a:buClr>
                <a:schemeClr val="lt1"/>
              </a:buClr>
              <a:buSzPts val="1200"/>
              <a:buChar char="■"/>
              <a:defRPr sz="1200">
                <a:solidFill>
                  <a:schemeClr val="lt1"/>
                </a:solidFill>
              </a:defRPr>
            </a:lvl3pPr>
            <a:lvl4pPr marL="1828800" lvl="3" indent="-304800" rtl="0">
              <a:spcBef>
                <a:spcPts val="1600"/>
              </a:spcBef>
              <a:spcAft>
                <a:spcPts val="0"/>
              </a:spcAft>
              <a:buClr>
                <a:schemeClr val="lt1"/>
              </a:buClr>
              <a:buSzPts val="1200"/>
              <a:buChar char="●"/>
              <a:defRPr sz="1200">
                <a:solidFill>
                  <a:schemeClr val="lt1"/>
                </a:solidFill>
              </a:defRPr>
            </a:lvl4pPr>
            <a:lvl5pPr marL="2286000" lvl="4" indent="-304800" rtl="0">
              <a:spcBef>
                <a:spcPts val="1600"/>
              </a:spcBef>
              <a:spcAft>
                <a:spcPts val="0"/>
              </a:spcAft>
              <a:buClr>
                <a:schemeClr val="lt1"/>
              </a:buClr>
              <a:buSzPts val="1200"/>
              <a:buChar char="○"/>
              <a:defRPr sz="1200">
                <a:solidFill>
                  <a:schemeClr val="lt1"/>
                </a:solidFill>
              </a:defRPr>
            </a:lvl5pPr>
            <a:lvl6pPr marL="2743200" lvl="5" indent="-304800" rtl="0">
              <a:spcBef>
                <a:spcPts val="1600"/>
              </a:spcBef>
              <a:spcAft>
                <a:spcPts val="0"/>
              </a:spcAft>
              <a:buClr>
                <a:schemeClr val="lt1"/>
              </a:buClr>
              <a:buSzPts val="1200"/>
              <a:buChar char="■"/>
              <a:defRPr sz="1200">
                <a:solidFill>
                  <a:schemeClr val="lt1"/>
                </a:solidFill>
              </a:defRPr>
            </a:lvl6pPr>
            <a:lvl7pPr marL="3200400" lvl="6" indent="-304800" rtl="0">
              <a:spcBef>
                <a:spcPts val="1600"/>
              </a:spcBef>
              <a:spcAft>
                <a:spcPts val="0"/>
              </a:spcAft>
              <a:buClr>
                <a:schemeClr val="lt1"/>
              </a:buClr>
              <a:buSzPts val="1200"/>
              <a:buChar char="●"/>
              <a:defRPr sz="1200">
                <a:solidFill>
                  <a:schemeClr val="lt1"/>
                </a:solidFill>
              </a:defRPr>
            </a:lvl7pPr>
            <a:lvl8pPr marL="3657600" lvl="7" indent="-304800" rtl="0">
              <a:spcBef>
                <a:spcPts val="1600"/>
              </a:spcBef>
              <a:spcAft>
                <a:spcPts val="0"/>
              </a:spcAft>
              <a:buClr>
                <a:schemeClr val="lt1"/>
              </a:buClr>
              <a:buSzPts val="1200"/>
              <a:buChar char="○"/>
              <a:defRPr sz="1200">
                <a:solidFill>
                  <a:schemeClr val="lt1"/>
                </a:solidFill>
              </a:defRPr>
            </a:lvl8pPr>
            <a:lvl9pPr marL="4114800" lvl="8" indent="-304800" rtl="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2"/>
              </a:buClr>
              <a:buSzPts val="4200"/>
              <a:buNone/>
              <a:defRPr sz="4200">
                <a:solidFill>
                  <a:schemeClr val="dk2"/>
                </a:solidFill>
              </a:defRPr>
            </a:lvl1pPr>
            <a:lvl2pPr lvl="1" algn="ctr" rtl="0">
              <a:spcBef>
                <a:spcPts val="0"/>
              </a:spcBef>
              <a:spcAft>
                <a:spcPts val="0"/>
              </a:spcAft>
              <a:buClr>
                <a:schemeClr val="dk2"/>
              </a:buClr>
              <a:buSzPts val="4200"/>
              <a:buNone/>
              <a:defRPr sz="4200">
                <a:solidFill>
                  <a:schemeClr val="dk2"/>
                </a:solidFill>
              </a:defRPr>
            </a:lvl2pPr>
            <a:lvl3pPr lvl="2" algn="ctr" rtl="0">
              <a:spcBef>
                <a:spcPts val="0"/>
              </a:spcBef>
              <a:spcAft>
                <a:spcPts val="0"/>
              </a:spcAft>
              <a:buClr>
                <a:schemeClr val="dk2"/>
              </a:buClr>
              <a:buSzPts val="4200"/>
              <a:buNone/>
              <a:defRPr sz="4200">
                <a:solidFill>
                  <a:schemeClr val="dk2"/>
                </a:solidFill>
              </a:defRPr>
            </a:lvl3pPr>
            <a:lvl4pPr lvl="3" algn="ctr" rtl="0">
              <a:spcBef>
                <a:spcPts val="0"/>
              </a:spcBef>
              <a:spcAft>
                <a:spcPts val="0"/>
              </a:spcAft>
              <a:buClr>
                <a:schemeClr val="dk2"/>
              </a:buClr>
              <a:buSzPts val="4200"/>
              <a:buNone/>
              <a:defRPr sz="4200">
                <a:solidFill>
                  <a:schemeClr val="dk2"/>
                </a:solidFill>
              </a:defRPr>
            </a:lvl4pPr>
            <a:lvl5pPr lvl="4" algn="ctr" rtl="0">
              <a:spcBef>
                <a:spcPts val="0"/>
              </a:spcBef>
              <a:spcAft>
                <a:spcPts val="0"/>
              </a:spcAft>
              <a:buClr>
                <a:schemeClr val="dk2"/>
              </a:buClr>
              <a:buSzPts val="4200"/>
              <a:buNone/>
              <a:defRPr sz="4200">
                <a:solidFill>
                  <a:schemeClr val="dk2"/>
                </a:solidFill>
              </a:defRPr>
            </a:lvl5pPr>
            <a:lvl6pPr lvl="5" algn="ctr" rtl="0">
              <a:spcBef>
                <a:spcPts val="0"/>
              </a:spcBef>
              <a:spcAft>
                <a:spcPts val="0"/>
              </a:spcAft>
              <a:buClr>
                <a:schemeClr val="dk2"/>
              </a:buClr>
              <a:buSzPts val="4200"/>
              <a:buNone/>
              <a:defRPr sz="4200">
                <a:solidFill>
                  <a:schemeClr val="dk2"/>
                </a:solidFill>
              </a:defRPr>
            </a:lvl6pPr>
            <a:lvl7pPr lvl="6" algn="ctr" rtl="0">
              <a:spcBef>
                <a:spcPts val="0"/>
              </a:spcBef>
              <a:spcAft>
                <a:spcPts val="0"/>
              </a:spcAft>
              <a:buClr>
                <a:schemeClr val="dk2"/>
              </a:buClr>
              <a:buSzPts val="4200"/>
              <a:buNone/>
              <a:defRPr sz="4200">
                <a:solidFill>
                  <a:schemeClr val="dk2"/>
                </a:solidFill>
              </a:defRPr>
            </a:lvl7pPr>
            <a:lvl8pPr lvl="7" algn="ctr" rtl="0">
              <a:spcBef>
                <a:spcPts val="0"/>
              </a:spcBef>
              <a:spcAft>
                <a:spcPts val="0"/>
              </a:spcAft>
              <a:buClr>
                <a:schemeClr val="dk2"/>
              </a:buClr>
              <a:buSzPts val="4200"/>
              <a:buNone/>
              <a:defRPr sz="4200">
                <a:solidFill>
                  <a:schemeClr val="dk2"/>
                </a:solidFill>
              </a:defRPr>
            </a:lvl8pPr>
            <a:lvl9pPr lvl="8" algn="ctr" rtl="0">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1600"/>
              </a:spcBef>
              <a:spcAft>
                <a:spcPts val="0"/>
              </a:spcAft>
              <a:buClr>
                <a:schemeClr val="lt1"/>
              </a:buClr>
              <a:buSzPts val="1400"/>
              <a:buChar char="○"/>
              <a:defRPr>
                <a:solidFill>
                  <a:schemeClr val="lt1"/>
                </a:solidFill>
              </a:defRPr>
            </a:lvl2pPr>
            <a:lvl3pPr marL="1371600" lvl="2" indent="-317500" rtl="0">
              <a:spcBef>
                <a:spcPts val="1600"/>
              </a:spcBef>
              <a:spcAft>
                <a:spcPts val="0"/>
              </a:spcAft>
              <a:buClr>
                <a:schemeClr val="lt1"/>
              </a:buClr>
              <a:buSzPts val="1400"/>
              <a:buChar char="■"/>
              <a:defRPr>
                <a:solidFill>
                  <a:schemeClr val="lt1"/>
                </a:solidFill>
              </a:defRPr>
            </a:lvl3pPr>
            <a:lvl4pPr marL="1828800" lvl="3" indent="-317500" rtl="0">
              <a:spcBef>
                <a:spcPts val="1600"/>
              </a:spcBef>
              <a:spcAft>
                <a:spcPts val="0"/>
              </a:spcAft>
              <a:buClr>
                <a:schemeClr val="lt1"/>
              </a:buClr>
              <a:buSzPts val="1400"/>
              <a:buChar char="●"/>
              <a:defRPr>
                <a:solidFill>
                  <a:schemeClr val="lt1"/>
                </a:solidFill>
              </a:defRPr>
            </a:lvl4pPr>
            <a:lvl5pPr marL="2286000" lvl="4" indent="-317500" rtl="0">
              <a:spcBef>
                <a:spcPts val="1600"/>
              </a:spcBef>
              <a:spcAft>
                <a:spcPts val="0"/>
              </a:spcAft>
              <a:buClr>
                <a:schemeClr val="lt1"/>
              </a:buClr>
              <a:buSzPts val="1400"/>
              <a:buChar char="○"/>
              <a:defRPr>
                <a:solidFill>
                  <a:schemeClr val="lt1"/>
                </a:solidFill>
              </a:defRPr>
            </a:lvl5pPr>
            <a:lvl6pPr marL="2743200" lvl="5" indent="-317500" rtl="0">
              <a:spcBef>
                <a:spcPts val="1600"/>
              </a:spcBef>
              <a:spcAft>
                <a:spcPts val="0"/>
              </a:spcAft>
              <a:buClr>
                <a:schemeClr val="lt1"/>
              </a:buClr>
              <a:buSzPts val="1400"/>
              <a:buChar char="■"/>
              <a:defRPr>
                <a:solidFill>
                  <a:schemeClr val="lt1"/>
                </a:solidFill>
              </a:defRPr>
            </a:lvl6pPr>
            <a:lvl7pPr marL="3200400" lvl="6" indent="-317500" rtl="0">
              <a:spcBef>
                <a:spcPts val="1600"/>
              </a:spcBef>
              <a:spcAft>
                <a:spcPts val="0"/>
              </a:spcAft>
              <a:buClr>
                <a:schemeClr val="lt1"/>
              </a:buClr>
              <a:buSzPts val="1400"/>
              <a:buChar char="●"/>
              <a:defRPr>
                <a:solidFill>
                  <a:schemeClr val="lt1"/>
                </a:solidFill>
              </a:defRPr>
            </a:lvl7pPr>
            <a:lvl8pPr marL="3657600" lvl="7" indent="-317500" rtl="0">
              <a:spcBef>
                <a:spcPts val="1600"/>
              </a:spcBef>
              <a:spcAft>
                <a:spcPts val="0"/>
              </a:spcAft>
              <a:buClr>
                <a:schemeClr val="lt1"/>
              </a:buClr>
              <a:buSzPts val="1400"/>
              <a:buChar char="○"/>
              <a:defRPr>
                <a:solidFill>
                  <a:schemeClr val="lt1"/>
                </a:solidFill>
              </a:defRPr>
            </a:lvl8pPr>
            <a:lvl9pPr marL="4114800" lvl="8" indent="-317500" rtl="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rtl="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lt2"/>
                </a:solidFill>
                <a:latin typeface="Roboto"/>
                <a:ea typeface="Roboto"/>
                <a:cs typeface="Roboto"/>
                <a:sym typeface="Roboto"/>
              </a:defRPr>
            </a:lvl1pPr>
            <a:lvl2pPr lvl="1" algn="r" rtl="0">
              <a:buNone/>
              <a:defRPr sz="1000">
                <a:solidFill>
                  <a:schemeClr val="lt2"/>
                </a:solidFill>
                <a:latin typeface="Roboto"/>
                <a:ea typeface="Roboto"/>
                <a:cs typeface="Roboto"/>
                <a:sym typeface="Roboto"/>
              </a:defRPr>
            </a:lvl2pPr>
            <a:lvl3pPr lvl="2" algn="r" rtl="0">
              <a:buNone/>
              <a:defRPr sz="1000">
                <a:solidFill>
                  <a:schemeClr val="lt2"/>
                </a:solidFill>
                <a:latin typeface="Roboto"/>
                <a:ea typeface="Roboto"/>
                <a:cs typeface="Roboto"/>
                <a:sym typeface="Roboto"/>
              </a:defRPr>
            </a:lvl3pPr>
            <a:lvl4pPr lvl="3" algn="r" rtl="0">
              <a:buNone/>
              <a:defRPr sz="1000">
                <a:solidFill>
                  <a:schemeClr val="lt2"/>
                </a:solidFill>
                <a:latin typeface="Roboto"/>
                <a:ea typeface="Roboto"/>
                <a:cs typeface="Roboto"/>
                <a:sym typeface="Roboto"/>
              </a:defRPr>
            </a:lvl4pPr>
            <a:lvl5pPr lvl="4" algn="r" rtl="0">
              <a:buNone/>
              <a:defRPr sz="1000">
                <a:solidFill>
                  <a:schemeClr val="lt2"/>
                </a:solidFill>
                <a:latin typeface="Roboto"/>
                <a:ea typeface="Roboto"/>
                <a:cs typeface="Roboto"/>
                <a:sym typeface="Roboto"/>
              </a:defRPr>
            </a:lvl5pPr>
            <a:lvl6pPr lvl="5" algn="r" rtl="0">
              <a:buNone/>
              <a:defRPr sz="1000">
                <a:solidFill>
                  <a:schemeClr val="lt2"/>
                </a:solidFill>
                <a:latin typeface="Roboto"/>
                <a:ea typeface="Roboto"/>
                <a:cs typeface="Roboto"/>
                <a:sym typeface="Roboto"/>
              </a:defRPr>
            </a:lvl6pPr>
            <a:lvl7pPr lvl="6" algn="r" rtl="0">
              <a:buNone/>
              <a:defRPr sz="1000">
                <a:solidFill>
                  <a:schemeClr val="lt2"/>
                </a:solidFill>
                <a:latin typeface="Roboto"/>
                <a:ea typeface="Roboto"/>
                <a:cs typeface="Roboto"/>
                <a:sym typeface="Roboto"/>
              </a:defRPr>
            </a:lvl7pPr>
            <a:lvl8pPr lvl="7" algn="r" rtl="0">
              <a:buNone/>
              <a:defRPr sz="1000">
                <a:solidFill>
                  <a:schemeClr val="lt2"/>
                </a:solidFill>
                <a:latin typeface="Roboto"/>
                <a:ea typeface="Roboto"/>
                <a:cs typeface="Roboto"/>
                <a:sym typeface="Roboto"/>
              </a:defRPr>
            </a:lvl8pPr>
            <a:lvl9pPr lvl="8" algn="r" rtl="0">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104250"/>
            <a:ext cx="8222100" cy="2833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sz="4300"/>
              <a:t>Το βασικό οικονομικό πρόβλημα</a:t>
            </a:r>
            <a:endParaRPr sz="4300"/>
          </a:p>
          <a:p>
            <a:pPr marL="0" lvl="0" indent="0" algn="ctr" rtl="0">
              <a:spcBef>
                <a:spcPts val="0"/>
              </a:spcBef>
              <a:spcAft>
                <a:spcPts val="0"/>
              </a:spcAft>
              <a:buNone/>
            </a:pPr>
            <a:r>
              <a:rPr lang="el" sz="4300"/>
              <a:t> και </a:t>
            </a:r>
            <a:endParaRPr sz="4300"/>
          </a:p>
          <a:p>
            <a:pPr marL="0" lvl="0" indent="0" algn="ctr" rtl="0">
              <a:spcBef>
                <a:spcPts val="0"/>
              </a:spcBef>
              <a:spcAft>
                <a:spcPts val="0"/>
              </a:spcAft>
              <a:buNone/>
            </a:pPr>
            <a:r>
              <a:rPr lang="el" sz="4300"/>
              <a:t>η οικονομική επιστήμη (πολιτική οικονομία)</a:t>
            </a:r>
            <a:endParaRPr sz="43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2"/>
          <p:cNvSpPr txBox="1">
            <a:spLocks noGrp="1"/>
          </p:cNvSpPr>
          <p:nvPr>
            <p:ph type="title"/>
          </p:nvPr>
        </p:nvSpPr>
        <p:spPr>
          <a:xfrm>
            <a:off x="471900" y="435900"/>
            <a:ext cx="8222100" cy="107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2.IV Γιατί τα αγαθά είναι περιορισμένα;</a:t>
            </a:r>
            <a:endParaRPr/>
          </a:p>
          <a:p>
            <a:pPr marL="0" lvl="0" indent="0" algn="ctr" rtl="0">
              <a:spcBef>
                <a:spcPts val="0"/>
              </a:spcBef>
              <a:spcAft>
                <a:spcPts val="0"/>
              </a:spcAft>
              <a:buNone/>
            </a:pPr>
            <a:r>
              <a:rPr lang="el" sz="2800"/>
              <a:t>(η στενότητα των συντελεστών παραγωγής 1/2)</a:t>
            </a:r>
            <a:endParaRPr sz="2800"/>
          </a:p>
        </p:txBody>
      </p:sp>
      <p:sp>
        <p:nvSpPr>
          <p:cNvPr id="125" name="Google Shape;125;p22"/>
          <p:cNvSpPr txBox="1">
            <a:spLocks noGrp="1"/>
          </p:cNvSpPr>
          <p:nvPr>
            <p:ph type="body" idx="1"/>
          </p:nvPr>
        </p:nvSpPr>
        <p:spPr>
          <a:xfrm>
            <a:off x="471900" y="1859800"/>
            <a:ext cx="8222100" cy="28770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a:solidFill>
                  <a:srgbClr val="0000FF"/>
                </a:solidFill>
              </a:rPr>
              <a:t>Τα οικονομικά αγαθά είναι αποτέλεσμα παραγωγικής διαδικασίας στην οποία χρησιμοποιούνται παραγωγικοί συντελεστές (συντελεστές παραγωγής). Όμως, </a:t>
            </a:r>
            <a:r>
              <a:rPr lang="el" b="1">
                <a:solidFill>
                  <a:srgbClr val="FF00FF"/>
                </a:solidFill>
              </a:rPr>
              <a:t>το χαρακτηριστικό στοιχείο των συντελεστών παραγωγής</a:t>
            </a:r>
            <a:r>
              <a:rPr lang="el">
                <a:solidFill>
                  <a:srgbClr val="0000FF"/>
                </a:solidFill>
              </a:rPr>
              <a:t> είναι ότι για κάθε χρονική περίοδο και για κάθε οικονομία θεωρούνται </a:t>
            </a:r>
            <a:r>
              <a:rPr lang="el" b="1">
                <a:solidFill>
                  <a:srgbClr val="FF00FF"/>
                </a:solidFill>
              </a:rPr>
              <a:t>δεδομένοι </a:t>
            </a:r>
            <a:r>
              <a:rPr lang="el">
                <a:solidFill>
                  <a:srgbClr val="0000FF"/>
                </a:solidFill>
              </a:rPr>
              <a:t>(μακροχρόνια μεταβάλλονται αλλά ούτε αυτο λύνει το πρόβλημα όπως θα δούμε στη συνέχεια). Κατά συνέπεια, τα προϊόντα που μπορούν να παραχθούν με τους συντελεστές αυτούς είναι και αυτά δεδομένα. Κατά συνέπεια, </a:t>
            </a:r>
            <a:r>
              <a:rPr lang="el" b="1">
                <a:solidFill>
                  <a:srgbClr val="0000FF"/>
                </a:solidFill>
              </a:rPr>
              <a:t>η σχετική έλλειψη αγαθών είναι στην πραγματικότητα έλλειψη (στενότητα) παραγωγικών συντελεστών</a:t>
            </a:r>
            <a:r>
              <a:rPr lang="el">
                <a:solidFill>
                  <a:srgbClr val="0000FF"/>
                </a:solidFill>
              </a:rPr>
              <a:t>.</a:t>
            </a:r>
            <a:endParaRPr>
              <a:solidFill>
                <a:srgbClr val="0000FF"/>
              </a:solidFill>
            </a:endParaRPr>
          </a:p>
          <a:p>
            <a:pPr marL="0" lvl="0" indent="0" algn="ctr" rtl="0">
              <a:spcBef>
                <a:spcPts val="0"/>
              </a:spcBef>
              <a:spcAft>
                <a:spcPts val="0"/>
              </a:spcAft>
              <a:buNone/>
            </a:pPr>
            <a:endParaRPr>
              <a:solidFill>
                <a:srgbClr val="0000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3"/>
          <p:cNvSpPr txBox="1">
            <a:spLocks noGrp="1"/>
          </p:cNvSpPr>
          <p:nvPr>
            <p:ph type="title"/>
          </p:nvPr>
        </p:nvSpPr>
        <p:spPr>
          <a:xfrm>
            <a:off x="471900" y="435900"/>
            <a:ext cx="8222100" cy="107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2.IV Γιατί τα αγαθά είναι περιορισμένα;</a:t>
            </a:r>
            <a:endParaRPr/>
          </a:p>
          <a:p>
            <a:pPr marL="0" lvl="0" indent="0" algn="ctr" rtl="0">
              <a:spcBef>
                <a:spcPts val="0"/>
              </a:spcBef>
              <a:spcAft>
                <a:spcPts val="0"/>
              </a:spcAft>
              <a:buNone/>
            </a:pPr>
            <a:r>
              <a:rPr lang="el" sz="2800"/>
              <a:t>(η στενότητα των συντελεστών παραγωγής 2/2)</a:t>
            </a:r>
            <a:endParaRPr sz="2800"/>
          </a:p>
        </p:txBody>
      </p:sp>
      <p:sp>
        <p:nvSpPr>
          <p:cNvPr id="131" name="Google Shape;131;p23"/>
          <p:cNvSpPr/>
          <p:nvPr/>
        </p:nvSpPr>
        <p:spPr>
          <a:xfrm>
            <a:off x="4041775" y="1954275"/>
            <a:ext cx="1976100" cy="1070700"/>
          </a:xfrm>
          <a:prstGeom prst="ellipse">
            <a:avLst/>
          </a:prstGeom>
          <a:solidFill>
            <a:schemeClr val="lt1"/>
          </a:solidFill>
          <a:ln w="9525" cap="flat" cmpd="sng">
            <a:solidFill>
              <a:srgbClr val="0000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l">
                <a:solidFill>
                  <a:srgbClr val="0000FF"/>
                </a:solidFill>
              </a:rPr>
              <a:t>Δεδομένα Αγαθά</a:t>
            </a:r>
            <a:endParaRPr>
              <a:solidFill>
                <a:srgbClr val="0000FF"/>
              </a:solidFill>
            </a:endParaRPr>
          </a:p>
          <a:p>
            <a:pPr marL="0" lvl="0" indent="0" algn="ctr" rtl="0">
              <a:spcBef>
                <a:spcPts val="0"/>
              </a:spcBef>
              <a:spcAft>
                <a:spcPts val="0"/>
              </a:spcAft>
              <a:buNone/>
            </a:pPr>
            <a:r>
              <a:rPr lang="el">
                <a:solidFill>
                  <a:srgbClr val="0000FF"/>
                </a:solidFill>
              </a:rPr>
              <a:t>(πεπερασμένα)</a:t>
            </a:r>
            <a:endParaRPr>
              <a:solidFill>
                <a:srgbClr val="0000FF"/>
              </a:solidFill>
            </a:endParaRPr>
          </a:p>
        </p:txBody>
      </p:sp>
      <p:sp>
        <p:nvSpPr>
          <p:cNvPr id="132" name="Google Shape;132;p23"/>
          <p:cNvSpPr/>
          <p:nvPr/>
        </p:nvSpPr>
        <p:spPr>
          <a:xfrm>
            <a:off x="653825" y="1932450"/>
            <a:ext cx="2397300" cy="1000200"/>
          </a:xfrm>
          <a:prstGeom prst="ellipse">
            <a:avLst/>
          </a:prstGeom>
          <a:solidFill>
            <a:schemeClr val="lt1"/>
          </a:solidFill>
          <a:ln w="9525" cap="flat" cmpd="sng">
            <a:solidFill>
              <a:srgbClr val="0000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l">
                <a:solidFill>
                  <a:srgbClr val="0000FF"/>
                </a:solidFill>
              </a:rPr>
              <a:t>Δεδομένοι συντελεστές παραγωγής</a:t>
            </a:r>
            <a:endParaRPr>
              <a:solidFill>
                <a:srgbClr val="0000FF"/>
              </a:solidFill>
            </a:endParaRPr>
          </a:p>
          <a:p>
            <a:pPr marL="0" lvl="0" indent="0" algn="ctr" rtl="0">
              <a:spcBef>
                <a:spcPts val="0"/>
              </a:spcBef>
              <a:spcAft>
                <a:spcPts val="0"/>
              </a:spcAft>
              <a:buNone/>
            </a:pPr>
            <a:r>
              <a:rPr lang="el">
                <a:solidFill>
                  <a:srgbClr val="0000FF"/>
                </a:solidFill>
              </a:rPr>
              <a:t>(πεπερασμένοι)</a:t>
            </a:r>
            <a:endParaRPr>
              <a:solidFill>
                <a:srgbClr val="0000FF"/>
              </a:solidFill>
            </a:endParaRPr>
          </a:p>
        </p:txBody>
      </p:sp>
      <p:sp>
        <p:nvSpPr>
          <p:cNvPr id="133" name="Google Shape;133;p23"/>
          <p:cNvSpPr/>
          <p:nvPr/>
        </p:nvSpPr>
        <p:spPr>
          <a:xfrm>
            <a:off x="3126300" y="2323650"/>
            <a:ext cx="840300" cy="217800"/>
          </a:xfrm>
          <a:prstGeom prst="rightArrow">
            <a:avLst>
              <a:gd name="adj1" fmla="val 50000"/>
              <a:gd name="adj2" fmla="val 50000"/>
            </a:avLst>
          </a:prstGeom>
          <a:solidFill>
            <a:srgbClr val="0000FF"/>
          </a:solidFill>
          <a:ln w="9525" cap="flat" cmpd="sng">
            <a:solidFill>
              <a:srgbClr val="00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00FF"/>
              </a:solidFill>
            </a:endParaRPr>
          </a:p>
        </p:txBody>
      </p:sp>
      <p:sp>
        <p:nvSpPr>
          <p:cNvPr id="134" name="Google Shape;134;p23"/>
          <p:cNvSpPr/>
          <p:nvPr/>
        </p:nvSpPr>
        <p:spPr>
          <a:xfrm>
            <a:off x="4891825" y="3000363"/>
            <a:ext cx="276000" cy="334200"/>
          </a:xfrm>
          <a:prstGeom prst="mathPlus">
            <a:avLst>
              <a:gd name="adj1" fmla="val 23520"/>
            </a:avLst>
          </a:prstGeom>
          <a:solidFill>
            <a:srgbClr val="0000FF"/>
          </a:solidFill>
          <a:ln w="9525" cap="flat" cmpd="sng">
            <a:solidFill>
              <a:srgbClr val="00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3"/>
          <p:cNvSpPr/>
          <p:nvPr/>
        </p:nvSpPr>
        <p:spPr>
          <a:xfrm>
            <a:off x="3690525" y="3358500"/>
            <a:ext cx="2476200" cy="1000200"/>
          </a:xfrm>
          <a:prstGeom prst="ellipse">
            <a:avLst/>
          </a:prstGeom>
          <a:solidFill>
            <a:schemeClr val="lt1"/>
          </a:solidFill>
          <a:ln w="9525" cap="flat" cmpd="sng">
            <a:solidFill>
              <a:srgbClr val="0000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l">
                <a:solidFill>
                  <a:srgbClr val="0000FF"/>
                </a:solidFill>
              </a:rPr>
              <a:t>Απεριόριστες ανάγκες</a:t>
            </a:r>
            <a:endParaRPr>
              <a:solidFill>
                <a:srgbClr val="0000FF"/>
              </a:solidFill>
            </a:endParaRPr>
          </a:p>
          <a:p>
            <a:pPr marL="0" lvl="0" indent="0" algn="ctr" rtl="0">
              <a:spcBef>
                <a:spcPts val="0"/>
              </a:spcBef>
              <a:spcAft>
                <a:spcPts val="0"/>
              </a:spcAft>
              <a:buNone/>
            </a:pPr>
            <a:r>
              <a:rPr lang="el">
                <a:solidFill>
                  <a:srgbClr val="0000FF"/>
                </a:solidFill>
              </a:rPr>
              <a:t>(μη πεπερασμένες)</a:t>
            </a:r>
            <a:endParaRPr>
              <a:solidFill>
                <a:srgbClr val="0000FF"/>
              </a:solidFill>
            </a:endParaRPr>
          </a:p>
        </p:txBody>
      </p:sp>
      <p:sp>
        <p:nvSpPr>
          <p:cNvPr id="136" name="Google Shape;136;p23"/>
          <p:cNvSpPr/>
          <p:nvPr/>
        </p:nvSpPr>
        <p:spPr>
          <a:xfrm>
            <a:off x="6317050" y="3000363"/>
            <a:ext cx="599100" cy="334200"/>
          </a:xfrm>
          <a:prstGeom prst="mathEqual">
            <a:avLst>
              <a:gd name="adj1" fmla="val 23520"/>
              <a:gd name="adj2" fmla="val 8699"/>
            </a:avLst>
          </a:prstGeom>
          <a:solidFill>
            <a:srgbClr val="00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3"/>
          <p:cNvSpPr/>
          <p:nvPr/>
        </p:nvSpPr>
        <p:spPr>
          <a:xfrm>
            <a:off x="6041050" y="2323650"/>
            <a:ext cx="275999" cy="1642947"/>
          </a:xfrm>
          <a:custGeom>
            <a:avLst/>
            <a:gdLst/>
            <a:ahLst/>
            <a:cxnLst/>
            <a:rect l="l" t="t" r="r" b="b"/>
            <a:pathLst>
              <a:path w="15558" h="65093" extrusionOk="0">
                <a:moveTo>
                  <a:pt x="0" y="0"/>
                </a:moveTo>
                <a:cubicBezTo>
                  <a:pt x="2325" y="1647"/>
                  <a:pt x="11527" y="484"/>
                  <a:pt x="13948" y="9880"/>
                </a:cubicBezTo>
                <a:cubicBezTo>
                  <a:pt x="16370" y="19276"/>
                  <a:pt x="15595" y="47173"/>
                  <a:pt x="14529" y="56375"/>
                </a:cubicBezTo>
                <a:cubicBezTo>
                  <a:pt x="13464" y="65577"/>
                  <a:pt x="8717" y="63640"/>
                  <a:pt x="7555" y="65093"/>
                </a:cubicBezTo>
              </a:path>
            </a:pathLst>
          </a:custGeom>
          <a:noFill/>
          <a:ln w="9525" cap="flat" cmpd="sng">
            <a:solidFill>
              <a:srgbClr val="0000FF"/>
            </a:solidFill>
            <a:prstDash val="solid"/>
            <a:round/>
            <a:headEnd type="none" w="med" len="med"/>
            <a:tailEnd type="none" w="med" len="med"/>
          </a:ln>
        </p:spPr>
      </p:sp>
      <p:sp>
        <p:nvSpPr>
          <p:cNvPr id="138" name="Google Shape;138;p23"/>
          <p:cNvSpPr/>
          <p:nvPr/>
        </p:nvSpPr>
        <p:spPr>
          <a:xfrm>
            <a:off x="6916150" y="2760075"/>
            <a:ext cx="1540200" cy="770100"/>
          </a:xfrm>
          <a:prstGeom prst="ellipse">
            <a:avLst/>
          </a:prstGeom>
          <a:solidFill>
            <a:schemeClr val="lt1"/>
          </a:solidFill>
          <a:ln w="9525" cap="flat" cmpd="sng">
            <a:solidFill>
              <a:srgbClr val="0000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l">
                <a:solidFill>
                  <a:srgbClr val="0000FF"/>
                </a:solidFill>
              </a:rPr>
              <a:t>Οικονομικό</a:t>
            </a:r>
            <a:endParaRPr>
              <a:solidFill>
                <a:srgbClr val="0000FF"/>
              </a:solidFill>
            </a:endParaRPr>
          </a:p>
          <a:p>
            <a:pPr marL="0" lvl="0" indent="0" algn="ctr" rtl="0">
              <a:spcBef>
                <a:spcPts val="0"/>
              </a:spcBef>
              <a:spcAft>
                <a:spcPts val="0"/>
              </a:spcAft>
              <a:buNone/>
            </a:pPr>
            <a:r>
              <a:rPr lang="el">
                <a:solidFill>
                  <a:srgbClr val="0000FF"/>
                </a:solidFill>
              </a:rPr>
              <a:t>πρόβλημα</a:t>
            </a:r>
            <a:endParaRPr>
              <a:solidFill>
                <a:srgbClr val="0000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a:spLocks noGrp="1"/>
          </p:cNvSpPr>
          <p:nvPr>
            <p:ph type="title"/>
          </p:nvPr>
        </p:nvSpPr>
        <p:spPr>
          <a:xfrm>
            <a:off x="471900" y="435900"/>
            <a:ext cx="8222100" cy="107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3. Οι συνέπειες του βασικού</a:t>
            </a:r>
            <a:endParaRPr/>
          </a:p>
          <a:p>
            <a:pPr marL="0" lvl="0" indent="0" algn="ctr" rtl="0">
              <a:spcBef>
                <a:spcPts val="0"/>
              </a:spcBef>
              <a:spcAft>
                <a:spcPts val="0"/>
              </a:spcAft>
              <a:buNone/>
            </a:pPr>
            <a:r>
              <a:rPr lang="el"/>
              <a:t>οικονομικού προβλήματος (1/5)</a:t>
            </a:r>
            <a:endParaRPr sz="2800"/>
          </a:p>
        </p:txBody>
      </p:sp>
      <p:sp>
        <p:nvSpPr>
          <p:cNvPr id="144" name="Google Shape;144;p24"/>
          <p:cNvSpPr txBox="1">
            <a:spLocks noGrp="1"/>
          </p:cNvSpPr>
          <p:nvPr>
            <p:ph type="body" idx="1"/>
          </p:nvPr>
        </p:nvSpPr>
        <p:spPr>
          <a:xfrm>
            <a:off x="471900" y="1772625"/>
            <a:ext cx="8222100" cy="30513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a:solidFill>
                  <a:srgbClr val="0000FF"/>
                </a:solidFill>
              </a:rPr>
              <a:t>Το βασικό οικονομικό πρόβλημα με απλά λόγια λέει ότι </a:t>
            </a:r>
            <a:r>
              <a:rPr lang="el" b="1">
                <a:solidFill>
                  <a:srgbClr val="FF00FF"/>
                </a:solidFill>
              </a:rPr>
              <a:t>δεν μπορούμε να τα έχουμε όλα</a:t>
            </a:r>
            <a:r>
              <a:rPr lang="el">
                <a:solidFill>
                  <a:srgbClr val="0000FF"/>
                </a:solidFill>
              </a:rPr>
              <a:t>. Συνεπώς, αφού δεν μπορούμε να τα έχουμε όλα, </a:t>
            </a:r>
            <a:r>
              <a:rPr lang="el" b="1">
                <a:solidFill>
                  <a:srgbClr val="FF00FF"/>
                </a:solidFill>
              </a:rPr>
              <a:t>είμαστε αναγκασμένοι να επιλέξουμε</a:t>
            </a:r>
            <a:r>
              <a:rPr lang="el">
                <a:solidFill>
                  <a:srgbClr val="0000FF"/>
                </a:solidFill>
              </a:rPr>
              <a:t>. Μάλιστα, ο οικονομολόγος Τζορτζ Σακλ έλεγε: </a:t>
            </a:r>
            <a:r>
              <a:rPr lang="el" i="1">
                <a:solidFill>
                  <a:srgbClr val="0000FF"/>
                </a:solidFill>
              </a:rPr>
              <a:t>«Τα οικονομικά έχουν οριστεί ως η επιστήμη της επιλογής»</a:t>
            </a:r>
            <a:r>
              <a:rPr lang="el">
                <a:solidFill>
                  <a:srgbClr val="0000FF"/>
                </a:solidFill>
              </a:rPr>
              <a:t>. Όμως, μεταξύ ποιών πρέπει να επιλέξουμε και γιατί;</a:t>
            </a:r>
            <a:endParaRPr>
              <a:solidFill>
                <a:srgbClr val="0000FF"/>
              </a:solidFill>
            </a:endParaRPr>
          </a:p>
          <a:p>
            <a:pPr marL="0" lvl="0" indent="0" algn="just" rtl="0">
              <a:spcBef>
                <a:spcPts val="0"/>
              </a:spcBef>
              <a:spcAft>
                <a:spcPts val="0"/>
              </a:spcAft>
              <a:buNone/>
            </a:pPr>
            <a:r>
              <a:rPr lang="el">
                <a:solidFill>
                  <a:srgbClr val="0000FF"/>
                </a:solidFill>
              </a:rPr>
              <a:t>Υπάρχουν οι 4 βασικές κατηγορίες (οικονομικών) προβλημάτων στις οποίες καλούμαστε να λάβουμε αποφάσεις ως κοινωνία. </a:t>
            </a:r>
            <a:r>
              <a:rPr lang="el" b="1">
                <a:solidFill>
                  <a:srgbClr val="FF00FF"/>
                </a:solidFill>
              </a:rPr>
              <a:t>Για την λήψη των αποφάσεων μας, χρησιμοποιούμε ως εργαλείο την οικονομική επιστήμη. </a:t>
            </a:r>
            <a:r>
              <a:rPr lang="el">
                <a:solidFill>
                  <a:srgbClr val="0000FF"/>
                </a:solidFill>
              </a:rPr>
              <a:t>Αυτή ήταν και η ανάγκη που γέννησε την επιστήμη αυτή. </a:t>
            </a:r>
            <a:endParaRPr>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5"/>
          <p:cNvSpPr txBox="1">
            <a:spLocks noGrp="1"/>
          </p:cNvSpPr>
          <p:nvPr>
            <p:ph type="title"/>
          </p:nvPr>
        </p:nvSpPr>
        <p:spPr>
          <a:xfrm>
            <a:off x="471900" y="435900"/>
            <a:ext cx="8222100" cy="107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3. Οι συνέπειες του βασικού</a:t>
            </a:r>
            <a:endParaRPr/>
          </a:p>
          <a:p>
            <a:pPr marL="0" lvl="0" indent="0" algn="ctr" rtl="0">
              <a:spcBef>
                <a:spcPts val="0"/>
              </a:spcBef>
              <a:spcAft>
                <a:spcPts val="0"/>
              </a:spcAft>
              <a:buNone/>
            </a:pPr>
            <a:r>
              <a:rPr lang="el"/>
              <a:t>οικονομικού προβλήματος (2/5)</a:t>
            </a:r>
            <a:endParaRPr sz="2800"/>
          </a:p>
        </p:txBody>
      </p:sp>
      <p:sp>
        <p:nvSpPr>
          <p:cNvPr id="150" name="Google Shape;150;p25"/>
          <p:cNvSpPr txBox="1">
            <a:spLocks noGrp="1"/>
          </p:cNvSpPr>
          <p:nvPr>
            <p:ph type="body" idx="1"/>
          </p:nvPr>
        </p:nvSpPr>
        <p:spPr>
          <a:xfrm>
            <a:off x="471900" y="1729025"/>
            <a:ext cx="8222100" cy="3283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b="1">
                <a:solidFill>
                  <a:srgbClr val="FF00FF"/>
                </a:solidFill>
              </a:rPr>
              <a:t>1ο πρόβλημα: </a:t>
            </a:r>
            <a:r>
              <a:rPr lang="el" b="1">
                <a:solidFill>
                  <a:srgbClr val="0000FF"/>
                </a:solidFill>
              </a:rPr>
              <a:t>Τι αγαθά θα παράγουμε και σε ποιες ποσότητες.</a:t>
            </a:r>
            <a:endParaRPr b="1">
              <a:solidFill>
                <a:srgbClr val="0000FF"/>
              </a:solidFill>
            </a:endParaRPr>
          </a:p>
          <a:p>
            <a:pPr marL="0" lvl="0" indent="0" algn="ctr" rtl="0">
              <a:spcBef>
                <a:spcPts val="0"/>
              </a:spcBef>
              <a:spcAft>
                <a:spcPts val="0"/>
              </a:spcAft>
              <a:buNone/>
            </a:pPr>
            <a:r>
              <a:rPr lang="el">
                <a:solidFill>
                  <a:srgbClr val="0000FF"/>
                </a:solidFill>
              </a:rPr>
              <a:t>(το πρόβλημα της παραγωγής)</a:t>
            </a:r>
            <a:endParaRPr>
              <a:solidFill>
                <a:srgbClr val="0000FF"/>
              </a:solidFill>
            </a:endParaRPr>
          </a:p>
          <a:p>
            <a:pPr marL="0" lvl="0" indent="0" algn="just" rtl="0">
              <a:spcBef>
                <a:spcPts val="0"/>
              </a:spcBef>
              <a:spcAft>
                <a:spcPts val="0"/>
              </a:spcAft>
              <a:buNone/>
            </a:pPr>
            <a:endParaRPr sz="200">
              <a:solidFill>
                <a:srgbClr val="0000FF"/>
              </a:solidFill>
            </a:endParaRPr>
          </a:p>
          <a:p>
            <a:pPr marL="0" lvl="0" indent="0" algn="just" rtl="0">
              <a:spcBef>
                <a:spcPts val="0"/>
              </a:spcBef>
              <a:spcAft>
                <a:spcPts val="0"/>
              </a:spcAft>
              <a:buNone/>
            </a:pPr>
            <a:r>
              <a:rPr lang="el" sz="1600">
                <a:solidFill>
                  <a:srgbClr val="0000FF"/>
                </a:solidFill>
              </a:rPr>
              <a:t>Αφού δεν μπορούμε να παράγουμε όλα τα αγαθά που επιθυμούμε (λόγω του οικονομικού προβλήματος) πρέπει να αποφασίσουμε ποια αγαθά θα παράγουμε και σε τι ποσότητες. Αναγκαστικά, κάποια αγαθά θα παραχθούν σε μικρότερη ποσότητα από την επιθυμητή. Γιατί; Επειδή οι συντελεστές παραγωγής είναι πεπερασμένοι. Αυτό σημαίνει ότι για να παράγουμε ένα αγαθό θα δεσμεύσουμε συντελεστές που θα μπορούσαν να είχαν χρησιμοποιηθεί για την παραγωγή κάποιου άλλου αγαθού. Δηλαδή, κάθε φορά που παράγουμε ένα αγαθό, χάνουμε την ευκαιρία να παράγουμε κάτι άλλο στη θέση του με τους ίδιους συντελεστές. Αν οι συντελεστές ήταν απεριόριστοι αυτό δεν θα ίσχυε αλλά.... δεν είναι.</a:t>
            </a:r>
            <a:endParaRPr>
              <a:solidFill>
                <a:srgbClr val="0000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6"/>
          <p:cNvSpPr txBox="1">
            <a:spLocks noGrp="1"/>
          </p:cNvSpPr>
          <p:nvPr>
            <p:ph type="title"/>
          </p:nvPr>
        </p:nvSpPr>
        <p:spPr>
          <a:xfrm>
            <a:off x="471900" y="435900"/>
            <a:ext cx="8222100" cy="107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3. Οι συνέπειες του βασικού</a:t>
            </a:r>
            <a:endParaRPr/>
          </a:p>
          <a:p>
            <a:pPr marL="0" lvl="0" indent="0" algn="ctr" rtl="0">
              <a:spcBef>
                <a:spcPts val="0"/>
              </a:spcBef>
              <a:spcAft>
                <a:spcPts val="0"/>
              </a:spcAft>
              <a:buNone/>
            </a:pPr>
            <a:r>
              <a:rPr lang="el"/>
              <a:t>οικονομικού προβλήματος (3/5)</a:t>
            </a:r>
            <a:endParaRPr sz="2800"/>
          </a:p>
        </p:txBody>
      </p:sp>
      <p:sp>
        <p:nvSpPr>
          <p:cNvPr id="156" name="Google Shape;156;p26"/>
          <p:cNvSpPr txBox="1">
            <a:spLocks noGrp="1"/>
          </p:cNvSpPr>
          <p:nvPr>
            <p:ph type="body" idx="1"/>
          </p:nvPr>
        </p:nvSpPr>
        <p:spPr>
          <a:xfrm>
            <a:off x="471900" y="1758100"/>
            <a:ext cx="8222100" cy="321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b="1">
                <a:solidFill>
                  <a:srgbClr val="FF00FF"/>
                </a:solidFill>
              </a:rPr>
              <a:t>2ο πρόβλημα: </a:t>
            </a:r>
            <a:r>
              <a:rPr lang="el" b="1">
                <a:solidFill>
                  <a:srgbClr val="0000FF"/>
                </a:solidFill>
              </a:rPr>
              <a:t>Πώς θα παραχθούν τα αγαθά.</a:t>
            </a:r>
            <a:endParaRPr b="1">
              <a:solidFill>
                <a:srgbClr val="0000FF"/>
              </a:solidFill>
            </a:endParaRPr>
          </a:p>
          <a:p>
            <a:pPr marL="0" lvl="0" indent="0" algn="ctr" rtl="0">
              <a:spcBef>
                <a:spcPts val="0"/>
              </a:spcBef>
              <a:spcAft>
                <a:spcPts val="0"/>
              </a:spcAft>
              <a:buNone/>
            </a:pPr>
            <a:r>
              <a:rPr lang="el">
                <a:solidFill>
                  <a:srgbClr val="0000FF"/>
                </a:solidFill>
              </a:rPr>
              <a:t>(το πρόβλημα της τεχνολογίας)</a:t>
            </a:r>
            <a:endParaRPr>
              <a:solidFill>
                <a:srgbClr val="0000FF"/>
              </a:solidFill>
            </a:endParaRPr>
          </a:p>
          <a:p>
            <a:pPr marL="0" lvl="0" indent="0" algn="just" rtl="0">
              <a:spcBef>
                <a:spcPts val="0"/>
              </a:spcBef>
              <a:spcAft>
                <a:spcPts val="0"/>
              </a:spcAft>
              <a:buNone/>
            </a:pPr>
            <a:endParaRPr sz="600">
              <a:solidFill>
                <a:srgbClr val="0000FF"/>
              </a:solidFill>
            </a:endParaRPr>
          </a:p>
          <a:p>
            <a:pPr marL="0" lvl="0" indent="0" algn="just" rtl="0">
              <a:spcBef>
                <a:spcPts val="0"/>
              </a:spcBef>
              <a:spcAft>
                <a:spcPts val="0"/>
              </a:spcAft>
              <a:buNone/>
            </a:pPr>
            <a:r>
              <a:rPr lang="el" sz="1700">
                <a:solidFill>
                  <a:srgbClr val="0000FF"/>
                </a:solidFill>
              </a:rPr>
              <a:t>Η παραγωγή ενός αγαθού μπορεί να γίνει με διάφορους τρόπους ή μεθόδους παραγωγής. Όμως, λόγω του οικονομικού προβλήματος και της στενότητας των παραγωγικών συντελεστών, δεν έχουμε την πολυτέλεια να μην αξιοποιούμε τους περιορισμένους παραγωγικούς συντελεστές μας αποδοτικά. Αυτό σημαίνει ότι ένα μεγάλο ζήτημα είναι να μπορούμε να αποφασιζουμε ποια μέθοδος παραγωγής είναι η πιο αποδοτική (δηλαδή αυτή που δίνει τη μεγαλύτερη παραγωγή με τους δεδομένους συντελεστές) στις συνθήκες που αντιμετωπίζουμε (όπως για παράδειγμα το κλίμα)</a:t>
            </a:r>
            <a:r>
              <a:rPr lang="el" sz="1600">
                <a:solidFill>
                  <a:srgbClr val="0000FF"/>
                </a:solidFill>
              </a:rPr>
              <a:t>. </a:t>
            </a:r>
            <a:endParaRPr>
              <a:solidFill>
                <a:srgbClr val="0000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7"/>
          <p:cNvSpPr txBox="1">
            <a:spLocks noGrp="1"/>
          </p:cNvSpPr>
          <p:nvPr>
            <p:ph type="title"/>
          </p:nvPr>
        </p:nvSpPr>
        <p:spPr>
          <a:xfrm>
            <a:off x="471900" y="435900"/>
            <a:ext cx="8222100" cy="107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3. Οι συνέπειες του βασικού</a:t>
            </a:r>
            <a:endParaRPr/>
          </a:p>
          <a:p>
            <a:pPr marL="0" lvl="0" indent="0" algn="ctr" rtl="0">
              <a:spcBef>
                <a:spcPts val="0"/>
              </a:spcBef>
              <a:spcAft>
                <a:spcPts val="0"/>
              </a:spcAft>
              <a:buNone/>
            </a:pPr>
            <a:r>
              <a:rPr lang="el"/>
              <a:t>οικονομικού προβλήματος (4/5)</a:t>
            </a:r>
            <a:endParaRPr sz="2800"/>
          </a:p>
        </p:txBody>
      </p:sp>
      <p:sp>
        <p:nvSpPr>
          <p:cNvPr id="162" name="Google Shape;162;p27"/>
          <p:cNvSpPr txBox="1">
            <a:spLocks noGrp="1"/>
          </p:cNvSpPr>
          <p:nvPr>
            <p:ph type="body" idx="1"/>
          </p:nvPr>
        </p:nvSpPr>
        <p:spPr>
          <a:xfrm>
            <a:off x="471900" y="1743550"/>
            <a:ext cx="8222100" cy="324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b="1">
                <a:solidFill>
                  <a:srgbClr val="FF00FF"/>
                </a:solidFill>
              </a:rPr>
              <a:t>3ο πρόβλημα: </a:t>
            </a:r>
            <a:r>
              <a:rPr lang="el" b="1">
                <a:solidFill>
                  <a:srgbClr val="0000FF"/>
                </a:solidFill>
              </a:rPr>
              <a:t>Πώς θα γίνει η διανομή των προϊόντων στην κοινωνία.</a:t>
            </a:r>
            <a:endParaRPr b="1">
              <a:solidFill>
                <a:srgbClr val="0000FF"/>
              </a:solidFill>
            </a:endParaRPr>
          </a:p>
          <a:p>
            <a:pPr marL="0" lvl="0" indent="0" algn="ctr" rtl="0">
              <a:spcBef>
                <a:spcPts val="0"/>
              </a:spcBef>
              <a:spcAft>
                <a:spcPts val="0"/>
              </a:spcAft>
              <a:buNone/>
            </a:pPr>
            <a:r>
              <a:rPr lang="el">
                <a:solidFill>
                  <a:srgbClr val="0000FF"/>
                </a:solidFill>
              </a:rPr>
              <a:t>(το πρόβλημα της διανομής)</a:t>
            </a:r>
            <a:endParaRPr>
              <a:solidFill>
                <a:srgbClr val="0000FF"/>
              </a:solidFill>
            </a:endParaRPr>
          </a:p>
          <a:p>
            <a:pPr marL="0" lvl="0" indent="0" algn="just" rtl="0">
              <a:spcBef>
                <a:spcPts val="0"/>
              </a:spcBef>
              <a:spcAft>
                <a:spcPts val="0"/>
              </a:spcAft>
              <a:buNone/>
            </a:pPr>
            <a:endParaRPr sz="1000">
              <a:solidFill>
                <a:srgbClr val="0000FF"/>
              </a:solidFill>
            </a:endParaRPr>
          </a:p>
          <a:p>
            <a:pPr marL="0" lvl="0" indent="0" algn="just" rtl="0">
              <a:spcBef>
                <a:spcPts val="0"/>
              </a:spcBef>
              <a:spcAft>
                <a:spcPts val="0"/>
              </a:spcAft>
              <a:buNone/>
            </a:pPr>
            <a:r>
              <a:rPr lang="el" sz="1700">
                <a:solidFill>
                  <a:srgbClr val="0000FF"/>
                </a:solidFill>
              </a:rPr>
              <a:t>Όταν λοιπόν μιλάμε για το πρόβλημα της διαμονής, μιλάμε για το πρόβλημα της “μοιρασιάς” σε μια κοινωνία. Όπως έχει ήδη αναφερθεί, δεν μπορούν να παραχθούν όλα τα αγαθά που απαιτούνται για την ικανοποίηση όλων των αναγκών. Όμως, οι ανάγκες δεν είναι κάτι αόριστο, είναι ανάγκες ανθρώπων. Αυτό σημαίνει ότι δεν μπορούν να καλυφθούν οι ανάγκες όλων των ανθρώπων. Ποιοι λοιπόν δεν θα πάρουν ή θα πάρουν λιγότερο και με ποιο κριτήριο; Το πρόβλημα της διαμονής είναι το πιο “καυτό” αλλά και το πιο ενδιαφέρον στην οικονομική επιστήμη.</a:t>
            </a:r>
            <a:endParaRPr sz="1900">
              <a:solidFill>
                <a:srgbClr val="0000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8"/>
          <p:cNvSpPr txBox="1">
            <a:spLocks noGrp="1"/>
          </p:cNvSpPr>
          <p:nvPr>
            <p:ph type="title"/>
          </p:nvPr>
        </p:nvSpPr>
        <p:spPr>
          <a:xfrm>
            <a:off x="471900" y="435900"/>
            <a:ext cx="8222100" cy="107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3. Οι συνέπειες του βασικού</a:t>
            </a:r>
            <a:endParaRPr/>
          </a:p>
          <a:p>
            <a:pPr marL="0" lvl="0" indent="0" algn="ctr" rtl="0">
              <a:spcBef>
                <a:spcPts val="0"/>
              </a:spcBef>
              <a:spcAft>
                <a:spcPts val="0"/>
              </a:spcAft>
              <a:buNone/>
            </a:pPr>
            <a:r>
              <a:rPr lang="el"/>
              <a:t>οικονομικού προβλήματος (5/5)</a:t>
            </a:r>
            <a:endParaRPr sz="2800"/>
          </a:p>
        </p:txBody>
      </p:sp>
      <p:sp>
        <p:nvSpPr>
          <p:cNvPr id="168" name="Google Shape;168;p28"/>
          <p:cNvSpPr txBox="1">
            <a:spLocks noGrp="1"/>
          </p:cNvSpPr>
          <p:nvPr>
            <p:ph type="body" idx="1"/>
          </p:nvPr>
        </p:nvSpPr>
        <p:spPr>
          <a:xfrm>
            <a:off x="471900" y="1714500"/>
            <a:ext cx="8222100" cy="2891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b="1">
                <a:solidFill>
                  <a:srgbClr val="FF00FF"/>
                </a:solidFill>
              </a:rPr>
              <a:t>4ο πρόβλημα: </a:t>
            </a:r>
            <a:r>
              <a:rPr lang="el" b="1">
                <a:solidFill>
                  <a:srgbClr val="0000FF"/>
                </a:solidFill>
              </a:rPr>
              <a:t>Πώς θα αυξηθεί η ποσότητα της παραγωγής.</a:t>
            </a:r>
            <a:endParaRPr b="1">
              <a:solidFill>
                <a:srgbClr val="0000FF"/>
              </a:solidFill>
            </a:endParaRPr>
          </a:p>
          <a:p>
            <a:pPr marL="0" lvl="0" indent="0" algn="ctr" rtl="0">
              <a:spcBef>
                <a:spcPts val="0"/>
              </a:spcBef>
              <a:spcAft>
                <a:spcPts val="0"/>
              </a:spcAft>
              <a:buNone/>
            </a:pPr>
            <a:r>
              <a:rPr lang="el">
                <a:solidFill>
                  <a:srgbClr val="0000FF"/>
                </a:solidFill>
              </a:rPr>
              <a:t>(το πρόβλημα της μεγέθυνσης)</a:t>
            </a:r>
            <a:endParaRPr>
              <a:solidFill>
                <a:srgbClr val="0000FF"/>
              </a:solidFill>
            </a:endParaRPr>
          </a:p>
          <a:p>
            <a:pPr marL="0" lvl="0" indent="0" algn="just" rtl="0">
              <a:spcBef>
                <a:spcPts val="0"/>
              </a:spcBef>
              <a:spcAft>
                <a:spcPts val="0"/>
              </a:spcAft>
              <a:buNone/>
            </a:pPr>
            <a:endParaRPr sz="1000">
              <a:solidFill>
                <a:srgbClr val="0000FF"/>
              </a:solidFill>
            </a:endParaRPr>
          </a:p>
          <a:p>
            <a:pPr marL="0" lvl="0" indent="0" algn="just" rtl="0">
              <a:spcBef>
                <a:spcPts val="0"/>
              </a:spcBef>
              <a:spcAft>
                <a:spcPts val="0"/>
              </a:spcAft>
              <a:buNone/>
            </a:pPr>
            <a:r>
              <a:rPr lang="el">
                <a:solidFill>
                  <a:srgbClr val="0000FF"/>
                </a:solidFill>
              </a:rPr>
              <a:t>Μπορεί τα αγαθά είναι λιγότερα από τις ανάγκες αλλά ο άνθρωπος πασχίζει να βρει τρόπους να αυξήσει τα αγαθά που παράγει ώστε να αμβλύνει στο οικονομικό πρόβλημα. Αυτό προσπαθεί να το πετύχει με:</a:t>
            </a:r>
            <a:endParaRPr>
              <a:solidFill>
                <a:srgbClr val="0000FF"/>
              </a:solidFill>
            </a:endParaRPr>
          </a:p>
          <a:p>
            <a:pPr marL="457200" lvl="0" indent="-342900" algn="just" rtl="0">
              <a:spcBef>
                <a:spcPts val="0"/>
              </a:spcBef>
              <a:spcAft>
                <a:spcPts val="0"/>
              </a:spcAft>
              <a:buClr>
                <a:srgbClr val="0000FF"/>
              </a:buClr>
              <a:buSzPts val="1800"/>
              <a:buAutoNum type="arabicPeriod"/>
            </a:pPr>
            <a:r>
              <a:rPr lang="el">
                <a:solidFill>
                  <a:srgbClr val="0000FF"/>
                </a:solidFill>
              </a:rPr>
              <a:t>Την οργανωμένη δραστηριότητα (π.χ. με καταμερισμό της εργασίας)</a:t>
            </a:r>
            <a:endParaRPr>
              <a:solidFill>
                <a:srgbClr val="0000FF"/>
              </a:solidFill>
            </a:endParaRPr>
          </a:p>
          <a:p>
            <a:pPr marL="457200" lvl="0" indent="-342900" algn="just" rtl="0">
              <a:spcBef>
                <a:spcPts val="0"/>
              </a:spcBef>
              <a:spcAft>
                <a:spcPts val="0"/>
              </a:spcAft>
              <a:buClr>
                <a:srgbClr val="0000FF"/>
              </a:buClr>
              <a:buSzPts val="1800"/>
              <a:buAutoNum type="arabicPeriod"/>
            </a:pPr>
            <a:r>
              <a:rPr lang="el">
                <a:solidFill>
                  <a:srgbClr val="0000FF"/>
                </a:solidFill>
              </a:rPr>
              <a:t>Με την ανάπτυξη της τεχνολογίας.</a:t>
            </a:r>
            <a:endParaRPr>
              <a:solidFill>
                <a:srgbClr val="0000FF"/>
              </a:solidFill>
            </a:endParaRPr>
          </a:p>
          <a:p>
            <a:pPr marL="457200" lvl="0" indent="-342900" algn="just" rtl="0">
              <a:spcBef>
                <a:spcPts val="0"/>
              </a:spcBef>
              <a:spcAft>
                <a:spcPts val="0"/>
              </a:spcAft>
              <a:buClr>
                <a:srgbClr val="0000FF"/>
              </a:buClr>
              <a:buSzPts val="1800"/>
              <a:buAutoNum type="arabicPeriod"/>
            </a:pPr>
            <a:r>
              <a:rPr lang="el">
                <a:solidFill>
                  <a:srgbClr val="0000FF"/>
                </a:solidFill>
              </a:rPr>
              <a:t>Την εξεύρεση νέων παραγωγικών πόρων.</a:t>
            </a:r>
            <a:endParaRPr>
              <a:solidFill>
                <a:srgbClr val="0000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9"/>
          <p:cNvSpPr txBox="1">
            <a:spLocks noGrp="1"/>
          </p:cNvSpPr>
          <p:nvPr>
            <p:ph type="title"/>
          </p:nvPr>
        </p:nvSpPr>
        <p:spPr>
          <a:xfrm>
            <a:off x="471900" y="334175"/>
            <a:ext cx="8222100" cy="1133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4. Η τεχνολογία και... </a:t>
            </a:r>
            <a:endParaRPr/>
          </a:p>
          <a:p>
            <a:pPr marL="0" lvl="0" indent="0" algn="ctr" rtl="0">
              <a:spcBef>
                <a:spcPts val="0"/>
              </a:spcBef>
              <a:spcAft>
                <a:spcPts val="0"/>
              </a:spcAft>
              <a:buNone/>
            </a:pPr>
            <a:r>
              <a:rPr lang="el"/>
              <a:t>το μαρτύριο του Σίσυφου</a:t>
            </a:r>
            <a:endParaRPr/>
          </a:p>
        </p:txBody>
      </p:sp>
      <p:sp>
        <p:nvSpPr>
          <p:cNvPr id="174" name="Google Shape;174;p29"/>
          <p:cNvSpPr txBox="1"/>
          <p:nvPr/>
        </p:nvSpPr>
        <p:spPr>
          <a:xfrm>
            <a:off x="471850" y="2005100"/>
            <a:ext cx="8222100" cy="2499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l" sz="1800" b="1">
                <a:solidFill>
                  <a:srgbClr val="0000FF"/>
                </a:solidFill>
                <a:latin typeface="Roboto"/>
                <a:ea typeface="Roboto"/>
                <a:cs typeface="Roboto"/>
                <a:sym typeface="Roboto"/>
              </a:rPr>
              <a:t>Η τεχνολογία επηρεάζει με δύο τρόπους</a:t>
            </a:r>
            <a:r>
              <a:rPr lang="el" sz="1800">
                <a:solidFill>
                  <a:srgbClr val="0000FF"/>
                </a:solidFill>
                <a:latin typeface="Roboto"/>
                <a:ea typeface="Roboto"/>
                <a:cs typeface="Roboto"/>
                <a:sym typeface="Roboto"/>
              </a:rPr>
              <a:t> το βασικό οικονομικό πρόβλημα: </a:t>
            </a:r>
            <a:endParaRPr sz="1800">
              <a:solidFill>
                <a:srgbClr val="0000FF"/>
              </a:solidFill>
              <a:latin typeface="Roboto"/>
              <a:ea typeface="Roboto"/>
              <a:cs typeface="Roboto"/>
              <a:sym typeface="Roboto"/>
            </a:endParaRPr>
          </a:p>
          <a:p>
            <a:pPr marL="0" lvl="0" indent="0" algn="l" rtl="0">
              <a:spcBef>
                <a:spcPts val="0"/>
              </a:spcBef>
              <a:spcAft>
                <a:spcPts val="0"/>
              </a:spcAft>
              <a:buNone/>
            </a:pPr>
            <a:endParaRPr sz="1500">
              <a:solidFill>
                <a:srgbClr val="0000FF"/>
              </a:solidFill>
              <a:latin typeface="Roboto"/>
              <a:ea typeface="Roboto"/>
              <a:cs typeface="Roboto"/>
              <a:sym typeface="Roboto"/>
            </a:endParaRPr>
          </a:p>
          <a:p>
            <a:pPr marL="457200" lvl="0" indent="-342900" algn="l" rtl="0">
              <a:spcBef>
                <a:spcPts val="0"/>
              </a:spcBef>
              <a:spcAft>
                <a:spcPts val="0"/>
              </a:spcAft>
              <a:buClr>
                <a:srgbClr val="0000FF"/>
              </a:buClr>
              <a:buSzPts val="1800"/>
              <a:buFont typeface="Roboto"/>
              <a:buChar char="➢"/>
            </a:pPr>
            <a:r>
              <a:rPr lang="el" sz="1800">
                <a:solidFill>
                  <a:srgbClr val="0000FF"/>
                </a:solidFill>
                <a:latin typeface="Roboto"/>
                <a:ea typeface="Roboto"/>
                <a:cs typeface="Roboto"/>
                <a:sym typeface="Roboto"/>
              </a:rPr>
              <a:t>Από τη μία είναι ένα από τα εργαλεία που χρησιμοποιεί ο άνθρωπος για να το αμβλύνει.</a:t>
            </a:r>
            <a:endParaRPr sz="1800">
              <a:solidFill>
                <a:srgbClr val="0000FF"/>
              </a:solidFill>
              <a:latin typeface="Roboto"/>
              <a:ea typeface="Roboto"/>
              <a:cs typeface="Roboto"/>
              <a:sym typeface="Roboto"/>
            </a:endParaRPr>
          </a:p>
          <a:p>
            <a:pPr marL="457200" lvl="0" indent="-342900" algn="l" rtl="0">
              <a:spcBef>
                <a:spcPts val="0"/>
              </a:spcBef>
              <a:spcAft>
                <a:spcPts val="0"/>
              </a:spcAft>
              <a:buClr>
                <a:srgbClr val="0000FF"/>
              </a:buClr>
              <a:buSzPts val="1800"/>
              <a:buFont typeface="Roboto"/>
              <a:buChar char="➢"/>
            </a:pPr>
            <a:r>
              <a:rPr lang="el" sz="1800">
                <a:solidFill>
                  <a:srgbClr val="0000FF"/>
                </a:solidFill>
                <a:latin typeface="Roboto"/>
                <a:ea typeface="Roboto"/>
                <a:cs typeface="Roboto"/>
                <a:sym typeface="Roboto"/>
              </a:rPr>
              <a:t>Από την άλλη όμως είναι ένας από τους παράγοντες που οδηγούν στον πολλαπλασιασμό των αναγκών και άρα σε όξυνσή του.</a:t>
            </a:r>
            <a:endParaRPr sz="1800">
              <a:solidFill>
                <a:srgbClr val="0000FF"/>
              </a:solidFill>
              <a:latin typeface="Roboto"/>
              <a:ea typeface="Roboto"/>
              <a:cs typeface="Roboto"/>
              <a:sym typeface="Roboto"/>
            </a:endParaRPr>
          </a:p>
          <a:p>
            <a:pPr marL="0" lvl="0" indent="0" algn="l" rtl="0">
              <a:spcBef>
                <a:spcPts val="0"/>
              </a:spcBef>
              <a:spcAft>
                <a:spcPts val="0"/>
              </a:spcAft>
              <a:buNone/>
            </a:pPr>
            <a:endParaRPr sz="1500">
              <a:solidFill>
                <a:srgbClr val="0000FF"/>
              </a:solidFill>
              <a:latin typeface="Roboto"/>
              <a:ea typeface="Roboto"/>
              <a:cs typeface="Roboto"/>
              <a:sym typeface="Roboto"/>
            </a:endParaRPr>
          </a:p>
          <a:p>
            <a:pPr marL="0" lvl="0" indent="0" algn="l" rtl="0">
              <a:spcBef>
                <a:spcPts val="0"/>
              </a:spcBef>
              <a:spcAft>
                <a:spcPts val="0"/>
              </a:spcAft>
              <a:buNone/>
            </a:pPr>
            <a:r>
              <a:rPr lang="el" sz="1800">
                <a:solidFill>
                  <a:srgbClr val="0000FF"/>
                </a:solidFill>
                <a:latin typeface="Roboto"/>
                <a:ea typeface="Roboto"/>
                <a:cs typeface="Roboto"/>
                <a:sym typeface="Roboto"/>
              </a:rPr>
              <a:t>Άρα,</a:t>
            </a:r>
            <a:r>
              <a:rPr lang="el" sz="1800">
                <a:solidFill>
                  <a:srgbClr val="FF00FF"/>
                </a:solidFill>
                <a:latin typeface="Roboto"/>
                <a:ea typeface="Roboto"/>
                <a:cs typeface="Roboto"/>
                <a:sym typeface="Roboto"/>
              </a:rPr>
              <a:t> η τεχνολογία δεν είναι πανάκεια </a:t>
            </a:r>
            <a:r>
              <a:rPr lang="el" sz="1800">
                <a:solidFill>
                  <a:srgbClr val="0000FF"/>
                </a:solidFill>
                <a:latin typeface="Roboto"/>
                <a:ea typeface="Roboto"/>
                <a:cs typeface="Roboto"/>
                <a:sym typeface="Roboto"/>
              </a:rPr>
              <a:t>και καλό είναι να μην εναποθέτουμε όλες τις ελπίδες μας σε αυτή...</a:t>
            </a:r>
            <a:endParaRPr sz="1800">
              <a:solidFill>
                <a:srgbClr val="0000FF"/>
              </a:solidFill>
              <a:latin typeface="Roboto"/>
              <a:ea typeface="Roboto"/>
              <a:cs typeface="Roboto"/>
              <a:sym typeface="Roboto"/>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0"/>
          <p:cNvSpPr txBox="1">
            <a:spLocks noGrp="1"/>
          </p:cNvSpPr>
          <p:nvPr>
            <p:ph type="title"/>
          </p:nvPr>
        </p:nvSpPr>
        <p:spPr>
          <a:xfrm>
            <a:off x="471900" y="334175"/>
            <a:ext cx="82221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5. Θα λυθεί το οικονομικό πρόβλημα;</a:t>
            </a:r>
            <a:endParaRPr/>
          </a:p>
        </p:txBody>
      </p:sp>
      <p:sp>
        <p:nvSpPr>
          <p:cNvPr id="180" name="Google Shape;180;p30"/>
          <p:cNvSpPr txBox="1">
            <a:spLocks noGrp="1"/>
          </p:cNvSpPr>
          <p:nvPr>
            <p:ph type="body" idx="1"/>
          </p:nvPr>
        </p:nvSpPr>
        <p:spPr>
          <a:xfrm>
            <a:off x="471900" y="1677875"/>
            <a:ext cx="3999900" cy="272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sz="1800" b="1">
                <a:solidFill>
                  <a:srgbClr val="FF00FF"/>
                </a:solidFill>
              </a:rPr>
              <a:t>Α. Κυρίαρχη αντίληψη: Απεριόριστες ανάγκες</a:t>
            </a:r>
            <a:endParaRPr sz="1800" b="1">
              <a:solidFill>
                <a:srgbClr val="FF00FF"/>
              </a:solidFill>
            </a:endParaRPr>
          </a:p>
          <a:p>
            <a:pPr marL="0" lvl="0" indent="0" algn="ctr" rtl="0">
              <a:spcBef>
                <a:spcPts val="0"/>
              </a:spcBef>
              <a:spcAft>
                <a:spcPts val="0"/>
              </a:spcAft>
              <a:buNone/>
            </a:pPr>
            <a:endParaRPr sz="1000" b="1">
              <a:solidFill>
                <a:srgbClr val="0000FF"/>
              </a:solidFill>
            </a:endParaRPr>
          </a:p>
          <a:p>
            <a:pPr marL="0" lvl="0" indent="0" algn="just" rtl="0">
              <a:spcBef>
                <a:spcPts val="0"/>
              </a:spcBef>
              <a:spcAft>
                <a:spcPts val="0"/>
              </a:spcAft>
              <a:buNone/>
            </a:pPr>
            <a:r>
              <a:rPr lang="el" sz="1700">
                <a:solidFill>
                  <a:srgbClr val="0000FF"/>
                </a:solidFill>
              </a:rPr>
              <a:t>Αν η ανάγκες είναι απεριόριστες τότε ο μοναδικός τρόπος για να επιλυθεί το βασικό οικονομικό πρόβλημα είναι  να παράγουμε απεριόριστα αγαθά. Αυτό μοιάζει απίθανο, συνεπώς η απάντηση είναι όχι. </a:t>
            </a:r>
            <a:endParaRPr sz="1700">
              <a:solidFill>
                <a:srgbClr val="0000FF"/>
              </a:solidFill>
            </a:endParaRPr>
          </a:p>
          <a:p>
            <a:pPr marL="0" lvl="0" indent="0" algn="just" rtl="0">
              <a:spcBef>
                <a:spcPts val="0"/>
              </a:spcBef>
              <a:spcAft>
                <a:spcPts val="0"/>
              </a:spcAft>
              <a:buNone/>
            </a:pPr>
            <a:endParaRPr>
              <a:solidFill>
                <a:srgbClr val="0000FF"/>
              </a:solidFill>
            </a:endParaRPr>
          </a:p>
          <a:p>
            <a:pPr marL="0" lvl="0" indent="0" algn="just" rtl="0">
              <a:spcBef>
                <a:spcPts val="0"/>
              </a:spcBef>
              <a:spcAft>
                <a:spcPts val="1600"/>
              </a:spcAft>
              <a:buNone/>
            </a:pPr>
            <a:endParaRPr>
              <a:solidFill>
                <a:srgbClr val="0000FF"/>
              </a:solidFill>
            </a:endParaRPr>
          </a:p>
        </p:txBody>
      </p:sp>
      <p:sp>
        <p:nvSpPr>
          <p:cNvPr id="181" name="Google Shape;181;p30"/>
          <p:cNvSpPr txBox="1">
            <a:spLocks noGrp="1"/>
          </p:cNvSpPr>
          <p:nvPr>
            <p:ph type="body" idx="2"/>
          </p:nvPr>
        </p:nvSpPr>
        <p:spPr>
          <a:xfrm>
            <a:off x="4471800" y="1677875"/>
            <a:ext cx="4282800" cy="272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sz="1800" b="1">
                <a:solidFill>
                  <a:srgbClr val="FF00FF"/>
                </a:solidFill>
              </a:rPr>
              <a:t>Β. Εναλλακτικές αντιλήψεις: Πεπερασμένες ανάγκες</a:t>
            </a:r>
            <a:endParaRPr sz="1800" b="1">
              <a:solidFill>
                <a:srgbClr val="FF00FF"/>
              </a:solidFill>
            </a:endParaRPr>
          </a:p>
          <a:p>
            <a:pPr marL="0" lvl="0" indent="0" algn="ctr" rtl="0">
              <a:spcBef>
                <a:spcPts val="0"/>
              </a:spcBef>
              <a:spcAft>
                <a:spcPts val="0"/>
              </a:spcAft>
              <a:buNone/>
            </a:pPr>
            <a:endParaRPr sz="1000">
              <a:solidFill>
                <a:srgbClr val="0000FF"/>
              </a:solidFill>
            </a:endParaRPr>
          </a:p>
          <a:p>
            <a:pPr marL="0" lvl="0" indent="0" algn="just" rtl="0">
              <a:spcBef>
                <a:spcPts val="0"/>
              </a:spcBef>
              <a:spcAft>
                <a:spcPts val="0"/>
              </a:spcAft>
              <a:buNone/>
            </a:pPr>
            <a:r>
              <a:rPr lang="el" sz="1700">
                <a:solidFill>
                  <a:srgbClr val="0000FF"/>
                </a:solidFill>
              </a:rPr>
              <a:t>Αν η ανάγκες δεν είναι απεριόριστες αλλά πεπερασμένες -όπως κάποιες εναλλακτικές προσεγγίσεις θεωρούν (πχ </a:t>
            </a:r>
            <a:r>
              <a:rPr lang="el" sz="1700">
                <a:solidFill>
                  <a:srgbClr val="FF00FF"/>
                </a:solidFill>
              </a:rPr>
              <a:t>Human scale development</a:t>
            </a:r>
            <a:r>
              <a:rPr lang="el" sz="1700">
                <a:solidFill>
                  <a:srgbClr val="0000FF"/>
                </a:solidFill>
              </a:rPr>
              <a:t>)- τότε είναι εφικτή η επίλυση του βασικού οικονομικού προβλήματος.</a:t>
            </a:r>
            <a:endParaRPr sz="1500">
              <a:solidFill>
                <a:srgbClr val="0000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471900" y="377775"/>
            <a:ext cx="8222100" cy="1128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1.I Το βασικό οικονομικό πρόβ</a:t>
            </a:r>
            <a:r>
              <a:rPr lang="el" sz="3000"/>
              <a:t>λημα</a:t>
            </a:r>
            <a:endParaRPr sz="3000"/>
          </a:p>
          <a:p>
            <a:pPr marL="0" lvl="0" indent="0" algn="ctr" rtl="0">
              <a:spcBef>
                <a:spcPts val="0"/>
              </a:spcBef>
              <a:spcAft>
                <a:spcPts val="0"/>
              </a:spcAft>
              <a:buNone/>
            </a:pPr>
            <a:r>
              <a:rPr lang="el" sz="2800"/>
              <a:t>(εικαστική απεικόνιση)</a:t>
            </a:r>
            <a:endParaRPr sz="2800"/>
          </a:p>
        </p:txBody>
      </p:sp>
      <p:pic>
        <p:nvPicPr>
          <p:cNvPr id="73" name="Google Shape;73;p14"/>
          <p:cNvPicPr preferRelativeResize="0"/>
          <p:nvPr/>
        </p:nvPicPr>
        <p:blipFill>
          <a:blip r:embed="rId3">
            <a:alphaModFix/>
          </a:blip>
          <a:stretch>
            <a:fillRect/>
          </a:stretch>
        </p:blipFill>
        <p:spPr>
          <a:xfrm>
            <a:off x="1743550" y="1696300"/>
            <a:ext cx="5782825" cy="30757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471900" y="479475"/>
            <a:ext cx="8222100" cy="1026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1.II Το βασικό οικονομικό πρόβλημα</a:t>
            </a:r>
            <a:r>
              <a:rPr lang="el" sz="2800"/>
              <a:t> (ορισμός)</a:t>
            </a:r>
            <a:endParaRPr sz="2800"/>
          </a:p>
        </p:txBody>
      </p:sp>
      <p:sp>
        <p:nvSpPr>
          <p:cNvPr id="79" name="Google Shape;79;p15"/>
          <p:cNvSpPr txBox="1"/>
          <p:nvPr/>
        </p:nvSpPr>
        <p:spPr>
          <a:xfrm>
            <a:off x="472000" y="1845275"/>
            <a:ext cx="8222100" cy="2877000"/>
          </a:xfrm>
          <a:prstGeom prst="rect">
            <a:avLst/>
          </a:prstGeom>
          <a:noFill/>
          <a:ln>
            <a:noFill/>
          </a:ln>
        </p:spPr>
        <p:txBody>
          <a:bodyPr spcFirstLastPara="1" wrap="square" lIns="91425" tIns="91425" rIns="91425" bIns="91425" anchor="t" anchorCtr="0">
            <a:noAutofit/>
          </a:bodyPr>
          <a:lstStyle/>
          <a:p>
            <a:pPr marL="0" lvl="0" indent="0" algn="just" rtl="0">
              <a:lnSpc>
                <a:spcPct val="100000"/>
              </a:lnSpc>
              <a:spcBef>
                <a:spcPts val="0"/>
              </a:spcBef>
              <a:spcAft>
                <a:spcPts val="0"/>
              </a:spcAft>
              <a:buNone/>
            </a:pPr>
            <a:r>
              <a:rPr lang="el" sz="1800" i="1">
                <a:solidFill>
                  <a:srgbClr val="0000FF"/>
                </a:solidFill>
                <a:latin typeface="Roboto"/>
                <a:ea typeface="Roboto"/>
                <a:cs typeface="Roboto"/>
                <a:sym typeface="Roboto"/>
              </a:rPr>
              <a:t>Το οικονομικό πρόβλημα κάθε κοινωνίας </a:t>
            </a:r>
            <a:r>
              <a:rPr lang="el" sz="1800" b="1" i="1">
                <a:solidFill>
                  <a:srgbClr val="0000FF"/>
                </a:solidFill>
                <a:latin typeface="Roboto"/>
                <a:ea typeface="Roboto"/>
                <a:cs typeface="Roboto"/>
                <a:sym typeface="Roboto"/>
              </a:rPr>
              <a:t>προέρχεται από τη δ</a:t>
            </a:r>
            <a:r>
              <a:rPr lang="el" sz="1800" b="1">
                <a:solidFill>
                  <a:srgbClr val="0000FF"/>
                </a:solidFill>
                <a:latin typeface="Roboto"/>
                <a:ea typeface="Roboto"/>
                <a:cs typeface="Roboto"/>
                <a:sym typeface="Roboto"/>
              </a:rPr>
              <a:t>ιαφορά</a:t>
            </a:r>
            <a:r>
              <a:rPr lang="el" sz="1800">
                <a:solidFill>
                  <a:srgbClr val="0000FF"/>
                </a:solidFill>
                <a:latin typeface="Roboto"/>
                <a:ea typeface="Roboto"/>
                <a:cs typeface="Roboto"/>
                <a:sym typeface="Roboto"/>
              </a:rPr>
              <a:t> που υπάρχει </a:t>
            </a:r>
            <a:r>
              <a:rPr lang="el" sz="1800" b="1">
                <a:solidFill>
                  <a:srgbClr val="0000FF"/>
                </a:solidFill>
                <a:latin typeface="Roboto"/>
                <a:ea typeface="Roboto"/>
                <a:cs typeface="Roboto"/>
                <a:sym typeface="Roboto"/>
              </a:rPr>
              <a:t>μεταξύ του πλήθους των αναγκών</a:t>
            </a:r>
            <a:r>
              <a:rPr lang="el" sz="1800">
                <a:solidFill>
                  <a:srgbClr val="0000FF"/>
                </a:solidFill>
                <a:latin typeface="Roboto"/>
                <a:ea typeface="Roboto"/>
                <a:cs typeface="Roboto"/>
                <a:sym typeface="Roboto"/>
              </a:rPr>
              <a:t> που οι άνθρωποι επιδιώκουν να ικανοποιήσουν (θεωρούνται απεριόριστες) </a:t>
            </a:r>
            <a:r>
              <a:rPr lang="el" sz="1800" b="1">
                <a:solidFill>
                  <a:srgbClr val="0000FF"/>
                </a:solidFill>
                <a:latin typeface="Roboto"/>
                <a:ea typeface="Roboto"/>
                <a:cs typeface="Roboto"/>
                <a:sym typeface="Roboto"/>
              </a:rPr>
              <a:t>και του περιορισμένου όγκου των αγαθών</a:t>
            </a:r>
            <a:r>
              <a:rPr lang="el" sz="1800">
                <a:solidFill>
                  <a:srgbClr val="0000FF"/>
                </a:solidFill>
                <a:latin typeface="Roboto"/>
                <a:ea typeface="Roboto"/>
                <a:cs typeface="Roboto"/>
                <a:sym typeface="Roboto"/>
              </a:rPr>
              <a:t> που υπάρχουν για την ικανοποίηση αυτών των αναγκών.</a:t>
            </a:r>
            <a:endParaRPr sz="1800">
              <a:solidFill>
                <a:srgbClr val="0000FF"/>
              </a:solidFill>
              <a:latin typeface="Roboto"/>
              <a:ea typeface="Roboto"/>
              <a:cs typeface="Roboto"/>
              <a:sym typeface="Roboto"/>
            </a:endParaRPr>
          </a:p>
          <a:p>
            <a:pPr marL="0" lvl="0" indent="0" algn="ctr" rtl="0">
              <a:lnSpc>
                <a:spcPct val="100000"/>
              </a:lnSpc>
              <a:spcBef>
                <a:spcPts val="0"/>
              </a:spcBef>
              <a:spcAft>
                <a:spcPts val="0"/>
              </a:spcAft>
              <a:buNone/>
            </a:pPr>
            <a:r>
              <a:rPr lang="el" sz="1800">
                <a:solidFill>
                  <a:srgbClr val="0000FF"/>
                </a:solidFill>
                <a:latin typeface="Roboto"/>
                <a:ea typeface="Roboto"/>
                <a:cs typeface="Roboto"/>
                <a:sym typeface="Roboto"/>
              </a:rPr>
              <a:t>ή</a:t>
            </a:r>
            <a:endParaRPr sz="1800">
              <a:solidFill>
                <a:srgbClr val="0000FF"/>
              </a:solidFill>
              <a:latin typeface="Roboto"/>
              <a:ea typeface="Roboto"/>
              <a:cs typeface="Roboto"/>
              <a:sym typeface="Roboto"/>
            </a:endParaRPr>
          </a:p>
          <a:p>
            <a:pPr marL="0" lvl="0" indent="0" algn="just" rtl="0">
              <a:lnSpc>
                <a:spcPct val="100000"/>
              </a:lnSpc>
              <a:spcBef>
                <a:spcPts val="0"/>
              </a:spcBef>
              <a:spcAft>
                <a:spcPts val="0"/>
              </a:spcAft>
              <a:buNone/>
            </a:pPr>
            <a:r>
              <a:rPr lang="el" sz="1800">
                <a:solidFill>
                  <a:srgbClr val="0000FF"/>
                </a:solidFill>
                <a:latin typeface="Roboto"/>
                <a:ea typeface="Roboto"/>
                <a:cs typeface="Roboto"/>
                <a:sym typeface="Roboto"/>
              </a:rPr>
              <a:t>Με άλλα λόγια, </a:t>
            </a:r>
            <a:r>
              <a:rPr lang="el" sz="1800" b="1">
                <a:solidFill>
                  <a:srgbClr val="0000FF"/>
                </a:solidFill>
                <a:latin typeface="Roboto"/>
                <a:ea typeface="Roboto"/>
                <a:cs typeface="Roboto"/>
                <a:sym typeface="Roboto"/>
              </a:rPr>
              <a:t>τα αγαθά</a:t>
            </a:r>
            <a:r>
              <a:rPr lang="el" sz="1800">
                <a:solidFill>
                  <a:srgbClr val="0000FF"/>
                </a:solidFill>
                <a:latin typeface="Roboto"/>
                <a:ea typeface="Roboto"/>
                <a:cs typeface="Roboto"/>
                <a:sym typeface="Roboto"/>
              </a:rPr>
              <a:t> που διαθέτει μια οικονομία </a:t>
            </a:r>
            <a:r>
              <a:rPr lang="el" sz="1800" b="1">
                <a:solidFill>
                  <a:srgbClr val="0000FF"/>
                </a:solidFill>
                <a:latin typeface="Roboto"/>
                <a:ea typeface="Roboto"/>
                <a:cs typeface="Roboto"/>
                <a:sym typeface="Roboto"/>
              </a:rPr>
              <a:t>βρίσκονται σε έλλειψη σχετικά με τις ανάγκες των ανθρώπων</a:t>
            </a:r>
            <a:r>
              <a:rPr lang="el" sz="1800">
                <a:solidFill>
                  <a:srgbClr val="0000FF"/>
                </a:solidFill>
                <a:latin typeface="Roboto"/>
                <a:ea typeface="Roboto"/>
                <a:cs typeface="Roboto"/>
                <a:sym typeface="Roboto"/>
              </a:rPr>
              <a:t>. </a:t>
            </a:r>
            <a:endParaRPr sz="1800">
              <a:solidFill>
                <a:srgbClr val="0000FF"/>
              </a:solidFill>
              <a:latin typeface="Roboto"/>
              <a:ea typeface="Roboto"/>
              <a:cs typeface="Roboto"/>
              <a:sym typeface="Roboto"/>
            </a:endParaRPr>
          </a:p>
          <a:p>
            <a:pPr marL="0" lvl="0" indent="0" algn="ctr" rtl="0">
              <a:lnSpc>
                <a:spcPct val="100000"/>
              </a:lnSpc>
              <a:spcBef>
                <a:spcPts val="0"/>
              </a:spcBef>
              <a:spcAft>
                <a:spcPts val="0"/>
              </a:spcAft>
              <a:buNone/>
            </a:pPr>
            <a:r>
              <a:rPr lang="el" sz="1800">
                <a:solidFill>
                  <a:srgbClr val="0000FF"/>
                </a:solidFill>
                <a:latin typeface="Roboto"/>
                <a:ea typeface="Roboto"/>
                <a:cs typeface="Roboto"/>
                <a:sym typeface="Roboto"/>
              </a:rPr>
              <a:t>ή </a:t>
            </a:r>
            <a:endParaRPr sz="1800">
              <a:solidFill>
                <a:srgbClr val="0000FF"/>
              </a:solidFill>
              <a:latin typeface="Roboto"/>
              <a:ea typeface="Roboto"/>
              <a:cs typeface="Roboto"/>
              <a:sym typeface="Roboto"/>
            </a:endParaRPr>
          </a:p>
          <a:p>
            <a:pPr marL="0" lvl="0" indent="0" algn="just" rtl="0">
              <a:lnSpc>
                <a:spcPct val="100000"/>
              </a:lnSpc>
              <a:spcBef>
                <a:spcPts val="0"/>
              </a:spcBef>
              <a:spcAft>
                <a:spcPts val="0"/>
              </a:spcAft>
              <a:buNone/>
            </a:pPr>
            <a:r>
              <a:rPr lang="el" sz="1800">
                <a:solidFill>
                  <a:srgbClr val="0000FF"/>
                </a:solidFill>
                <a:latin typeface="Roboto"/>
                <a:ea typeface="Roboto"/>
                <a:cs typeface="Roboto"/>
                <a:sym typeface="Roboto"/>
              </a:rPr>
              <a:t>Η ουσία λοιπόν του οικονομικού προβλήματος βρίσκεται στη </a:t>
            </a:r>
            <a:r>
              <a:rPr lang="el" sz="1800" b="1">
                <a:solidFill>
                  <a:srgbClr val="0000FF"/>
                </a:solidFill>
                <a:latin typeface="Roboto"/>
                <a:ea typeface="Roboto"/>
                <a:cs typeface="Roboto"/>
                <a:sym typeface="Roboto"/>
              </a:rPr>
              <a:t>σχετική έλλειψη ή στενότητα των αγαθών</a:t>
            </a:r>
            <a:r>
              <a:rPr lang="el" sz="1800">
                <a:solidFill>
                  <a:srgbClr val="0000FF"/>
                </a:solidFill>
                <a:latin typeface="Roboto"/>
                <a:ea typeface="Roboto"/>
                <a:cs typeface="Roboto"/>
                <a:sym typeface="Roboto"/>
              </a:rPr>
              <a:t>.</a:t>
            </a:r>
            <a:endParaRPr sz="1800">
              <a:solidFill>
                <a:srgbClr val="0000FF"/>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471900" y="479475"/>
            <a:ext cx="8222100" cy="1026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1.III Το βασικό οικονομικό πρόβλημα</a:t>
            </a:r>
            <a:r>
              <a:rPr lang="el" sz="2800"/>
              <a:t> </a:t>
            </a:r>
            <a:endParaRPr sz="2800"/>
          </a:p>
          <a:p>
            <a:pPr marL="0" lvl="0" indent="0" algn="ctr" rtl="0">
              <a:spcBef>
                <a:spcPts val="0"/>
              </a:spcBef>
              <a:spcAft>
                <a:spcPts val="0"/>
              </a:spcAft>
              <a:buNone/>
            </a:pPr>
            <a:r>
              <a:rPr lang="el" sz="2800"/>
              <a:t>(η διευκρίνιση)</a:t>
            </a:r>
            <a:endParaRPr sz="2800"/>
          </a:p>
        </p:txBody>
      </p:sp>
      <p:sp>
        <p:nvSpPr>
          <p:cNvPr id="85" name="Google Shape;85;p16"/>
          <p:cNvSpPr txBox="1"/>
          <p:nvPr/>
        </p:nvSpPr>
        <p:spPr>
          <a:xfrm>
            <a:off x="472000" y="1758100"/>
            <a:ext cx="8222100" cy="3065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l" sz="1800">
                <a:solidFill>
                  <a:srgbClr val="FF00FF"/>
                </a:solidFill>
                <a:latin typeface="Roboto"/>
                <a:ea typeface="Roboto"/>
                <a:cs typeface="Roboto"/>
                <a:sym typeface="Roboto"/>
              </a:rPr>
              <a:t>Είναι σημαντικό να διευκρινιστεί ότι το (βασικό) οικονομικό πρόβλημα: </a:t>
            </a:r>
            <a:endParaRPr sz="1800">
              <a:solidFill>
                <a:srgbClr val="FF00FF"/>
              </a:solidFill>
              <a:latin typeface="Roboto"/>
              <a:ea typeface="Roboto"/>
              <a:cs typeface="Roboto"/>
              <a:sym typeface="Roboto"/>
            </a:endParaRPr>
          </a:p>
          <a:p>
            <a:pPr marL="0" lvl="0" indent="0" algn="just" rtl="0">
              <a:lnSpc>
                <a:spcPct val="100000"/>
              </a:lnSpc>
              <a:spcBef>
                <a:spcPts val="0"/>
              </a:spcBef>
              <a:spcAft>
                <a:spcPts val="0"/>
              </a:spcAft>
              <a:buNone/>
            </a:pPr>
            <a:endParaRPr sz="1800">
              <a:solidFill>
                <a:srgbClr val="0000FF"/>
              </a:solidFill>
              <a:latin typeface="Roboto"/>
              <a:ea typeface="Roboto"/>
              <a:cs typeface="Roboto"/>
              <a:sym typeface="Roboto"/>
            </a:endParaRPr>
          </a:p>
          <a:p>
            <a:pPr marL="457200" lvl="0" indent="-342900" algn="just" rtl="0">
              <a:lnSpc>
                <a:spcPct val="100000"/>
              </a:lnSpc>
              <a:spcBef>
                <a:spcPts val="0"/>
              </a:spcBef>
              <a:spcAft>
                <a:spcPts val="0"/>
              </a:spcAft>
              <a:buClr>
                <a:srgbClr val="0000FF"/>
              </a:buClr>
              <a:buSzPts val="1800"/>
              <a:buFont typeface="Roboto"/>
              <a:buChar char="➢"/>
            </a:pPr>
            <a:r>
              <a:rPr lang="el" sz="1800">
                <a:solidFill>
                  <a:srgbClr val="0000FF"/>
                </a:solidFill>
                <a:latin typeface="Roboto"/>
                <a:ea typeface="Roboto"/>
                <a:cs typeface="Roboto"/>
                <a:sym typeface="Roboto"/>
              </a:rPr>
              <a:t>Δεν οφείλεται (μόνο) στην ύπαρξη πολλών αναγκών. Αν υπήρχαν πολλές ανάγκες και ταυτόχρονα (τα αντίστοιχα) πολλά αγαθά που τις ικανοποιούν, τότε δεν θα υπήρχε οικονομικό πρόβλημα.</a:t>
            </a:r>
            <a:endParaRPr sz="1800">
              <a:solidFill>
                <a:srgbClr val="0000FF"/>
              </a:solidFill>
              <a:latin typeface="Roboto"/>
              <a:ea typeface="Roboto"/>
              <a:cs typeface="Roboto"/>
              <a:sym typeface="Roboto"/>
            </a:endParaRPr>
          </a:p>
          <a:p>
            <a:pPr marL="457200" lvl="0" indent="-342900" algn="just" rtl="0">
              <a:lnSpc>
                <a:spcPct val="100000"/>
              </a:lnSpc>
              <a:spcBef>
                <a:spcPts val="0"/>
              </a:spcBef>
              <a:spcAft>
                <a:spcPts val="0"/>
              </a:spcAft>
              <a:buClr>
                <a:srgbClr val="0000FF"/>
              </a:buClr>
              <a:buSzPts val="1800"/>
              <a:buFont typeface="Roboto"/>
              <a:buChar char="➢"/>
            </a:pPr>
            <a:r>
              <a:rPr lang="el" sz="1800">
                <a:solidFill>
                  <a:srgbClr val="0000FF"/>
                </a:solidFill>
                <a:latin typeface="Roboto"/>
                <a:ea typeface="Roboto"/>
                <a:cs typeface="Roboto"/>
                <a:sym typeface="Roboto"/>
              </a:rPr>
              <a:t>Δεν οφείλεται (μόνο) στην ύπαρξη λίγων αγαθών. Αν υπήρχαν λίγα αγαθά και ταυτόχρονα (αντίστοιχα) λίγες ανάγκες που ικανοποιούνται από αυτά, τότε (πάλι) δεν θα υπήρχε οικονομικό πρόβλημα.</a:t>
            </a:r>
            <a:endParaRPr sz="1800">
              <a:solidFill>
                <a:srgbClr val="0000FF"/>
              </a:solidFill>
              <a:latin typeface="Roboto"/>
              <a:ea typeface="Roboto"/>
              <a:cs typeface="Roboto"/>
              <a:sym typeface="Roboto"/>
            </a:endParaRPr>
          </a:p>
          <a:p>
            <a:pPr marL="0" lvl="0" indent="0" algn="just" rtl="0">
              <a:lnSpc>
                <a:spcPct val="100000"/>
              </a:lnSpc>
              <a:spcBef>
                <a:spcPts val="0"/>
              </a:spcBef>
              <a:spcAft>
                <a:spcPts val="0"/>
              </a:spcAft>
              <a:buNone/>
            </a:pPr>
            <a:endParaRPr sz="1000">
              <a:solidFill>
                <a:srgbClr val="0000FF"/>
              </a:solidFill>
              <a:latin typeface="Roboto"/>
              <a:ea typeface="Roboto"/>
              <a:cs typeface="Roboto"/>
              <a:sym typeface="Roboto"/>
            </a:endParaRPr>
          </a:p>
          <a:p>
            <a:pPr marL="0" lvl="0" indent="0" algn="just" rtl="0">
              <a:lnSpc>
                <a:spcPct val="100000"/>
              </a:lnSpc>
              <a:spcBef>
                <a:spcPts val="0"/>
              </a:spcBef>
              <a:spcAft>
                <a:spcPts val="0"/>
              </a:spcAft>
              <a:buNone/>
            </a:pPr>
            <a:r>
              <a:rPr lang="el" sz="1800">
                <a:solidFill>
                  <a:srgbClr val="0000FF"/>
                </a:solidFill>
                <a:latin typeface="Roboto"/>
                <a:ea typeface="Roboto"/>
                <a:cs typeface="Roboto"/>
                <a:sym typeface="Roboto"/>
              </a:rPr>
              <a:t>Άρα, οικονομικό πρόβλημα έχουμε λόγω της συνύπαρξης πολλών αναγκών και (σχετικά) λίγων αγαθών. </a:t>
            </a:r>
            <a:r>
              <a:rPr lang="el" sz="1800">
                <a:solidFill>
                  <a:srgbClr val="FF00FF"/>
                </a:solidFill>
                <a:latin typeface="Roboto"/>
                <a:ea typeface="Roboto"/>
                <a:cs typeface="Roboto"/>
                <a:sym typeface="Roboto"/>
              </a:rPr>
              <a:t>Αυτό ονομάζεται σχετική έλλειψη αγαθών.</a:t>
            </a:r>
            <a:endParaRPr sz="1800">
              <a:solidFill>
                <a:srgbClr val="FF00FF"/>
              </a:solidFill>
              <a:latin typeface="Roboto"/>
              <a:ea typeface="Roboto"/>
              <a:cs typeface="Roboto"/>
              <a:sym typeface="Roboto"/>
            </a:endParaRPr>
          </a:p>
          <a:p>
            <a:pPr marL="0" lvl="0" indent="0" algn="just" rtl="0">
              <a:lnSpc>
                <a:spcPct val="100000"/>
              </a:lnSpc>
              <a:spcBef>
                <a:spcPts val="0"/>
              </a:spcBef>
              <a:spcAft>
                <a:spcPts val="0"/>
              </a:spcAft>
              <a:buNone/>
            </a:pPr>
            <a:endParaRPr sz="1800">
              <a:solidFill>
                <a:srgbClr val="0000FF"/>
              </a:solidFill>
              <a:latin typeface="Roboto"/>
              <a:ea typeface="Roboto"/>
              <a:cs typeface="Roboto"/>
              <a:sym typeface="Roboto"/>
            </a:endParaRPr>
          </a:p>
          <a:p>
            <a:pPr marL="0" lvl="0" indent="0" algn="just" rtl="0">
              <a:lnSpc>
                <a:spcPct val="100000"/>
              </a:lnSpc>
              <a:spcBef>
                <a:spcPts val="0"/>
              </a:spcBef>
              <a:spcAft>
                <a:spcPts val="0"/>
              </a:spcAft>
              <a:buNone/>
            </a:pPr>
            <a:endParaRPr sz="1800">
              <a:solidFill>
                <a:srgbClr val="0000FF"/>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7"/>
          <p:cNvSpPr txBox="1">
            <a:spLocks noGrp="1"/>
          </p:cNvSpPr>
          <p:nvPr>
            <p:ph type="title"/>
          </p:nvPr>
        </p:nvSpPr>
        <p:spPr>
          <a:xfrm>
            <a:off x="471900" y="334175"/>
            <a:ext cx="8222100" cy="117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1.IV Τα “συστατικά” του βασικού οικονομικού προβλήματος</a:t>
            </a:r>
            <a:endParaRPr/>
          </a:p>
        </p:txBody>
      </p:sp>
      <p:sp>
        <p:nvSpPr>
          <p:cNvPr id="91" name="Google Shape;91;p17"/>
          <p:cNvSpPr txBox="1">
            <a:spLocks noGrp="1"/>
          </p:cNvSpPr>
          <p:nvPr>
            <p:ph type="body" idx="1"/>
          </p:nvPr>
        </p:nvSpPr>
        <p:spPr>
          <a:xfrm>
            <a:off x="471900" y="1677875"/>
            <a:ext cx="3999900" cy="1765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sz="1600" b="1">
                <a:solidFill>
                  <a:srgbClr val="FF00FF"/>
                </a:solidFill>
              </a:rPr>
              <a:t>Α. Οι απεριόριστες ανάγκες</a:t>
            </a:r>
            <a:endParaRPr sz="1600" b="1">
              <a:solidFill>
                <a:srgbClr val="FF00FF"/>
              </a:solidFill>
            </a:endParaRPr>
          </a:p>
          <a:p>
            <a:pPr marL="0" lvl="0" indent="0" algn="ctr" rtl="0">
              <a:spcBef>
                <a:spcPts val="0"/>
              </a:spcBef>
              <a:spcAft>
                <a:spcPts val="0"/>
              </a:spcAft>
              <a:buNone/>
            </a:pPr>
            <a:endParaRPr sz="600" b="1">
              <a:solidFill>
                <a:srgbClr val="0000FF"/>
              </a:solidFill>
            </a:endParaRPr>
          </a:p>
          <a:p>
            <a:pPr marL="0" lvl="0" indent="0" algn="just" rtl="0">
              <a:spcBef>
                <a:spcPts val="0"/>
              </a:spcBef>
              <a:spcAft>
                <a:spcPts val="0"/>
              </a:spcAft>
              <a:buNone/>
            </a:pPr>
            <a:r>
              <a:rPr lang="el">
                <a:solidFill>
                  <a:srgbClr val="0000FF"/>
                </a:solidFill>
              </a:rPr>
              <a:t>Σύμφωνα με το σχολικό βιβλίο, όπως αναφέρεται στην 11η σελίδα, </a:t>
            </a:r>
            <a:r>
              <a:rPr lang="el" b="1" i="1">
                <a:solidFill>
                  <a:srgbClr val="0000FF"/>
                </a:solidFill>
              </a:rPr>
              <a:t>“οι ανάγκες ως σύνολο είναι απεριόριστες”</a:t>
            </a:r>
            <a:r>
              <a:rPr lang="el">
                <a:solidFill>
                  <a:srgbClr val="0000FF"/>
                </a:solidFill>
              </a:rPr>
              <a:t>.</a:t>
            </a:r>
            <a:endParaRPr>
              <a:solidFill>
                <a:srgbClr val="0000FF"/>
              </a:solidFill>
            </a:endParaRPr>
          </a:p>
          <a:p>
            <a:pPr marL="0" lvl="0" indent="0" algn="just" rtl="0">
              <a:spcBef>
                <a:spcPts val="0"/>
              </a:spcBef>
              <a:spcAft>
                <a:spcPts val="0"/>
              </a:spcAft>
              <a:buNone/>
            </a:pPr>
            <a:endParaRPr>
              <a:solidFill>
                <a:srgbClr val="0000FF"/>
              </a:solidFill>
            </a:endParaRPr>
          </a:p>
          <a:p>
            <a:pPr marL="0" lvl="0" indent="0" algn="just" rtl="0">
              <a:spcBef>
                <a:spcPts val="0"/>
              </a:spcBef>
              <a:spcAft>
                <a:spcPts val="0"/>
              </a:spcAft>
              <a:buNone/>
            </a:pPr>
            <a:endParaRPr>
              <a:solidFill>
                <a:srgbClr val="0000FF"/>
              </a:solidFill>
            </a:endParaRPr>
          </a:p>
          <a:p>
            <a:pPr marL="0" lvl="0" indent="0" algn="just" rtl="0">
              <a:spcBef>
                <a:spcPts val="0"/>
              </a:spcBef>
              <a:spcAft>
                <a:spcPts val="1600"/>
              </a:spcAft>
              <a:buNone/>
            </a:pPr>
            <a:endParaRPr>
              <a:solidFill>
                <a:srgbClr val="0000FF"/>
              </a:solidFill>
            </a:endParaRPr>
          </a:p>
        </p:txBody>
      </p:sp>
      <p:sp>
        <p:nvSpPr>
          <p:cNvPr id="92" name="Google Shape;92;p17"/>
          <p:cNvSpPr txBox="1">
            <a:spLocks noGrp="1"/>
          </p:cNvSpPr>
          <p:nvPr>
            <p:ph type="body" idx="2"/>
          </p:nvPr>
        </p:nvSpPr>
        <p:spPr>
          <a:xfrm>
            <a:off x="4471800" y="1677875"/>
            <a:ext cx="4282800" cy="1937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sz="1600" b="1">
                <a:solidFill>
                  <a:srgbClr val="FF00FF"/>
                </a:solidFill>
              </a:rPr>
              <a:t>Β. Τα πεπερασμένα αγαθά</a:t>
            </a:r>
            <a:endParaRPr sz="1600" b="1">
              <a:solidFill>
                <a:srgbClr val="FF00FF"/>
              </a:solidFill>
            </a:endParaRPr>
          </a:p>
          <a:p>
            <a:pPr marL="0" lvl="0" indent="0" algn="ctr" rtl="0">
              <a:spcBef>
                <a:spcPts val="0"/>
              </a:spcBef>
              <a:spcAft>
                <a:spcPts val="0"/>
              </a:spcAft>
              <a:buNone/>
            </a:pPr>
            <a:endParaRPr sz="600">
              <a:solidFill>
                <a:srgbClr val="0000FF"/>
              </a:solidFill>
            </a:endParaRPr>
          </a:p>
          <a:p>
            <a:pPr marL="0" lvl="0" indent="0" algn="just" rtl="0">
              <a:spcBef>
                <a:spcPts val="0"/>
              </a:spcBef>
              <a:spcAft>
                <a:spcPts val="0"/>
              </a:spcAft>
              <a:buNone/>
            </a:pPr>
            <a:r>
              <a:rPr lang="el">
                <a:solidFill>
                  <a:srgbClr val="0000FF"/>
                </a:solidFill>
              </a:rPr>
              <a:t>Σύμφωνα με το σχολικό βιβλίο, όπως αναφέρεται στην 11η σελίδα, </a:t>
            </a:r>
            <a:r>
              <a:rPr lang="el" b="1" i="1">
                <a:solidFill>
                  <a:srgbClr val="0000FF"/>
                </a:solidFill>
              </a:rPr>
              <a:t>“το κύριο χαρακτηριστικό των οικονομικών αγαθών είναι ότι βρίσκονται σε περιορισμένες ποσότητες σε σχέση με τις ανάγκες που ικανοποιούν”</a:t>
            </a:r>
            <a:r>
              <a:rPr lang="el">
                <a:solidFill>
                  <a:srgbClr val="0000FF"/>
                </a:solidFill>
              </a:rPr>
              <a:t>.</a:t>
            </a:r>
            <a:endParaRPr>
              <a:solidFill>
                <a:srgbClr val="0000FF"/>
              </a:solidFill>
            </a:endParaRPr>
          </a:p>
          <a:p>
            <a:pPr marL="0" lvl="0" indent="0" algn="just" rtl="0">
              <a:spcBef>
                <a:spcPts val="0"/>
              </a:spcBef>
              <a:spcAft>
                <a:spcPts val="0"/>
              </a:spcAft>
              <a:buNone/>
            </a:pPr>
            <a:endParaRPr b="1">
              <a:solidFill>
                <a:srgbClr val="0000FF"/>
              </a:solidFill>
            </a:endParaRPr>
          </a:p>
          <a:p>
            <a:pPr marL="0" lvl="0" indent="0" algn="just" rtl="0">
              <a:spcBef>
                <a:spcPts val="1600"/>
              </a:spcBef>
              <a:spcAft>
                <a:spcPts val="1600"/>
              </a:spcAft>
              <a:buNone/>
            </a:pPr>
            <a:endParaRPr>
              <a:solidFill>
                <a:srgbClr val="0000FF"/>
              </a:solidFill>
            </a:endParaRPr>
          </a:p>
        </p:txBody>
      </p:sp>
      <p:sp>
        <p:nvSpPr>
          <p:cNvPr id="93" name="Google Shape;93;p17"/>
          <p:cNvSpPr txBox="1"/>
          <p:nvPr/>
        </p:nvSpPr>
        <p:spPr>
          <a:xfrm>
            <a:off x="471900" y="3614975"/>
            <a:ext cx="8222100" cy="12666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l">
                <a:solidFill>
                  <a:srgbClr val="0000FF"/>
                </a:solidFill>
                <a:latin typeface="Roboto"/>
                <a:ea typeface="Roboto"/>
                <a:cs typeface="Roboto"/>
                <a:sym typeface="Roboto"/>
              </a:rPr>
              <a:t>Είναι προφανές ότι αν οι ανάγκες είναι απεριόριστες και τα αγαθά είναι πεπερασμένα τότε υπάρχει… πρόβλημα. Οικονομικό πρόβλημα. Το οικονομικό πρόβλημα αποτελεί μια ανισορροπία.</a:t>
            </a:r>
            <a:endParaRPr>
              <a:solidFill>
                <a:srgbClr val="0000FF"/>
              </a:solidFill>
              <a:latin typeface="Roboto"/>
              <a:ea typeface="Roboto"/>
              <a:cs typeface="Roboto"/>
              <a:sym typeface="Roboto"/>
            </a:endParaRPr>
          </a:p>
          <a:p>
            <a:pPr marL="0" lvl="0" indent="0" algn="just" rtl="0">
              <a:spcBef>
                <a:spcPts val="0"/>
              </a:spcBef>
              <a:spcAft>
                <a:spcPts val="0"/>
              </a:spcAft>
              <a:buNone/>
            </a:pPr>
            <a:r>
              <a:rPr lang="el" b="1">
                <a:solidFill>
                  <a:srgbClr val="FF00FF"/>
                </a:solidFill>
                <a:latin typeface="Roboto"/>
                <a:ea typeface="Roboto"/>
                <a:cs typeface="Roboto"/>
                <a:sym typeface="Roboto"/>
              </a:rPr>
              <a:t>Ωστόσο… </a:t>
            </a:r>
            <a:r>
              <a:rPr lang="el">
                <a:solidFill>
                  <a:srgbClr val="0000FF"/>
                </a:solidFill>
                <a:latin typeface="Roboto"/>
                <a:ea typeface="Roboto"/>
                <a:cs typeface="Roboto"/>
                <a:sym typeface="Roboto"/>
              </a:rPr>
              <a:t>Υπάρχει ένα ζήτημα με τις ανάγκες. Είναι πράγματι απεριόριστες; Η κυρίαρχη αντίληψη είναι αυτή αλλά υπάρχουν και διαφωνίες. Αν και ξεφεύγουν από τα πλαίσια του σχολικού βιβλίο, θα γίνει μια αναφορά στο τέλος της παρουσίασης.</a:t>
            </a:r>
            <a:endParaRPr>
              <a:solidFill>
                <a:srgbClr val="0000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8"/>
          <p:cNvSpPr txBox="1">
            <a:spLocks noGrp="1"/>
          </p:cNvSpPr>
          <p:nvPr>
            <p:ph type="title"/>
          </p:nvPr>
        </p:nvSpPr>
        <p:spPr>
          <a:xfrm>
            <a:off x="471900" y="392300"/>
            <a:ext cx="8222100" cy="1114200"/>
          </a:xfrm>
          <a:prstGeom prst="rect">
            <a:avLst/>
          </a:prstGeom>
        </p:spPr>
        <p:txBody>
          <a:bodyPr spcFirstLastPara="1" wrap="square" lIns="91425" tIns="91425" rIns="91425" bIns="91425" anchor="b" anchorCtr="0">
            <a:noAutofit/>
          </a:bodyPr>
          <a:lstStyle/>
          <a:p>
            <a:pPr marL="457200" lvl="0" indent="0" algn="ctr" rtl="0">
              <a:spcBef>
                <a:spcPts val="0"/>
              </a:spcBef>
              <a:spcAft>
                <a:spcPts val="0"/>
              </a:spcAft>
              <a:buNone/>
            </a:pPr>
            <a:r>
              <a:rPr lang="el"/>
              <a:t>2.I Ανάγκες και Αγαθά</a:t>
            </a:r>
            <a:endParaRPr/>
          </a:p>
          <a:p>
            <a:pPr marL="457200" lvl="0" indent="0" algn="ctr" rtl="0">
              <a:spcBef>
                <a:spcPts val="0"/>
              </a:spcBef>
              <a:spcAft>
                <a:spcPts val="0"/>
              </a:spcAft>
              <a:buNone/>
            </a:pPr>
            <a:r>
              <a:rPr lang="el" sz="2800"/>
              <a:t>(ορισμοί)</a:t>
            </a:r>
            <a:endParaRPr sz="2800"/>
          </a:p>
        </p:txBody>
      </p:sp>
      <p:sp>
        <p:nvSpPr>
          <p:cNvPr id="99" name="Google Shape;99;p18"/>
          <p:cNvSpPr txBox="1">
            <a:spLocks noGrp="1"/>
          </p:cNvSpPr>
          <p:nvPr>
            <p:ph type="body" idx="1"/>
          </p:nvPr>
        </p:nvSpPr>
        <p:spPr>
          <a:xfrm>
            <a:off x="471900" y="1816200"/>
            <a:ext cx="8222100" cy="30513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b="1">
                <a:solidFill>
                  <a:srgbClr val="FF00FF"/>
                </a:solidFill>
              </a:rPr>
              <a:t>Ανάγκη:</a:t>
            </a:r>
            <a:r>
              <a:rPr lang="el">
                <a:solidFill>
                  <a:srgbClr val="0000FF"/>
                </a:solidFill>
              </a:rPr>
              <a:t> είναι το (δυσάρεστο) αίσθημα κάποιας έλλειψης (ένα “κενό”) που εκφράζεται με την επιθυμια εξάλειψης του (θέλουμε να “γεμίσουμε” το “κενό”).</a:t>
            </a:r>
            <a:endParaRPr>
              <a:solidFill>
                <a:srgbClr val="0000FF"/>
              </a:solidFill>
            </a:endParaRPr>
          </a:p>
          <a:p>
            <a:pPr marL="0" lvl="0" indent="0" algn="just" rtl="0">
              <a:spcBef>
                <a:spcPts val="0"/>
              </a:spcBef>
              <a:spcAft>
                <a:spcPts val="0"/>
              </a:spcAft>
              <a:buNone/>
            </a:pPr>
            <a:endParaRPr sz="1000">
              <a:solidFill>
                <a:srgbClr val="0000FF"/>
              </a:solidFill>
            </a:endParaRPr>
          </a:p>
          <a:p>
            <a:pPr marL="0" lvl="0" indent="0" algn="just" rtl="0">
              <a:spcBef>
                <a:spcPts val="0"/>
              </a:spcBef>
              <a:spcAft>
                <a:spcPts val="0"/>
              </a:spcAft>
              <a:buNone/>
            </a:pPr>
            <a:r>
              <a:rPr lang="el" b="1">
                <a:solidFill>
                  <a:srgbClr val="FF00FF"/>
                </a:solidFill>
              </a:rPr>
              <a:t>Αγαθό:</a:t>
            </a:r>
            <a:r>
              <a:rPr lang="el">
                <a:solidFill>
                  <a:srgbClr val="FF00FF"/>
                </a:solidFill>
              </a:rPr>
              <a:t> </a:t>
            </a:r>
            <a:r>
              <a:rPr lang="el">
                <a:solidFill>
                  <a:srgbClr val="0000FF"/>
                </a:solidFill>
              </a:rPr>
              <a:t>είναι οτιδήποτε καλύπτει μια ανάγκη ή το μέσο που καλύπτει μια ανάγκη (και “γεμίζει” το “κενό”)</a:t>
            </a:r>
            <a:endParaRPr>
              <a:solidFill>
                <a:srgbClr val="0000FF"/>
              </a:solidFill>
            </a:endParaRPr>
          </a:p>
          <a:p>
            <a:pPr marL="0" lvl="0" indent="0" algn="just" rtl="0">
              <a:spcBef>
                <a:spcPts val="0"/>
              </a:spcBef>
              <a:spcAft>
                <a:spcPts val="0"/>
              </a:spcAft>
              <a:buNone/>
            </a:pPr>
            <a:endParaRPr sz="1000">
              <a:solidFill>
                <a:srgbClr val="0000FF"/>
              </a:solidFill>
            </a:endParaRPr>
          </a:p>
          <a:p>
            <a:pPr marL="0" lvl="0" indent="0" algn="just" rtl="0">
              <a:spcBef>
                <a:spcPts val="0"/>
              </a:spcBef>
              <a:spcAft>
                <a:spcPts val="0"/>
              </a:spcAft>
              <a:buNone/>
            </a:pPr>
            <a:r>
              <a:rPr lang="el" b="1">
                <a:solidFill>
                  <a:srgbClr val="FF9900"/>
                </a:solidFill>
              </a:rPr>
              <a:t>Παραδείγματα:</a:t>
            </a:r>
            <a:r>
              <a:rPr lang="el">
                <a:solidFill>
                  <a:srgbClr val="0000FF"/>
                </a:solidFill>
              </a:rPr>
              <a:t> Η πείνα είναι η ανάγκη και η τροφή είναι το αγαθό ή η δίψα είναι η ανάγκη και το νερό το αγαθό. Προσοχή! η τροφή και το νερό δεν είναι ανάγκες αλλά αγαθά.</a:t>
            </a:r>
            <a:endParaRPr>
              <a:solidFill>
                <a:srgbClr val="00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9"/>
          <p:cNvSpPr txBox="1">
            <a:spLocks noGrp="1"/>
          </p:cNvSpPr>
          <p:nvPr>
            <p:ph type="title"/>
          </p:nvPr>
        </p:nvSpPr>
        <p:spPr>
          <a:xfrm>
            <a:off x="471900" y="334175"/>
            <a:ext cx="82221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2.II Ποιος παράγει τα αγαθά;</a:t>
            </a:r>
            <a:endParaRPr/>
          </a:p>
        </p:txBody>
      </p:sp>
      <p:sp>
        <p:nvSpPr>
          <p:cNvPr id="105" name="Google Shape;105;p19"/>
          <p:cNvSpPr txBox="1">
            <a:spLocks noGrp="1"/>
          </p:cNvSpPr>
          <p:nvPr>
            <p:ph type="body" idx="1"/>
          </p:nvPr>
        </p:nvSpPr>
        <p:spPr>
          <a:xfrm>
            <a:off x="471900" y="1677875"/>
            <a:ext cx="3999900" cy="3363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sz="1800" b="1">
                <a:solidFill>
                  <a:srgbClr val="FF00FF"/>
                </a:solidFill>
              </a:rPr>
              <a:t>Α. Η φύση</a:t>
            </a:r>
            <a:endParaRPr sz="1800" b="1">
              <a:solidFill>
                <a:srgbClr val="FF00FF"/>
              </a:solidFill>
            </a:endParaRPr>
          </a:p>
          <a:p>
            <a:pPr marL="0" lvl="0" indent="0" algn="ctr" rtl="0">
              <a:spcBef>
                <a:spcPts val="0"/>
              </a:spcBef>
              <a:spcAft>
                <a:spcPts val="0"/>
              </a:spcAft>
              <a:buNone/>
            </a:pPr>
            <a:endParaRPr sz="1000" b="1">
              <a:solidFill>
                <a:srgbClr val="0000FF"/>
              </a:solidFill>
            </a:endParaRPr>
          </a:p>
          <a:p>
            <a:pPr marL="0" lvl="0" indent="0" algn="just" rtl="0">
              <a:spcBef>
                <a:spcPts val="0"/>
              </a:spcBef>
              <a:spcAft>
                <a:spcPts val="0"/>
              </a:spcAft>
              <a:buNone/>
            </a:pPr>
            <a:r>
              <a:rPr lang="el" sz="1600">
                <a:solidFill>
                  <a:srgbClr val="0000FF"/>
                </a:solidFill>
              </a:rPr>
              <a:t>Κάποια από τα αγαθά που ικανοποιούν (βασικές) ανάγκες των ανθρώπων βρίσκονται ελεύθερα στη φύση.</a:t>
            </a:r>
            <a:endParaRPr sz="1600">
              <a:solidFill>
                <a:srgbClr val="0000FF"/>
              </a:solidFill>
            </a:endParaRPr>
          </a:p>
          <a:p>
            <a:pPr marL="0" lvl="0" indent="0" algn="just" rtl="0">
              <a:spcBef>
                <a:spcPts val="0"/>
              </a:spcBef>
              <a:spcAft>
                <a:spcPts val="0"/>
              </a:spcAft>
              <a:buNone/>
            </a:pPr>
            <a:r>
              <a:rPr lang="el" sz="1600">
                <a:solidFill>
                  <a:srgbClr val="FF00FF"/>
                </a:solidFill>
              </a:rPr>
              <a:t>Παραδείγματα:</a:t>
            </a:r>
            <a:r>
              <a:rPr lang="el" sz="1600">
                <a:solidFill>
                  <a:srgbClr val="0000FF"/>
                </a:solidFill>
              </a:rPr>
              <a:t> Το φως της ημέρας, η θερμότητα του ήλιου, το οξυγόνο της ατμόσφαιρας κλπ.</a:t>
            </a:r>
            <a:endParaRPr sz="1600">
              <a:solidFill>
                <a:srgbClr val="0000FF"/>
              </a:solidFill>
            </a:endParaRPr>
          </a:p>
          <a:p>
            <a:pPr marL="0" lvl="0" indent="0" algn="just" rtl="0">
              <a:spcBef>
                <a:spcPts val="0"/>
              </a:spcBef>
              <a:spcAft>
                <a:spcPts val="0"/>
              </a:spcAft>
              <a:buNone/>
            </a:pPr>
            <a:r>
              <a:rPr lang="el" sz="1600">
                <a:solidFill>
                  <a:srgbClr val="0000FF"/>
                </a:solidFill>
              </a:rPr>
              <a:t>Ονομάζονται: </a:t>
            </a:r>
            <a:r>
              <a:rPr lang="el" sz="1600">
                <a:solidFill>
                  <a:srgbClr val="FF00FF"/>
                </a:solidFill>
              </a:rPr>
              <a:t>ελεύθερα αγαθά</a:t>
            </a:r>
            <a:r>
              <a:rPr lang="el" sz="1600">
                <a:solidFill>
                  <a:srgbClr val="0000FF"/>
                </a:solidFill>
              </a:rPr>
              <a:t> και δεν αποτελούν αντικείμενο της οικονομικής επιστήμης.</a:t>
            </a:r>
            <a:endParaRPr sz="1600">
              <a:solidFill>
                <a:srgbClr val="0000FF"/>
              </a:solidFill>
            </a:endParaRPr>
          </a:p>
          <a:p>
            <a:pPr marL="0" lvl="0" indent="0" algn="just" rtl="0">
              <a:spcBef>
                <a:spcPts val="0"/>
              </a:spcBef>
              <a:spcAft>
                <a:spcPts val="0"/>
              </a:spcAft>
              <a:buNone/>
            </a:pPr>
            <a:endParaRPr>
              <a:solidFill>
                <a:srgbClr val="0000FF"/>
              </a:solidFill>
            </a:endParaRPr>
          </a:p>
          <a:p>
            <a:pPr marL="0" lvl="0" indent="0" algn="just" rtl="0">
              <a:spcBef>
                <a:spcPts val="0"/>
              </a:spcBef>
              <a:spcAft>
                <a:spcPts val="0"/>
              </a:spcAft>
              <a:buNone/>
            </a:pPr>
            <a:endParaRPr>
              <a:solidFill>
                <a:srgbClr val="0000FF"/>
              </a:solidFill>
            </a:endParaRPr>
          </a:p>
          <a:p>
            <a:pPr marL="0" lvl="0" indent="0" algn="just" rtl="0">
              <a:spcBef>
                <a:spcPts val="0"/>
              </a:spcBef>
              <a:spcAft>
                <a:spcPts val="1600"/>
              </a:spcAft>
              <a:buNone/>
            </a:pPr>
            <a:endParaRPr>
              <a:solidFill>
                <a:srgbClr val="0000FF"/>
              </a:solidFill>
            </a:endParaRPr>
          </a:p>
        </p:txBody>
      </p:sp>
      <p:sp>
        <p:nvSpPr>
          <p:cNvPr id="106" name="Google Shape;106;p19"/>
          <p:cNvSpPr txBox="1">
            <a:spLocks noGrp="1"/>
          </p:cNvSpPr>
          <p:nvPr>
            <p:ph type="body" idx="2"/>
          </p:nvPr>
        </p:nvSpPr>
        <p:spPr>
          <a:xfrm>
            <a:off x="4471800" y="1677875"/>
            <a:ext cx="4282800" cy="3363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sz="1800" b="1">
                <a:solidFill>
                  <a:srgbClr val="FF00FF"/>
                </a:solidFill>
              </a:rPr>
              <a:t>Β. Ο άνθρωπος</a:t>
            </a:r>
            <a:endParaRPr sz="1800" b="1">
              <a:solidFill>
                <a:srgbClr val="FF00FF"/>
              </a:solidFill>
            </a:endParaRPr>
          </a:p>
          <a:p>
            <a:pPr marL="0" lvl="0" indent="0" algn="ctr" rtl="0">
              <a:spcBef>
                <a:spcPts val="0"/>
              </a:spcBef>
              <a:spcAft>
                <a:spcPts val="0"/>
              </a:spcAft>
              <a:buNone/>
            </a:pPr>
            <a:endParaRPr sz="1000">
              <a:solidFill>
                <a:srgbClr val="0000FF"/>
              </a:solidFill>
            </a:endParaRPr>
          </a:p>
          <a:p>
            <a:pPr marL="0" lvl="0" indent="0" algn="just" rtl="0">
              <a:spcBef>
                <a:spcPts val="0"/>
              </a:spcBef>
              <a:spcAft>
                <a:spcPts val="0"/>
              </a:spcAft>
              <a:buNone/>
            </a:pPr>
            <a:r>
              <a:rPr lang="el" sz="1600">
                <a:solidFill>
                  <a:srgbClr val="0000FF"/>
                </a:solidFill>
              </a:rPr>
              <a:t>Κάποια άλλα αγαθά είναι αποτέλεσμα της παραγωγικής προσπάθειας των ανθρώπων. Δηλαδή τα παράγει ο άνθρωπος.</a:t>
            </a:r>
            <a:endParaRPr sz="1600">
              <a:solidFill>
                <a:srgbClr val="0000FF"/>
              </a:solidFill>
            </a:endParaRPr>
          </a:p>
          <a:p>
            <a:pPr marL="0" lvl="0" indent="0" algn="just" rtl="0">
              <a:spcBef>
                <a:spcPts val="0"/>
              </a:spcBef>
              <a:spcAft>
                <a:spcPts val="0"/>
              </a:spcAft>
              <a:buNone/>
            </a:pPr>
            <a:r>
              <a:rPr lang="el" sz="1600">
                <a:solidFill>
                  <a:srgbClr val="FF00FF"/>
                </a:solidFill>
              </a:rPr>
              <a:t>Παραδείγματα:</a:t>
            </a:r>
            <a:r>
              <a:rPr lang="el" sz="1600">
                <a:solidFill>
                  <a:srgbClr val="0000FF"/>
                </a:solidFill>
              </a:rPr>
              <a:t> Όλα τα αγαθά που απαιτούν ανθρώπινη προσπάθεια. Τα σπίτια, τα έπιπλα, τα ρούχα κλπ</a:t>
            </a:r>
            <a:endParaRPr sz="1600">
              <a:solidFill>
                <a:srgbClr val="0000FF"/>
              </a:solidFill>
            </a:endParaRPr>
          </a:p>
          <a:p>
            <a:pPr marL="0" lvl="0" indent="0" algn="just" rtl="0">
              <a:spcBef>
                <a:spcPts val="0"/>
              </a:spcBef>
              <a:spcAft>
                <a:spcPts val="0"/>
              </a:spcAft>
              <a:buNone/>
            </a:pPr>
            <a:r>
              <a:rPr lang="el" sz="1600">
                <a:solidFill>
                  <a:srgbClr val="0000FF"/>
                </a:solidFill>
              </a:rPr>
              <a:t>Ονομάζονται: </a:t>
            </a:r>
            <a:r>
              <a:rPr lang="el" sz="1600">
                <a:solidFill>
                  <a:srgbClr val="FF00FF"/>
                </a:solidFill>
              </a:rPr>
              <a:t>οικονομικά αγαθά </a:t>
            </a:r>
            <a:r>
              <a:rPr lang="el" sz="1600">
                <a:solidFill>
                  <a:srgbClr val="0000FF"/>
                </a:solidFill>
              </a:rPr>
              <a:t>ή </a:t>
            </a:r>
            <a:r>
              <a:rPr lang="el" sz="1600">
                <a:solidFill>
                  <a:srgbClr val="FF00FF"/>
                </a:solidFill>
              </a:rPr>
              <a:t>προϊόντα</a:t>
            </a:r>
            <a:r>
              <a:rPr lang="el" sz="1600">
                <a:solidFill>
                  <a:srgbClr val="0000FF"/>
                </a:solidFill>
              </a:rPr>
              <a:t> (επειδή παράγονται με κάποια διαδικασία) και αποτελούν αντικείμενο της οικονομικής επιστήμης.</a:t>
            </a:r>
            <a:endParaRPr sz="1600">
              <a:solidFill>
                <a:srgbClr val="0000FF"/>
              </a:solidFill>
            </a:endParaRPr>
          </a:p>
          <a:p>
            <a:pPr marL="0" lvl="0" indent="0" algn="just" rtl="0">
              <a:spcBef>
                <a:spcPts val="0"/>
              </a:spcBef>
              <a:spcAft>
                <a:spcPts val="0"/>
              </a:spcAft>
              <a:buNone/>
            </a:pPr>
            <a:endParaRPr b="1">
              <a:solidFill>
                <a:srgbClr val="0000FF"/>
              </a:solidFill>
            </a:endParaRPr>
          </a:p>
          <a:p>
            <a:pPr marL="0" lvl="0" indent="0" algn="just" rtl="0">
              <a:spcBef>
                <a:spcPts val="1600"/>
              </a:spcBef>
              <a:spcAft>
                <a:spcPts val="1600"/>
              </a:spcAft>
              <a:buNone/>
            </a:pPr>
            <a:endParaRPr>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0"/>
          <p:cNvSpPr txBox="1">
            <a:spLocks noGrp="1"/>
          </p:cNvSpPr>
          <p:nvPr>
            <p:ph type="title"/>
          </p:nvPr>
        </p:nvSpPr>
        <p:spPr>
          <a:xfrm>
            <a:off x="471900" y="435900"/>
            <a:ext cx="8222100" cy="107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2.III Πώς παράγονται τα αγαθά;</a:t>
            </a:r>
            <a:endParaRPr/>
          </a:p>
          <a:p>
            <a:pPr marL="0" lvl="0" indent="0" algn="ctr" rtl="0">
              <a:spcBef>
                <a:spcPts val="0"/>
              </a:spcBef>
              <a:spcAft>
                <a:spcPts val="0"/>
              </a:spcAft>
              <a:buNone/>
            </a:pPr>
            <a:r>
              <a:rPr lang="el" sz="2800"/>
              <a:t>(η παραγωγική διαδικασία 1/2)</a:t>
            </a:r>
            <a:endParaRPr sz="2800"/>
          </a:p>
        </p:txBody>
      </p:sp>
      <p:sp>
        <p:nvSpPr>
          <p:cNvPr id="112" name="Google Shape;112;p20"/>
          <p:cNvSpPr txBox="1">
            <a:spLocks noGrp="1"/>
          </p:cNvSpPr>
          <p:nvPr>
            <p:ph type="body" idx="1"/>
          </p:nvPr>
        </p:nvSpPr>
        <p:spPr>
          <a:xfrm>
            <a:off x="471900" y="1699975"/>
            <a:ext cx="8222100" cy="32547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sz="1700" dirty="0">
                <a:solidFill>
                  <a:srgbClr val="0000FF"/>
                </a:solidFill>
              </a:rPr>
              <a:t>Τα ελεύθερα αγαθά δεν επαρκούν για την ικανοποίηση όλων των αναγκών μας. Άρα, πρέπει να παράγουμε όσο η φύση δεν μας προσφέρει. Η παραγωγή των οικονομικών αγαθών (προϊόντον) γίνεται μέσα από μια διαδικασία που ονομάζεται </a:t>
            </a:r>
            <a:r>
              <a:rPr lang="el" sz="1700" dirty="0">
                <a:solidFill>
                  <a:srgbClr val="FF00FF"/>
                </a:solidFill>
              </a:rPr>
              <a:t>παραγωγική διαδικασία</a:t>
            </a:r>
            <a:r>
              <a:rPr lang="el" sz="1700" dirty="0">
                <a:solidFill>
                  <a:srgbClr val="0000FF"/>
                </a:solidFill>
              </a:rPr>
              <a:t>. </a:t>
            </a:r>
            <a:endParaRPr sz="1700" dirty="0">
              <a:solidFill>
                <a:srgbClr val="0000FF"/>
              </a:solidFill>
            </a:endParaRPr>
          </a:p>
          <a:p>
            <a:pPr marL="0" lvl="0" indent="0" algn="just" rtl="0">
              <a:spcBef>
                <a:spcPts val="0"/>
              </a:spcBef>
              <a:spcAft>
                <a:spcPts val="0"/>
              </a:spcAft>
              <a:buNone/>
            </a:pPr>
            <a:r>
              <a:rPr lang="el" sz="1700" b="1" dirty="0">
                <a:solidFill>
                  <a:srgbClr val="0000FF"/>
                </a:solidFill>
              </a:rPr>
              <a:t>Με τον όρο παραγωγική διαδικασία εννοούμε όλους τους τρόπους με τους οποίους ο άνθρωπος μετασχηματίζει την ύλη για να της δώσει μορφή χρήσιμη για τη ζωή του.</a:t>
            </a:r>
            <a:r>
              <a:rPr lang="el" sz="1700" dirty="0">
                <a:solidFill>
                  <a:srgbClr val="0000FF"/>
                </a:solidFill>
              </a:rPr>
              <a:t> Για να πετύχει αυτό το μετασχηματισμό ο άνθρωπος πρέπει να καταβάλει προσπάθεια (εργασία) να χρησιμοποιήσει κεφάλαιο (παραχθέντα μέσα παραγωγής) και φυσικούς πόρους (γη/έδαφος/φυσικούς πόρους). Τα στοιχεία αυτά ονομάζονται </a:t>
            </a:r>
            <a:r>
              <a:rPr lang="el" sz="1700" dirty="0">
                <a:solidFill>
                  <a:srgbClr val="FF00FF"/>
                </a:solidFill>
              </a:rPr>
              <a:t>συντελεστές παραγωγής</a:t>
            </a:r>
            <a:r>
              <a:rPr lang="el" sz="1700" dirty="0">
                <a:solidFill>
                  <a:srgbClr val="0000FF"/>
                </a:solidFill>
              </a:rPr>
              <a:t>. </a:t>
            </a:r>
            <a:endParaRPr sz="1700" dirty="0">
              <a:solidFill>
                <a:srgbClr val="0000FF"/>
              </a:solidFill>
            </a:endParaRPr>
          </a:p>
          <a:p>
            <a:pPr marL="0" lvl="0" indent="0" algn="just" rtl="0">
              <a:spcBef>
                <a:spcPts val="0"/>
              </a:spcBef>
              <a:spcAft>
                <a:spcPts val="0"/>
              </a:spcAft>
              <a:buNone/>
            </a:pPr>
            <a:endParaRPr dirty="0">
              <a:solidFill>
                <a:srgbClr val="0000FF"/>
              </a:solidFill>
            </a:endParaRPr>
          </a:p>
          <a:p>
            <a:pPr marL="0" lvl="0" indent="0" algn="ctr" rtl="0">
              <a:spcBef>
                <a:spcPts val="0"/>
              </a:spcBef>
              <a:spcAft>
                <a:spcPts val="0"/>
              </a:spcAft>
              <a:buNone/>
            </a:pPr>
            <a:endParaRPr dirty="0">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471900" y="435900"/>
            <a:ext cx="8222100" cy="107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2.III Πώς παράγονται τα αγαθά;</a:t>
            </a:r>
            <a:endParaRPr/>
          </a:p>
          <a:p>
            <a:pPr marL="0" lvl="0" indent="0" algn="ctr" rtl="0">
              <a:spcBef>
                <a:spcPts val="0"/>
              </a:spcBef>
              <a:spcAft>
                <a:spcPts val="0"/>
              </a:spcAft>
              <a:buNone/>
            </a:pPr>
            <a:r>
              <a:rPr lang="el" sz="2800"/>
              <a:t>(η παραγωγική διαδικασία 2/2)</a:t>
            </a:r>
            <a:endParaRPr sz="2800"/>
          </a:p>
        </p:txBody>
      </p:sp>
      <p:sp>
        <p:nvSpPr>
          <p:cNvPr id="118" name="Google Shape;118;p21"/>
          <p:cNvSpPr txBox="1">
            <a:spLocks noGrp="1"/>
          </p:cNvSpPr>
          <p:nvPr>
            <p:ph type="body" idx="1"/>
          </p:nvPr>
        </p:nvSpPr>
        <p:spPr>
          <a:xfrm>
            <a:off x="471900" y="1699975"/>
            <a:ext cx="8222100" cy="3254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solidFill>
                <a:srgbClr val="0000FF"/>
              </a:solidFill>
            </a:endParaRPr>
          </a:p>
          <a:p>
            <a:pPr marL="0" lvl="0" indent="0" algn="ctr" rtl="0">
              <a:spcBef>
                <a:spcPts val="0"/>
              </a:spcBef>
              <a:spcAft>
                <a:spcPts val="0"/>
              </a:spcAft>
              <a:buNone/>
            </a:pPr>
            <a:endParaRPr>
              <a:solidFill>
                <a:srgbClr val="0000FF"/>
              </a:solidFill>
            </a:endParaRPr>
          </a:p>
          <a:p>
            <a:pPr marL="0" lvl="0" indent="0" algn="ctr" rtl="0">
              <a:spcBef>
                <a:spcPts val="0"/>
              </a:spcBef>
              <a:spcAft>
                <a:spcPts val="0"/>
              </a:spcAft>
              <a:buNone/>
            </a:pPr>
            <a:endParaRPr>
              <a:solidFill>
                <a:srgbClr val="0000FF"/>
              </a:solidFill>
            </a:endParaRPr>
          </a:p>
          <a:p>
            <a:pPr marL="0" lvl="0" indent="0" algn="ctr" rtl="0">
              <a:spcBef>
                <a:spcPts val="0"/>
              </a:spcBef>
              <a:spcAft>
                <a:spcPts val="0"/>
              </a:spcAft>
              <a:buNone/>
            </a:pPr>
            <a:endParaRPr>
              <a:solidFill>
                <a:srgbClr val="0000FF"/>
              </a:solidFill>
            </a:endParaRPr>
          </a:p>
          <a:p>
            <a:pPr marL="0" lvl="0" indent="0" algn="ctr" rtl="0">
              <a:spcBef>
                <a:spcPts val="0"/>
              </a:spcBef>
              <a:spcAft>
                <a:spcPts val="0"/>
              </a:spcAft>
              <a:buNone/>
            </a:pPr>
            <a:endParaRPr>
              <a:solidFill>
                <a:srgbClr val="0000FF"/>
              </a:solidFill>
            </a:endParaRPr>
          </a:p>
          <a:p>
            <a:pPr marL="0" lvl="0" indent="0" algn="ctr" rtl="0">
              <a:spcBef>
                <a:spcPts val="0"/>
              </a:spcBef>
              <a:spcAft>
                <a:spcPts val="0"/>
              </a:spcAft>
              <a:buNone/>
            </a:pPr>
            <a:endParaRPr>
              <a:solidFill>
                <a:srgbClr val="0000FF"/>
              </a:solidFill>
            </a:endParaRPr>
          </a:p>
          <a:p>
            <a:pPr marL="0" lvl="0" indent="0" algn="just" rtl="0">
              <a:spcBef>
                <a:spcPts val="0"/>
              </a:spcBef>
              <a:spcAft>
                <a:spcPts val="0"/>
              </a:spcAft>
              <a:buNone/>
            </a:pPr>
            <a:endParaRPr>
              <a:solidFill>
                <a:srgbClr val="0000FF"/>
              </a:solidFill>
            </a:endParaRPr>
          </a:p>
          <a:p>
            <a:pPr marL="0" lvl="0" indent="0" algn="ctr" rtl="0">
              <a:spcBef>
                <a:spcPts val="0"/>
              </a:spcBef>
              <a:spcAft>
                <a:spcPts val="0"/>
              </a:spcAft>
              <a:buNone/>
            </a:pPr>
            <a:endParaRPr>
              <a:solidFill>
                <a:srgbClr val="0000FF"/>
              </a:solidFill>
            </a:endParaRPr>
          </a:p>
        </p:txBody>
      </p:sp>
      <p:pic>
        <p:nvPicPr>
          <p:cNvPr id="119" name="Google Shape;119;p21"/>
          <p:cNvPicPr preferRelativeResize="0"/>
          <p:nvPr/>
        </p:nvPicPr>
        <p:blipFill>
          <a:blip r:embed="rId3">
            <a:alphaModFix/>
          </a:blip>
          <a:stretch>
            <a:fillRect/>
          </a:stretch>
        </p:blipFill>
        <p:spPr>
          <a:xfrm>
            <a:off x="766725" y="1957750"/>
            <a:ext cx="7776725" cy="2633625"/>
          </a:xfrm>
          <a:prstGeom prst="rect">
            <a:avLst/>
          </a:prstGeom>
          <a:noFill/>
          <a:ln>
            <a:noFill/>
          </a:ln>
        </p:spPr>
      </p:pic>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1591</Words>
  <Application>Microsoft Office PowerPoint</Application>
  <PresentationFormat>Προβολή στην οθόνη (16:9)</PresentationFormat>
  <Paragraphs>119</Paragraphs>
  <Slides>18</Slides>
  <Notes>18</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18</vt:i4>
      </vt:variant>
    </vt:vector>
  </HeadingPairs>
  <TitlesOfParts>
    <vt:vector size="21" baseType="lpstr">
      <vt:lpstr>Arial</vt:lpstr>
      <vt:lpstr>Roboto</vt:lpstr>
      <vt:lpstr>Material</vt:lpstr>
      <vt:lpstr>Το βασικό οικονομικό πρόβλημα  και  η οικονομική επιστήμη (πολιτική οικονομία)</vt:lpstr>
      <vt:lpstr>1.I Το βασικό οικονομικό πρόβλημα (εικαστική απεικόνιση)</vt:lpstr>
      <vt:lpstr>1.II Το βασικό οικονομικό πρόβλημα (ορισμός)</vt:lpstr>
      <vt:lpstr>1.III Το βασικό οικονομικό πρόβλημα  (η διευκρίνιση)</vt:lpstr>
      <vt:lpstr>1.IV Τα “συστατικά” του βασικού οικονομικού προβλήματος</vt:lpstr>
      <vt:lpstr>2.I Ανάγκες και Αγαθά (ορισμοί)</vt:lpstr>
      <vt:lpstr>2.II Ποιος παράγει τα αγαθά;</vt:lpstr>
      <vt:lpstr>2.III Πώς παράγονται τα αγαθά; (η παραγωγική διαδικασία 1/2)</vt:lpstr>
      <vt:lpstr>2.III Πώς παράγονται τα αγαθά; (η παραγωγική διαδικασία 2/2)</vt:lpstr>
      <vt:lpstr>2.IV Γιατί τα αγαθά είναι περιορισμένα; (η στενότητα των συντελεστών παραγωγής 1/2)</vt:lpstr>
      <vt:lpstr>2.IV Γιατί τα αγαθά είναι περιορισμένα; (η στενότητα των συντελεστών παραγωγής 2/2)</vt:lpstr>
      <vt:lpstr>3. Οι συνέπειες του βασικού οικονομικού προβλήματος (1/5)</vt:lpstr>
      <vt:lpstr>3. Οι συνέπειες του βασικού οικονομικού προβλήματος (2/5)</vt:lpstr>
      <vt:lpstr>3. Οι συνέπειες του βασικού οικονομικού προβλήματος (3/5)</vt:lpstr>
      <vt:lpstr>3. Οι συνέπειες του βασικού οικονομικού προβλήματος (4/5)</vt:lpstr>
      <vt:lpstr>3. Οι συνέπειες του βασικού οικονομικού προβλήματος (5/5)</vt:lpstr>
      <vt:lpstr>4. Η τεχνολογία και...  το μαρτύριο του Σίσυφου</vt:lpstr>
      <vt:lpstr>5. Θα λυθεί το οικονομικό πρόβλημα;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βασικό οικονομικό πρόβλημα  και  η οικονομική επιστήμη (πολιτική οικονομία)</dc:title>
  <cp:lastModifiedBy>Σοφία</cp:lastModifiedBy>
  <cp:revision>1</cp:revision>
  <dcterms:modified xsi:type="dcterms:W3CDTF">2020-10-06T08:34:26Z</dcterms:modified>
</cp:coreProperties>
</file>