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Robo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20780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f3715d8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f3715d8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68e2b8d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68e2b8d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f3715d810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f3715d810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3785abb3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3785abb3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18f0830c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18f0830c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3785abb3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3785abb3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3785abb3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53785abb33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3785abb33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3785abb33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3785abb33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3785abb33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911175"/>
            <a:ext cx="8222100" cy="19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1.6 Κοινωνικοί θεσμοί: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Α. Το νοικοκυριό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943900"/>
            <a:ext cx="8222100" cy="5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(Ορισμός, αποφάσεις &amp; παράγοντες που τις επηρεάζουν, βασική επιδίωξη)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378275"/>
            <a:ext cx="8222100" cy="112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000"/>
              <a:t>Α.1 Από ποιους αποτελείται το νοικοκυριό;</a:t>
            </a:r>
            <a:endParaRPr sz="2200"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69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>
                <a:solidFill>
                  <a:srgbClr val="0000FF"/>
                </a:solidFill>
              </a:rPr>
              <a:t>Συνήθως </a:t>
            </a:r>
            <a:r>
              <a:rPr lang="el">
                <a:solidFill>
                  <a:srgbClr val="FF00FF"/>
                </a:solidFill>
              </a:rPr>
              <a:t>(άρα όχι πάντα)</a:t>
            </a:r>
            <a:r>
              <a:rPr lang="el">
                <a:solidFill>
                  <a:srgbClr val="0000FF"/>
                </a:solidFill>
              </a:rPr>
              <a:t> το νοικοκυριό ταυτίζεται με την οικογένεια. Το νοικοκυριό όμως μπορεί να αποτελείται:</a:t>
            </a:r>
            <a:endParaRPr>
              <a:solidFill>
                <a:srgbClr val="0000FF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➢"/>
            </a:pPr>
            <a:r>
              <a:rPr lang="el">
                <a:solidFill>
                  <a:srgbClr val="0000FF"/>
                </a:solidFill>
              </a:rPr>
              <a:t>από ένα άτομο που ζει μόνο του ή </a:t>
            </a:r>
            <a:endParaRPr>
              <a:solidFill>
                <a:srgbClr val="0000FF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➢"/>
            </a:pPr>
            <a:r>
              <a:rPr lang="el">
                <a:solidFill>
                  <a:srgbClr val="0000FF"/>
                </a:solidFill>
              </a:rPr>
              <a:t>από μια οικογένεια, μαζί με την οποία ζει και ένα άλλο ή περισσότερα άτομα.</a:t>
            </a:r>
            <a:endParaRPr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FF00FF"/>
                </a:solidFill>
              </a:rPr>
              <a:t>Άρα:</a:t>
            </a:r>
            <a:r>
              <a:rPr lang="el" b="1">
                <a:solidFill>
                  <a:srgbClr val="FF9900"/>
                </a:solidFill>
              </a:rPr>
              <a:t> </a:t>
            </a:r>
            <a:r>
              <a:rPr lang="el" b="1">
                <a:solidFill>
                  <a:srgbClr val="0000FF"/>
                </a:solidFill>
              </a:rPr>
              <a:t>Το νοικοκυριό μπορεί να αποτελείται από ένα ή και περισσότερα άτομα με συγγενικούς ή όχι δεσμούς μεταξύ τους </a:t>
            </a:r>
            <a:r>
              <a:rPr lang="el">
                <a:solidFill>
                  <a:srgbClr val="0000FF"/>
                </a:solidFill>
              </a:rPr>
              <a:t>(μια οικογένεια, δύο φίλοι που συγκατοικούν κ.α.)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900" y="361025"/>
            <a:ext cx="8222100" cy="114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000"/>
              <a:t>Α.2 Το κύριο χαρακτηριστικό του νοικοκυριού;</a:t>
            </a:r>
            <a:endParaRPr sz="3000"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69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FF00FF"/>
                </a:solidFill>
              </a:rPr>
              <a:t>Αφού...</a:t>
            </a:r>
            <a:r>
              <a:rPr lang="el">
                <a:solidFill>
                  <a:srgbClr val="FF9900"/>
                </a:solidFill>
              </a:rPr>
              <a:t> </a:t>
            </a:r>
            <a:r>
              <a:rPr lang="el">
                <a:solidFill>
                  <a:srgbClr val="0000FF"/>
                </a:solidFill>
              </a:rPr>
              <a:t>νοικοκυριό μπορεί να είναι ένα ή περισσότερα άτομα με συγγενικούς ή όχι δεσμούς μεταξύ τους τότε </a:t>
            </a:r>
            <a:r>
              <a:rPr lang="el" b="1">
                <a:solidFill>
                  <a:srgbClr val="0000FF"/>
                </a:solidFill>
              </a:rPr>
              <a:t>το στοιχείο ή χαρακτηριστικό που ορίζει ένα νοικοκυριό δεν είναι ούτε ο αριθμός των μελών του </a:t>
            </a:r>
            <a:r>
              <a:rPr lang="el">
                <a:solidFill>
                  <a:srgbClr val="0000FF"/>
                </a:solidFill>
              </a:rPr>
              <a:t>(μπορεί να είναι από ένα έως πολλά άτομα) </a:t>
            </a:r>
            <a:r>
              <a:rPr lang="el" b="1">
                <a:solidFill>
                  <a:srgbClr val="0000FF"/>
                </a:solidFill>
              </a:rPr>
              <a:t>ούτε οι συγγενικοί δεσμοί τους </a:t>
            </a:r>
            <a:r>
              <a:rPr lang="el">
                <a:solidFill>
                  <a:srgbClr val="0000FF"/>
                </a:solidFill>
              </a:rPr>
              <a:t>(μπορεί να είναι συγγενείς μπορεί και όχι). Ποιο είναι λοιπόν το κύριο χαρακτηριστικό του; </a:t>
            </a:r>
            <a:endParaRPr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600" b="1">
              <a:solidFill>
                <a:srgbClr val="FF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FF00FF"/>
                </a:solidFill>
              </a:rPr>
              <a:t>Το κύριο χαρακτηριστικό του νοικοκυριού:</a:t>
            </a:r>
            <a:r>
              <a:rPr lang="el">
                <a:solidFill>
                  <a:schemeClr val="dk1"/>
                </a:solidFill>
              </a:rPr>
              <a:t> </a:t>
            </a:r>
            <a:r>
              <a:rPr lang="el" b="1">
                <a:solidFill>
                  <a:srgbClr val="0000FF"/>
                </a:solidFill>
              </a:rPr>
              <a:t>Αποτελείται από άτομα που αποφασίζουν από κοινού για τα οικονομικά θέματα.</a:t>
            </a:r>
            <a:endParaRPr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71900" y="361025"/>
            <a:ext cx="8222100" cy="114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000"/>
              <a:t>Α.3 Το εισόδημα του νοικοκυριού</a:t>
            </a:r>
            <a:endParaRPr sz="3000"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69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FF00FF"/>
                </a:solidFill>
              </a:rPr>
              <a:t>Ορισμός:</a:t>
            </a:r>
            <a:r>
              <a:rPr lang="el">
                <a:solidFill>
                  <a:srgbClr val="FF9900"/>
                </a:solidFill>
              </a:rPr>
              <a:t> </a:t>
            </a:r>
            <a:r>
              <a:rPr lang="el" b="1">
                <a:solidFill>
                  <a:srgbClr val="0000FF"/>
                </a:solidFill>
              </a:rPr>
              <a:t>Το σύνολο των χρηματικών μονάδων που εισπράττει το νοικοκυριό</a:t>
            </a:r>
            <a:r>
              <a:rPr lang="el">
                <a:solidFill>
                  <a:srgbClr val="0000FF"/>
                </a:solidFill>
              </a:rPr>
              <a:t> </a:t>
            </a:r>
            <a:r>
              <a:rPr lang="el" b="1">
                <a:solidFill>
                  <a:srgbClr val="0000FF"/>
                </a:solidFill>
              </a:rPr>
              <a:t>σε κάθε χρονική περίοδο</a:t>
            </a:r>
            <a:r>
              <a:rPr lang="el">
                <a:solidFill>
                  <a:srgbClr val="0000FF"/>
                </a:solidFill>
              </a:rPr>
              <a:t> (στην Ελλάδα είναι συνήθως ο μήνας).</a:t>
            </a:r>
            <a:endParaRPr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FF00FF"/>
                </a:solidFill>
              </a:rPr>
              <a:t>Από που προέρχεται;</a:t>
            </a:r>
            <a:r>
              <a:rPr lang="el">
                <a:solidFill>
                  <a:srgbClr val="FF00FF"/>
                </a:solidFill>
              </a:rPr>
              <a:t> </a:t>
            </a:r>
            <a:endParaRPr>
              <a:solidFill>
                <a:srgbClr val="FF00FF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➢"/>
            </a:pPr>
            <a:r>
              <a:rPr lang="el">
                <a:solidFill>
                  <a:srgbClr val="0000FF"/>
                </a:solidFill>
              </a:rPr>
              <a:t>Από την </a:t>
            </a:r>
            <a:r>
              <a:rPr lang="el" b="1">
                <a:solidFill>
                  <a:srgbClr val="0000FF"/>
                </a:solidFill>
              </a:rPr>
              <a:t>περιουσία</a:t>
            </a:r>
            <a:r>
              <a:rPr lang="el">
                <a:solidFill>
                  <a:srgbClr val="0000FF"/>
                </a:solidFill>
              </a:rPr>
              <a:t> του (π.χ. ενοίκια, τόκοι) ή </a:t>
            </a:r>
            <a:endParaRPr>
              <a:solidFill>
                <a:srgbClr val="0000FF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➢"/>
            </a:pPr>
            <a:r>
              <a:rPr lang="el">
                <a:solidFill>
                  <a:srgbClr val="0000FF"/>
                </a:solidFill>
              </a:rPr>
              <a:t>την </a:t>
            </a:r>
            <a:r>
              <a:rPr lang="el" b="1">
                <a:solidFill>
                  <a:srgbClr val="0000FF"/>
                </a:solidFill>
              </a:rPr>
              <a:t>εργασία</a:t>
            </a:r>
            <a:r>
              <a:rPr lang="el">
                <a:solidFill>
                  <a:srgbClr val="0000FF"/>
                </a:solidFill>
              </a:rPr>
              <a:t> των μελών του (π.χ. σύνταξη</a:t>
            </a:r>
            <a:r>
              <a:rPr lang="el">
                <a:solidFill>
                  <a:srgbClr val="FF9900"/>
                </a:solidFill>
              </a:rPr>
              <a:t>*</a:t>
            </a:r>
            <a:r>
              <a:rPr lang="el">
                <a:solidFill>
                  <a:srgbClr val="0000FF"/>
                </a:solidFill>
              </a:rPr>
              <a:t>, μισθός).</a:t>
            </a:r>
            <a:endParaRPr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FF00FF"/>
                </a:solidFill>
              </a:rPr>
              <a:t>Η υπόθεση:</a:t>
            </a:r>
            <a:r>
              <a:rPr lang="el">
                <a:solidFill>
                  <a:srgbClr val="0000FF"/>
                </a:solidFill>
              </a:rPr>
              <a:t> </a:t>
            </a:r>
            <a:r>
              <a:rPr lang="el" b="1">
                <a:solidFill>
                  <a:srgbClr val="0000FF"/>
                </a:solidFill>
              </a:rPr>
              <a:t>Βραχυπρόθεσμα</a:t>
            </a:r>
            <a:r>
              <a:rPr lang="el">
                <a:solidFill>
                  <a:srgbClr val="0000FF"/>
                </a:solidFill>
              </a:rPr>
              <a:t> (για μικρά χρονικά διαστήματα) </a:t>
            </a:r>
            <a:r>
              <a:rPr lang="el" b="1">
                <a:solidFill>
                  <a:srgbClr val="0000FF"/>
                </a:solidFill>
              </a:rPr>
              <a:t>το συνολικό εισόδημα</a:t>
            </a:r>
            <a:r>
              <a:rPr lang="el">
                <a:solidFill>
                  <a:srgbClr val="0000FF"/>
                </a:solidFill>
              </a:rPr>
              <a:t> δε μεταβάλλεται σημαντικά και </a:t>
            </a:r>
            <a:r>
              <a:rPr lang="el" b="1">
                <a:solidFill>
                  <a:srgbClr val="0000FF"/>
                </a:solidFill>
              </a:rPr>
              <a:t>μπορεί να θεωρηθεί σταθερό</a:t>
            </a:r>
            <a:r>
              <a:rPr lang="el">
                <a:solidFill>
                  <a:srgbClr val="0000FF"/>
                </a:solidFill>
              </a:rPr>
              <a:t>.</a:t>
            </a:r>
            <a:endParaRPr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471900" y="257475"/>
            <a:ext cx="8222100" cy="12489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000"/>
              <a:t>Α.4 Οι αποφάσεις του νοικοκυριού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/>
              <a:t>(οι 3 αποφάσεις για τη χρησιμοποίηση του εισοδήματος)</a:t>
            </a:r>
            <a:endParaRPr sz="3000"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471900" y="2518550"/>
            <a:ext cx="3999900" cy="230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FF00FF"/>
                </a:solidFill>
              </a:rPr>
              <a:t>(α)</a:t>
            </a:r>
            <a:r>
              <a:rPr lang="el" sz="1800">
                <a:solidFill>
                  <a:srgbClr val="0000FF"/>
                </a:solidFill>
              </a:rPr>
              <a:t> </a:t>
            </a:r>
            <a:r>
              <a:rPr lang="el" sz="1800" b="1">
                <a:solidFill>
                  <a:srgbClr val="FF00FF"/>
                </a:solidFill>
              </a:rPr>
              <a:t>πόσο μέρος του εισοδήματος θα καταναλώσει</a:t>
            </a:r>
            <a:r>
              <a:rPr lang="el" sz="1800">
                <a:solidFill>
                  <a:srgbClr val="0000FF"/>
                </a:solidFill>
              </a:rPr>
              <a:t> </a:t>
            </a:r>
            <a:endParaRPr sz="1800"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0000FF"/>
                </a:solidFill>
              </a:rPr>
              <a:t>(δηλαδή θα δαπανήσει για την αγορά διαφόρων αγαθών) </a:t>
            </a:r>
            <a:endParaRPr sz="1800"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FF00FF"/>
                </a:solidFill>
              </a:rPr>
              <a:t>και πόσο θα αποταμιεύσει</a:t>
            </a:r>
            <a:r>
              <a:rPr lang="el" sz="1800">
                <a:solidFill>
                  <a:srgbClr val="0000FF"/>
                </a:solidFill>
              </a:rPr>
              <a:t> </a:t>
            </a:r>
            <a:endParaRPr sz="1800"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0000FF"/>
                </a:solidFill>
              </a:rPr>
              <a:t>(δηλαδή θα το φυλάξει για να το δαπανήσει στο μέλλον).</a:t>
            </a:r>
            <a:endParaRPr sz="1800">
              <a:solidFill>
                <a:srgbClr val="00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FF"/>
              </a:solidFill>
            </a:endParaRPr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2"/>
          </p:nvPr>
        </p:nvSpPr>
        <p:spPr>
          <a:xfrm>
            <a:off x="4471800" y="2518550"/>
            <a:ext cx="4282800" cy="22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0000FF"/>
                </a:solidFill>
              </a:rPr>
              <a:t>άρα και...</a:t>
            </a:r>
            <a:r>
              <a:rPr lang="el" sz="1800" b="1">
                <a:solidFill>
                  <a:srgbClr val="FF00FF"/>
                </a:solidFill>
              </a:rPr>
              <a:t> β) σε ποια προϊόντα και σε ποιες αναλογίες θα δαπανηθεί,</a:t>
            </a:r>
            <a:endParaRPr sz="1800" b="1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00FF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0000FF"/>
                </a:solidFill>
              </a:rPr>
              <a:t>άρα και…</a:t>
            </a:r>
            <a:r>
              <a:rPr lang="el" sz="1800" b="1">
                <a:solidFill>
                  <a:srgbClr val="FF00FF"/>
                </a:solidFill>
              </a:rPr>
              <a:t> γ) πότε και για ποιο σκοπό θα χρησιμοποιηθεί. </a:t>
            </a:r>
            <a:endParaRPr sz="1800" b="1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00FF"/>
              </a:solidFill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539950" y="1776350"/>
            <a:ext cx="81540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Συνειδητά ή ασυνείδητα </a:t>
            </a:r>
            <a:r>
              <a:rPr lang="el" sz="1800" b="1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το νοικοκυριό παίρνει τρεις οικονομικές αποφάσεις σχετικά με τη χρησιμοποίηση του εισοδήματός του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 sz="18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7"/>
          <p:cNvSpPr/>
          <p:nvPr/>
        </p:nvSpPr>
        <p:spPr>
          <a:xfrm>
            <a:off x="2274550" y="2975950"/>
            <a:ext cx="2105700" cy="207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7"/>
          <p:cNvSpPr/>
          <p:nvPr/>
        </p:nvSpPr>
        <p:spPr>
          <a:xfrm>
            <a:off x="3491425" y="3930950"/>
            <a:ext cx="888900" cy="207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471900" y="257475"/>
            <a:ext cx="8222100" cy="12489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000"/>
              <a:t>Α.5 Οι παράγοντες που επηρεάζουν τις αποφάσεις του νοικοκυριού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/>
              <a:t>(για τη χρησιμοποίηση του εισοδήματος του)</a:t>
            </a:r>
            <a:endParaRPr sz="3000"/>
          </a:p>
        </p:txBody>
      </p:sp>
      <p:sp>
        <p:nvSpPr>
          <p:cNvPr id="102" name="Google Shape;102;p18"/>
          <p:cNvSpPr txBox="1"/>
          <p:nvPr/>
        </p:nvSpPr>
        <p:spPr>
          <a:xfrm>
            <a:off x="505425" y="1707300"/>
            <a:ext cx="8180100" cy="32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Οι αποφάσεις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του νοικοκυριού </a:t>
            </a:r>
            <a:r>
              <a:rPr lang="el" sz="1800" b="1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επηρεάζονται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από παράγοντες, όπως:</a:t>
            </a:r>
            <a:endParaRPr sz="18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(α) Το μέγεθος του εισοδήματος</a:t>
            </a:r>
            <a:r>
              <a:rPr lang="el" sz="180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,</a:t>
            </a:r>
            <a:endParaRPr sz="1800">
              <a:solidFill>
                <a:srgbClr val="FF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(β) το μέγεθος του νοικοκυριού και την ηλικία των μελών του.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Όσο μεγαλύτερο είναι το νοικοκυριό, τόσο μεγαλύτερο είναι και το μέγεθος της κατανάλωσης</a:t>
            </a:r>
            <a:r>
              <a:rPr lang="el" sz="18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 (όχι αναλογικά)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. Επίσης, διαφορετικά προϊόντα αγοράζει μια οικογένεια με μικρά παιδιά απ’ ό,τι μια οικογένεια με ηλικιωμένα άτομα.</a:t>
            </a:r>
            <a:endParaRPr sz="18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(γ) Η γεωγραφική θέση</a:t>
            </a:r>
            <a:r>
              <a:rPr lang="el" sz="1800" b="1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όπου είναι εγκατεστημένο (πχ ορεινό ή πεδινό, βόρειες χώρες ή μεσογειακές).</a:t>
            </a:r>
            <a:endParaRPr sz="18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(δ) Το κοινωνικό περιβάλλον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μέσα στο οποίο ζουν τα μέλη του (πχ πόλη ή χωριό, κέντρο ή προάστια).</a:t>
            </a:r>
            <a:endParaRPr sz="18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471900" y="257475"/>
            <a:ext cx="8222100" cy="12489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000"/>
              <a:t>Α.6 Η απόφαση του νοικοκυριού για την απόκτηση του εισοδήματός του</a:t>
            </a:r>
            <a:endParaRPr sz="3000"/>
          </a:p>
        </p:txBody>
      </p:sp>
      <p:sp>
        <p:nvSpPr>
          <p:cNvPr id="108" name="Google Shape;108;p19"/>
          <p:cNvSpPr txBox="1"/>
          <p:nvPr/>
        </p:nvSpPr>
        <p:spPr>
          <a:xfrm>
            <a:off x="514050" y="1767725"/>
            <a:ext cx="8179800" cy="30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Μια πολύ σημαντική απόφαση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κάθε νοικοκυριού, διαφορετική σε χαρακτήρα από τις προηγούμενες (για τη χρήση του εισοδήματος), είναι σχετικά με το ποια μέλη της οικογένειας θα δουλεύουν </a:t>
            </a: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για την απόκτηση εισοδήματος</a:t>
            </a:r>
            <a:r>
              <a:rPr lang="el" sz="180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8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6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Παραδοσιακά, επικρατούσε η (σεξιστική) άποψη ότι ο άνδρας πρέπει να δουλεύει και ότι φέρνει την κύρια ευθύνη για την οικονομική πρόοδο της οικογένειας. Το ερώτημα ήταν, αν και πόσο θα δουλέψει η γυναίκα, καθώς επίσης και αν και πότε θα δουλέψουν τα παιδιά της οικογένειας ή θα σπουδάσουν κτλ. </a:t>
            </a:r>
            <a:r>
              <a:rPr lang="el" sz="16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Αυτό είναι το πρόβλημα της προσφοράς εργασίας του νοικοκυριού, που είναι αρκετά περίπλοκο και δε χρειάζεται να σχολιαστεί πιο πολύ.</a:t>
            </a:r>
            <a:endParaRPr sz="16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title"/>
          </p:nvPr>
        </p:nvSpPr>
        <p:spPr>
          <a:xfrm>
            <a:off x="471900" y="257475"/>
            <a:ext cx="8222100" cy="12489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000"/>
              <a:t>Α.7 Η βασική επιδίωξη του νοικοκυριού</a:t>
            </a:r>
            <a:r>
              <a:rPr lang="el" sz="2200"/>
              <a:t> </a:t>
            </a:r>
            <a:endParaRPr sz="2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/>
              <a:t>(και κριτήριο για τη λήψη των αποφάσεών του)</a:t>
            </a:r>
            <a:endParaRPr sz="1800"/>
          </a:p>
        </p:txBody>
      </p:sp>
      <p:sp>
        <p:nvSpPr>
          <p:cNvPr id="114" name="Google Shape;114;p20"/>
          <p:cNvSpPr txBox="1"/>
          <p:nvPr/>
        </p:nvSpPr>
        <p:spPr>
          <a:xfrm>
            <a:off x="514050" y="1715950"/>
            <a:ext cx="8179800" cy="30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Βασική επιδίωξη</a:t>
            </a:r>
            <a:r>
              <a:rPr lang="el" sz="1800" b="1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του νοικοκυριού είναι </a:t>
            </a: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η όσο το δυνατόν πληρέστερη ικανοποίηση των αναγκών του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l" sz="1800" b="1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με βάση το δεδομένο εισόδημα</a:t>
            </a: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που έχει στη διάθεσή του.</a:t>
            </a:r>
            <a:endParaRPr sz="18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Σημείωση: </a:t>
            </a:r>
            <a:r>
              <a:rPr lang="el" sz="1800" b="1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Το εισόδημα</a:t>
            </a:r>
            <a:r>
              <a:rPr lang="el" sz="18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 του νοικοκυριού </a:t>
            </a:r>
            <a:r>
              <a:rPr lang="el" sz="1800" b="1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δεν είναι απεριόριστο</a:t>
            </a:r>
            <a:r>
              <a:rPr lang="el" sz="18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 άρα δεν επαρκεί για την κάλυψη όλων των αναγκών του (εκτός κάποιων εξαιρέσεων). Έτσι, τα νοικοκυριά κάνουν </a:t>
            </a:r>
            <a:r>
              <a:rPr lang="el" sz="1800" b="1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ιεράρχηση των αναγκών</a:t>
            </a:r>
            <a:r>
              <a:rPr lang="el" sz="18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 τους και ικανοποιούν πρώτα αυτές που θεωρούν σημαντικότερες.</a:t>
            </a:r>
            <a:endParaRPr sz="1800">
              <a:solidFill>
                <a:srgbClr val="FF99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Με βάση την επιδίωξη αυτή, το νοικοκυριό λαμβάνει τις αποφάσεις του, άρα η επιδίωξη αυτή </a:t>
            </a:r>
            <a:r>
              <a:rPr lang="el" sz="1800" b="1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αποτελεί και κριτήριο λήψης των αποφάσεών του.   </a:t>
            </a:r>
            <a:endParaRPr sz="1800" b="1">
              <a:solidFill>
                <a:srgbClr val="FF00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471900" y="257475"/>
            <a:ext cx="8222100" cy="12489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000" dirty="0"/>
              <a:t>Α.8 Παρατηρήσεις για τα νοικοκυριά</a:t>
            </a:r>
            <a:endParaRPr sz="3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dirty="0"/>
              <a:t>(τις αποφάσεις τους και </a:t>
            </a:r>
            <a:r>
              <a:rPr lang="el" sz="1800" dirty="0" smtClean="0"/>
              <a:t>τ</a:t>
            </a:r>
            <a:r>
              <a:rPr lang="el" sz="1800" dirty="0" smtClean="0"/>
              <a:t>ις </a:t>
            </a:r>
            <a:r>
              <a:rPr lang="el" sz="1800" dirty="0"/>
              <a:t>διαφορές μεταξύ τους)</a:t>
            </a:r>
            <a:endParaRPr sz="1800" dirty="0"/>
          </a:p>
        </p:txBody>
      </p:sp>
      <p:sp>
        <p:nvSpPr>
          <p:cNvPr id="120" name="Google Shape;120;p21"/>
          <p:cNvSpPr txBox="1"/>
          <p:nvPr/>
        </p:nvSpPr>
        <p:spPr>
          <a:xfrm>
            <a:off x="514050" y="1715950"/>
            <a:ext cx="8179800" cy="316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Roboto"/>
              <a:buAutoNum type="arabicPeriod"/>
            </a:pPr>
            <a:r>
              <a:rPr lang="el" sz="1800" b="1" dirty="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Οι</a:t>
            </a:r>
            <a:r>
              <a:rPr lang="el" sz="1800" dirty="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l" sz="1800" b="1" dirty="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αποφάσεις</a:t>
            </a:r>
            <a:r>
              <a:rPr lang="el" sz="1800" b="1" dirty="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l" sz="1800" dirty="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του νοικοκυριού </a:t>
            </a:r>
            <a:r>
              <a:rPr lang="el" sz="1800" b="1" dirty="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δεν παίρνονται ανεξάρτητα η μια από την άλλη, αλλά σε συνδυασμό</a:t>
            </a:r>
            <a:r>
              <a:rPr lang="el" sz="1800" dirty="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. </a:t>
            </a:r>
            <a:endParaRPr sz="1800" dirty="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dirty="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Παράδειγμα:</a:t>
            </a:r>
            <a:r>
              <a:rPr lang="el" sz="1800" dirty="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Η απόφαση για τα μέλη της οικογένειας που θα δουλέψουν μπορεί να παρθεί σε συνδυασμό με την απόφαση για την αγορά διαμερίσματος. </a:t>
            </a:r>
            <a:endParaRPr sz="1800" dirty="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Roboto"/>
              <a:buAutoNum type="arabicPeriod"/>
            </a:pPr>
            <a:r>
              <a:rPr lang="el" sz="1800" b="1" dirty="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Μεταξύ των νοικοκυριών υπάρχουν σημαντικές διαφορές</a:t>
            </a:r>
            <a:r>
              <a:rPr lang="el" sz="1800" dirty="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. </a:t>
            </a:r>
            <a:r>
              <a:rPr lang="el" sz="1800" b="1" dirty="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Ορισμένα νοικοκυριά αποτελούν και επιχείρηση.</a:t>
            </a:r>
            <a:r>
              <a:rPr lang="el" sz="1800" dirty="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800" dirty="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dirty="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Παράδειγμα:</a:t>
            </a:r>
            <a:r>
              <a:rPr lang="el" sz="1800" dirty="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 Ένα αγροτικό νοικοκυριό παίρνει αποφάσεις τόσο ως καταναλωτική όσο και ως επιχειρηματική μονάδα.</a:t>
            </a:r>
            <a:endParaRPr sz="1800" dirty="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812</Words>
  <Application>Microsoft Office PowerPoint</Application>
  <PresentationFormat>Προβολή στην οθόνη (16:9)</PresentationFormat>
  <Paragraphs>50</Paragraphs>
  <Slides>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Arial</vt:lpstr>
      <vt:lpstr>Roboto</vt:lpstr>
      <vt:lpstr>Material</vt:lpstr>
      <vt:lpstr>1.6 Κοινωνικοί θεσμοί: Α. Το νοικοκυριό</vt:lpstr>
      <vt:lpstr>Α.1 Από ποιους αποτελείται το νοικοκυριό;</vt:lpstr>
      <vt:lpstr>Α.2 Το κύριο χαρακτηριστικό του νοικοκυριού;</vt:lpstr>
      <vt:lpstr>Α.3 Το εισόδημα του νοικοκυριού</vt:lpstr>
      <vt:lpstr>Α.4 Οι αποφάσεις του νοικοκυριού  (οι 3 αποφάσεις για τη χρησιμοποίηση του εισοδήματος)</vt:lpstr>
      <vt:lpstr>Α.5 Οι παράγοντες που επηρεάζουν τις αποφάσεις του νοικοκυριού  (για τη χρησιμοποίηση του εισοδήματος του)</vt:lpstr>
      <vt:lpstr>Α.6 Η απόφαση του νοικοκυριού για την απόκτηση του εισοδήματός του</vt:lpstr>
      <vt:lpstr>Α.7 Η βασική επιδίωξη του νοικοκυριού  (και κριτήριο για τη λήψη των αποφάσεών του)</vt:lpstr>
      <vt:lpstr>Α.8 Παρατηρήσεις για τα νοικοκυριά (τις αποφάσεις τους και τις διαφορές μεταξύ τους)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1.6 Κοινωνικοί θεσμοί: Α. Το νοικοκυριό</dc:title>
  <cp:lastModifiedBy>Σοφία</cp:lastModifiedBy>
  <cp:revision>2</cp:revision>
  <dcterms:modified xsi:type="dcterms:W3CDTF">2020-10-06T08:35:45Z</dcterms:modified>
</cp:coreProperties>
</file>