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5143500" cx="9144000"/>
  <p:notesSz cx="6858000" cy="9144000"/>
  <p:embeddedFontLst>
    <p:embeddedFont>
      <p:font typeface="Robo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BAA97C6-B922-4B18-A60A-4FB1D3901130}">
  <a:tblStyle styleId="{6BAA97C6-B922-4B18-A60A-4FB1D390113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Roboto-bold.fntdata"/><Relationship Id="rId10" Type="http://schemas.openxmlformats.org/officeDocument/2006/relationships/slide" Target="slides/slide4.xml"/><Relationship Id="rId32" Type="http://schemas.openxmlformats.org/officeDocument/2006/relationships/font" Target="fonts/Roboto-regular.fntdata"/><Relationship Id="rId13" Type="http://schemas.openxmlformats.org/officeDocument/2006/relationships/slide" Target="slides/slide7.xml"/><Relationship Id="rId35" Type="http://schemas.openxmlformats.org/officeDocument/2006/relationships/font" Target="fonts/Roboto-boldItalic.fntdata"/><Relationship Id="rId12" Type="http://schemas.openxmlformats.org/officeDocument/2006/relationships/slide" Target="slides/slide6.xml"/><Relationship Id="rId34" Type="http://schemas.openxmlformats.org/officeDocument/2006/relationships/font" Target="fonts/Roboto-italic.fnt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7f3715d8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f3715d8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9b1f79c4a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9b1f79c4a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9b1f79c4ae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9b1f79c4a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9b1f79c4a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9b1f79c4a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9c7b51eab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9c7b51eab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9c7b51eab0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9c7b51eab0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9ab59aa92f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9ab59aa92f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9ab59aa92f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9ab59aa92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ab59aa92f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ab59aa92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9ab59aaa7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9ab59aaa7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9ab59aaa7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9ab59aaa7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168e2b8d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168e2b8d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9ab59aaa77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9ab59aaa77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9ab59aaa77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9ab59aaa77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9ab59aaa77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9ab59aaa77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9ab59aaa77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9ab59aaa77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9ab59aaa77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9ab59aaa77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9ab59aaa77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9ab59aaa77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7f3715d810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f3715d810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99323ba6bb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99323ba6bb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99323ba6bb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99323ba6bb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99323ba6bb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99323ba6bb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99323ba6bb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99323ba6bb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99323ba6bb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99323ba6bb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9b1f79c4a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9b1f79c4a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12000"/>
              <a:buNone/>
              <a:defRPr sz="12000">
                <a:solidFill>
                  <a:schemeClr val="dk2"/>
                </a:solidFill>
              </a:defRPr>
            </a:lvl1pPr>
            <a:lvl2pPr lvl="1" rtl="0" algn="ctr">
              <a:spcBef>
                <a:spcPts val="0"/>
              </a:spcBef>
              <a:spcAft>
                <a:spcPts val="0"/>
              </a:spcAft>
              <a:buClr>
                <a:schemeClr val="dk2"/>
              </a:buClr>
              <a:buSzPts val="12000"/>
              <a:buNone/>
              <a:defRPr sz="12000">
                <a:solidFill>
                  <a:schemeClr val="dk2"/>
                </a:solidFill>
              </a:defRPr>
            </a:lvl2pPr>
            <a:lvl3pPr lvl="2" rtl="0" algn="ctr">
              <a:spcBef>
                <a:spcPts val="0"/>
              </a:spcBef>
              <a:spcAft>
                <a:spcPts val="0"/>
              </a:spcAft>
              <a:buClr>
                <a:schemeClr val="dk2"/>
              </a:buClr>
              <a:buSzPts val="12000"/>
              <a:buNone/>
              <a:defRPr sz="12000">
                <a:solidFill>
                  <a:schemeClr val="dk2"/>
                </a:solidFill>
              </a:defRPr>
            </a:lvl3pPr>
            <a:lvl4pPr lvl="3" rtl="0" algn="ctr">
              <a:spcBef>
                <a:spcPts val="0"/>
              </a:spcBef>
              <a:spcAft>
                <a:spcPts val="0"/>
              </a:spcAft>
              <a:buClr>
                <a:schemeClr val="dk2"/>
              </a:buClr>
              <a:buSzPts val="12000"/>
              <a:buNone/>
              <a:defRPr sz="12000">
                <a:solidFill>
                  <a:schemeClr val="dk2"/>
                </a:solidFill>
              </a:defRPr>
            </a:lvl4pPr>
            <a:lvl5pPr lvl="4" rtl="0" algn="ctr">
              <a:spcBef>
                <a:spcPts val="0"/>
              </a:spcBef>
              <a:spcAft>
                <a:spcPts val="0"/>
              </a:spcAft>
              <a:buClr>
                <a:schemeClr val="dk2"/>
              </a:buClr>
              <a:buSzPts val="12000"/>
              <a:buNone/>
              <a:defRPr sz="12000">
                <a:solidFill>
                  <a:schemeClr val="dk2"/>
                </a:solidFill>
              </a:defRPr>
            </a:lvl5pPr>
            <a:lvl6pPr lvl="5" rtl="0" algn="ctr">
              <a:spcBef>
                <a:spcPts val="0"/>
              </a:spcBef>
              <a:spcAft>
                <a:spcPts val="0"/>
              </a:spcAft>
              <a:buClr>
                <a:schemeClr val="dk2"/>
              </a:buClr>
              <a:buSzPts val="12000"/>
              <a:buNone/>
              <a:defRPr sz="12000">
                <a:solidFill>
                  <a:schemeClr val="dk2"/>
                </a:solidFill>
              </a:defRPr>
            </a:lvl6pPr>
            <a:lvl7pPr lvl="6" rtl="0" algn="ctr">
              <a:spcBef>
                <a:spcPts val="0"/>
              </a:spcBef>
              <a:spcAft>
                <a:spcPts val="0"/>
              </a:spcAft>
              <a:buClr>
                <a:schemeClr val="dk2"/>
              </a:buClr>
              <a:buSzPts val="12000"/>
              <a:buNone/>
              <a:defRPr sz="12000">
                <a:solidFill>
                  <a:schemeClr val="dk2"/>
                </a:solidFill>
              </a:defRPr>
            </a:lvl7pPr>
            <a:lvl8pPr lvl="7" rtl="0" algn="ctr">
              <a:spcBef>
                <a:spcPts val="0"/>
              </a:spcBef>
              <a:spcAft>
                <a:spcPts val="0"/>
              </a:spcAft>
              <a:buClr>
                <a:schemeClr val="dk2"/>
              </a:buClr>
              <a:buSzPts val="12000"/>
              <a:buNone/>
              <a:defRPr sz="12000">
                <a:solidFill>
                  <a:schemeClr val="dk2"/>
                </a:solidFill>
              </a:defRPr>
            </a:lvl8pPr>
            <a:lvl9pPr lvl="8" rtl="0"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Clr>
                <a:schemeClr val="lt1"/>
              </a:buClr>
              <a:buSzPts val="1200"/>
              <a:buChar char="●"/>
              <a:defRPr sz="1200">
                <a:solidFill>
                  <a:schemeClr val="lt1"/>
                </a:solidFill>
              </a:defRPr>
            </a:lvl1pPr>
            <a:lvl2pPr indent="-304800" lvl="1" marL="914400" rtl="0">
              <a:spcBef>
                <a:spcPts val="1600"/>
              </a:spcBef>
              <a:spcAft>
                <a:spcPts val="0"/>
              </a:spcAft>
              <a:buClr>
                <a:schemeClr val="lt1"/>
              </a:buClr>
              <a:buSzPts val="1200"/>
              <a:buChar char="○"/>
              <a:defRPr sz="1200">
                <a:solidFill>
                  <a:schemeClr val="lt1"/>
                </a:solidFill>
              </a:defRPr>
            </a:lvl2pPr>
            <a:lvl3pPr indent="-304800" lvl="2" marL="1371600" rtl="0">
              <a:spcBef>
                <a:spcPts val="1600"/>
              </a:spcBef>
              <a:spcAft>
                <a:spcPts val="0"/>
              </a:spcAft>
              <a:buClr>
                <a:schemeClr val="lt1"/>
              </a:buClr>
              <a:buSzPts val="1200"/>
              <a:buChar char="■"/>
              <a:defRPr sz="1200">
                <a:solidFill>
                  <a:schemeClr val="lt1"/>
                </a:solidFill>
              </a:defRPr>
            </a:lvl3pPr>
            <a:lvl4pPr indent="-304800" lvl="3" marL="1828800" rtl="0">
              <a:spcBef>
                <a:spcPts val="1600"/>
              </a:spcBef>
              <a:spcAft>
                <a:spcPts val="0"/>
              </a:spcAft>
              <a:buClr>
                <a:schemeClr val="lt1"/>
              </a:buClr>
              <a:buSzPts val="1200"/>
              <a:buChar char="●"/>
              <a:defRPr sz="1200">
                <a:solidFill>
                  <a:schemeClr val="lt1"/>
                </a:solidFill>
              </a:defRPr>
            </a:lvl4pPr>
            <a:lvl5pPr indent="-304800" lvl="4" marL="2286000" rtl="0">
              <a:spcBef>
                <a:spcPts val="1600"/>
              </a:spcBef>
              <a:spcAft>
                <a:spcPts val="0"/>
              </a:spcAft>
              <a:buClr>
                <a:schemeClr val="lt1"/>
              </a:buClr>
              <a:buSzPts val="1200"/>
              <a:buChar char="○"/>
              <a:defRPr sz="1200">
                <a:solidFill>
                  <a:schemeClr val="lt1"/>
                </a:solidFill>
              </a:defRPr>
            </a:lvl5pPr>
            <a:lvl6pPr indent="-304800" lvl="5" marL="2743200" rtl="0">
              <a:spcBef>
                <a:spcPts val="1600"/>
              </a:spcBef>
              <a:spcAft>
                <a:spcPts val="0"/>
              </a:spcAft>
              <a:buClr>
                <a:schemeClr val="lt1"/>
              </a:buClr>
              <a:buSzPts val="1200"/>
              <a:buChar char="■"/>
              <a:defRPr sz="1200">
                <a:solidFill>
                  <a:schemeClr val="lt1"/>
                </a:solidFill>
              </a:defRPr>
            </a:lvl6pPr>
            <a:lvl7pPr indent="-304800" lvl="6" marL="3200400" rtl="0">
              <a:spcBef>
                <a:spcPts val="1600"/>
              </a:spcBef>
              <a:spcAft>
                <a:spcPts val="0"/>
              </a:spcAft>
              <a:buClr>
                <a:schemeClr val="lt1"/>
              </a:buClr>
              <a:buSzPts val="1200"/>
              <a:buChar char="●"/>
              <a:defRPr sz="1200">
                <a:solidFill>
                  <a:schemeClr val="lt1"/>
                </a:solidFill>
              </a:defRPr>
            </a:lvl7pPr>
            <a:lvl8pPr indent="-304800" lvl="7" marL="3657600" rtl="0">
              <a:spcBef>
                <a:spcPts val="1600"/>
              </a:spcBef>
              <a:spcAft>
                <a:spcPts val="0"/>
              </a:spcAft>
              <a:buClr>
                <a:schemeClr val="lt1"/>
              </a:buClr>
              <a:buSzPts val="1200"/>
              <a:buChar char="○"/>
              <a:defRPr sz="1200">
                <a:solidFill>
                  <a:schemeClr val="lt1"/>
                </a:solidFill>
              </a:defRPr>
            </a:lvl8pPr>
            <a:lvl9pPr indent="-304800" lvl="8" marL="4114800" rtl="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4200"/>
              <a:buNone/>
              <a:defRPr sz="4200">
                <a:solidFill>
                  <a:schemeClr val="dk2"/>
                </a:solidFill>
              </a:defRPr>
            </a:lvl1pPr>
            <a:lvl2pPr lvl="1" rtl="0" algn="ctr">
              <a:spcBef>
                <a:spcPts val="0"/>
              </a:spcBef>
              <a:spcAft>
                <a:spcPts val="0"/>
              </a:spcAft>
              <a:buClr>
                <a:schemeClr val="dk2"/>
              </a:buClr>
              <a:buSzPts val="4200"/>
              <a:buNone/>
              <a:defRPr sz="4200">
                <a:solidFill>
                  <a:schemeClr val="dk2"/>
                </a:solidFill>
              </a:defRPr>
            </a:lvl2pPr>
            <a:lvl3pPr lvl="2" rtl="0" algn="ctr">
              <a:spcBef>
                <a:spcPts val="0"/>
              </a:spcBef>
              <a:spcAft>
                <a:spcPts val="0"/>
              </a:spcAft>
              <a:buClr>
                <a:schemeClr val="dk2"/>
              </a:buClr>
              <a:buSzPts val="4200"/>
              <a:buNone/>
              <a:defRPr sz="4200">
                <a:solidFill>
                  <a:schemeClr val="dk2"/>
                </a:solidFill>
              </a:defRPr>
            </a:lvl3pPr>
            <a:lvl4pPr lvl="3" rtl="0" algn="ctr">
              <a:spcBef>
                <a:spcPts val="0"/>
              </a:spcBef>
              <a:spcAft>
                <a:spcPts val="0"/>
              </a:spcAft>
              <a:buClr>
                <a:schemeClr val="dk2"/>
              </a:buClr>
              <a:buSzPts val="4200"/>
              <a:buNone/>
              <a:defRPr sz="4200">
                <a:solidFill>
                  <a:schemeClr val="dk2"/>
                </a:solidFill>
              </a:defRPr>
            </a:lvl4pPr>
            <a:lvl5pPr lvl="4" rtl="0" algn="ctr">
              <a:spcBef>
                <a:spcPts val="0"/>
              </a:spcBef>
              <a:spcAft>
                <a:spcPts val="0"/>
              </a:spcAft>
              <a:buClr>
                <a:schemeClr val="dk2"/>
              </a:buClr>
              <a:buSzPts val="4200"/>
              <a:buNone/>
              <a:defRPr sz="4200">
                <a:solidFill>
                  <a:schemeClr val="dk2"/>
                </a:solidFill>
              </a:defRPr>
            </a:lvl5pPr>
            <a:lvl6pPr lvl="5" rtl="0" algn="ctr">
              <a:spcBef>
                <a:spcPts val="0"/>
              </a:spcBef>
              <a:spcAft>
                <a:spcPts val="0"/>
              </a:spcAft>
              <a:buClr>
                <a:schemeClr val="dk2"/>
              </a:buClr>
              <a:buSzPts val="4200"/>
              <a:buNone/>
              <a:defRPr sz="4200">
                <a:solidFill>
                  <a:schemeClr val="dk2"/>
                </a:solidFill>
              </a:defRPr>
            </a:lvl6pPr>
            <a:lvl7pPr lvl="6" rtl="0" algn="ctr">
              <a:spcBef>
                <a:spcPts val="0"/>
              </a:spcBef>
              <a:spcAft>
                <a:spcPts val="0"/>
              </a:spcAft>
              <a:buClr>
                <a:schemeClr val="dk2"/>
              </a:buClr>
              <a:buSzPts val="4200"/>
              <a:buNone/>
              <a:defRPr sz="4200">
                <a:solidFill>
                  <a:schemeClr val="dk2"/>
                </a:solidFill>
              </a:defRPr>
            </a:lvl7pPr>
            <a:lvl8pPr lvl="7" rtl="0" algn="ctr">
              <a:spcBef>
                <a:spcPts val="0"/>
              </a:spcBef>
              <a:spcAft>
                <a:spcPts val="0"/>
              </a:spcAft>
              <a:buClr>
                <a:schemeClr val="dk2"/>
              </a:buClr>
              <a:buSzPts val="4200"/>
              <a:buNone/>
              <a:defRPr sz="4200">
                <a:solidFill>
                  <a:schemeClr val="dk2"/>
                </a:solidFill>
              </a:defRPr>
            </a:lvl8pPr>
            <a:lvl9pPr lvl="8" rtl="0"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latin typeface="Roboto"/>
                <a:ea typeface="Roboto"/>
                <a:cs typeface="Roboto"/>
                <a:sym typeface="Roboto"/>
              </a:defRPr>
            </a:lvl1pPr>
            <a:lvl2pPr lvl="1" rtl="0" algn="r">
              <a:buNone/>
              <a:defRPr sz="1000">
                <a:solidFill>
                  <a:schemeClr val="lt2"/>
                </a:solidFill>
                <a:latin typeface="Roboto"/>
                <a:ea typeface="Roboto"/>
                <a:cs typeface="Roboto"/>
                <a:sym typeface="Roboto"/>
              </a:defRPr>
            </a:lvl2pPr>
            <a:lvl3pPr lvl="2" rtl="0" algn="r">
              <a:buNone/>
              <a:defRPr sz="1000">
                <a:solidFill>
                  <a:schemeClr val="lt2"/>
                </a:solidFill>
                <a:latin typeface="Roboto"/>
                <a:ea typeface="Roboto"/>
                <a:cs typeface="Roboto"/>
                <a:sym typeface="Roboto"/>
              </a:defRPr>
            </a:lvl3pPr>
            <a:lvl4pPr lvl="3" rtl="0" algn="r">
              <a:buNone/>
              <a:defRPr sz="1000">
                <a:solidFill>
                  <a:schemeClr val="lt2"/>
                </a:solidFill>
                <a:latin typeface="Roboto"/>
                <a:ea typeface="Roboto"/>
                <a:cs typeface="Roboto"/>
                <a:sym typeface="Roboto"/>
              </a:defRPr>
            </a:lvl4pPr>
            <a:lvl5pPr lvl="4" rtl="0" algn="r">
              <a:buNone/>
              <a:defRPr sz="1000">
                <a:solidFill>
                  <a:schemeClr val="lt2"/>
                </a:solidFill>
                <a:latin typeface="Roboto"/>
                <a:ea typeface="Roboto"/>
                <a:cs typeface="Roboto"/>
                <a:sym typeface="Roboto"/>
              </a:defRPr>
            </a:lvl5pPr>
            <a:lvl6pPr lvl="5" rtl="0" algn="r">
              <a:buNone/>
              <a:defRPr sz="1000">
                <a:solidFill>
                  <a:schemeClr val="lt2"/>
                </a:solidFill>
                <a:latin typeface="Roboto"/>
                <a:ea typeface="Roboto"/>
                <a:cs typeface="Roboto"/>
                <a:sym typeface="Roboto"/>
              </a:defRPr>
            </a:lvl6pPr>
            <a:lvl7pPr lvl="6" rtl="0" algn="r">
              <a:buNone/>
              <a:defRPr sz="1000">
                <a:solidFill>
                  <a:schemeClr val="lt2"/>
                </a:solidFill>
                <a:latin typeface="Roboto"/>
                <a:ea typeface="Roboto"/>
                <a:cs typeface="Roboto"/>
                <a:sym typeface="Roboto"/>
              </a:defRPr>
            </a:lvl7pPr>
            <a:lvl8pPr lvl="7" rtl="0" algn="r">
              <a:buNone/>
              <a:defRPr sz="1000">
                <a:solidFill>
                  <a:schemeClr val="lt2"/>
                </a:solidFill>
                <a:latin typeface="Roboto"/>
                <a:ea typeface="Roboto"/>
                <a:cs typeface="Roboto"/>
                <a:sym typeface="Roboto"/>
              </a:defRPr>
            </a:lvl8pPr>
            <a:lvl9pPr lvl="8" rtl="0"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4.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911175"/>
            <a:ext cx="8222100" cy="1909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l"/>
              <a:t>1.7(iii) Η Κ.Π.Δ.*</a:t>
            </a:r>
            <a:endParaRPr/>
          </a:p>
          <a:p>
            <a:pPr indent="0" lvl="0" marL="0" rtl="0" algn="ctr">
              <a:spcBef>
                <a:spcPts val="0"/>
              </a:spcBef>
              <a:spcAft>
                <a:spcPts val="0"/>
              </a:spcAft>
              <a:buNone/>
            </a:pPr>
            <a:r>
              <a:rPr lang="el"/>
              <a:t>1.7 (iv) Το Κόστος Ευκαιρίας</a:t>
            </a:r>
            <a:endParaRPr/>
          </a:p>
        </p:txBody>
      </p:sp>
      <p:sp>
        <p:nvSpPr>
          <p:cNvPr id="68" name="Google Shape;68;p13"/>
          <p:cNvSpPr txBox="1"/>
          <p:nvPr>
            <p:ph idx="1" type="subTitle"/>
          </p:nvPr>
        </p:nvSpPr>
        <p:spPr>
          <a:xfrm>
            <a:off x="390525" y="2943900"/>
            <a:ext cx="8222100" cy="59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l"/>
              <a:t>(*Η καμπύλη Παραγωγικών Δυνατοτήτων)</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(8/10)</a:t>
            </a:r>
            <a:endParaRPr sz="2200"/>
          </a:p>
          <a:p>
            <a:pPr indent="0" lvl="0" marL="0" rtl="0" algn="ctr">
              <a:spcBef>
                <a:spcPts val="0"/>
              </a:spcBef>
              <a:spcAft>
                <a:spcPts val="0"/>
              </a:spcAft>
              <a:buNone/>
            </a:pPr>
            <a:r>
              <a:rPr lang="el" sz="2200"/>
              <a:t>(Δημιουργήστε το δικό σας παράδειγμα: οι νόμοι της θεωρίας)</a:t>
            </a:r>
            <a:endParaRPr sz="2200"/>
          </a:p>
        </p:txBody>
      </p:sp>
      <p:sp>
        <p:nvSpPr>
          <p:cNvPr id="122" name="Google Shape;122;p22"/>
          <p:cNvSpPr txBox="1"/>
          <p:nvPr/>
        </p:nvSpPr>
        <p:spPr>
          <a:xfrm>
            <a:off x="471975" y="1649475"/>
            <a:ext cx="8222100" cy="3343200"/>
          </a:xfrm>
          <a:prstGeom prst="rect">
            <a:avLst/>
          </a:prstGeom>
          <a:noFill/>
          <a:ln>
            <a:noFill/>
          </a:ln>
        </p:spPr>
        <p:txBody>
          <a:bodyPr anchorCtr="0" anchor="t" bIns="91425" lIns="91425" spcFirstLastPara="1" rIns="91425" wrap="square" tIns="91425">
            <a:noAutofit/>
          </a:bodyPr>
          <a:lstStyle/>
          <a:p>
            <a:pPr indent="0" lvl="0" marL="457200" rtl="0" algn="ctr">
              <a:spcBef>
                <a:spcPts val="0"/>
              </a:spcBef>
              <a:spcAft>
                <a:spcPts val="0"/>
              </a:spcAft>
              <a:buNone/>
            </a:pPr>
            <a:r>
              <a:rPr b="1" lang="el" sz="1800">
                <a:solidFill>
                  <a:srgbClr val="FF00FF"/>
                </a:solidFill>
                <a:latin typeface="Roboto"/>
                <a:ea typeface="Roboto"/>
                <a:cs typeface="Roboto"/>
                <a:sym typeface="Roboto"/>
              </a:rPr>
              <a:t>Ο 2ος νόμος της οικονομικής θεωρίας</a:t>
            </a:r>
            <a:r>
              <a:rPr lang="el" sz="1800">
                <a:solidFill>
                  <a:srgbClr val="0000FF"/>
                </a:solidFill>
                <a:latin typeface="Roboto"/>
                <a:ea typeface="Roboto"/>
                <a:cs typeface="Roboto"/>
                <a:sym typeface="Roboto"/>
              </a:rPr>
              <a:t> </a:t>
            </a:r>
            <a:endParaRPr sz="1800">
              <a:solidFill>
                <a:srgbClr val="0000FF"/>
              </a:solidFill>
              <a:latin typeface="Roboto"/>
              <a:ea typeface="Roboto"/>
              <a:cs typeface="Roboto"/>
              <a:sym typeface="Roboto"/>
            </a:endParaRPr>
          </a:p>
          <a:p>
            <a:pPr indent="0" lvl="0" marL="457200" rtl="0" algn="ctr">
              <a:spcBef>
                <a:spcPts val="0"/>
              </a:spcBef>
              <a:spcAft>
                <a:spcPts val="0"/>
              </a:spcAft>
              <a:buNone/>
            </a:pPr>
            <a:r>
              <a:rPr b="1" lang="el" sz="1800">
                <a:solidFill>
                  <a:srgbClr val="0000FF"/>
                </a:solidFill>
                <a:latin typeface="Roboto"/>
                <a:ea typeface="Roboto"/>
                <a:cs typeface="Roboto"/>
                <a:sym typeface="Roboto"/>
              </a:rPr>
              <a:t>(ο νόμος του αυξανόμενου κόστους ευκαιρίας, πιθανές εξαιρέσεις)</a:t>
            </a:r>
            <a:endParaRPr b="1" sz="1800">
              <a:solidFill>
                <a:srgbClr val="0000FF"/>
              </a:solidFill>
              <a:latin typeface="Roboto"/>
              <a:ea typeface="Roboto"/>
              <a:cs typeface="Roboto"/>
              <a:sym typeface="Roboto"/>
            </a:endParaRPr>
          </a:p>
          <a:p>
            <a:pPr indent="0" lvl="0" marL="0" rtl="0" algn="just">
              <a:spcBef>
                <a:spcPts val="1000"/>
              </a:spcBef>
              <a:spcAft>
                <a:spcPts val="0"/>
              </a:spcAft>
              <a:buNone/>
            </a:pPr>
            <a:r>
              <a:rPr lang="el" sz="1800">
                <a:solidFill>
                  <a:srgbClr val="0000FF"/>
                </a:solidFill>
                <a:latin typeface="Roboto"/>
                <a:ea typeface="Roboto"/>
                <a:cs typeface="Roboto"/>
                <a:sym typeface="Roboto"/>
              </a:rPr>
              <a:t>Από τον πρώτο συνδυασμό προς τον τελευταίο, όχι μόνο μειώνεται η παραγωγή του ενός αγαθού (Χ), για να αυξηθεί του άλλου (Υ), αλλά η μείωση που θα προκύπτει να είναι όλο και μεγαλύτερη για κάθε σταθερή αύξηση του Υ. </a:t>
            </a:r>
            <a:endParaRPr sz="1800">
              <a:solidFill>
                <a:srgbClr val="0000FF"/>
              </a:solidFill>
              <a:latin typeface="Roboto"/>
              <a:ea typeface="Roboto"/>
              <a:cs typeface="Roboto"/>
              <a:sym typeface="Roboto"/>
            </a:endParaRPr>
          </a:p>
          <a:p>
            <a:pPr indent="0" lvl="0" marL="0" rtl="0" algn="just">
              <a:spcBef>
                <a:spcPts val="0"/>
              </a:spcBef>
              <a:spcAft>
                <a:spcPts val="0"/>
              </a:spcAft>
              <a:buNone/>
            </a:pPr>
            <a:r>
              <a:rPr b="1" lang="el" sz="1500">
                <a:solidFill>
                  <a:srgbClr val="FF00FF"/>
                </a:solidFill>
                <a:latin typeface="Roboto"/>
                <a:ea typeface="Roboto"/>
                <a:cs typeface="Roboto"/>
                <a:sym typeface="Roboto"/>
              </a:rPr>
              <a:t>Γιατί;</a:t>
            </a:r>
            <a:r>
              <a:rPr lang="el" sz="1500">
                <a:solidFill>
                  <a:srgbClr val="0000FF"/>
                </a:solidFill>
                <a:latin typeface="Roboto"/>
                <a:ea typeface="Roboto"/>
                <a:cs typeface="Roboto"/>
                <a:sym typeface="Roboto"/>
              </a:rPr>
              <a:t> </a:t>
            </a:r>
            <a:r>
              <a:rPr lang="el" sz="1500">
                <a:solidFill>
                  <a:srgbClr val="0000FF"/>
                </a:solidFill>
              </a:rPr>
              <a:t>Επειδή ότι οι συντελεστές παραγωγής δεν είναι εξίσου κατάλληλοι για την παραγωγή όλων των αγαθών (π.χ. λόγω εξειδίκευσης). Καθώς αυξάνεται και η παραγωγή ενός αγαθού (Υ), αποσπώνται από την παραγωγή του άλλου αγαθού (Χ) συντελεστές που είναι όλο και λιγότερο κατάλληλοι για την παραγωγή του Υ. Άρα, απαιτούνται όλο και περισσότεροι συντελεστές για κάθε σταθερή αύξηση του αγαθού Υ. Η απόσπαση όλο και περισσότερων συντελεστών από το αγαθό Χ συνεπάγεται ολοένα και μεγαλύτερη πτώση στην παραγωγή του.</a:t>
            </a:r>
            <a:endParaRPr sz="1500">
              <a:solidFill>
                <a:srgbClr val="0000FF"/>
              </a:solidFill>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(9/10)</a:t>
            </a:r>
            <a:endParaRPr sz="2200"/>
          </a:p>
          <a:p>
            <a:pPr indent="0" lvl="0" marL="0" rtl="0" algn="ctr">
              <a:spcBef>
                <a:spcPts val="0"/>
              </a:spcBef>
              <a:spcAft>
                <a:spcPts val="0"/>
              </a:spcAft>
              <a:buNone/>
            </a:pPr>
            <a:r>
              <a:rPr lang="el" sz="2000"/>
              <a:t>(Δημιουργήστε το δικό σας παράδειγμα: ένας υποθετικός πίνακας)</a:t>
            </a:r>
            <a:endParaRPr sz="2000"/>
          </a:p>
        </p:txBody>
      </p:sp>
      <p:sp>
        <p:nvSpPr>
          <p:cNvPr id="128" name="Google Shape;128;p23"/>
          <p:cNvSpPr txBox="1"/>
          <p:nvPr/>
        </p:nvSpPr>
        <p:spPr>
          <a:xfrm>
            <a:off x="426425" y="1753050"/>
            <a:ext cx="8310000" cy="3225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l">
                <a:solidFill>
                  <a:srgbClr val="FF00FF"/>
                </a:solidFill>
                <a:latin typeface="Roboto"/>
                <a:ea typeface="Roboto"/>
                <a:cs typeface="Roboto"/>
                <a:sym typeface="Roboto"/>
              </a:rPr>
              <a:t>Βήμα 1.1:</a:t>
            </a:r>
            <a:r>
              <a:rPr lang="el">
                <a:latin typeface="Roboto"/>
                <a:ea typeface="Roboto"/>
                <a:cs typeface="Roboto"/>
                <a:sym typeface="Roboto"/>
              </a:rPr>
              <a:t> </a:t>
            </a:r>
            <a:r>
              <a:rPr lang="el">
                <a:solidFill>
                  <a:srgbClr val="0000FF"/>
                </a:solidFill>
                <a:latin typeface="Roboto"/>
                <a:ea typeface="Roboto"/>
                <a:cs typeface="Roboto"/>
                <a:sym typeface="Roboto"/>
              </a:rPr>
              <a:t>Επιλέγουμε αριθμό των συνδυασμών (4) και τους ονομάζουμε (Α, Β, Γ και Δ)</a:t>
            </a:r>
            <a:endParaRPr>
              <a:solidFill>
                <a:srgbClr val="0000FF"/>
              </a:solidFill>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graphicFrame>
        <p:nvGraphicFramePr>
          <p:cNvPr id="129" name="Google Shape;129;p23"/>
          <p:cNvGraphicFramePr/>
          <p:nvPr/>
        </p:nvGraphicFramePr>
        <p:xfrm>
          <a:off x="3256725" y="2162925"/>
          <a:ext cx="3000000" cy="3000000"/>
        </p:xfrm>
        <a:graphic>
          <a:graphicData uri="http://schemas.openxmlformats.org/drawingml/2006/table">
            <a:tbl>
              <a:tblPr>
                <a:noFill/>
                <a:tableStyleId>{6BAA97C6-B922-4B18-A60A-4FB1D3901130}</a:tableStyleId>
              </a:tblPr>
              <a:tblGrid>
                <a:gridCol w="1196175"/>
                <a:gridCol w="697350"/>
                <a:gridCol w="737025"/>
              </a:tblGrid>
              <a:tr h="381000">
                <a:tc>
                  <a:txBody>
                    <a:bodyPr/>
                    <a:lstStyle/>
                    <a:p>
                      <a:pPr indent="0" lvl="0" marL="0" rtl="0" algn="ctr">
                        <a:spcBef>
                          <a:spcPts val="0"/>
                        </a:spcBef>
                        <a:spcAft>
                          <a:spcPts val="0"/>
                        </a:spcAft>
                        <a:buNone/>
                      </a:pPr>
                      <a:r>
                        <a:rPr lang="el">
                          <a:solidFill>
                            <a:srgbClr val="0000FF"/>
                          </a:solidFill>
                        </a:rPr>
                        <a:t>Συνδυασμός</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Χ</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Υ</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Α</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100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Β</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80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20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Γ</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50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40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Δ</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60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130" name="Google Shape;130;p23"/>
          <p:cNvSpPr txBox="1"/>
          <p:nvPr/>
        </p:nvSpPr>
        <p:spPr>
          <a:xfrm>
            <a:off x="506425" y="2309350"/>
            <a:ext cx="2554500" cy="1145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l">
                <a:solidFill>
                  <a:srgbClr val="FF00FF"/>
                </a:solidFill>
                <a:latin typeface="Roboto"/>
                <a:ea typeface="Roboto"/>
                <a:cs typeface="Roboto"/>
                <a:sym typeface="Roboto"/>
              </a:rPr>
              <a:t>Βήμα 1.2 </a:t>
            </a:r>
            <a:endParaRPr b="1">
              <a:solidFill>
                <a:srgbClr val="FF00FF"/>
              </a:solidFill>
              <a:latin typeface="Roboto"/>
              <a:ea typeface="Roboto"/>
              <a:cs typeface="Roboto"/>
              <a:sym typeface="Roboto"/>
            </a:endParaRPr>
          </a:p>
          <a:p>
            <a:pPr indent="0" lvl="0" marL="0" rtl="0" algn="just">
              <a:spcBef>
                <a:spcPts val="0"/>
              </a:spcBef>
              <a:spcAft>
                <a:spcPts val="0"/>
              </a:spcAft>
              <a:buNone/>
            </a:pPr>
            <a:r>
              <a:rPr lang="el">
                <a:solidFill>
                  <a:srgbClr val="0000FF"/>
                </a:solidFill>
                <a:latin typeface="Roboto"/>
                <a:ea typeface="Roboto"/>
                <a:cs typeface="Roboto"/>
                <a:sym typeface="Roboto"/>
              </a:rPr>
              <a:t>Στον 1ο συνδυασμό έχουμε: το αγαθό Υ=0 και το Χ=100. (επιλέγουμε το 100 που είναι ένας στρογγυλός αριθμός).</a:t>
            </a:r>
            <a:endParaRPr>
              <a:solidFill>
                <a:srgbClr val="0000FF"/>
              </a:solidFill>
              <a:latin typeface="Roboto"/>
              <a:ea typeface="Roboto"/>
              <a:cs typeface="Roboto"/>
              <a:sym typeface="Roboto"/>
            </a:endParaRPr>
          </a:p>
        </p:txBody>
      </p:sp>
      <p:sp>
        <p:nvSpPr>
          <p:cNvPr id="131" name="Google Shape;131;p23"/>
          <p:cNvSpPr/>
          <p:nvPr/>
        </p:nvSpPr>
        <p:spPr>
          <a:xfrm>
            <a:off x="3026400" y="2889625"/>
            <a:ext cx="612600" cy="112200"/>
          </a:xfrm>
          <a:prstGeom prst="rightArrow">
            <a:avLst>
              <a:gd fmla="val 50000" name="adj1"/>
              <a:gd fmla="val 50000" name="adj2"/>
            </a:avLst>
          </a:prstGeom>
          <a:solidFill>
            <a:srgbClr val="FF00FF"/>
          </a:solid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3"/>
          <p:cNvSpPr txBox="1"/>
          <p:nvPr/>
        </p:nvSpPr>
        <p:spPr>
          <a:xfrm>
            <a:off x="426425" y="3454750"/>
            <a:ext cx="2554500" cy="1145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l">
                <a:solidFill>
                  <a:srgbClr val="FF00FF"/>
                </a:solidFill>
                <a:latin typeface="Roboto"/>
                <a:ea typeface="Roboto"/>
                <a:cs typeface="Roboto"/>
                <a:sym typeface="Roboto"/>
              </a:rPr>
              <a:t>Βήμα 1.3</a:t>
            </a:r>
            <a:endParaRPr b="1">
              <a:solidFill>
                <a:srgbClr val="FF00FF"/>
              </a:solidFill>
              <a:latin typeface="Roboto"/>
              <a:ea typeface="Roboto"/>
              <a:cs typeface="Roboto"/>
              <a:sym typeface="Roboto"/>
            </a:endParaRPr>
          </a:p>
          <a:p>
            <a:pPr indent="0" lvl="0" marL="0" rtl="0" algn="just">
              <a:spcBef>
                <a:spcPts val="0"/>
              </a:spcBef>
              <a:spcAft>
                <a:spcPts val="0"/>
              </a:spcAft>
              <a:buNone/>
            </a:pPr>
            <a:r>
              <a:rPr lang="el">
                <a:solidFill>
                  <a:srgbClr val="0000FF"/>
                </a:solidFill>
                <a:latin typeface="Roboto"/>
                <a:ea typeface="Roboto"/>
                <a:cs typeface="Roboto"/>
                <a:sym typeface="Roboto"/>
              </a:rPr>
              <a:t>Στον 4ο συνδυασμό έχουμε: το αγαθό Χ=0 και το Υ=60. (επιλέγουμε το 60 που είναι ένας στρογγυλός αριθμός).</a:t>
            </a:r>
            <a:endParaRPr>
              <a:solidFill>
                <a:srgbClr val="0000FF"/>
              </a:solidFill>
              <a:latin typeface="Roboto"/>
              <a:ea typeface="Roboto"/>
              <a:cs typeface="Roboto"/>
              <a:sym typeface="Roboto"/>
            </a:endParaRPr>
          </a:p>
        </p:txBody>
      </p:sp>
      <p:sp>
        <p:nvSpPr>
          <p:cNvPr id="133" name="Google Shape;133;p23"/>
          <p:cNvSpPr/>
          <p:nvPr/>
        </p:nvSpPr>
        <p:spPr>
          <a:xfrm>
            <a:off x="2937150" y="4066275"/>
            <a:ext cx="612600" cy="112200"/>
          </a:xfrm>
          <a:prstGeom prst="rightArrow">
            <a:avLst>
              <a:gd fmla="val 50000" name="adj1"/>
              <a:gd fmla="val 50000" name="adj2"/>
            </a:avLst>
          </a:prstGeom>
          <a:solidFill>
            <a:srgbClr val="FF00FF"/>
          </a:solidFill>
          <a:ln cap="flat" cmpd="sng" w="9525">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3"/>
          <p:cNvSpPr txBox="1"/>
          <p:nvPr/>
        </p:nvSpPr>
        <p:spPr>
          <a:xfrm>
            <a:off x="6227150" y="2309350"/>
            <a:ext cx="2410500" cy="242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l">
                <a:solidFill>
                  <a:srgbClr val="FF00FF"/>
                </a:solidFill>
                <a:latin typeface="Roboto"/>
                <a:ea typeface="Roboto"/>
                <a:cs typeface="Roboto"/>
                <a:sym typeface="Roboto"/>
              </a:rPr>
              <a:t>Βήμα 1.4</a:t>
            </a:r>
            <a:endParaRPr b="1">
              <a:solidFill>
                <a:srgbClr val="FF00FF"/>
              </a:solidFill>
              <a:latin typeface="Roboto"/>
              <a:ea typeface="Roboto"/>
              <a:cs typeface="Roboto"/>
              <a:sym typeface="Roboto"/>
            </a:endParaRPr>
          </a:p>
          <a:p>
            <a:pPr indent="0" lvl="0" marL="0" rtl="0" algn="just">
              <a:spcBef>
                <a:spcPts val="0"/>
              </a:spcBef>
              <a:spcAft>
                <a:spcPts val="0"/>
              </a:spcAft>
              <a:buNone/>
            </a:pPr>
            <a:r>
              <a:rPr lang="el">
                <a:solidFill>
                  <a:srgbClr val="0000FF"/>
                </a:solidFill>
                <a:latin typeface="Roboto"/>
                <a:ea typeface="Roboto"/>
                <a:cs typeface="Roboto"/>
                <a:sym typeface="Roboto"/>
              </a:rPr>
              <a:t>Πηγαίνοντας από τον 1ο συνδυασμό στον 4ο έχουμε </a:t>
            </a:r>
            <a:r>
              <a:rPr lang="el">
                <a:solidFill>
                  <a:srgbClr val="6AA84F"/>
                </a:solidFill>
                <a:latin typeface="Roboto"/>
                <a:ea typeface="Roboto"/>
                <a:cs typeface="Roboto"/>
                <a:sym typeface="Roboto"/>
              </a:rPr>
              <a:t>(σταθερή) αύξηση στην παραγωγή του Υ (ανά 20 μονάδες)</a:t>
            </a:r>
            <a:r>
              <a:rPr lang="el">
                <a:solidFill>
                  <a:srgbClr val="0000FF"/>
                </a:solidFill>
                <a:latin typeface="Roboto"/>
                <a:ea typeface="Roboto"/>
                <a:cs typeface="Roboto"/>
                <a:sym typeface="Roboto"/>
              </a:rPr>
              <a:t> και </a:t>
            </a:r>
            <a:r>
              <a:rPr lang="el">
                <a:solidFill>
                  <a:srgbClr val="FF9900"/>
                </a:solidFill>
                <a:latin typeface="Roboto"/>
                <a:ea typeface="Roboto"/>
                <a:cs typeface="Roboto"/>
                <a:sym typeface="Roboto"/>
              </a:rPr>
              <a:t>(όλο και μεγαλύτερη) μείωση στην παραγωγή του Χ (αρχικά 20, ύστερα 30 και τέλος 50 μονάδες)</a:t>
            </a:r>
            <a:r>
              <a:rPr lang="el">
                <a:solidFill>
                  <a:srgbClr val="0000FF"/>
                </a:solidFill>
                <a:latin typeface="Roboto"/>
                <a:ea typeface="Roboto"/>
                <a:cs typeface="Roboto"/>
                <a:sym typeface="Roboto"/>
              </a:rPr>
              <a:t>. Ικανοποιούνται οι δύο νόμοι της θεωρίας.</a:t>
            </a:r>
            <a:endParaRPr>
              <a:latin typeface="Roboto"/>
              <a:ea typeface="Roboto"/>
              <a:cs typeface="Roboto"/>
              <a:sym typeface="Roboto"/>
            </a:endParaRPr>
          </a:p>
        </p:txBody>
      </p:sp>
      <p:sp>
        <p:nvSpPr>
          <p:cNvPr id="135" name="Google Shape;135;p23"/>
          <p:cNvSpPr/>
          <p:nvPr/>
        </p:nvSpPr>
        <p:spPr>
          <a:xfrm>
            <a:off x="5657550" y="2915525"/>
            <a:ext cx="120900" cy="1263000"/>
          </a:xfrm>
          <a:prstGeom prst="downArrow">
            <a:avLst>
              <a:gd fmla="val 50000" name="adj1"/>
              <a:gd fmla="val 50000" name="adj2"/>
            </a:avLst>
          </a:prstGeom>
          <a:solidFill>
            <a:srgbClr val="6AA84F"/>
          </a:solidFill>
          <a:ln cap="flat" cmpd="sng" w="9525">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3"/>
          <p:cNvSpPr/>
          <p:nvPr/>
        </p:nvSpPr>
        <p:spPr>
          <a:xfrm>
            <a:off x="4981450" y="2915525"/>
            <a:ext cx="120900" cy="1263000"/>
          </a:xfrm>
          <a:prstGeom prst="downArrow">
            <a:avLst>
              <a:gd fmla="val 50000" name="adj1"/>
              <a:gd fmla="val 50000" name="adj2"/>
            </a:avLst>
          </a:prstGeom>
          <a:solidFill>
            <a:srgbClr val="FF9900"/>
          </a:solidFill>
          <a:ln cap="flat" cmpd="sng" w="9525">
            <a:solidFill>
              <a:srgbClr val="FF99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4"/>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(10/10)</a:t>
            </a:r>
            <a:endParaRPr sz="2200"/>
          </a:p>
          <a:p>
            <a:pPr indent="0" lvl="0" marL="0" rtl="0" algn="ctr">
              <a:spcBef>
                <a:spcPts val="0"/>
              </a:spcBef>
              <a:spcAft>
                <a:spcPts val="0"/>
              </a:spcAft>
              <a:buNone/>
            </a:pPr>
            <a:r>
              <a:rPr lang="el" sz="2000"/>
              <a:t>(Δημιουργήστε το δικό σας παράδειγμα: σχεδιάζοντας την Κ.Π.Δ.)</a:t>
            </a:r>
            <a:endParaRPr sz="2000"/>
          </a:p>
        </p:txBody>
      </p:sp>
      <p:sp>
        <p:nvSpPr>
          <p:cNvPr id="142" name="Google Shape;142;p24"/>
          <p:cNvSpPr txBox="1"/>
          <p:nvPr/>
        </p:nvSpPr>
        <p:spPr>
          <a:xfrm>
            <a:off x="427950" y="1666950"/>
            <a:ext cx="8310000" cy="317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Roboto"/>
              <a:ea typeface="Roboto"/>
              <a:cs typeface="Roboto"/>
              <a:sym typeface="Roboto"/>
            </a:endParaRPr>
          </a:p>
        </p:txBody>
      </p:sp>
      <p:sp>
        <p:nvSpPr>
          <p:cNvPr id="143" name="Google Shape;143;p24"/>
          <p:cNvSpPr txBox="1"/>
          <p:nvPr/>
        </p:nvSpPr>
        <p:spPr>
          <a:xfrm>
            <a:off x="4432100" y="1707300"/>
            <a:ext cx="4205400" cy="3176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l">
                <a:solidFill>
                  <a:srgbClr val="0000FF"/>
                </a:solidFill>
                <a:latin typeface="Roboto"/>
                <a:ea typeface="Roboto"/>
                <a:cs typeface="Roboto"/>
                <a:sym typeface="Roboto"/>
              </a:rPr>
              <a:t>Βήμα 2.1:  </a:t>
            </a:r>
            <a:endParaRPr>
              <a:solidFill>
                <a:srgbClr val="0000FF"/>
              </a:solidFill>
              <a:latin typeface="Roboto"/>
              <a:ea typeface="Roboto"/>
              <a:cs typeface="Roboto"/>
              <a:sym typeface="Roboto"/>
            </a:endParaRPr>
          </a:p>
          <a:p>
            <a:pPr indent="0" lvl="0" marL="0" rtl="0" algn="just">
              <a:spcBef>
                <a:spcPts val="0"/>
              </a:spcBef>
              <a:spcAft>
                <a:spcPts val="0"/>
              </a:spcAft>
              <a:buNone/>
            </a:pPr>
            <a:r>
              <a:rPr b="1" lang="el">
                <a:solidFill>
                  <a:srgbClr val="FF00FF"/>
                </a:solidFill>
                <a:latin typeface="Roboto"/>
                <a:ea typeface="Roboto"/>
                <a:cs typeface="Roboto"/>
                <a:sym typeface="Roboto"/>
              </a:rPr>
              <a:t>Αντιστοιχούμε τους άξονες με τα αγαθά</a:t>
            </a:r>
            <a:r>
              <a:rPr b="1" lang="el">
                <a:solidFill>
                  <a:srgbClr val="FF00FF"/>
                </a:solidFill>
                <a:latin typeface="Roboto"/>
                <a:ea typeface="Roboto"/>
                <a:cs typeface="Roboto"/>
                <a:sym typeface="Roboto"/>
              </a:rPr>
              <a:t>.</a:t>
            </a:r>
            <a:r>
              <a:rPr lang="el">
                <a:solidFill>
                  <a:srgbClr val="0000FF"/>
                </a:solidFill>
                <a:latin typeface="Roboto"/>
                <a:ea typeface="Roboto"/>
                <a:cs typeface="Roboto"/>
                <a:sym typeface="Roboto"/>
              </a:rPr>
              <a:t> </a:t>
            </a:r>
            <a:r>
              <a:rPr lang="el">
                <a:solidFill>
                  <a:srgbClr val="0000FF"/>
                </a:solidFill>
                <a:latin typeface="Roboto"/>
                <a:ea typeface="Roboto"/>
                <a:cs typeface="Roboto"/>
                <a:sym typeface="Roboto"/>
              </a:rPr>
              <a:t>Συνήθως, το αγαθό Υ στο κάθετο άξονα και το Χ στον οριζόντιο (αλλά δεν είναι υποχρεωτικό κάτι τέτοιο).</a:t>
            </a:r>
            <a:endParaRPr>
              <a:solidFill>
                <a:srgbClr val="0000FF"/>
              </a:solidFill>
              <a:latin typeface="Roboto"/>
              <a:ea typeface="Roboto"/>
              <a:cs typeface="Roboto"/>
              <a:sym typeface="Roboto"/>
            </a:endParaRPr>
          </a:p>
          <a:p>
            <a:pPr indent="0" lvl="0" marL="0" rtl="0" algn="ctr">
              <a:spcBef>
                <a:spcPts val="0"/>
              </a:spcBef>
              <a:spcAft>
                <a:spcPts val="0"/>
              </a:spcAft>
              <a:buNone/>
            </a:pPr>
            <a:r>
              <a:rPr lang="el">
                <a:solidFill>
                  <a:srgbClr val="0000FF"/>
                </a:solidFill>
                <a:latin typeface="Roboto"/>
                <a:ea typeface="Roboto"/>
                <a:cs typeface="Roboto"/>
                <a:sym typeface="Roboto"/>
              </a:rPr>
              <a:t>Βήμα 2.2 </a:t>
            </a:r>
            <a:endParaRPr>
              <a:solidFill>
                <a:srgbClr val="0000FF"/>
              </a:solidFill>
              <a:latin typeface="Roboto"/>
              <a:ea typeface="Roboto"/>
              <a:cs typeface="Roboto"/>
              <a:sym typeface="Roboto"/>
            </a:endParaRPr>
          </a:p>
          <a:p>
            <a:pPr indent="0" lvl="0" marL="0" rtl="0" algn="just">
              <a:spcBef>
                <a:spcPts val="0"/>
              </a:spcBef>
              <a:spcAft>
                <a:spcPts val="0"/>
              </a:spcAft>
              <a:buNone/>
            </a:pPr>
            <a:r>
              <a:rPr b="1" lang="el">
                <a:solidFill>
                  <a:srgbClr val="FF00FF"/>
                </a:solidFill>
                <a:latin typeface="Roboto"/>
                <a:ea typeface="Roboto"/>
                <a:cs typeface="Roboto"/>
                <a:sym typeface="Roboto"/>
              </a:rPr>
              <a:t>Ορίζουμε την κλίμακα.</a:t>
            </a:r>
            <a:r>
              <a:rPr lang="el">
                <a:solidFill>
                  <a:srgbClr val="0000FF"/>
                </a:solidFill>
                <a:latin typeface="Roboto"/>
                <a:ea typeface="Roboto"/>
                <a:cs typeface="Roboto"/>
                <a:sym typeface="Roboto"/>
              </a:rPr>
              <a:t> </a:t>
            </a:r>
            <a:r>
              <a:rPr lang="el">
                <a:solidFill>
                  <a:srgbClr val="0000FF"/>
                </a:solidFill>
                <a:latin typeface="Roboto"/>
                <a:ea typeface="Roboto"/>
                <a:cs typeface="Roboto"/>
                <a:sym typeface="Roboto"/>
              </a:rPr>
              <a:t>Η κλίμακα δεν είναι αναγκαίο να είναι η ίδια για τους </a:t>
            </a:r>
            <a:r>
              <a:rPr lang="el">
                <a:solidFill>
                  <a:srgbClr val="0000FF"/>
                </a:solidFill>
                <a:latin typeface="Roboto"/>
                <a:ea typeface="Roboto"/>
                <a:cs typeface="Roboto"/>
                <a:sym typeface="Roboto"/>
              </a:rPr>
              <a:t>δύο</a:t>
            </a:r>
            <a:r>
              <a:rPr lang="el">
                <a:solidFill>
                  <a:srgbClr val="0000FF"/>
                </a:solidFill>
                <a:latin typeface="Roboto"/>
                <a:ea typeface="Roboto"/>
                <a:cs typeface="Roboto"/>
                <a:sym typeface="Roboto"/>
              </a:rPr>
              <a:t> άξονες επειδή οι μονάδες </a:t>
            </a:r>
            <a:r>
              <a:rPr lang="el">
                <a:solidFill>
                  <a:srgbClr val="0000FF"/>
                </a:solidFill>
                <a:latin typeface="Roboto"/>
                <a:ea typeface="Roboto"/>
                <a:cs typeface="Roboto"/>
                <a:sym typeface="Roboto"/>
              </a:rPr>
              <a:t>μέτρησης</a:t>
            </a:r>
            <a:r>
              <a:rPr lang="el">
                <a:solidFill>
                  <a:srgbClr val="0000FF"/>
                </a:solidFill>
                <a:latin typeface="Roboto"/>
                <a:ea typeface="Roboto"/>
                <a:cs typeface="Roboto"/>
                <a:sym typeface="Roboto"/>
              </a:rPr>
              <a:t> του ενός αγαθού (</a:t>
            </a:r>
            <a:r>
              <a:rPr lang="el">
                <a:solidFill>
                  <a:srgbClr val="0000FF"/>
                </a:solidFill>
                <a:latin typeface="Roboto"/>
                <a:ea typeface="Roboto"/>
                <a:cs typeface="Roboto"/>
                <a:sym typeface="Roboto"/>
              </a:rPr>
              <a:t>π.χ. ένα αυτοκίνητο</a:t>
            </a:r>
            <a:r>
              <a:rPr lang="el">
                <a:solidFill>
                  <a:srgbClr val="0000FF"/>
                </a:solidFill>
                <a:latin typeface="Roboto"/>
                <a:ea typeface="Roboto"/>
                <a:cs typeface="Roboto"/>
                <a:sym typeface="Roboto"/>
              </a:rPr>
              <a:t>) δεν είναι οι ίδιες (και αντίστοιχες) με του άλλου (π.χ. ένας τόνος λάδι). Επίσης, στο ένα αγαθό οι ποσότητες μπορεί να είναι δεκάδες και στο άλλο χιλιάδες άρα είναι αδύνατον λόγω περιορισμένου χώρου.</a:t>
            </a:r>
            <a:endParaRPr>
              <a:solidFill>
                <a:srgbClr val="0000FF"/>
              </a:solidFill>
              <a:latin typeface="Roboto"/>
              <a:ea typeface="Roboto"/>
              <a:cs typeface="Roboto"/>
              <a:sym typeface="Roboto"/>
            </a:endParaRPr>
          </a:p>
        </p:txBody>
      </p:sp>
      <p:pic>
        <p:nvPicPr>
          <p:cNvPr id="144" name="Google Shape;144;p24"/>
          <p:cNvPicPr preferRelativeResize="0"/>
          <p:nvPr/>
        </p:nvPicPr>
        <p:blipFill>
          <a:blip r:embed="rId3">
            <a:alphaModFix/>
          </a:blip>
          <a:stretch>
            <a:fillRect/>
          </a:stretch>
        </p:blipFill>
        <p:spPr>
          <a:xfrm>
            <a:off x="427950" y="1905800"/>
            <a:ext cx="3831550" cy="2259650"/>
          </a:xfrm>
          <a:prstGeom prst="rect">
            <a:avLst/>
          </a:prstGeom>
          <a:noFill/>
          <a:ln>
            <a:noFill/>
          </a:ln>
        </p:spPr>
      </p:pic>
      <p:sp>
        <p:nvSpPr>
          <p:cNvPr id="145" name="Google Shape;145;p24"/>
          <p:cNvSpPr txBox="1"/>
          <p:nvPr/>
        </p:nvSpPr>
        <p:spPr>
          <a:xfrm>
            <a:off x="557200" y="4279050"/>
            <a:ext cx="3702300" cy="414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l">
                <a:solidFill>
                  <a:srgbClr val="FF9900"/>
                </a:solidFill>
                <a:latin typeface="Roboto"/>
                <a:ea typeface="Roboto"/>
                <a:cs typeface="Roboto"/>
                <a:sym typeface="Roboto"/>
              </a:rPr>
              <a:t>Σημείωση:</a:t>
            </a:r>
            <a:r>
              <a:rPr lang="el">
                <a:solidFill>
                  <a:srgbClr val="0000FF"/>
                </a:solidFill>
                <a:latin typeface="Roboto"/>
                <a:ea typeface="Roboto"/>
                <a:cs typeface="Roboto"/>
                <a:sym typeface="Roboto"/>
              </a:rPr>
              <a:t> Η Κ.Π.Δ. σπάνια είναι ευθεία.</a:t>
            </a:r>
            <a:endParaRPr>
              <a:solidFill>
                <a:srgbClr val="0000FF"/>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5"/>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2700"/>
              <a:t>3</a:t>
            </a:r>
            <a:r>
              <a:rPr lang="el" sz="2700"/>
              <a:t>. Χαρακτηρισμός συνδυασμων με την Κ.Π.Δ. (1/5)</a:t>
            </a:r>
            <a:endParaRPr sz="1900"/>
          </a:p>
          <a:p>
            <a:pPr indent="0" lvl="0" marL="0" rtl="0" algn="ctr">
              <a:spcBef>
                <a:spcPts val="0"/>
              </a:spcBef>
              <a:spcAft>
                <a:spcPts val="0"/>
              </a:spcAft>
              <a:buNone/>
            </a:pPr>
            <a:r>
              <a:rPr lang="el" sz="2000"/>
              <a:t>(εφικτός και μέγιστος, εφικτός αλλά μη μέγιστος, ανέφικτος)</a:t>
            </a:r>
            <a:endParaRPr sz="2000"/>
          </a:p>
        </p:txBody>
      </p:sp>
      <p:sp>
        <p:nvSpPr>
          <p:cNvPr id="151" name="Google Shape;151;p25"/>
          <p:cNvSpPr txBox="1"/>
          <p:nvPr/>
        </p:nvSpPr>
        <p:spPr>
          <a:xfrm>
            <a:off x="471900" y="1687875"/>
            <a:ext cx="8303700" cy="3210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l" sz="1600">
                <a:solidFill>
                  <a:srgbClr val="0000FF"/>
                </a:solidFill>
                <a:latin typeface="Roboto"/>
                <a:ea typeface="Roboto"/>
                <a:cs typeface="Roboto"/>
                <a:sym typeface="Roboto"/>
              </a:rPr>
              <a:t>Ένας συνδυασμός παραγωγής μπορεί, με βάση την Κ.Π.Δ., να χαρακτηριστεί:</a:t>
            </a:r>
            <a:endParaRPr b="1" sz="1600">
              <a:solidFill>
                <a:srgbClr val="FF00FF"/>
              </a:solidFill>
              <a:latin typeface="Roboto"/>
              <a:ea typeface="Roboto"/>
              <a:cs typeface="Roboto"/>
              <a:sym typeface="Roboto"/>
            </a:endParaRPr>
          </a:p>
          <a:p>
            <a:pPr indent="-330200" lvl="0" marL="457200" rtl="0" algn="just">
              <a:spcBef>
                <a:spcPts val="1000"/>
              </a:spcBef>
              <a:spcAft>
                <a:spcPts val="0"/>
              </a:spcAft>
              <a:buClr>
                <a:srgbClr val="0000FF"/>
              </a:buClr>
              <a:buSzPts val="1600"/>
              <a:buFont typeface="Roboto"/>
              <a:buChar char="➢"/>
            </a:pPr>
            <a:r>
              <a:rPr b="1" lang="el" sz="1600">
                <a:solidFill>
                  <a:srgbClr val="FF00FF"/>
                </a:solidFill>
                <a:latin typeface="Roboto"/>
                <a:ea typeface="Roboto"/>
                <a:cs typeface="Roboto"/>
                <a:sym typeface="Roboto"/>
              </a:rPr>
              <a:t>Εφ</a:t>
            </a:r>
            <a:r>
              <a:rPr b="1" lang="el" sz="1600">
                <a:solidFill>
                  <a:srgbClr val="FF00FF"/>
                </a:solidFill>
                <a:latin typeface="Roboto"/>
                <a:ea typeface="Roboto"/>
                <a:cs typeface="Roboto"/>
                <a:sym typeface="Roboto"/>
              </a:rPr>
              <a:t>ικτός και μέγιστος συνδυασμός.</a:t>
            </a:r>
            <a:r>
              <a:rPr lang="el" sz="1600">
                <a:solidFill>
                  <a:srgbClr val="0000FF"/>
                </a:solidFill>
                <a:latin typeface="Roboto"/>
                <a:ea typeface="Roboto"/>
                <a:cs typeface="Roboto"/>
                <a:sym typeface="Roboto"/>
              </a:rPr>
              <a:t> Η οικονομία μπορεί να τον παράγει χρησιμοποιώντας όλους της συντελεστές παραγωγής (και τη διαθέσιμη τεχνολογία της) αποδοτικά (ορθολογικά). </a:t>
            </a:r>
            <a:r>
              <a:rPr b="1" lang="el" sz="1600">
                <a:solidFill>
                  <a:srgbClr val="0000FF"/>
                </a:solidFill>
                <a:latin typeface="Roboto"/>
                <a:ea typeface="Roboto"/>
                <a:cs typeface="Roboto"/>
                <a:sym typeface="Roboto"/>
              </a:rPr>
              <a:t>Άρα, θα βρίσκεται πάντα πάνω στην Κ.Π.Δ. (Γιατί;)</a:t>
            </a:r>
            <a:endParaRPr b="1" sz="1600">
              <a:solidFill>
                <a:srgbClr val="0000FF"/>
              </a:solidFill>
              <a:latin typeface="Roboto"/>
              <a:ea typeface="Roboto"/>
              <a:cs typeface="Roboto"/>
              <a:sym typeface="Roboto"/>
            </a:endParaRPr>
          </a:p>
          <a:p>
            <a:pPr indent="-330200" lvl="0" marL="457200" rtl="0" algn="just">
              <a:spcBef>
                <a:spcPts val="1000"/>
              </a:spcBef>
              <a:spcAft>
                <a:spcPts val="0"/>
              </a:spcAft>
              <a:buClr>
                <a:srgbClr val="0000FF"/>
              </a:buClr>
              <a:buSzPts val="1600"/>
              <a:buFont typeface="Roboto"/>
              <a:buChar char="➢"/>
            </a:pPr>
            <a:r>
              <a:rPr b="1" lang="el" sz="1600">
                <a:solidFill>
                  <a:srgbClr val="FF00FF"/>
                </a:solidFill>
                <a:latin typeface="Roboto"/>
                <a:ea typeface="Roboto"/>
                <a:cs typeface="Roboto"/>
                <a:sym typeface="Roboto"/>
              </a:rPr>
              <a:t>Εφικτός αλλά μη μέγιστος συνδυασμός.</a:t>
            </a:r>
            <a:r>
              <a:rPr lang="el" sz="1600">
                <a:solidFill>
                  <a:srgbClr val="0000FF"/>
                </a:solidFill>
                <a:latin typeface="Roboto"/>
                <a:ea typeface="Roboto"/>
                <a:cs typeface="Roboto"/>
                <a:sym typeface="Roboto"/>
              </a:rPr>
              <a:t> </a:t>
            </a:r>
            <a:r>
              <a:rPr lang="el" sz="1600">
                <a:solidFill>
                  <a:srgbClr val="0000FF"/>
                </a:solidFill>
                <a:latin typeface="Roboto"/>
                <a:ea typeface="Roboto"/>
                <a:cs typeface="Roboto"/>
                <a:sym typeface="Roboto"/>
              </a:rPr>
              <a:t>Η οικονομία μπορεί να τον παράγει αλλά δεν χρησιμοποιεί όλους της συντελεστές παραγωγής (και τη διαθέσιμη τεχνολογία της) αποδοτικά (ορθολογικά). </a:t>
            </a:r>
            <a:r>
              <a:rPr b="1" lang="el" sz="1600">
                <a:solidFill>
                  <a:srgbClr val="0000FF"/>
                </a:solidFill>
                <a:latin typeface="Roboto"/>
                <a:ea typeface="Roboto"/>
                <a:cs typeface="Roboto"/>
                <a:sym typeface="Roboto"/>
              </a:rPr>
              <a:t>Άρα, δεν βρίσκεται πάνω στην Κ.Π.Δ. (Γιατί; Πού μπορεί να βρίσκεται;)</a:t>
            </a:r>
            <a:endParaRPr b="1" sz="1600">
              <a:solidFill>
                <a:srgbClr val="0000FF"/>
              </a:solidFill>
              <a:latin typeface="Roboto"/>
              <a:ea typeface="Roboto"/>
              <a:cs typeface="Roboto"/>
              <a:sym typeface="Roboto"/>
            </a:endParaRPr>
          </a:p>
          <a:p>
            <a:pPr indent="-330200" lvl="0" marL="457200" rtl="0" algn="just">
              <a:spcBef>
                <a:spcPts val="1000"/>
              </a:spcBef>
              <a:spcAft>
                <a:spcPts val="0"/>
              </a:spcAft>
              <a:buClr>
                <a:srgbClr val="0000FF"/>
              </a:buClr>
              <a:buSzPts val="1600"/>
              <a:buFont typeface="Roboto"/>
              <a:buChar char="➢"/>
            </a:pPr>
            <a:r>
              <a:rPr b="1" lang="el" sz="1600">
                <a:solidFill>
                  <a:srgbClr val="FF00FF"/>
                </a:solidFill>
                <a:latin typeface="Roboto"/>
                <a:ea typeface="Roboto"/>
                <a:cs typeface="Roboto"/>
                <a:sym typeface="Roboto"/>
              </a:rPr>
              <a:t>Μη εφικτός συνδυασμός.</a:t>
            </a:r>
            <a:r>
              <a:rPr lang="el" sz="1600">
                <a:solidFill>
                  <a:srgbClr val="0000FF"/>
                </a:solidFill>
                <a:latin typeface="Roboto"/>
                <a:ea typeface="Roboto"/>
                <a:cs typeface="Roboto"/>
                <a:sym typeface="Roboto"/>
              </a:rPr>
              <a:t> Η οικονομία δεν μπορεί να τον παράγει. </a:t>
            </a:r>
            <a:r>
              <a:rPr b="1" lang="el" sz="1600">
                <a:solidFill>
                  <a:srgbClr val="0000FF"/>
                </a:solidFill>
                <a:latin typeface="Roboto"/>
                <a:ea typeface="Roboto"/>
                <a:cs typeface="Roboto"/>
                <a:sym typeface="Roboto"/>
              </a:rPr>
              <a:t>Άρα, δεν βρίσκεται πάνω στην Κ.Π.Δ. (Γιατί; Πού μπορεί να βρίσκεται;)</a:t>
            </a:r>
            <a:r>
              <a:rPr lang="el" sz="1600">
                <a:solidFill>
                  <a:srgbClr val="0000FF"/>
                </a:solidFill>
                <a:latin typeface="Roboto"/>
                <a:ea typeface="Roboto"/>
                <a:cs typeface="Roboto"/>
                <a:sym typeface="Roboto"/>
              </a:rPr>
              <a:t> </a:t>
            </a:r>
            <a:endParaRPr sz="1600">
              <a:solidFill>
                <a:srgbClr val="0000FF"/>
              </a:solidFill>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6"/>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2700"/>
              <a:t>3. Χαρακτηρισμός συνδυασμων με την Κ.Π.Δ. (2/5)</a:t>
            </a:r>
            <a:endParaRPr sz="1900"/>
          </a:p>
          <a:p>
            <a:pPr indent="0" lvl="0" marL="0" rtl="0" algn="ctr">
              <a:spcBef>
                <a:spcPts val="0"/>
              </a:spcBef>
              <a:spcAft>
                <a:spcPts val="0"/>
              </a:spcAft>
              <a:buNone/>
            </a:pPr>
            <a:r>
              <a:rPr lang="el" sz="2000"/>
              <a:t>(Εφικτός αλλά μη μέγιστος συνδυασμός: αιτιολόγηση)</a:t>
            </a:r>
            <a:endParaRPr sz="2000"/>
          </a:p>
        </p:txBody>
      </p:sp>
      <p:sp>
        <p:nvSpPr>
          <p:cNvPr id="157" name="Google Shape;157;p26"/>
          <p:cNvSpPr txBox="1"/>
          <p:nvPr/>
        </p:nvSpPr>
        <p:spPr>
          <a:xfrm>
            <a:off x="471900" y="1687875"/>
            <a:ext cx="5194200" cy="3359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l" sz="1600">
                <a:solidFill>
                  <a:srgbClr val="0000FF"/>
                </a:solidFill>
                <a:latin typeface="Roboto"/>
                <a:ea typeface="Roboto"/>
                <a:cs typeface="Roboto"/>
                <a:sym typeface="Roboto"/>
              </a:rPr>
              <a:t>Έστω ένας συνδυασμός Κ (Χ=50, Υ=20). </a:t>
            </a:r>
            <a:endParaRPr sz="1600">
              <a:solidFill>
                <a:srgbClr val="0000FF"/>
              </a:solidFill>
              <a:latin typeface="Roboto"/>
              <a:ea typeface="Roboto"/>
              <a:cs typeface="Roboto"/>
              <a:sym typeface="Roboto"/>
            </a:endParaRPr>
          </a:p>
          <a:p>
            <a:pPr indent="0" lvl="0" marL="0" rtl="0" algn="just">
              <a:spcBef>
                <a:spcPts val="0"/>
              </a:spcBef>
              <a:spcAft>
                <a:spcPts val="0"/>
              </a:spcAft>
              <a:buNone/>
            </a:pPr>
            <a:r>
              <a:rPr lang="el" sz="1600">
                <a:solidFill>
                  <a:srgbClr val="0000FF"/>
                </a:solidFill>
                <a:latin typeface="Roboto"/>
                <a:ea typeface="Roboto"/>
                <a:cs typeface="Roboto"/>
                <a:sym typeface="Roboto"/>
              </a:rPr>
              <a:t>Σύμφωνα με τον πίνακα παραγωγικών δυνατοτήτων, όταν η</a:t>
            </a:r>
            <a:r>
              <a:rPr lang="el" sz="1600">
                <a:solidFill>
                  <a:srgbClr val="0000FF"/>
                </a:solidFill>
                <a:latin typeface="Roboto"/>
                <a:ea typeface="Roboto"/>
                <a:cs typeface="Roboto"/>
                <a:sym typeface="Roboto"/>
              </a:rPr>
              <a:t> οικονομία </a:t>
            </a:r>
            <a:r>
              <a:rPr lang="el" sz="1600">
                <a:solidFill>
                  <a:srgbClr val="0000FF"/>
                </a:solidFill>
                <a:latin typeface="Roboto"/>
                <a:ea typeface="Roboto"/>
                <a:cs typeface="Roboto"/>
                <a:sym typeface="Roboto"/>
              </a:rPr>
              <a:t>παράγει 50 μονάδες του Χ τότε, η μέγιστη ποσότητα που μπορεί να παράγει από το αγαθό Υ είναι 40 μονάδες (συνδυασμός Γ). Άρα, </a:t>
            </a:r>
            <a:r>
              <a:rPr b="1" lang="el" sz="1600">
                <a:solidFill>
                  <a:srgbClr val="FF00FF"/>
                </a:solidFill>
                <a:latin typeface="Roboto"/>
                <a:ea typeface="Roboto"/>
                <a:cs typeface="Roboto"/>
                <a:sym typeface="Roboto"/>
              </a:rPr>
              <a:t>ο συνδυασμός Κ είναι εφικτός </a:t>
            </a:r>
            <a:r>
              <a:rPr lang="el" sz="1600">
                <a:solidFill>
                  <a:srgbClr val="0000FF"/>
                </a:solidFill>
                <a:latin typeface="Roboto"/>
                <a:ea typeface="Roboto"/>
                <a:cs typeface="Roboto"/>
                <a:sym typeface="Roboto"/>
              </a:rPr>
              <a:t>αφού αν η οικονομία μπορεί να παράγει 40 μονάδες του Υ (όταν Χ=50, συνδυασμός Γ) τότε μπορεί να παράγει και 20 μονάδες (συνδυασμός Κ). Ωστόσο, η οικονομία παράγει ποσότητες μικρότερες από τις μέγιστες δυνατές. Αυτό συμβαίνει όταν </a:t>
            </a:r>
            <a:r>
              <a:rPr b="1" lang="el" sz="1600">
                <a:solidFill>
                  <a:srgbClr val="FF00FF"/>
                </a:solidFill>
                <a:latin typeface="Roboto"/>
                <a:ea typeface="Roboto"/>
                <a:cs typeface="Roboto"/>
                <a:sym typeface="Roboto"/>
              </a:rPr>
              <a:t>η οικονομία δεν αξιοποιεί πλήρως (όλους) ή αποδοτικά (ορθολογικά) τους συντελεστές παραγωγής της.</a:t>
            </a:r>
            <a:endParaRPr b="1" sz="1600">
              <a:solidFill>
                <a:srgbClr val="FF00FF"/>
              </a:solidFill>
              <a:latin typeface="Roboto"/>
              <a:ea typeface="Roboto"/>
              <a:cs typeface="Roboto"/>
              <a:sym typeface="Roboto"/>
            </a:endParaRPr>
          </a:p>
          <a:p>
            <a:pPr indent="0" lvl="0" marL="0" rtl="0" algn="just">
              <a:spcBef>
                <a:spcPts val="1000"/>
              </a:spcBef>
              <a:spcAft>
                <a:spcPts val="0"/>
              </a:spcAft>
              <a:buNone/>
            </a:pPr>
            <a:r>
              <a:t/>
            </a:r>
            <a:endParaRPr sz="1600">
              <a:solidFill>
                <a:srgbClr val="0000FF"/>
              </a:solidFill>
              <a:latin typeface="Roboto"/>
              <a:ea typeface="Roboto"/>
              <a:cs typeface="Roboto"/>
              <a:sym typeface="Roboto"/>
            </a:endParaRPr>
          </a:p>
        </p:txBody>
      </p:sp>
      <p:sp>
        <p:nvSpPr>
          <p:cNvPr id="158" name="Google Shape;158;p26"/>
          <p:cNvSpPr txBox="1"/>
          <p:nvPr/>
        </p:nvSpPr>
        <p:spPr>
          <a:xfrm>
            <a:off x="5783625" y="1735500"/>
            <a:ext cx="3075900" cy="317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Roboto"/>
              <a:ea typeface="Roboto"/>
              <a:cs typeface="Roboto"/>
              <a:sym typeface="Roboto"/>
            </a:endParaRPr>
          </a:p>
        </p:txBody>
      </p:sp>
      <p:graphicFrame>
        <p:nvGraphicFramePr>
          <p:cNvPr id="159" name="Google Shape;159;p26"/>
          <p:cNvGraphicFramePr/>
          <p:nvPr/>
        </p:nvGraphicFramePr>
        <p:xfrm>
          <a:off x="6006300" y="2238225"/>
          <a:ext cx="3000000" cy="3000000"/>
        </p:xfrm>
        <a:graphic>
          <a:graphicData uri="http://schemas.openxmlformats.org/drawingml/2006/table">
            <a:tbl>
              <a:tblPr>
                <a:noFill/>
                <a:tableStyleId>{6BAA97C6-B922-4B18-A60A-4FB1D3901130}</a:tableStyleId>
              </a:tblPr>
              <a:tblGrid>
                <a:gridCol w="1196175"/>
                <a:gridCol w="697350"/>
                <a:gridCol w="737025"/>
              </a:tblGrid>
              <a:tr h="381000">
                <a:tc>
                  <a:txBody>
                    <a:bodyPr/>
                    <a:lstStyle/>
                    <a:p>
                      <a:pPr indent="0" lvl="0" marL="0" rtl="0" algn="ctr">
                        <a:spcBef>
                          <a:spcPts val="0"/>
                        </a:spcBef>
                        <a:spcAft>
                          <a:spcPts val="0"/>
                        </a:spcAft>
                        <a:buNone/>
                      </a:pPr>
                      <a:r>
                        <a:rPr lang="el">
                          <a:solidFill>
                            <a:srgbClr val="0000FF"/>
                          </a:solidFill>
                        </a:rPr>
                        <a:t>Συνδυασμός</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Χ</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Υ</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Α</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100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Β</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80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20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Γ</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50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40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Δ</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60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7"/>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2700"/>
              <a:t>3. Χαρακτηρισμός συνδυασμων με την Κ.Π.Δ. (3/5)</a:t>
            </a:r>
            <a:endParaRPr sz="1900"/>
          </a:p>
          <a:p>
            <a:pPr indent="0" lvl="0" marL="0" rtl="0" algn="ctr">
              <a:spcBef>
                <a:spcPts val="0"/>
              </a:spcBef>
              <a:spcAft>
                <a:spcPts val="0"/>
              </a:spcAft>
              <a:buNone/>
            </a:pPr>
            <a:r>
              <a:rPr lang="el" sz="2000"/>
              <a:t>(Πού βρίσκεται ο εφικτός αλλά μη μέγιστος συνδυασμός;)</a:t>
            </a:r>
            <a:endParaRPr sz="2000"/>
          </a:p>
        </p:txBody>
      </p:sp>
      <p:pic>
        <p:nvPicPr>
          <p:cNvPr id="165" name="Google Shape;165;p27"/>
          <p:cNvPicPr preferRelativeResize="0"/>
          <p:nvPr/>
        </p:nvPicPr>
        <p:blipFill rotWithShape="1">
          <a:blip r:embed="rId3">
            <a:alphaModFix/>
          </a:blip>
          <a:srcRect b="33132" l="28930" r="35697" t="31240"/>
          <a:stretch/>
        </p:blipFill>
        <p:spPr>
          <a:xfrm>
            <a:off x="164750" y="1840100"/>
            <a:ext cx="5514672" cy="3122700"/>
          </a:xfrm>
          <a:prstGeom prst="rect">
            <a:avLst/>
          </a:prstGeom>
          <a:noFill/>
          <a:ln>
            <a:noFill/>
          </a:ln>
        </p:spPr>
      </p:pic>
      <p:sp>
        <p:nvSpPr>
          <p:cNvPr id="166" name="Google Shape;166;p27"/>
          <p:cNvSpPr txBox="1"/>
          <p:nvPr/>
        </p:nvSpPr>
        <p:spPr>
          <a:xfrm>
            <a:off x="5817250" y="1722300"/>
            <a:ext cx="2876700" cy="32406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l" sz="1600">
                <a:solidFill>
                  <a:srgbClr val="0000FF"/>
                </a:solidFill>
                <a:latin typeface="Roboto"/>
                <a:ea typeface="Roboto"/>
                <a:cs typeface="Roboto"/>
                <a:sym typeface="Roboto"/>
              </a:rPr>
              <a:t>Κ</a:t>
            </a:r>
            <a:r>
              <a:rPr lang="el" sz="1700">
                <a:solidFill>
                  <a:srgbClr val="0000FF"/>
                </a:solidFill>
                <a:latin typeface="Roboto"/>
                <a:ea typeface="Roboto"/>
                <a:cs typeface="Roboto"/>
                <a:sym typeface="Roboto"/>
              </a:rPr>
              <a:t>άθε συνδυασμός που βρίσκεται “εντός” ή </a:t>
            </a:r>
            <a:r>
              <a:rPr b="1" lang="el" sz="1700">
                <a:solidFill>
                  <a:srgbClr val="FF00FF"/>
                </a:solidFill>
                <a:latin typeface="Roboto"/>
                <a:ea typeface="Roboto"/>
                <a:cs typeface="Roboto"/>
                <a:sym typeface="Roboto"/>
              </a:rPr>
              <a:t>κάτω-αριστερά της ΚΠΔ </a:t>
            </a:r>
            <a:r>
              <a:rPr lang="el" sz="1700">
                <a:solidFill>
                  <a:srgbClr val="0000FF"/>
                </a:solidFill>
                <a:latin typeface="Roboto"/>
                <a:ea typeface="Roboto"/>
                <a:cs typeface="Roboto"/>
                <a:sym typeface="Roboto"/>
              </a:rPr>
              <a:t>είναι ένα συνδυασμός </a:t>
            </a:r>
            <a:r>
              <a:rPr b="1" lang="el" sz="1700">
                <a:solidFill>
                  <a:srgbClr val="FF00FF"/>
                </a:solidFill>
                <a:latin typeface="Roboto"/>
                <a:ea typeface="Roboto"/>
                <a:cs typeface="Roboto"/>
                <a:sym typeface="Roboto"/>
              </a:rPr>
              <a:t>εφικτός αλλά μη μέγιστος.</a:t>
            </a:r>
            <a:endParaRPr b="1" sz="1700">
              <a:solidFill>
                <a:srgbClr val="FF00FF"/>
              </a:solidFill>
              <a:latin typeface="Roboto"/>
              <a:ea typeface="Roboto"/>
              <a:cs typeface="Roboto"/>
              <a:sym typeface="Roboto"/>
            </a:endParaRPr>
          </a:p>
          <a:p>
            <a:pPr indent="0" lvl="0" marL="0" rtl="0" algn="just">
              <a:spcBef>
                <a:spcPts val="0"/>
              </a:spcBef>
              <a:spcAft>
                <a:spcPts val="0"/>
              </a:spcAft>
              <a:buNone/>
            </a:pPr>
            <a:r>
              <a:t/>
            </a:r>
            <a:endParaRPr b="1" sz="1700">
              <a:solidFill>
                <a:srgbClr val="FF00FF"/>
              </a:solidFill>
              <a:latin typeface="Roboto"/>
              <a:ea typeface="Roboto"/>
              <a:cs typeface="Roboto"/>
              <a:sym typeface="Roboto"/>
            </a:endParaRPr>
          </a:p>
          <a:p>
            <a:pPr indent="0" lvl="0" marL="0" rtl="0" algn="just">
              <a:spcBef>
                <a:spcPts val="0"/>
              </a:spcBef>
              <a:spcAft>
                <a:spcPts val="0"/>
              </a:spcAft>
              <a:buNone/>
            </a:pPr>
            <a:r>
              <a:rPr lang="el" sz="1700">
                <a:solidFill>
                  <a:srgbClr val="0000FF"/>
                </a:solidFill>
                <a:latin typeface="Roboto"/>
                <a:ea typeface="Roboto"/>
                <a:cs typeface="Roboto"/>
                <a:sym typeface="Roboto"/>
              </a:rPr>
              <a:t>Προφανώς, κάθε τέτοιος συνδυασμός </a:t>
            </a:r>
            <a:r>
              <a:rPr b="1" lang="el" sz="1700">
                <a:solidFill>
                  <a:srgbClr val="FF00FF"/>
                </a:solidFill>
                <a:latin typeface="Roboto"/>
                <a:ea typeface="Roboto"/>
                <a:cs typeface="Roboto"/>
                <a:sym typeface="Roboto"/>
              </a:rPr>
              <a:t>δεν είναι επιθυμητός</a:t>
            </a:r>
            <a:r>
              <a:rPr lang="el" sz="1700">
                <a:solidFill>
                  <a:srgbClr val="0000FF"/>
                </a:solidFill>
                <a:latin typeface="Roboto"/>
                <a:ea typeface="Roboto"/>
                <a:cs typeface="Roboto"/>
                <a:sym typeface="Roboto"/>
              </a:rPr>
              <a:t>. Με δεδομένο το οικονομικό πρόβλημα, η οικονομία επιθυμεί τη μέγιστη δυνατή παραγωγή.  </a:t>
            </a:r>
            <a:endParaRPr sz="1700">
              <a:solidFill>
                <a:srgbClr val="0000FF"/>
              </a:solidFill>
              <a:latin typeface="Roboto"/>
              <a:ea typeface="Roboto"/>
              <a:cs typeface="Roboto"/>
              <a:sym typeface="Roboto"/>
            </a:endParaRPr>
          </a:p>
          <a:p>
            <a:pPr indent="0" lvl="0" marL="0" rtl="0" algn="just">
              <a:spcBef>
                <a:spcPts val="0"/>
              </a:spcBef>
              <a:spcAft>
                <a:spcPts val="0"/>
              </a:spcAft>
              <a:buNone/>
            </a:pPr>
            <a:r>
              <a:t/>
            </a:r>
            <a:endParaRPr b="1" sz="1700">
              <a:solidFill>
                <a:srgbClr val="FF00FF"/>
              </a:solidFill>
              <a:latin typeface="Roboto"/>
              <a:ea typeface="Roboto"/>
              <a:cs typeface="Roboto"/>
              <a:sym typeface="Roboto"/>
            </a:endParaRPr>
          </a:p>
          <a:p>
            <a:pPr indent="0" lvl="0" marL="0" rtl="0" algn="just">
              <a:spcBef>
                <a:spcPts val="0"/>
              </a:spcBef>
              <a:spcAft>
                <a:spcPts val="0"/>
              </a:spcAft>
              <a:buNone/>
            </a:pPr>
            <a:r>
              <a:t/>
            </a:r>
            <a:endParaRPr sz="1700">
              <a:solidFill>
                <a:srgbClr val="0000FF"/>
              </a:solidFill>
              <a:latin typeface="Roboto"/>
              <a:ea typeface="Roboto"/>
              <a:cs typeface="Roboto"/>
              <a:sym typeface="Robo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8"/>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2700"/>
              <a:t>3. Χαρακτηρισμός συνδυασμων με την Κ.Π.Δ. (4/5)</a:t>
            </a:r>
            <a:endParaRPr sz="1900"/>
          </a:p>
          <a:p>
            <a:pPr indent="0" lvl="0" marL="0" rtl="0" algn="ctr">
              <a:spcBef>
                <a:spcPts val="0"/>
              </a:spcBef>
              <a:spcAft>
                <a:spcPts val="0"/>
              </a:spcAft>
              <a:buNone/>
            </a:pPr>
            <a:r>
              <a:rPr lang="el" sz="2000"/>
              <a:t>(Μη εφικτός συνδυασμός: αιτιολόγηση)</a:t>
            </a:r>
            <a:endParaRPr sz="2000"/>
          </a:p>
        </p:txBody>
      </p:sp>
      <p:sp>
        <p:nvSpPr>
          <p:cNvPr id="172" name="Google Shape;172;p28"/>
          <p:cNvSpPr txBox="1"/>
          <p:nvPr/>
        </p:nvSpPr>
        <p:spPr>
          <a:xfrm>
            <a:off x="471900" y="1687875"/>
            <a:ext cx="5194200" cy="3359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l" sz="1600">
                <a:solidFill>
                  <a:srgbClr val="0000FF"/>
                </a:solidFill>
                <a:latin typeface="Roboto"/>
                <a:ea typeface="Roboto"/>
                <a:cs typeface="Roboto"/>
                <a:sym typeface="Roboto"/>
              </a:rPr>
              <a:t>Έστω ένας συνδυασμός Λ (Χ=80, Υ=40). </a:t>
            </a:r>
            <a:endParaRPr sz="1600">
              <a:solidFill>
                <a:srgbClr val="0000FF"/>
              </a:solidFill>
              <a:latin typeface="Roboto"/>
              <a:ea typeface="Roboto"/>
              <a:cs typeface="Roboto"/>
              <a:sym typeface="Roboto"/>
            </a:endParaRPr>
          </a:p>
          <a:p>
            <a:pPr indent="0" lvl="0" marL="0" rtl="0" algn="just">
              <a:spcBef>
                <a:spcPts val="0"/>
              </a:spcBef>
              <a:spcAft>
                <a:spcPts val="0"/>
              </a:spcAft>
              <a:buNone/>
            </a:pPr>
            <a:r>
              <a:rPr lang="el" sz="1600">
                <a:solidFill>
                  <a:srgbClr val="0000FF"/>
                </a:solidFill>
                <a:latin typeface="Roboto"/>
                <a:ea typeface="Roboto"/>
                <a:cs typeface="Roboto"/>
                <a:sym typeface="Roboto"/>
              </a:rPr>
              <a:t>Σύμφωνα με τον πίνακα παραγωγικών δυνατοτήτων, όταν η οικονομία παράγει 80 μονάδες του Χ τότε, η μέγιστη ποσότητα που μπορεί να παράγει από το αγαθό Υ είναι 20 μονάδες (συνδυασμός Β). Άρα, </a:t>
            </a:r>
            <a:r>
              <a:rPr b="1" lang="el" sz="1600">
                <a:solidFill>
                  <a:srgbClr val="FF00FF"/>
                </a:solidFill>
                <a:latin typeface="Roboto"/>
                <a:ea typeface="Roboto"/>
                <a:cs typeface="Roboto"/>
                <a:sym typeface="Roboto"/>
              </a:rPr>
              <a:t>ο συνδυασμός Κ είναι ανέφικτος </a:t>
            </a:r>
            <a:r>
              <a:rPr lang="el" sz="1600">
                <a:solidFill>
                  <a:srgbClr val="0000FF"/>
                </a:solidFill>
                <a:latin typeface="Roboto"/>
                <a:ea typeface="Roboto"/>
                <a:cs typeface="Roboto"/>
                <a:sym typeface="Roboto"/>
              </a:rPr>
              <a:t>αφού η οικονομία μπορεί να παράγει (μόνο) 20 μονάδες του Υ (όταν Χ=80, συνδυασμ</a:t>
            </a:r>
            <a:r>
              <a:rPr lang="el" sz="1600">
                <a:solidFill>
                  <a:srgbClr val="0000FF"/>
                </a:solidFill>
                <a:latin typeface="Roboto"/>
                <a:ea typeface="Roboto"/>
                <a:cs typeface="Roboto"/>
                <a:sym typeface="Roboto"/>
              </a:rPr>
              <a:t>ός Β) και άρα όχι 40 μονάδες του (συνδυασμός Λ). </a:t>
            </a:r>
            <a:r>
              <a:rPr b="1" lang="el" sz="1600">
                <a:solidFill>
                  <a:srgbClr val="FF00FF"/>
                </a:solidFill>
                <a:latin typeface="Roboto"/>
                <a:ea typeface="Roboto"/>
                <a:cs typeface="Roboto"/>
                <a:sym typeface="Roboto"/>
              </a:rPr>
              <a:t>Η οικονομία θα μπορούσε να παράγει ένα τέτοιο συνδυασμό αν</a:t>
            </a:r>
            <a:r>
              <a:rPr b="1" lang="el" sz="1600">
                <a:solidFill>
                  <a:srgbClr val="FF00FF"/>
                </a:solidFill>
                <a:latin typeface="Roboto"/>
                <a:ea typeface="Roboto"/>
                <a:cs typeface="Roboto"/>
                <a:sym typeface="Roboto"/>
              </a:rPr>
              <a:t> αυξηθούν αρκετά οι ποσότητες των παραγωγικών συντελεστών της ή αν βελτιωθεί αρκετά η τεχνολογία της παραγωγής (ή αν υπάρξει συνδυασμός των δύο).</a:t>
            </a:r>
            <a:endParaRPr b="1" sz="1600">
              <a:solidFill>
                <a:srgbClr val="FF00FF"/>
              </a:solidFill>
              <a:latin typeface="Roboto"/>
              <a:ea typeface="Roboto"/>
              <a:cs typeface="Roboto"/>
              <a:sym typeface="Roboto"/>
            </a:endParaRPr>
          </a:p>
          <a:p>
            <a:pPr indent="0" lvl="0" marL="0" rtl="0" algn="just">
              <a:spcBef>
                <a:spcPts val="1000"/>
              </a:spcBef>
              <a:spcAft>
                <a:spcPts val="0"/>
              </a:spcAft>
              <a:buNone/>
            </a:pPr>
            <a:r>
              <a:t/>
            </a:r>
            <a:endParaRPr sz="1600">
              <a:solidFill>
                <a:srgbClr val="0000FF"/>
              </a:solidFill>
              <a:latin typeface="Roboto"/>
              <a:ea typeface="Roboto"/>
              <a:cs typeface="Roboto"/>
              <a:sym typeface="Roboto"/>
            </a:endParaRPr>
          </a:p>
        </p:txBody>
      </p:sp>
      <p:sp>
        <p:nvSpPr>
          <p:cNvPr id="173" name="Google Shape;173;p28"/>
          <p:cNvSpPr txBox="1"/>
          <p:nvPr/>
        </p:nvSpPr>
        <p:spPr>
          <a:xfrm>
            <a:off x="5783625" y="1735500"/>
            <a:ext cx="3075900" cy="317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Roboto"/>
              <a:ea typeface="Roboto"/>
              <a:cs typeface="Roboto"/>
              <a:sym typeface="Roboto"/>
            </a:endParaRPr>
          </a:p>
        </p:txBody>
      </p:sp>
      <p:graphicFrame>
        <p:nvGraphicFramePr>
          <p:cNvPr id="174" name="Google Shape;174;p28"/>
          <p:cNvGraphicFramePr/>
          <p:nvPr/>
        </p:nvGraphicFramePr>
        <p:xfrm>
          <a:off x="6006300" y="2238225"/>
          <a:ext cx="3000000" cy="3000000"/>
        </p:xfrm>
        <a:graphic>
          <a:graphicData uri="http://schemas.openxmlformats.org/drawingml/2006/table">
            <a:tbl>
              <a:tblPr>
                <a:noFill/>
                <a:tableStyleId>{6BAA97C6-B922-4B18-A60A-4FB1D3901130}</a:tableStyleId>
              </a:tblPr>
              <a:tblGrid>
                <a:gridCol w="1196175"/>
                <a:gridCol w="697350"/>
                <a:gridCol w="737025"/>
              </a:tblGrid>
              <a:tr h="381000">
                <a:tc>
                  <a:txBody>
                    <a:bodyPr/>
                    <a:lstStyle/>
                    <a:p>
                      <a:pPr indent="0" lvl="0" marL="0" rtl="0" algn="ctr">
                        <a:spcBef>
                          <a:spcPts val="0"/>
                        </a:spcBef>
                        <a:spcAft>
                          <a:spcPts val="0"/>
                        </a:spcAft>
                        <a:buNone/>
                      </a:pPr>
                      <a:r>
                        <a:rPr lang="el">
                          <a:solidFill>
                            <a:srgbClr val="0000FF"/>
                          </a:solidFill>
                        </a:rPr>
                        <a:t>Συνδυασμός</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Χ</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Υ</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Α</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100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Β</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80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20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Γ</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50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40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81000">
                <a:tc>
                  <a:txBody>
                    <a:bodyPr/>
                    <a:lstStyle/>
                    <a:p>
                      <a:pPr indent="0" lvl="0" marL="0" rtl="0" algn="ctr">
                        <a:spcBef>
                          <a:spcPts val="0"/>
                        </a:spcBef>
                        <a:spcAft>
                          <a:spcPts val="0"/>
                        </a:spcAft>
                        <a:buNone/>
                      </a:pPr>
                      <a:r>
                        <a:rPr lang="el">
                          <a:solidFill>
                            <a:srgbClr val="0000FF"/>
                          </a:solidFill>
                        </a:rPr>
                        <a:t>Δ</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60</a:t>
                      </a:r>
                      <a:endParaRPr>
                        <a:solidFill>
                          <a:srgbClr val="0000FF"/>
                        </a:solidFill>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9"/>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2700"/>
              <a:t>3. Χαρακτηρισμός συνδυασμων με την Κ.Π.Δ. (5/5)</a:t>
            </a:r>
            <a:endParaRPr sz="1900"/>
          </a:p>
          <a:p>
            <a:pPr indent="0" lvl="0" marL="0" rtl="0" algn="ctr">
              <a:spcBef>
                <a:spcPts val="0"/>
              </a:spcBef>
              <a:spcAft>
                <a:spcPts val="0"/>
              </a:spcAft>
              <a:buNone/>
            </a:pPr>
            <a:r>
              <a:rPr lang="el" sz="2000"/>
              <a:t>(Πού βρίσκεται ο μη εφικτός συνδυασμός;)</a:t>
            </a:r>
            <a:endParaRPr sz="2000"/>
          </a:p>
        </p:txBody>
      </p:sp>
      <p:sp>
        <p:nvSpPr>
          <p:cNvPr id="180" name="Google Shape;180;p29"/>
          <p:cNvSpPr txBox="1"/>
          <p:nvPr/>
        </p:nvSpPr>
        <p:spPr>
          <a:xfrm>
            <a:off x="5817250" y="1722300"/>
            <a:ext cx="2958300" cy="32406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l" sz="1600">
                <a:solidFill>
                  <a:srgbClr val="0000FF"/>
                </a:solidFill>
                <a:latin typeface="Roboto"/>
                <a:ea typeface="Roboto"/>
                <a:cs typeface="Roboto"/>
                <a:sym typeface="Roboto"/>
              </a:rPr>
              <a:t>Κ</a:t>
            </a:r>
            <a:r>
              <a:rPr lang="el" sz="1700">
                <a:solidFill>
                  <a:srgbClr val="0000FF"/>
                </a:solidFill>
                <a:latin typeface="Roboto"/>
                <a:ea typeface="Roboto"/>
                <a:cs typeface="Roboto"/>
                <a:sym typeface="Roboto"/>
              </a:rPr>
              <a:t>άθε συνδυασμός που βρίσκεται “εκτός” ή </a:t>
            </a:r>
            <a:r>
              <a:rPr b="1" lang="el" sz="1700">
                <a:solidFill>
                  <a:srgbClr val="FF00FF"/>
                </a:solidFill>
                <a:latin typeface="Roboto"/>
                <a:ea typeface="Roboto"/>
                <a:cs typeface="Roboto"/>
                <a:sym typeface="Roboto"/>
              </a:rPr>
              <a:t>πάνω</a:t>
            </a:r>
            <a:r>
              <a:rPr b="1" lang="el" sz="1700">
                <a:solidFill>
                  <a:srgbClr val="FF00FF"/>
                </a:solidFill>
                <a:latin typeface="Roboto"/>
                <a:ea typeface="Roboto"/>
                <a:cs typeface="Roboto"/>
                <a:sym typeface="Roboto"/>
              </a:rPr>
              <a:t>-δεξιά της ΚΠΔ </a:t>
            </a:r>
            <a:r>
              <a:rPr lang="el" sz="1700">
                <a:solidFill>
                  <a:srgbClr val="0000FF"/>
                </a:solidFill>
                <a:latin typeface="Roboto"/>
                <a:ea typeface="Roboto"/>
                <a:cs typeface="Roboto"/>
                <a:sym typeface="Roboto"/>
              </a:rPr>
              <a:t>είναι ένα συνδυασμός </a:t>
            </a:r>
            <a:r>
              <a:rPr b="1" lang="el" sz="1700">
                <a:solidFill>
                  <a:srgbClr val="FF00FF"/>
                </a:solidFill>
                <a:latin typeface="Roboto"/>
                <a:ea typeface="Roboto"/>
                <a:cs typeface="Roboto"/>
                <a:sym typeface="Roboto"/>
              </a:rPr>
              <a:t>ανέφικτος.</a:t>
            </a:r>
            <a:endParaRPr b="1" sz="1700">
              <a:solidFill>
                <a:srgbClr val="FF00FF"/>
              </a:solidFill>
              <a:latin typeface="Roboto"/>
              <a:ea typeface="Roboto"/>
              <a:cs typeface="Roboto"/>
              <a:sym typeface="Roboto"/>
            </a:endParaRPr>
          </a:p>
          <a:p>
            <a:pPr indent="0" lvl="0" marL="0" rtl="0" algn="just">
              <a:spcBef>
                <a:spcPts val="0"/>
              </a:spcBef>
              <a:spcAft>
                <a:spcPts val="0"/>
              </a:spcAft>
              <a:buNone/>
            </a:pPr>
            <a:r>
              <a:t/>
            </a:r>
            <a:endParaRPr b="1" sz="1700">
              <a:solidFill>
                <a:srgbClr val="FF00FF"/>
              </a:solidFill>
              <a:latin typeface="Roboto"/>
              <a:ea typeface="Roboto"/>
              <a:cs typeface="Roboto"/>
              <a:sym typeface="Roboto"/>
            </a:endParaRPr>
          </a:p>
          <a:p>
            <a:pPr indent="0" lvl="0" marL="0" rtl="0" algn="just">
              <a:spcBef>
                <a:spcPts val="0"/>
              </a:spcBef>
              <a:spcAft>
                <a:spcPts val="0"/>
              </a:spcAft>
              <a:buNone/>
            </a:pPr>
            <a:r>
              <a:rPr lang="el" sz="1700">
                <a:solidFill>
                  <a:srgbClr val="0000FF"/>
                </a:solidFill>
                <a:latin typeface="Roboto"/>
                <a:ea typeface="Roboto"/>
                <a:cs typeface="Roboto"/>
                <a:sym typeface="Roboto"/>
              </a:rPr>
              <a:t>Προφανώς, κάθε τέτοιος συνδυασμός, με δεδομένο το οικονομικό πρόβλημα, θα ήταν επιθυμητός.</a:t>
            </a:r>
            <a:endParaRPr sz="1700">
              <a:solidFill>
                <a:srgbClr val="0000FF"/>
              </a:solidFill>
              <a:latin typeface="Roboto"/>
              <a:ea typeface="Roboto"/>
              <a:cs typeface="Roboto"/>
              <a:sym typeface="Roboto"/>
            </a:endParaRPr>
          </a:p>
          <a:p>
            <a:pPr indent="0" lvl="0" marL="0" rtl="0" algn="just">
              <a:spcBef>
                <a:spcPts val="0"/>
              </a:spcBef>
              <a:spcAft>
                <a:spcPts val="0"/>
              </a:spcAft>
              <a:buNone/>
            </a:pPr>
            <a:r>
              <a:rPr lang="el" sz="1700">
                <a:solidFill>
                  <a:srgbClr val="0000FF"/>
                </a:solidFill>
                <a:latin typeface="Roboto"/>
                <a:ea typeface="Roboto"/>
                <a:cs typeface="Roboto"/>
                <a:sym typeface="Roboto"/>
              </a:rPr>
              <a:t>(Θυμηθείτε το 4ο πρόβλημα της πολιτικής οικονομίας).</a:t>
            </a:r>
            <a:endParaRPr sz="1700">
              <a:solidFill>
                <a:srgbClr val="0000FF"/>
              </a:solidFill>
              <a:latin typeface="Roboto"/>
              <a:ea typeface="Roboto"/>
              <a:cs typeface="Roboto"/>
              <a:sym typeface="Roboto"/>
            </a:endParaRPr>
          </a:p>
          <a:p>
            <a:pPr indent="0" lvl="0" marL="0" rtl="0" algn="just">
              <a:spcBef>
                <a:spcPts val="0"/>
              </a:spcBef>
              <a:spcAft>
                <a:spcPts val="0"/>
              </a:spcAft>
              <a:buNone/>
            </a:pPr>
            <a:r>
              <a:t/>
            </a:r>
            <a:endParaRPr b="1" sz="1700">
              <a:solidFill>
                <a:srgbClr val="FF00FF"/>
              </a:solidFill>
              <a:latin typeface="Roboto"/>
              <a:ea typeface="Roboto"/>
              <a:cs typeface="Roboto"/>
              <a:sym typeface="Roboto"/>
            </a:endParaRPr>
          </a:p>
          <a:p>
            <a:pPr indent="0" lvl="0" marL="0" rtl="0" algn="just">
              <a:spcBef>
                <a:spcPts val="0"/>
              </a:spcBef>
              <a:spcAft>
                <a:spcPts val="0"/>
              </a:spcAft>
              <a:buNone/>
            </a:pPr>
            <a:r>
              <a:t/>
            </a:r>
            <a:endParaRPr sz="1700">
              <a:solidFill>
                <a:srgbClr val="0000FF"/>
              </a:solidFill>
              <a:latin typeface="Roboto"/>
              <a:ea typeface="Roboto"/>
              <a:cs typeface="Roboto"/>
              <a:sym typeface="Roboto"/>
            </a:endParaRPr>
          </a:p>
        </p:txBody>
      </p:sp>
      <p:pic>
        <p:nvPicPr>
          <p:cNvPr id="181" name="Google Shape;181;p29"/>
          <p:cNvPicPr preferRelativeResize="0"/>
          <p:nvPr/>
        </p:nvPicPr>
        <p:blipFill rotWithShape="1">
          <a:blip r:embed="rId3">
            <a:alphaModFix/>
          </a:blip>
          <a:srcRect b="14542" l="29771" r="31049" t="46830"/>
          <a:stretch/>
        </p:blipFill>
        <p:spPr>
          <a:xfrm>
            <a:off x="471900" y="1885263"/>
            <a:ext cx="5258601" cy="29146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0"/>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a:t>
            </a:r>
            <a:r>
              <a:rPr lang="el" sz="3000"/>
              <a:t>. Το Κόστος Ευκαιρίας ενός αγαθού (1/8)</a:t>
            </a:r>
            <a:endParaRPr sz="2200"/>
          </a:p>
          <a:p>
            <a:pPr indent="0" lvl="0" marL="0" rtl="0" algn="ctr">
              <a:spcBef>
                <a:spcPts val="0"/>
              </a:spcBef>
              <a:spcAft>
                <a:spcPts val="0"/>
              </a:spcAft>
              <a:buNone/>
            </a:pPr>
            <a:r>
              <a:rPr lang="el" sz="2200"/>
              <a:t>(Τι είναι το κόστος ευκαιρίας ενός αγαθού - μέρος 1 )</a:t>
            </a:r>
            <a:endParaRPr sz="2200"/>
          </a:p>
        </p:txBody>
      </p:sp>
      <p:sp>
        <p:nvSpPr>
          <p:cNvPr id="187" name="Google Shape;187;p30"/>
          <p:cNvSpPr txBox="1"/>
          <p:nvPr/>
        </p:nvSpPr>
        <p:spPr>
          <a:xfrm>
            <a:off x="471975" y="1701900"/>
            <a:ext cx="8222100" cy="31725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l" sz="1800">
                <a:solidFill>
                  <a:srgbClr val="0000FF"/>
                </a:solidFill>
                <a:latin typeface="Roboto"/>
                <a:ea typeface="Roboto"/>
                <a:cs typeface="Roboto"/>
                <a:sym typeface="Roboto"/>
              </a:rPr>
              <a:t>Όπως αναφέρθηκε και νωρίτερα, </a:t>
            </a:r>
            <a:r>
              <a:rPr b="1" lang="el" sz="1800">
                <a:solidFill>
                  <a:srgbClr val="FF00FF"/>
                </a:solidFill>
                <a:latin typeface="Roboto"/>
                <a:ea typeface="Roboto"/>
                <a:cs typeface="Roboto"/>
                <a:sym typeface="Roboto"/>
              </a:rPr>
              <a:t>ο πρώτος </a:t>
            </a:r>
            <a:r>
              <a:rPr b="1" lang="el" sz="1800">
                <a:solidFill>
                  <a:srgbClr val="FF00FF"/>
                </a:solidFill>
                <a:latin typeface="Roboto"/>
                <a:ea typeface="Roboto"/>
                <a:cs typeface="Roboto"/>
                <a:sym typeface="Roboto"/>
              </a:rPr>
              <a:t>νόμος της οικονομικής θεωρίας</a:t>
            </a:r>
            <a:r>
              <a:rPr lang="el" sz="1800">
                <a:solidFill>
                  <a:srgbClr val="0000FF"/>
                </a:solidFill>
                <a:latin typeface="Roboto"/>
                <a:ea typeface="Roboto"/>
                <a:cs typeface="Roboto"/>
                <a:sym typeface="Roboto"/>
              </a:rPr>
              <a:t> (ο νόμος του κόστους ευκαιρίας) απαιτεί ότι </a:t>
            </a:r>
            <a:r>
              <a:rPr b="1" lang="el" sz="1800">
                <a:solidFill>
                  <a:srgbClr val="FF00FF"/>
                </a:solidFill>
                <a:latin typeface="Roboto"/>
                <a:ea typeface="Roboto"/>
                <a:cs typeface="Roboto"/>
                <a:sym typeface="Roboto"/>
              </a:rPr>
              <a:t>για να αυξηθεί η παραγωγή ενός αγαθού πρέπει να μειωθεί η παραγωγή κάποιου άλλου αγαθού</a:t>
            </a:r>
            <a:r>
              <a:rPr lang="el" sz="1800">
                <a:solidFill>
                  <a:srgbClr val="0000FF"/>
                </a:solidFill>
                <a:latin typeface="Roboto"/>
                <a:ea typeface="Roboto"/>
                <a:cs typeface="Roboto"/>
                <a:sym typeface="Roboto"/>
              </a:rPr>
              <a:t>. </a:t>
            </a:r>
            <a:endParaRPr sz="1800">
              <a:solidFill>
                <a:srgbClr val="0000FF"/>
              </a:solidFill>
              <a:latin typeface="Roboto"/>
              <a:ea typeface="Roboto"/>
              <a:cs typeface="Roboto"/>
              <a:sym typeface="Roboto"/>
            </a:endParaRPr>
          </a:p>
          <a:p>
            <a:pPr indent="0" lvl="0" marL="0" rtl="0" algn="just">
              <a:spcBef>
                <a:spcPts val="1000"/>
              </a:spcBef>
              <a:spcAft>
                <a:spcPts val="0"/>
              </a:spcAft>
              <a:buNone/>
            </a:pPr>
            <a:r>
              <a:rPr lang="el" sz="1800">
                <a:solidFill>
                  <a:srgbClr val="0000FF"/>
                </a:solidFill>
                <a:latin typeface="Roboto"/>
                <a:ea typeface="Roboto"/>
                <a:cs typeface="Roboto"/>
                <a:sym typeface="Roboto"/>
              </a:rPr>
              <a:t>Τα οικονομικά αγαθά παράγονται με τη χρήση συντελεστών παραγωγής. Όμως, </a:t>
            </a:r>
            <a:r>
              <a:rPr b="1" lang="el" sz="1800">
                <a:solidFill>
                  <a:srgbClr val="FF00FF"/>
                </a:solidFill>
                <a:latin typeface="Roboto"/>
                <a:ea typeface="Roboto"/>
                <a:cs typeface="Roboto"/>
                <a:sym typeface="Roboto"/>
              </a:rPr>
              <a:t>οι συντελεστές παραγωγής της οικονομίας είναι περιορισμένοι.</a:t>
            </a:r>
            <a:r>
              <a:rPr lang="el" sz="1800">
                <a:solidFill>
                  <a:srgbClr val="0000FF"/>
                </a:solidFill>
                <a:latin typeface="Roboto"/>
                <a:ea typeface="Roboto"/>
                <a:cs typeface="Roboto"/>
                <a:sym typeface="Roboto"/>
              </a:rPr>
              <a:t> Έτσι, κάθε φορά που χρησιμοποιούμε κάποιους συντελεστές για να παράγουμε ένα αγαθό (Υ) χάνουμε την ευκαιρία να χρησιμοποιήσουμε τους ίδιους συντελεστές για να παράγουμε κάποιο άλλο αγαθό (Χ). Αυτό σημαίνει ότι, κάθε φορά που παράγουμε ένα αγαθό (Υ) χάνουμε την ευκαιρία να παράγουμε κάτι άλλο στη θέση του (Χ) με τους ίδιους συντελεστές. Έτσι...</a:t>
            </a:r>
            <a:endParaRPr>
              <a:latin typeface="Roboto"/>
              <a:ea typeface="Roboto"/>
              <a:cs typeface="Roboto"/>
              <a:sym typeface="Roboto"/>
            </a:endParaRPr>
          </a:p>
          <a:p>
            <a:pPr indent="0" lvl="0" marL="0" rtl="0" algn="just">
              <a:spcBef>
                <a:spcPts val="1000"/>
              </a:spcBef>
              <a:spcAft>
                <a:spcPts val="0"/>
              </a:spcAft>
              <a:buNone/>
            </a:pPr>
            <a:r>
              <a:t/>
            </a:r>
            <a:endParaRPr b="1" sz="1800">
              <a:solidFill>
                <a:srgbClr val="FF00FF"/>
              </a:solidFill>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1"/>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(2/8)</a:t>
            </a:r>
            <a:endParaRPr sz="2200"/>
          </a:p>
          <a:p>
            <a:pPr indent="0" lvl="0" marL="0" rtl="0" algn="ctr">
              <a:spcBef>
                <a:spcPts val="0"/>
              </a:spcBef>
              <a:spcAft>
                <a:spcPts val="0"/>
              </a:spcAft>
              <a:buNone/>
            </a:pPr>
            <a:r>
              <a:rPr lang="el" sz="2200"/>
              <a:t>(Τι είναι το κόστος ευκαιρίας ενός αγαθού - μέρος 2 )</a:t>
            </a:r>
            <a:endParaRPr sz="2200"/>
          </a:p>
        </p:txBody>
      </p:sp>
      <p:sp>
        <p:nvSpPr>
          <p:cNvPr id="193" name="Google Shape;193;p31"/>
          <p:cNvSpPr txBox="1"/>
          <p:nvPr/>
        </p:nvSpPr>
        <p:spPr>
          <a:xfrm>
            <a:off x="471975" y="1701900"/>
            <a:ext cx="8222100" cy="3172500"/>
          </a:xfrm>
          <a:prstGeom prst="rect">
            <a:avLst/>
          </a:prstGeom>
          <a:noFill/>
          <a:ln>
            <a:noFill/>
          </a:ln>
        </p:spPr>
        <p:txBody>
          <a:bodyPr anchorCtr="0" anchor="t" bIns="91425" lIns="91425" spcFirstLastPara="1" rIns="91425" wrap="square" tIns="91425">
            <a:noAutofit/>
          </a:bodyPr>
          <a:lstStyle/>
          <a:p>
            <a:pPr indent="0" lvl="0" marL="0" rtl="0" algn="ctr">
              <a:spcBef>
                <a:spcPts val="1000"/>
              </a:spcBef>
              <a:spcAft>
                <a:spcPts val="0"/>
              </a:spcAft>
              <a:buNone/>
            </a:pPr>
            <a:r>
              <a:rPr lang="el" sz="1800">
                <a:solidFill>
                  <a:srgbClr val="0000FF"/>
                </a:solidFill>
                <a:latin typeface="Roboto"/>
                <a:ea typeface="Roboto"/>
                <a:cs typeface="Roboto"/>
                <a:sym typeface="Roboto"/>
              </a:rPr>
              <a:t>Σύμφωνα με τη σελίδα 20 του σχολικού βιβλίου:</a:t>
            </a:r>
            <a:endParaRPr sz="1800">
              <a:solidFill>
                <a:srgbClr val="0000FF"/>
              </a:solidFill>
              <a:latin typeface="Roboto"/>
              <a:ea typeface="Roboto"/>
              <a:cs typeface="Roboto"/>
              <a:sym typeface="Roboto"/>
            </a:endParaRPr>
          </a:p>
          <a:p>
            <a:pPr indent="0" lvl="0" marL="0" rtl="0" algn="just">
              <a:spcBef>
                <a:spcPts val="1000"/>
              </a:spcBef>
              <a:spcAft>
                <a:spcPts val="0"/>
              </a:spcAft>
              <a:buNone/>
            </a:pPr>
            <a:r>
              <a:rPr b="1" i="1" lang="el" sz="1800">
                <a:solidFill>
                  <a:srgbClr val="0000FF"/>
                </a:solidFill>
                <a:latin typeface="Roboto"/>
                <a:ea typeface="Roboto"/>
                <a:cs typeface="Roboto"/>
                <a:sym typeface="Roboto"/>
              </a:rPr>
              <a:t>“Το πραγματικό κόστος ενός αγαθού είναι τα άλλα αγαθά που θυσιάστηκαν για την παραγωγή του </a:t>
            </a:r>
            <a:r>
              <a:rPr lang="el" sz="1800">
                <a:solidFill>
                  <a:srgbClr val="0000FF"/>
                </a:solidFill>
                <a:latin typeface="Roboto"/>
                <a:ea typeface="Roboto"/>
                <a:cs typeface="Roboto"/>
                <a:sym typeface="Roboto"/>
              </a:rPr>
              <a:t>(και που θα μπορούσαν να παραχθούν,  μέσα σε κάποια όρια, με τους ίδιους παραγωγικούς συντελεστές)</a:t>
            </a:r>
            <a:r>
              <a:rPr b="1" i="1" lang="el" sz="1800">
                <a:solidFill>
                  <a:srgbClr val="0000FF"/>
                </a:solidFill>
                <a:latin typeface="Roboto"/>
                <a:ea typeface="Roboto"/>
                <a:cs typeface="Roboto"/>
                <a:sym typeface="Roboto"/>
              </a:rPr>
              <a:t>”. </a:t>
            </a:r>
            <a:endParaRPr b="1" i="1" sz="1800">
              <a:solidFill>
                <a:srgbClr val="0000FF"/>
              </a:solidFill>
              <a:latin typeface="Roboto"/>
              <a:ea typeface="Roboto"/>
              <a:cs typeface="Roboto"/>
              <a:sym typeface="Roboto"/>
            </a:endParaRPr>
          </a:p>
          <a:p>
            <a:pPr indent="0" lvl="0" marL="457200" rtl="0" algn="just">
              <a:spcBef>
                <a:spcPts val="1000"/>
              </a:spcBef>
              <a:spcAft>
                <a:spcPts val="0"/>
              </a:spcAft>
              <a:buNone/>
            </a:pPr>
            <a:r>
              <a:rPr b="1" lang="el" sz="1800">
                <a:solidFill>
                  <a:srgbClr val="0000FF"/>
                </a:solidFill>
                <a:latin typeface="Roboto"/>
                <a:ea typeface="Roboto"/>
                <a:cs typeface="Roboto"/>
                <a:sym typeface="Roboto"/>
              </a:rPr>
              <a:t>Το πραγματικό αυτό κόστος λέγεται και: </a:t>
            </a:r>
            <a:endParaRPr b="1" sz="1800">
              <a:solidFill>
                <a:srgbClr val="0000FF"/>
              </a:solidFill>
              <a:latin typeface="Roboto"/>
              <a:ea typeface="Roboto"/>
              <a:cs typeface="Roboto"/>
              <a:sym typeface="Roboto"/>
            </a:endParaRPr>
          </a:p>
          <a:p>
            <a:pPr indent="-342900" lvl="0" marL="914400" rtl="0" algn="just">
              <a:spcBef>
                <a:spcPts val="1000"/>
              </a:spcBef>
              <a:spcAft>
                <a:spcPts val="0"/>
              </a:spcAft>
              <a:buClr>
                <a:srgbClr val="0000FF"/>
              </a:buClr>
              <a:buSzPts val="1800"/>
              <a:buFont typeface="Roboto"/>
              <a:buChar char="➢"/>
            </a:pPr>
            <a:r>
              <a:rPr b="1" lang="el" sz="1800">
                <a:solidFill>
                  <a:srgbClr val="FF00FF"/>
                </a:solidFill>
                <a:latin typeface="Roboto"/>
                <a:ea typeface="Roboto"/>
                <a:cs typeface="Roboto"/>
                <a:sym typeface="Roboto"/>
              </a:rPr>
              <a:t>κόστος ευκαιρίας (Κ.Ε.)</a:t>
            </a:r>
            <a:r>
              <a:rPr b="1" lang="el" sz="1800">
                <a:solidFill>
                  <a:srgbClr val="0000FF"/>
                </a:solidFill>
                <a:latin typeface="Roboto"/>
                <a:ea typeface="Roboto"/>
                <a:cs typeface="Roboto"/>
                <a:sym typeface="Roboto"/>
              </a:rPr>
              <a:t> ή </a:t>
            </a:r>
            <a:endParaRPr b="1" sz="1800">
              <a:solidFill>
                <a:srgbClr val="0000FF"/>
              </a:solidFill>
              <a:latin typeface="Roboto"/>
              <a:ea typeface="Roboto"/>
              <a:cs typeface="Roboto"/>
              <a:sym typeface="Roboto"/>
            </a:endParaRPr>
          </a:p>
          <a:p>
            <a:pPr indent="-342900" lvl="0" marL="914400" rtl="0" algn="just">
              <a:spcBef>
                <a:spcPts val="0"/>
              </a:spcBef>
              <a:spcAft>
                <a:spcPts val="0"/>
              </a:spcAft>
              <a:buClr>
                <a:srgbClr val="0000FF"/>
              </a:buClr>
              <a:buSzPts val="1800"/>
              <a:buFont typeface="Roboto"/>
              <a:buChar char="➢"/>
            </a:pPr>
            <a:r>
              <a:rPr b="1" lang="el" sz="1800">
                <a:solidFill>
                  <a:srgbClr val="FF00FF"/>
                </a:solidFill>
                <a:latin typeface="Roboto"/>
                <a:ea typeface="Roboto"/>
                <a:cs typeface="Roboto"/>
                <a:sym typeface="Roboto"/>
              </a:rPr>
              <a:t>εναλλακτικό κόστος.</a:t>
            </a:r>
            <a:endParaRPr b="1" sz="1800">
              <a:solidFill>
                <a:srgbClr val="FF00FF"/>
              </a:solidFill>
              <a:latin typeface="Roboto"/>
              <a:ea typeface="Roboto"/>
              <a:cs typeface="Roboto"/>
              <a:sym typeface="Roboto"/>
            </a:endParaRPr>
          </a:p>
          <a:p>
            <a:pPr indent="0" lvl="0" marL="457200" rtl="0" algn="just">
              <a:spcBef>
                <a:spcPts val="0"/>
              </a:spcBef>
              <a:spcAft>
                <a:spcPts val="0"/>
              </a:spcAft>
              <a:buNone/>
            </a:pPr>
            <a:r>
              <a:t/>
            </a:r>
            <a:endParaRPr sz="1800">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378275"/>
            <a:ext cx="8222100" cy="1128300"/>
          </a:xfrm>
          <a:prstGeom prst="rect">
            <a:avLst/>
          </a:prstGeom>
        </p:spPr>
        <p:txBody>
          <a:bodyPr anchorCtr="0" anchor="ctr" bIns="91425" lIns="91425" spcFirstLastPara="1" rIns="91425" wrap="square" tIns="91425">
            <a:noAutofit/>
          </a:bodyPr>
          <a:lstStyle/>
          <a:p>
            <a:pPr indent="-406400" lvl="0" marL="457200" rtl="0" algn="ctr">
              <a:spcBef>
                <a:spcPts val="0"/>
              </a:spcBef>
              <a:spcAft>
                <a:spcPts val="0"/>
              </a:spcAft>
              <a:buSzPts val="2800"/>
              <a:buAutoNum type="arabicPeriod"/>
            </a:pPr>
            <a:r>
              <a:rPr lang="el" sz="2800"/>
              <a:t>Οι παραγωγικές δυνατότητες της οικονομίας</a:t>
            </a:r>
            <a:endParaRPr sz="2800"/>
          </a:p>
          <a:p>
            <a:pPr indent="0" lvl="0" marL="457200" rtl="0" algn="ctr">
              <a:spcBef>
                <a:spcPts val="0"/>
              </a:spcBef>
              <a:spcAft>
                <a:spcPts val="0"/>
              </a:spcAft>
              <a:buNone/>
            </a:pPr>
            <a:r>
              <a:rPr lang="el" sz="2800"/>
              <a:t>Κ.Π.Δ.: Ένα χρήσιμο εργαλείο</a:t>
            </a:r>
            <a:endParaRPr sz="2800"/>
          </a:p>
        </p:txBody>
      </p:sp>
      <p:sp>
        <p:nvSpPr>
          <p:cNvPr id="74" name="Google Shape;74;p14"/>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l">
                <a:solidFill>
                  <a:srgbClr val="0000FF"/>
                </a:solidFill>
              </a:rPr>
              <a:t>Σύμφωνα με το βιβλίο (σελίδα 15):</a:t>
            </a:r>
            <a:endParaRPr>
              <a:solidFill>
                <a:srgbClr val="0000FF"/>
              </a:solidFill>
            </a:endParaRPr>
          </a:p>
          <a:p>
            <a:pPr indent="0" lvl="0" marL="0" rtl="0" algn="just">
              <a:spcBef>
                <a:spcPts val="1000"/>
              </a:spcBef>
              <a:spcAft>
                <a:spcPts val="0"/>
              </a:spcAft>
              <a:buNone/>
            </a:pPr>
            <a:r>
              <a:rPr i="1" lang="el">
                <a:solidFill>
                  <a:srgbClr val="0000FF"/>
                </a:solidFill>
              </a:rPr>
              <a:t>“Κάθε οικονομία έχει τη δυνατότητα να </a:t>
            </a:r>
            <a:r>
              <a:rPr b="1" i="1" lang="el">
                <a:solidFill>
                  <a:srgbClr val="FF00FF"/>
                </a:solidFill>
              </a:rPr>
              <a:t>παράγει μέσα σε συγκεκριμένη χρονική περίοδο</a:t>
            </a:r>
            <a:r>
              <a:rPr i="1" lang="el">
                <a:solidFill>
                  <a:srgbClr val="0000FF"/>
                </a:solidFill>
              </a:rPr>
              <a:t> </a:t>
            </a:r>
            <a:r>
              <a:rPr b="1" i="1" lang="el">
                <a:solidFill>
                  <a:srgbClr val="FF00FF"/>
                </a:solidFill>
              </a:rPr>
              <a:t>ένα σύνολο προϊόντων</a:t>
            </a:r>
            <a:r>
              <a:rPr i="1" lang="el">
                <a:solidFill>
                  <a:srgbClr val="0000FF"/>
                </a:solidFill>
              </a:rPr>
              <a:t>. Αυτό το σύνολο προϊόντων δείχνει τις παραγωγικές δυνατότητες της οικονομίας”.</a:t>
            </a:r>
            <a:endParaRPr i="1">
              <a:solidFill>
                <a:srgbClr val="0000FF"/>
              </a:solidFill>
            </a:endParaRPr>
          </a:p>
          <a:p>
            <a:pPr indent="0" lvl="0" marL="0" rtl="0" algn="just">
              <a:spcBef>
                <a:spcPts val="1000"/>
              </a:spcBef>
              <a:spcAft>
                <a:spcPts val="0"/>
              </a:spcAft>
              <a:buNone/>
            </a:pPr>
            <a:r>
              <a:rPr b="1" lang="el">
                <a:solidFill>
                  <a:srgbClr val="0000FF"/>
                </a:solidFill>
              </a:rPr>
              <a:t>Τις παραγωγικές δυνατότητες της οικονομίας μπορεί να τις απεικονίσουμε γραφικά με τη βοήθεια της Καμπύλης Παραγωγικών Δυνατοτήτων (Κ.Π.Δ.) που</a:t>
            </a:r>
            <a:r>
              <a:rPr b="1" lang="el">
                <a:solidFill>
                  <a:srgbClr val="0000FF"/>
                </a:solidFill>
              </a:rPr>
              <a:t> είναι εξαιρετικά χρήσιμο εννοιολογικό εργαλείο.</a:t>
            </a:r>
            <a:endParaRPr b="1">
              <a:solidFill>
                <a:srgbClr val="0000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2"/>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(3/8)</a:t>
            </a:r>
            <a:endParaRPr sz="2200"/>
          </a:p>
          <a:p>
            <a:pPr indent="0" lvl="0" marL="0" rtl="0" algn="ctr">
              <a:spcBef>
                <a:spcPts val="0"/>
              </a:spcBef>
              <a:spcAft>
                <a:spcPts val="0"/>
              </a:spcAft>
              <a:buNone/>
            </a:pPr>
            <a:r>
              <a:rPr lang="el" sz="2200"/>
              <a:t>(Οι μονάδες μέτρησης του κόστους ευκαιρίας )</a:t>
            </a:r>
            <a:endParaRPr sz="2200"/>
          </a:p>
        </p:txBody>
      </p:sp>
      <p:sp>
        <p:nvSpPr>
          <p:cNvPr id="199" name="Google Shape;199;p32"/>
          <p:cNvSpPr txBox="1"/>
          <p:nvPr/>
        </p:nvSpPr>
        <p:spPr>
          <a:xfrm>
            <a:off x="471975" y="1701900"/>
            <a:ext cx="8222100" cy="3172500"/>
          </a:xfrm>
          <a:prstGeom prst="rect">
            <a:avLst/>
          </a:prstGeom>
          <a:noFill/>
          <a:ln>
            <a:noFill/>
          </a:ln>
        </p:spPr>
        <p:txBody>
          <a:bodyPr anchorCtr="0" anchor="t" bIns="91425" lIns="91425" spcFirstLastPara="1" rIns="91425" wrap="square" tIns="91425">
            <a:noAutofit/>
          </a:bodyPr>
          <a:lstStyle/>
          <a:p>
            <a:pPr indent="0" lvl="0" marL="0" rtl="0" algn="just">
              <a:spcBef>
                <a:spcPts val="1000"/>
              </a:spcBef>
              <a:spcAft>
                <a:spcPts val="0"/>
              </a:spcAft>
              <a:buNone/>
            </a:pPr>
            <a:r>
              <a:rPr lang="el" sz="1800">
                <a:solidFill>
                  <a:srgbClr val="0000FF"/>
                </a:solidFill>
                <a:latin typeface="Roboto"/>
                <a:ea typeface="Roboto"/>
                <a:cs typeface="Roboto"/>
                <a:sym typeface="Roboto"/>
              </a:rPr>
              <a:t>Συνήθως, όταν σκεφτόμαστε σε όρους κόστους, σκεφτόμαστε σε όρους χρηματικών μονάδων.</a:t>
            </a:r>
            <a:r>
              <a:rPr lang="el" sz="1800">
                <a:solidFill>
                  <a:srgbClr val="0000FF"/>
                </a:solidFill>
                <a:latin typeface="Roboto"/>
                <a:ea typeface="Roboto"/>
                <a:cs typeface="Roboto"/>
                <a:sym typeface="Roboto"/>
              </a:rPr>
              <a:t> Για παράδειγμα, όταν αναφερόμαστε στο κόστος ενός αγαθού (ως καταναλωτές) σκεφτόμαστε την τιμή του, που είναι εκφρασμένη σε ευρώ. Όμως, </a:t>
            </a:r>
            <a:r>
              <a:rPr b="1" lang="el" sz="1800">
                <a:solidFill>
                  <a:srgbClr val="FF00FF"/>
                </a:solidFill>
                <a:latin typeface="Roboto"/>
                <a:ea typeface="Roboto"/>
                <a:cs typeface="Roboto"/>
                <a:sym typeface="Roboto"/>
              </a:rPr>
              <a:t>το κόστος ευκαιρίας (Κ.Ε.) ενός αγαθού (Υ) δεν αναφέρεται σε χρηματικές μονάδες αλλά σε μονάδες κάποιου άλλου αγαθού (Χ)</a:t>
            </a:r>
            <a:r>
              <a:rPr lang="el" sz="1800">
                <a:solidFill>
                  <a:srgbClr val="0000FF"/>
                </a:solidFill>
                <a:latin typeface="Roboto"/>
                <a:ea typeface="Roboto"/>
                <a:cs typeface="Roboto"/>
                <a:sym typeface="Roboto"/>
              </a:rPr>
              <a:t>.Τι ακριβώς σημαίνει αυτό; Το κόστος ευκαιρίας ενός αγαθού Υ σε όρους ενός άλλου αγαθού Χ (Κ.Ε. </a:t>
            </a:r>
            <a:r>
              <a:rPr lang="el" sz="1800">
                <a:solidFill>
                  <a:srgbClr val="0000FF"/>
                </a:solidFill>
                <a:latin typeface="Roboto"/>
                <a:ea typeface="Roboto"/>
                <a:cs typeface="Roboto"/>
                <a:sym typeface="Roboto"/>
              </a:rPr>
              <a:t>Υ</a:t>
            </a:r>
            <a:r>
              <a:rPr lang="el" sz="1800">
                <a:solidFill>
                  <a:srgbClr val="0000FF"/>
                </a:solidFill>
                <a:latin typeface="Roboto"/>
                <a:ea typeface="Roboto"/>
                <a:cs typeface="Roboto"/>
                <a:sym typeface="Roboto"/>
              </a:rPr>
              <a:t> σε Χ) </a:t>
            </a:r>
            <a:r>
              <a:rPr b="1" lang="el" sz="1800">
                <a:solidFill>
                  <a:srgbClr val="FF00FF"/>
                </a:solidFill>
                <a:latin typeface="Roboto"/>
                <a:ea typeface="Roboto"/>
                <a:cs typeface="Roboto"/>
                <a:sym typeface="Roboto"/>
              </a:rPr>
              <a:t>δείχνει πόσες μονάδες του αγαθού Χ θα θυσιάσω ώστε να παράγω μία μονάδα από το αγαθό Υ</a:t>
            </a:r>
            <a:r>
              <a:rPr lang="el" sz="1800">
                <a:solidFill>
                  <a:srgbClr val="0000FF"/>
                </a:solidFill>
                <a:latin typeface="Roboto"/>
                <a:ea typeface="Roboto"/>
                <a:cs typeface="Roboto"/>
                <a:sym typeface="Roboto"/>
              </a:rPr>
              <a:t>. Δ</a:t>
            </a:r>
            <a:r>
              <a:rPr lang="el" sz="1800">
                <a:solidFill>
                  <a:srgbClr val="0000FF"/>
                </a:solidFill>
                <a:latin typeface="Roboto"/>
                <a:ea typeface="Roboto"/>
                <a:cs typeface="Roboto"/>
                <a:sym typeface="Roboto"/>
              </a:rPr>
              <a:t>ηλαδή, πόσες μονάδες του αγαθού Χ θα είχα παράγει στη θέση της μιας μονάδας Υ με τους ίδιους συντελεστές παραγωγής.</a:t>
            </a:r>
            <a:endParaRPr sz="1800">
              <a:solidFill>
                <a:srgbClr val="0000FF"/>
              </a:solidFill>
              <a:latin typeface="Roboto"/>
              <a:ea typeface="Roboto"/>
              <a:cs typeface="Roboto"/>
              <a:sym typeface="Robo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3"/>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(4/8)</a:t>
            </a:r>
            <a:endParaRPr sz="2200"/>
          </a:p>
          <a:p>
            <a:pPr indent="0" lvl="0" marL="0" rtl="0" algn="ctr">
              <a:spcBef>
                <a:spcPts val="0"/>
              </a:spcBef>
              <a:spcAft>
                <a:spcPts val="0"/>
              </a:spcAft>
              <a:buNone/>
            </a:pPr>
            <a:r>
              <a:rPr lang="el" sz="2200"/>
              <a:t>(Ο τύπος του κόστους ευκαιρίας μέσω παραδείγματος 1/3)</a:t>
            </a:r>
            <a:endParaRPr sz="2200"/>
          </a:p>
        </p:txBody>
      </p:sp>
      <p:sp>
        <p:nvSpPr>
          <p:cNvPr id="205" name="Google Shape;205;p33"/>
          <p:cNvSpPr txBox="1"/>
          <p:nvPr/>
        </p:nvSpPr>
        <p:spPr>
          <a:xfrm>
            <a:off x="471975" y="1701900"/>
            <a:ext cx="8222100" cy="3172500"/>
          </a:xfrm>
          <a:prstGeom prst="rect">
            <a:avLst/>
          </a:prstGeom>
          <a:noFill/>
          <a:ln>
            <a:noFill/>
          </a:ln>
        </p:spPr>
        <p:txBody>
          <a:bodyPr anchorCtr="0" anchor="t" bIns="91425" lIns="91425" spcFirstLastPara="1" rIns="91425" wrap="square" tIns="91425">
            <a:noAutofit/>
          </a:bodyPr>
          <a:lstStyle/>
          <a:p>
            <a:pPr indent="0" lvl="0" marL="0" rtl="0" algn="just">
              <a:spcBef>
                <a:spcPts val="1000"/>
              </a:spcBef>
              <a:spcAft>
                <a:spcPts val="0"/>
              </a:spcAft>
              <a:buNone/>
            </a:pPr>
            <a:r>
              <a:rPr lang="el" sz="1800">
                <a:solidFill>
                  <a:srgbClr val="0000FF"/>
                </a:solidFill>
                <a:latin typeface="Roboto"/>
                <a:ea typeface="Roboto"/>
                <a:cs typeface="Roboto"/>
                <a:sym typeface="Roboto"/>
              </a:rPr>
              <a:t>Η εξαγωγή του τύπου του κόστους ευκαιρίας ενός αγαθού γίνεται με τη γνωστή μέθοδο των τριών όπως θα φανεί στο επόμενο παράδειγμα.</a:t>
            </a:r>
            <a:endParaRPr sz="1800">
              <a:solidFill>
                <a:srgbClr val="0000FF"/>
              </a:solidFill>
              <a:latin typeface="Roboto"/>
              <a:ea typeface="Roboto"/>
              <a:cs typeface="Roboto"/>
              <a:sym typeface="Roboto"/>
            </a:endParaRPr>
          </a:p>
          <a:p>
            <a:pPr indent="0" lvl="0" marL="0" rtl="0" algn="just">
              <a:spcBef>
                <a:spcPts val="1000"/>
              </a:spcBef>
              <a:spcAft>
                <a:spcPts val="0"/>
              </a:spcAft>
              <a:buNone/>
            </a:pPr>
            <a:r>
              <a:rPr b="1" lang="el" sz="1800">
                <a:solidFill>
                  <a:srgbClr val="FF00FF"/>
                </a:solidFill>
                <a:latin typeface="Roboto"/>
                <a:ea typeface="Roboto"/>
                <a:cs typeface="Roboto"/>
                <a:sym typeface="Roboto"/>
              </a:rPr>
              <a:t>Παράδειγμα:</a:t>
            </a:r>
            <a:r>
              <a:rPr lang="el" sz="1800">
                <a:solidFill>
                  <a:srgbClr val="0000FF"/>
                </a:solidFill>
                <a:latin typeface="Roboto"/>
                <a:ea typeface="Roboto"/>
                <a:cs typeface="Roboto"/>
                <a:sym typeface="Roboto"/>
              </a:rPr>
              <a:t> Σε ένα χωράφι μπορούμε να καλλιεργήσουμε ντομάτες (έστω αγαθό Χ) και να πάρουμε μια παραγωγή ίση με 100 κιλά (Χ=100). Αν όμως στο χωράφι καλλιεργήσουμε ντομάτες, τότε προφανώς δεν θα φυτρώσουν πατάτες (έστω αγαθό Υ) και άρα η παραγωγή πατάτας θα είναι μηδενική (Υ=0). Ωστόσο, υπάρχει και η επιλογή να καλλιεργήσουμε πατάτες και όχι ντομάτες. Σε μια τέτοια περίπτωση, προφανώς η παραγωγή της ντομάτας θα είναι μηδενική (Χ=0) αλλά θα παράγεται μια ποσότητα από πατάτες, εστω 200 κιλά (Υ=200). Αυτό σημαίνει ότι στο χωράφι μας έχουμε </a:t>
            </a:r>
            <a:r>
              <a:rPr lang="el" sz="1800">
                <a:solidFill>
                  <a:srgbClr val="0000FF"/>
                </a:solidFill>
                <a:latin typeface="Roboto"/>
                <a:ea typeface="Roboto"/>
                <a:cs typeface="Roboto"/>
                <a:sym typeface="Roboto"/>
              </a:rPr>
              <a:t>δύο</a:t>
            </a:r>
            <a:r>
              <a:rPr lang="el" sz="1800">
                <a:solidFill>
                  <a:srgbClr val="0000FF"/>
                </a:solidFill>
                <a:latin typeface="Roboto"/>
                <a:ea typeface="Roboto"/>
                <a:cs typeface="Roboto"/>
                <a:sym typeface="Roboto"/>
              </a:rPr>
              <a:t> επιλογές...</a:t>
            </a:r>
            <a:endParaRPr sz="1800">
              <a:solidFill>
                <a:srgbClr val="0000FF"/>
              </a:solidFill>
              <a:latin typeface="Roboto"/>
              <a:ea typeface="Roboto"/>
              <a:cs typeface="Roboto"/>
              <a:sym typeface="Robot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(5/8)</a:t>
            </a:r>
            <a:endParaRPr sz="2200"/>
          </a:p>
          <a:p>
            <a:pPr indent="0" lvl="0" marL="0" rtl="0" algn="ctr">
              <a:spcBef>
                <a:spcPts val="0"/>
              </a:spcBef>
              <a:spcAft>
                <a:spcPts val="0"/>
              </a:spcAft>
              <a:buNone/>
            </a:pPr>
            <a:r>
              <a:rPr lang="el" sz="2200"/>
              <a:t>(Ο τύπος του κόστους ευκαιρίας μέσω παραδείγματος 2/3)</a:t>
            </a:r>
            <a:endParaRPr sz="2200"/>
          </a:p>
        </p:txBody>
      </p:sp>
      <p:sp>
        <p:nvSpPr>
          <p:cNvPr id="211" name="Google Shape;211;p34"/>
          <p:cNvSpPr txBox="1"/>
          <p:nvPr/>
        </p:nvSpPr>
        <p:spPr>
          <a:xfrm>
            <a:off x="1068225" y="1856475"/>
            <a:ext cx="3214500" cy="2935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l" sz="1800">
                <a:solidFill>
                  <a:srgbClr val="0000FF"/>
                </a:solidFill>
                <a:latin typeface="Roboto"/>
                <a:ea typeface="Roboto"/>
                <a:cs typeface="Roboto"/>
                <a:sym typeface="Roboto"/>
              </a:rPr>
              <a:t>Οι επιλογές μας </a:t>
            </a:r>
            <a:endParaRPr sz="1800">
              <a:solidFill>
                <a:srgbClr val="0000FF"/>
              </a:solidFill>
              <a:latin typeface="Roboto"/>
              <a:ea typeface="Roboto"/>
              <a:cs typeface="Roboto"/>
              <a:sym typeface="Roboto"/>
            </a:endParaRPr>
          </a:p>
          <a:p>
            <a:pPr indent="0" lvl="0" marL="0" rtl="0" algn="ctr">
              <a:spcBef>
                <a:spcPts val="0"/>
              </a:spcBef>
              <a:spcAft>
                <a:spcPts val="0"/>
              </a:spcAft>
              <a:buNone/>
            </a:pPr>
            <a:r>
              <a:rPr lang="el" sz="1800">
                <a:solidFill>
                  <a:srgbClr val="0000FF"/>
                </a:solidFill>
                <a:latin typeface="Roboto"/>
                <a:ea typeface="Roboto"/>
                <a:cs typeface="Roboto"/>
                <a:sym typeface="Roboto"/>
              </a:rPr>
              <a:t>με τη μορφή πίνακα:</a:t>
            </a:r>
            <a:endParaRPr>
              <a:latin typeface="Roboto"/>
              <a:ea typeface="Roboto"/>
              <a:cs typeface="Roboto"/>
              <a:sym typeface="Roboto"/>
            </a:endParaRPr>
          </a:p>
        </p:txBody>
      </p:sp>
      <p:sp>
        <p:nvSpPr>
          <p:cNvPr id="212" name="Google Shape;212;p34"/>
          <p:cNvSpPr txBox="1"/>
          <p:nvPr/>
        </p:nvSpPr>
        <p:spPr>
          <a:xfrm>
            <a:off x="4572000" y="1876500"/>
            <a:ext cx="4122000" cy="30561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l" sz="1600">
                <a:solidFill>
                  <a:srgbClr val="0000FF"/>
                </a:solidFill>
                <a:latin typeface="Roboto"/>
                <a:ea typeface="Roboto"/>
                <a:cs typeface="Roboto"/>
                <a:sym typeface="Roboto"/>
              </a:rPr>
              <a:t>Έστω ότι είμαστε στην επιλογή Α και θέλουμε να πάμε στην επιλογή Β. Δηλαδή παράγουμε 100 μονάδες από το αγαθό Χ (και 0 από το Υ) και θέλουμε να παράγουμε 200 μονάδες από το αγαθό Υ (και 0 από το Χ). Τότε:</a:t>
            </a:r>
            <a:endParaRPr sz="1600">
              <a:solidFill>
                <a:srgbClr val="0000FF"/>
              </a:solidFill>
              <a:latin typeface="Roboto"/>
              <a:ea typeface="Roboto"/>
              <a:cs typeface="Roboto"/>
              <a:sym typeface="Roboto"/>
            </a:endParaRPr>
          </a:p>
          <a:p>
            <a:pPr indent="0" lvl="0" marL="0" rtl="0" algn="just">
              <a:spcBef>
                <a:spcPts val="1000"/>
              </a:spcBef>
              <a:spcAft>
                <a:spcPts val="0"/>
              </a:spcAft>
              <a:buNone/>
            </a:pPr>
            <a:r>
              <a:rPr lang="el" sz="1600">
                <a:solidFill>
                  <a:srgbClr val="0000FF"/>
                </a:solidFill>
                <a:latin typeface="Roboto"/>
                <a:ea typeface="Roboto"/>
                <a:cs typeface="Roboto"/>
                <a:sym typeface="Roboto"/>
              </a:rPr>
              <a:t>Για να παράγουμε 200 μονάδες από το αγαθό Υ πρέπει να θυσιάσουμε 100 μονάδες από το αγαθό Χ. Αν θέλαμε να παράγουμε 1 μονάδα από το αγαθό Υ πόσο Χ θα έπρεπε να θυσιάσουμε;</a:t>
            </a:r>
            <a:endParaRPr sz="1600">
              <a:solidFill>
                <a:srgbClr val="0000FF"/>
              </a:solidFill>
              <a:latin typeface="Roboto"/>
              <a:ea typeface="Roboto"/>
              <a:cs typeface="Roboto"/>
              <a:sym typeface="Roboto"/>
            </a:endParaRPr>
          </a:p>
        </p:txBody>
      </p:sp>
      <p:graphicFrame>
        <p:nvGraphicFramePr>
          <p:cNvPr id="213" name="Google Shape;213;p34"/>
          <p:cNvGraphicFramePr/>
          <p:nvPr/>
        </p:nvGraphicFramePr>
        <p:xfrm>
          <a:off x="1211475" y="2650875"/>
          <a:ext cx="3000000" cy="3000000"/>
        </p:xfrm>
        <a:graphic>
          <a:graphicData uri="http://schemas.openxmlformats.org/drawingml/2006/table">
            <a:tbl>
              <a:tblPr>
                <a:noFill/>
                <a:tableStyleId>{6BAA97C6-B922-4B18-A60A-4FB1D3901130}</a:tableStyleId>
              </a:tblPr>
              <a:tblGrid>
                <a:gridCol w="872425"/>
                <a:gridCol w="1007650"/>
                <a:gridCol w="1072675"/>
              </a:tblGrid>
              <a:tr h="567250">
                <a:tc>
                  <a:txBody>
                    <a:bodyPr/>
                    <a:lstStyle/>
                    <a:p>
                      <a:pPr indent="0" lvl="0" marL="0" rtl="0" algn="ctr">
                        <a:spcBef>
                          <a:spcPts val="0"/>
                        </a:spcBef>
                        <a:spcAft>
                          <a:spcPts val="0"/>
                        </a:spcAft>
                        <a:buNone/>
                      </a:pPr>
                      <a:r>
                        <a:rPr lang="el">
                          <a:solidFill>
                            <a:srgbClr val="0000FF"/>
                          </a:solidFill>
                        </a:rPr>
                        <a:t>Επιλογή</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Χ</a:t>
                      </a:r>
                      <a:endParaRPr>
                        <a:solidFill>
                          <a:srgbClr val="0000FF"/>
                        </a:solidFill>
                      </a:endParaRPr>
                    </a:p>
                    <a:p>
                      <a:pPr indent="0" lvl="0" marL="0" rtl="0" algn="ctr">
                        <a:spcBef>
                          <a:spcPts val="0"/>
                        </a:spcBef>
                        <a:spcAft>
                          <a:spcPts val="0"/>
                        </a:spcAft>
                        <a:buNone/>
                      </a:pPr>
                      <a:r>
                        <a:rPr lang="el">
                          <a:solidFill>
                            <a:srgbClr val="0000FF"/>
                          </a:solidFill>
                        </a:rPr>
                        <a:t>(ντομάτες)</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Αγαθό Υ</a:t>
                      </a:r>
                      <a:endParaRPr>
                        <a:solidFill>
                          <a:srgbClr val="0000FF"/>
                        </a:solidFill>
                      </a:endParaRPr>
                    </a:p>
                    <a:p>
                      <a:pPr indent="0" lvl="0" marL="0" rtl="0" algn="ctr">
                        <a:spcBef>
                          <a:spcPts val="0"/>
                        </a:spcBef>
                        <a:spcAft>
                          <a:spcPts val="0"/>
                        </a:spcAft>
                        <a:buNone/>
                      </a:pPr>
                      <a:r>
                        <a:rPr lang="el">
                          <a:solidFill>
                            <a:srgbClr val="0000FF"/>
                          </a:solidFill>
                        </a:rPr>
                        <a:t>(πατάτες)</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r>
              <a:tr h="373375">
                <a:tc>
                  <a:txBody>
                    <a:bodyPr/>
                    <a:lstStyle/>
                    <a:p>
                      <a:pPr indent="0" lvl="0" marL="0" rtl="0" algn="ctr">
                        <a:spcBef>
                          <a:spcPts val="0"/>
                        </a:spcBef>
                        <a:spcAft>
                          <a:spcPts val="0"/>
                        </a:spcAft>
                        <a:buNone/>
                      </a:pPr>
                      <a:r>
                        <a:rPr lang="el">
                          <a:solidFill>
                            <a:srgbClr val="0000FF"/>
                          </a:solidFill>
                        </a:rPr>
                        <a:t>Α</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100</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r>
              <a:tr h="373375">
                <a:tc>
                  <a:txBody>
                    <a:bodyPr/>
                    <a:lstStyle/>
                    <a:p>
                      <a:pPr indent="0" lvl="0" marL="0" rtl="0" algn="ctr">
                        <a:spcBef>
                          <a:spcPts val="0"/>
                        </a:spcBef>
                        <a:spcAft>
                          <a:spcPts val="0"/>
                        </a:spcAft>
                        <a:buNone/>
                      </a:pPr>
                      <a:r>
                        <a:rPr lang="el">
                          <a:solidFill>
                            <a:srgbClr val="0000FF"/>
                          </a:solidFill>
                        </a:rPr>
                        <a:t>Β </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0</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c>
                  <a:txBody>
                    <a:bodyPr/>
                    <a:lstStyle/>
                    <a:p>
                      <a:pPr indent="0" lvl="0" marL="0" rtl="0" algn="ctr">
                        <a:spcBef>
                          <a:spcPts val="0"/>
                        </a:spcBef>
                        <a:spcAft>
                          <a:spcPts val="0"/>
                        </a:spcAft>
                        <a:buNone/>
                      </a:pPr>
                      <a:r>
                        <a:rPr lang="el">
                          <a:solidFill>
                            <a:srgbClr val="0000FF"/>
                          </a:solidFill>
                        </a:rPr>
                        <a:t>200</a:t>
                      </a:r>
                      <a:endParaRPr>
                        <a:solidFill>
                          <a:srgbClr val="0000FF"/>
                        </a:solidFill>
                      </a:endParaRPr>
                    </a:p>
                  </a:txBody>
                  <a:tcPr marT="91425" marB="91425" marR="91425" marL="91425" anchor="ctr">
                    <a:lnL cap="flat" cmpd="sng" w="9525">
                      <a:solidFill>
                        <a:srgbClr val="0000FF"/>
                      </a:solidFill>
                      <a:prstDash val="solid"/>
                      <a:round/>
                      <a:headEnd len="sm" w="sm" type="none"/>
                      <a:tailEnd len="sm" w="sm" type="none"/>
                    </a:lnL>
                    <a:lnR cap="flat" cmpd="sng" w="9525">
                      <a:solidFill>
                        <a:srgbClr val="0000FF"/>
                      </a:solidFill>
                      <a:prstDash val="solid"/>
                      <a:round/>
                      <a:headEnd len="sm" w="sm" type="none"/>
                      <a:tailEnd len="sm" w="sm" type="none"/>
                    </a:lnR>
                    <a:lnT cap="flat" cmpd="sng" w="9525">
                      <a:solidFill>
                        <a:srgbClr val="0000FF"/>
                      </a:solidFill>
                      <a:prstDash val="solid"/>
                      <a:round/>
                      <a:headEnd len="sm" w="sm" type="none"/>
                      <a:tailEnd len="sm" w="sm" type="none"/>
                    </a:lnT>
                    <a:lnB cap="flat" cmpd="sng" w="9525">
                      <a:solidFill>
                        <a:srgbClr val="0000FF"/>
                      </a:solidFill>
                      <a:prstDash val="solid"/>
                      <a:round/>
                      <a:headEnd len="sm" w="sm" type="none"/>
                      <a:tailEnd len="sm" w="sm" type="none"/>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5"/>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(6/8)</a:t>
            </a:r>
            <a:endParaRPr sz="2200"/>
          </a:p>
          <a:p>
            <a:pPr indent="0" lvl="0" marL="0" rtl="0" algn="ctr">
              <a:spcBef>
                <a:spcPts val="0"/>
              </a:spcBef>
              <a:spcAft>
                <a:spcPts val="0"/>
              </a:spcAft>
              <a:buNone/>
            </a:pPr>
            <a:r>
              <a:rPr lang="el" sz="2200"/>
              <a:t>(Ο τύπος του κόστους ευκαιρίας μέσω παραδείγματος 3/3)</a:t>
            </a:r>
            <a:endParaRPr sz="2200"/>
          </a:p>
        </p:txBody>
      </p:sp>
      <p:sp>
        <p:nvSpPr>
          <p:cNvPr id="219" name="Google Shape;219;p35"/>
          <p:cNvSpPr txBox="1"/>
          <p:nvPr/>
        </p:nvSpPr>
        <p:spPr>
          <a:xfrm>
            <a:off x="686475" y="1697750"/>
            <a:ext cx="8007600" cy="321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l" sz="1800">
                <a:solidFill>
                  <a:srgbClr val="0000FF"/>
                </a:solidFill>
                <a:latin typeface="Roboto"/>
                <a:ea typeface="Roboto"/>
                <a:cs typeface="Roboto"/>
                <a:sym typeface="Roboto"/>
              </a:rPr>
              <a:t>Για να παράγουμε 200 μονάδες του Υ θυσιάζουμε 100 μονάδες του Χ.</a:t>
            </a:r>
            <a:endParaRPr b="1" sz="1800">
              <a:solidFill>
                <a:srgbClr val="0000FF"/>
              </a:solidFill>
              <a:latin typeface="Roboto"/>
              <a:ea typeface="Roboto"/>
              <a:cs typeface="Roboto"/>
              <a:sym typeface="Roboto"/>
            </a:endParaRPr>
          </a:p>
          <a:p>
            <a:pPr indent="0" lvl="0" marL="0" rtl="0" algn="ctr">
              <a:spcBef>
                <a:spcPts val="0"/>
              </a:spcBef>
              <a:spcAft>
                <a:spcPts val="0"/>
              </a:spcAft>
              <a:buNone/>
            </a:pPr>
            <a:r>
              <a:rPr b="1" lang="el" sz="1800">
                <a:solidFill>
                  <a:srgbClr val="0000FF"/>
                </a:solidFill>
                <a:latin typeface="Roboto"/>
                <a:ea typeface="Roboto"/>
                <a:cs typeface="Roboto"/>
                <a:sym typeface="Roboto"/>
              </a:rPr>
              <a:t>Για να παράγουμε     1 μονάδα   του Υ θυσιάζουμε    </a:t>
            </a:r>
            <a:r>
              <a:rPr b="1" lang="el" sz="1800">
                <a:solidFill>
                  <a:srgbClr val="FF00FF"/>
                </a:solidFill>
                <a:latin typeface="Roboto"/>
                <a:ea typeface="Roboto"/>
                <a:cs typeface="Roboto"/>
                <a:sym typeface="Roboto"/>
              </a:rPr>
              <a:t>?</a:t>
            </a:r>
            <a:r>
              <a:rPr b="1" lang="el" sz="1800">
                <a:solidFill>
                  <a:srgbClr val="0000FF"/>
                </a:solidFill>
                <a:latin typeface="Roboto"/>
                <a:ea typeface="Roboto"/>
                <a:cs typeface="Roboto"/>
                <a:sym typeface="Roboto"/>
              </a:rPr>
              <a:t>   μονάδες του Χ. </a:t>
            </a:r>
            <a:r>
              <a:rPr lang="el" sz="1800">
                <a:solidFill>
                  <a:srgbClr val="0000FF"/>
                </a:solidFill>
                <a:latin typeface="Roboto"/>
                <a:ea typeface="Roboto"/>
                <a:cs typeface="Roboto"/>
                <a:sym typeface="Roboto"/>
              </a:rPr>
              <a:t> </a:t>
            </a:r>
            <a:endParaRPr sz="1800">
              <a:solidFill>
                <a:srgbClr val="0000FF"/>
              </a:solidFill>
              <a:latin typeface="Roboto"/>
              <a:ea typeface="Roboto"/>
              <a:cs typeface="Roboto"/>
              <a:sym typeface="Roboto"/>
            </a:endParaRPr>
          </a:p>
          <a:p>
            <a:pPr indent="0" lvl="0" marL="0" rtl="0" algn="l">
              <a:spcBef>
                <a:spcPts val="0"/>
              </a:spcBef>
              <a:spcAft>
                <a:spcPts val="0"/>
              </a:spcAft>
              <a:buNone/>
            </a:pPr>
            <a:r>
              <a:rPr lang="el" sz="1800">
                <a:solidFill>
                  <a:srgbClr val="0000FF"/>
                </a:solidFill>
                <a:latin typeface="Roboto"/>
                <a:ea typeface="Roboto"/>
                <a:cs typeface="Roboto"/>
                <a:sym typeface="Roboto"/>
              </a:rPr>
              <a:t>      όπου </a:t>
            </a:r>
            <a:r>
              <a:rPr lang="el" sz="1800">
                <a:solidFill>
                  <a:srgbClr val="FF00FF"/>
                </a:solidFill>
                <a:latin typeface="Roboto"/>
                <a:ea typeface="Roboto"/>
                <a:cs typeface="Roboto"/>
                <a:sym typeface="Roboto"/>
              </a:rPr>
              <a:t>?=Κ.Ε. Υ σε Χ</a:t>
            </a:r>
            <a:endParaRPr sz="1800">
              <a:solidFill>
                <a:srgbClr val="FF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a:p>
            <a:pPr indent="0" lvl="0" marL="0" rtl="0" algn="just">
              <a:spcBef>
                <a:spcPts val="1000"/>
              </a:spcBef>
              <a:spcAft>
                <a:spcPts val="0"/>
              </a:spcAft>
              <a:buNone/>
            </a:pPr>
            <a:r>
              <a:rPr lang="el" sz="1800">
                <a:solidFill>
                  <a:srgbClr val="0000FF"/>
                </a:solidFill>
                <a:latin typeface="Roboto"/>
                <a:ea typeface="Roboto"/>
                <a:cs typeface="Roboto"/>
                <a:sym typeface="Roboto"/>
              </a:rPr>
              <a:t>Δηλαδή, για να παράγουμε 1 μονάδα Υ θυσιάζουμε 0,5 μονάδες Χ. Παρατηρούμε ότι: </a:t>
            </a:r>
            <a:endParaRPr sz="1800">
              <a:solidFill>
                <a:srgbClr val="0000FF"/>
              </a:solidFill>
              <a:latin typeface="Roboto"/>
              <a:ea typeface="Roboto"/>
              <a:cs typeface="Roboto"/>
              <a:sym typeface="Roboto"/>
            </a:endParaRPr>
          </a:p>
          <a:p>
            <a:pPr indent="0" lvl="0" marL="0" rtl="0" algn="ctr">
              <a:spcBef>
                <a:spcPts val="0"/>
              </a:spcBef>
              <a:spcAft>
                <a:spcPts val="0"/>
              </a:spcAft>
              <a:buNone/>
            </a:pPr>
            <a:r>
              <a:rPr lang="el" sz="1800">
                <a:solidFill>
                  <a:srgbClr val="0000FF"/>
                </a:solidFill>
                <a:latin typeface="Roboto"/>
                <a:ea typeface="Roboto"/>
                <a:cs typeface="Roboto"/>
                <a:sym typeface="Roboto"/>
              </a:rPr>
              <a:t>200=200 (το Υ που έχω στο Β) - 0 (το Υ που είχα στο Α) δηλαδή =ΔΥ.</a:t>
            </a:r>
            <a:endParaRPr sz="1800">
              <a:solidFill>
                <a:srgbClr val="0000FF"/>
              </a:solidFill>
              <a:latin typeface="Roboto"/>
              <a:ea typeface="Roboto"/>
              <a:cs typeface="Roboto"/>
              <a:sym typeface="Roboto"/>
            </a:endParaRPr>
          </a:p>
          <a:p>
            <a:pPr indent="0" lvl="0" marL="0" rtl="0" algn="ctr">
              <a:spcBef>
                <a:spcPts val="0"/>
              </a:spcBef>
              <a:spcAft>
                <a:spcPts val="0"/>
              </a:spcAft>
              <a:buNone/>
            </a:pPr>
            <a:r>
              <a:rPr lang="el" sz="1800">
                <a:solidFill>
                  <a:srgbClr val="0000FF"/>
                </a:solidFill>
                <a:latin typeface="Roboto"/>
                <a:ea typeface="Roboto"/>
                <a:cs typeface="Roboto"/>
                <a:sym typeface="Roboto"/>
              </a:rPr>
              <a:t> 100=1</a:t>
            </a:r>
            <a:r>
              <a:rPr lang="el" sz="1800">
                <a:solidFill>
                  <a:srgbClr val="0000FF"/>
                </a:solidFill>
                <a:latin typeface="Roboto"/>
                <a:ea typeface="Roboto"/>
                <a:cs typeface="Roboto"/>
                <a:sym typeface="Roboto"/>
              </a:rPr>
              <a:t>00 (το Χ που έχω στο Α) - 0 (το Υ που είχα στο Β) δηλαδή =ΔΧ.</a:t>
            </a:r>
            <a:r>
              <a:rPr b="1" lang="el" sz="1800">
                <a:solidFill>
                  <a:srgbClr val="FF0000"/>
                </a:solidFill>
                <a:latin typeface="Roboto"/>
                <a:ea typeface="Roboto"/>
                <a:cs typeface="Roboto"/>
                <a:sym typeface="Roboto"/>
              </a:rPr>
              <a:t>*</a:t>
            </a:r>
            <a:endParaRPr b="1" sz="1800">
              <a:solidFill>
                <a:srgbClr val="FF0000"/>
              </a:solidFill>
              <a:latin typeface="Roboto"/>
              <a:ea typeface="Roboto"/>
              <a:cs typeface="Roboto"/>
              <a:sym typeface="Roboto"/>
            </a:endParaRPr>
          </a:p>
          <a:p>
            <a:pPr indent="0" lvl="0" marL="0" rtl="0" algn="just">
              <a:spcBef>
                <a:spcPts val="0"/>
              </a:spcBef>
              <a:spcAft>
                <a:spcPts val="0"/>
              </a:spcAft>
              <a:buNone/>
            </a:pPr>
            <a:r>
              <a:rPr lang="el" sz="1800">
                <a:solidFill>
                  <a:srgbClr val="0000FF"/>
                </a:solidFill>
                <a:latin typeface="Roboto"/>
                <a:ea typeface="Roboto"/>
                <a:cs typeface="Roboto"/>
                <a:sym typeface="Roboto"/>
              </a:rPr>
              <a:t>Άρα ο τύπος είναι: </a:t>
            </a:r>
            <a:endParaRPr sz="1800">
              <a:solidFill>
                <a:srgbClr val="00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p:txBody>
      </p:sp>
      <p:pic>
        <p:nvPicPr>
          <p:cNvPr id="220" name="Google Shape;220;p35"/>
          <p:cNvPicPr preferRelativeResize="0"/>
          <p:nvPr/>
        </p:nvPicPr>
        <p:blipFill rotWithShape="1">
          <a:blip r:embed="rId3">
            <a:alphaModFix/>
          </a:blip>
          <a:srcRect b="59142" l="45858" r="45183" t="35243"/>
          <a:stretch/>
        </p:blipFill>
        <p:spPr>
          <a:xfrm>
            <a:off x="3830350" y="4255675"/>
            <a:ext cx="1719849" cy="536300"/>
          </a:xfrm>
          <a:prstGeom prst="rect">
            <a:avLst/>
          </a:prstGeom>
          <a:noFill/>
          <a:ln>
            <a:noFill/>
          </a:ln>
        </p:spPr>
      </p:pic>
      <p:pic>
        <p:nvPicPr>
          <p:cNvPr id="221" name="Google Shape;221;p35"/>
          <p:cNvPicPr preferRelativeResize="0"/>
          <p:nvPr/>
        </p:nvPicPr>
        <p:blipFill rotWithShape="1">
          <a:blip r:embed="rId4">
            <a:alphaModFix/>
          </a:blip>
          <a:srcRect b="59416" l="44137" r="43367" t="35237"/>
          <a:stretch/>
        </p:blipFill>
        <p:spPr>
          <a:xfrm>
            <a:off x="3575650" y="2452163"/>
            <a:ext cx="2229257" cy="5363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6"/>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(7/8)</a:t>
            </a:r>
            <a:endParaRPr sz="2200"/>
          </a:p>
          <a:p>
            <a:pPr indent="0" lvl="0" marL="0" rtl="0" algn="ctr">
              <a:spcBef>
                <a:spcPts val="0"/>
              </a:spcBef>
              <a:spcAft>
                <a:spcPts val="0"/>
              </a:spcAft>
              <a:buNone/>
            </a:pPr>
            <a:r>
              <a:rPr lang="el" sz="2200"/>
              <a:t>(Το αυξανόμενο κόστος ευκαιρίας)</a:t>
            </a:r>
            <a:endParaRPr sz="2200"/>
          </a:p>
        </p:txBody>
      </p:sp>
      <p:sp>
        <p:nvSpPr>
          <p:cNvPr id="227" name="Google Shape;227;p36"/>
          <p:cNvSpPr txBox="1"/>
          <p:nvPr/>
        </p:nvSpPr>
        <p:spPr>
          <a:xfrm>
            <a:off x="686475" y="1697750"/>
            <a:ext cx="8007600" cy="32127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b="1" lang="el" sz="1700">
                <a:solidFill>
                  <a:srgbClr val="FF00FF"/>
                </a:solidFill>
                <a:latin typeface="Roboto"/>
                <a:ea typeface="Roboto"/>
                <a:cs typeface="Roboto"/>
                <a:sym typeface="Roboto"/>
              </a:rPr>
              <a:t>Όπως επίσης αναφέρθηκε νωρίτερα, ο</a:t>
            </a:r>
            <a:r>
              <a:rPr b="1" lang="el" sz="1700">
                <a:solidFill>
                  <a:srgbClr val="FF00FF"/>
                </a:solidFill>
                <a:latin typeface="Roboto"/>
                <a:ea typeface="Roboto"/>
                <a:cs typeface="Roboto"/>
                <a:sym typeface="Roboto"/>
              </a:rPr>
              <a:t> δεύτερος νόμος της οικονομικής θεωρίας</a:t>
            </a:r>
            <a:r>
              <a:rPr lang="el" sz="1700">
                <a:solidFill>
                  <a:srgbClr val="0000FF"/>
                </a:solidFill>
                <a:latin typeface="Roboto"/>
                <a:ea typeface="Roboto"/>
                <a:cs typeface="Roboto"/>
                <a:sym typeface="Roboto"/>
              </a:rPr>
              <a:t> (ο νόμος του αυξανόμενου κόστους ευκαιρίας) απαιτεί όχι μόνο να μειώνεται η παραγωγή του ενός αγαθού (Χ), για να αυξηθεί του άλλου (Υ), αλλά </a:t>
            </a:r>
            <a:r>
              <a:rPr b="1" lang="el" sz="1700">
                <a:solidFill>
                  <a:srgbClr val="FF00FF"/>
                </a:solidFill>
                <a:latin typeface="Roboto"/>
                <a:ea typeface="Roboto"/>
                <a:cs typeface="Roboto"/>
                <a:sym typeface="Roboto"/>
              </a:rPr>
              <a:t>η μείωση που θα προκύπτει να είναι όλο και μεγαλύτερη για κάθε σταθερή αύξηση του Υ</a:t>
            </a:r>
            <a:r>
              <a:rPr lang="el" sz="1700">
                <a:solidFill>
                  <a:srgbClr val="0000FF"/>
                </a:solidFill>
                <a:latin typeface="Roboto"/>
                <a:ea typeface="Roboto"/>
                <a:cs typeface="Roboto"/>
                <a:sym typeface="Roboto"/>
              </a:rPr>
              <a:t>. Αυτό οφείλεται στο ότι </a:t>
            </a:r>
            <a:r>
              <a:rPr b="1" lang="el" sz="1700">
                <a:solidFill>
                  <a:srgbClr val="FF00FF"/>
                </a:solidFill>
                <a:latin typeface="Roboto"/>
                <a:ea typeface="Roboto"/>
                <a:cs typeface="Roboto"/>
                <a:sym typeface="Roboto"/>
              </a:rPr>
              <a:t>οι συντελεστές παραγωγής δεν είναι εξίσου κατάλληλοι για την παραγωγή όλων των αγαθών</a:t>
            </a:r>
            <a:r>
              <a:rPr lang="el" sz="1700">
                <a:solidFill>
                  <a:srgbClr val="0000FF"/>
                </a:solidFill>
                <a:latin typeface="Roboto"/>
                <a:ea typeface="Roboto"/>
                <a:cs typeface="Roboto"/>
                <a:sym typeface="Roboto"/>
              </a:rPr>
              <a:t> (π.χ. λόγω εξειδίκευσης/καταμερισμού εργασίας). Καθώς αυξάνεται και η παραγωγή ενός αγαθού (Υ), αποσπώνται από την παραγωγή του άλλου αγαθού (Χ) συντελεστές που είναι όλο και λιγότερο κατάλληλοι για την παραγωγή του Υ. Άρα, απαιτούνται όλο και περισσότεροι συντελεστές για κάθε σταθερή αύξηση του αγαθού Υ. Η απόσπαση όλο και περισσότερων συντελεστών από το αγαθό Χ συνεπάγεται ολοένα και μεγαλύτερη πτώση στην παραγωγή του.</a:t>
            </a:r>
            <a:endParaRPr sz="1700">
              <a:latin typeface="Roboto"/>
              <a:ea typeface="Roboto"/>
              <a:cs typeface="Roboto"/>
              <a:sym typeface="Robot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7"/>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4. Το Κόστος Ευκαιρίας ενός αγαθού (8/8)</a:t>
            </a:r>
            <a:endParaRPr sz="2200"/>
          </a:p>
          <a:p>
            <a:pPr indent="0" lvl="0" marL="0" rtl="0" algn="ctr">
              <a:spcBef>
                <a:spcPts val="0"/>
              </a:spcBef>
              <a:spcAft>
                <a:spcPts val="0"/>
              </a:spcAft>
              <a:buNone/>
            </a:pPr>
            <a:r>
              <a:rPr lang="el" sz="2200"/>
              <a:t>(Το κόστος ευκαιρίας και η σχέση με τις τιμές των αγαθών)</a:t>
            </a:r>
            <a:endParaRPr sz="2200"/>
          </a:p>
        </p:txBody>
      </p:sp>
      <p:sp>
        <p:nvSpPr>
          <p:cNvPr id="233" name="Google Shape;233;p37"/>
          <p:cNvSpPr txBox="1"/>
          <p:nvPr/>
        </p:nvSpPr>
        <p:spPr>
          <a:xfrm>
            <a:off x="686475" y="1697750"/>
            <a:ext cx="8007600" cy="32127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l" sz="1700">
                <a:solidFill>
                  <a:srgbClr val="0000FF"/>
                </a:solidFill>
                <a:latin typeface="Roboto"/>
                <a:ea typeface="Roboto"/>
                <a:cs typeface="Roboto"/>
                <a:sym typeface="Roboto"/>
              </a:rPr>
              <a:t>Πώς όμως συμβιβάζεται η έννοια του πραγματικού κόστους (κόστους ευκαιρίας) με το χρηματικό κόστος σε ευρώ; Το χρηματικό κόστος δεν είναι παρά το πραγματικό ή εναλλακτικό κόστος εκφρασμένο σε χρήμα. Ας δούμε ένα παράδειγμα. Έστω </a:t>
            </a:r>
            <a:r>
              <a:rPr lang="el" sz="1700">
                <a:solidFill>
                  <a:srgbClr val="0000FF"/>
                </a:solidFill>
                <a:latin typeface="Roboto"/>
                <a:ea typeface="Roboto"/>
                <a:cs typeface="Roboto"/>
                <a:sym typeface="Roboto"/>
              </a:rPr>
              <a:t>δύο</a:t>
            </a:r>
            <a:r>
              <a:rPr lang="el" sz="1700">
                <a:solidFill>
                  <a:srgbClr val="0000FF"/>
                </a:solidFill>
                <a:latin typeface="Roboto"/>
                <a:ea typeface="Roboto"/>
                <a:cs typeface="Roboto"/>
                <a:sym typeface="Roboto"/>
              </a:rPr>
              <a:t> αγαθά, Χ και Υ, με τιμές 20 και 10 ευρώ αντίστοιχα. Πόσο είναι το Κ.Ε. του αγαθού Υ σε όρους του αγαθού Χ (Κ.Ε.Υ σε Χ);</a:t>
            </a:r>
            <a:endParaRPr b="1" sz="1700">
              <a:solidFill>
                <a:srgbClr val="0000FF"/>
              </a:solidFill>
              <a:latin typeface="Roboto"/>
              <a:ea typeface="Roboto"/>
              <a:cs typeface="Roboto"/>
              <a:sym typeface="Roboto"/>
            </a:endParaRPr>
          </a:p>
          <a:p>
            <a:pPr indent="0" lvl="0" marL="0" rtl="0" algn="ctr">
              <a:spcBef>
                <a:spcPts val="1000"/>
              </a:spcBef>
              <a:spcAft>
                <a:spcPts val="0"/>
              </a:spcAft>
              <a:buNone/>
            </a:pPr>
            <a:r>
              <a:rPr b="1" lang="el" sz="1700">
                <a:solidFill>
                  <a:srgbClr val="0000FF"/>
                </a:solidFill>
                <a:latin typeface="Roboto"/>
                <a:ea typeface="Roboto"/>
                <a:cs typeface="Roboto"/>
                <a:sym typeface="Roboto"/>
              </a:rPr>
              <a:t>Με </a:t>
            </a:r>
            <a:r>
              <a:rPr b="1" lang="el" sz="1700">
                <a:solidFill>
                  <a:srgbClr val="0000FF"/>
                </a:solidFill>
                <a:latin typeface="Roboto"/>
                <a:ea typeface="Roboto"/>
                <a:cs typeface="Roboto"/>
                <a:sym typeface="Roboto"/>
              </a:rPr>
              <a:t> 20 ευρώ (=τιμή του Χ) αγοράζω 1 μονάδα   Χ.</a:t>
            </a:r>
            <a:endParaRPr b="1" sz="1700">
              <a:solidFill>
                <a:srgbClr val="0000FF"/>
              </a:solidFill>
              <a:latin typeface="Roboto"/>
              <a:ea typeface="Roboto"/>
              <a:cs typeface="Roboto"/>
              <a:sym typeface="Roboto"/>
            </a:endParaRPr>
          </a:p>
          <a:p>
            <a:pPr indent="0" lvl="0" marL="0" rtl="0" algn="ctr">
              <a:spcBef>
                <a:spcPts val="0"/>
              </a:spcBef>
              <a:spcAft>
                <a:spcPts val="0"/>
              </a:spcAft>
              <a:buNone/>
            </a:pPr>
            <a:r>
              <a:rPr b="1" lang="el" sz="1700">
                <a:solidFill>
                  <a:srgbClr val="0000FF"/>
                </a:solidFill>
                <a:latin typeface="Roboto"/>
                <a:ea typeface="Roboto"/>
                <a:cs typeface="Roboto"/>
                <a:sym typeface="Roboto"/>
              </a:rPr>
              <a:t>Με  10 ευρώ (=τιμή του Υ) αγοράζω </a:t>
            </a:r>
            <a:r>
              <a:rPr b="1" lang="el" sz="1700">
                <a:solidFill>
                  <a:srgbClr val="FF00FF"/>
                </a:solidFill>
                <a:latin typeface="Roboto"/>
                <a:ea typeface="Roboto"/>
                <a:cs typeface="Roboto"/>
                <a:sym typeface="Roboto"/>
              </a:rPr>
              <a:t>?</a:t>
            </a:r>
            <a:r>
              <a:rPr b="1" lang="el" sz="1700">
                <a:solidFill>
                  <a:srgbClr val="0000FF"/>
                </a:solidFill>
                <a:latin typeface="Roboto"/>
                <a:ea typeface="Roboto"/>
                <a:cs typeface="Roboto"/>
                <a:sym typeface="Roboto"/>
              </a:rPr>
              <a:t> μονάδες  Χ.</a:t>
            </a:r>
            <a:endParaRPr b="1" sz="1700">
              <a:solidFill>
                <a:srgbClr val="0000FF"/>
              </a:solidFill>
              <a:latin typeface="Roboto"/>
              <a:ea typeface="Roboto"/>
              <a:cs typeface="Roboto"/>
              <a:sym typeface="Roboto"/>
            </a:endParaRPr>
          </a:p>
          <a:p>
            <a:pPr indent="0" lvl="0" marL="0" rtl="0" algn="just">
              <a:spcBef>
                <a:spcPts val="1000"/>
              </a:spcBef>
              <a:spcAft>
                <a:spcPts val="0"/>
              </a:spcAft>
              <a:buNone/>
            </a:pPr>
            <a:r>
              <a:rPr lang="el" sz="1700">
                <a:solidFill>
                  <a:srgbClr val="0000FF"/>
                </a:solidFill>
                <a:latin typeface="Roboto"/>
                <a:ea typeface="Roboto"/>
                <a:cs typeface="Roboto"/>
                <a:sym typeface="Roboto"/>
              </a:rPr>
              <a:t>όπου </a:t>
            </a:r>
            <a:r>
              <a:rPr lang="el" sz="1700">
                <a:solidFill>
                  <a:srgbClr val="FF00FF"/>
                </a:solidFill>
                <a:latin typeface="Roboto"/>
                <a:ea typeface="Roboto"/>
                <a:cs typeface="Roboto"/>
                <a:sym typeface="Roboto"/>
              </a:rPr>
              <a:t>?=Κ.Ε. Υ σε Χ </a:t>
            </a:r>
            <a:r>
              <a:rPr lang="el" sz="1700">
                <a:solidFill>
                  <a:srgbClr val="0000FF"/>
                </a:solidFill>
                <a:latin typeface="Roboto"/>
                <a:ea typeface="Roboto"/>
                <a:cs typeface="Roboto"/>
                <a:sym typeface="Roboto"/>
              </a:rPr>
              <a:t>αφού στην ουσία με το </a:t>
            </a:r>
            <a:r>
              <a:rPr lang="el" sz="1700">
                <a:solidFill>
                  <a:srgbClr val="FF00FF"/>
                </a:solidFill>
                <a:latin typeface="Roboto"/>
                <a:ea typeface="Roboto"/>
                <a:cs typeface="Roboto"/>
                <a:sym typeface="Roboto"/>
              </a:rPr>
              <a:t>?</a:t>
            </a:r>
            <a:r>
              <a:rPr lang="el" sz="1700">
                <a:solidFill>
                  <a:srgbClr val="0000FF"/>
                </a:solidFill>
                <a:latin typeface="Roboto"/>
                <a:ea typeface="Roboto"/>
                <a:cs typeface="Roboto"/>
                <a:sym typeface="Roboto"/>
              </a:rPr>
              <a:t> υπολογίζουμε με τα χρήματα που κοστίζει 1 μονάδα του Υ πόσες μονάδες του Χ θα μπορούσαν να είχαν αγοράσει στη θέση του. Έτσι, δεν είναι πλέον εκφρασμένο σε χρηματικές μονάδες αλλά σε μονάδες του άλλου αγαθού (άρα είναι κόστος ευκαιρίας).</a:t>
            </a:r>
            <a:endParaRPr sz="1700">
              <a:solidFill>
                <a:srgbClr val="00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a:p>
            <a:pPr indent="0" lvl="0" marL="0" rtl="0" algn="just">
              <a:spcBef>
                <a:spcPts val="0"/>
              </a:spcBef>
              <a:spcAft>
                <a:spcPts val="0"/>
              </a:spcAft>
              <a:buNone/>
            </a:pPr>
            <a:r>
              <a:t/>
            </a:r>
            <a:endParaRPr sz="1800">
              <a:solidFill>
                <a:srgbClr val="0000FF"/>
              </a:solidFill>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(1/10)</a:t>
            </a:r>
            <a:endParaRPr sz="2200"/>
          </a:p>
          <a:p>
            <a:pPr indent="0" lvl="0" marL="0" rtl="0" algn="ctr">
              <a:spcBef>
                <a:spcPts val="0"/>
              </a:spcBef>
              <a:spcAft>
                <a:spcPts val="0"/>
              </a:spcAft>
              <a:buNone/>
            </a:pPr>
            <a:r>
              <a:rPr lang="el" sz="2200"/>
              <a:t>(υπόθεση 1η: Η οικονομία παράγει δύο αγαθά)</a:t>
            </a:r>
            <a:endParaRPr sz="2200"/>
          </a:p>
        </p:txBody>
      </p:sp>
      <p:sp>
        <p:nvSpPr>
          <p:cNvPr id="80" name="Google Shape;80;p15"/>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l">
                <a:solidFill>
                  <a:srgbClr val="0000FF"/>
                </a:solidFill>
              </a:rPr>
              <a:t>Για να μπορέσουμε να απεικονίσουμε γραφικά τις παραγωγικές δυνατότητες μιας οικονομίας</a:t>
            </a:r>
            <a:r>
              <a:rPr lang="el">
                <a:solidFill>
                  <a:srgbClr val="0000FF"/>
                </a:solidFill>
              </a:rPr>
              <a:t>, στο γνωστό μας καρτεσιανό σύστημα συντεταγμένων στο επίπεδο (2 διαστάσεις),</a:t>
            </a:r>
            <a:r>
              <a:rPr lang="el">
                <a:solidFill>
                  <a:srgbClr val="0000FF"/>
                </a:solidFill>
              </a:rPr>
              <a:t> </a:t>
            </a:r>
            <a:r>
              <a:rPr b="1" lang="el">
                <a:solidFill>
                  <a:srgbClr val="FF00FF"/>
                </a:solidFill>
              </a:rPr>
              <a:t>θα πρέπει η οικονομία να παράγει μόνο δύο αγαθά</a:t>
            </a:r>
            <a:r>
              <a:rPr lang="el">
                <a:solidFill>
                  <a:srgbClr val="0000FF"/>
                </a:solidFill>
              </a:rPr>
              <a:t>. </a:t>
            </a:r>
            <a:endParaRPr>
              <a:solidFill>
                <a:srgbClr val="0000FF"/>
              </a:solidFill>
            </a:endParaRPr>
          </a:p>
          <a:p>
            <a:pPr indent="0" lvl="0" marL="0" rtl="0" algn="just">
              <a:spcBef>
                <a:spcPts val="1000"/>
              </a:spcBef>
              <a:spcAft>
                <a:spcPts val="0"/>
              </a:spcAft>
              <a:buNone/>
            </a:pPr>
            <a:r>
              <a:rPr b="1" lang="el" sz="1400">
                <a:solidFill>
                  <a:srgbClr val="FF9900"/>
                </a:solidFill>
              </a:rPr>
              <a:t>Σημείωση: </a:t>
            </a:r>
            <a:r>
              <a:rPr lang="el" sz="1400">
                <a:solidFill>
                  <a:srgbClr val="0000FF"/>
                </a:solidFill>
              </a:rPr>
              <a:t>Με τη βοήθεια ενός κατάλληλου προγράμματος στον Η/Υ θα μπορούσαμε να απεικονίσουμε γραφικά τις παραγωγικές δυνατότητες μιας οικονομίας που παράγει τρία αγαθά </a:t>
            </a:r>
            <a:r>
              <a:rPr lang="el" sz="1400">
                <a:solidFill>
                  <a:srgbClr val="0000FF"/>
                </a:solidFill>
              </a:rPr>
              <a:t>(σε 3D διάγραμμα)</a:t>
            </a:r>
            <a:r>
              <a:rPr lang="el" sz="1400">
                <a:solidFill>
                  <a:srgbClr val="0000FF"/>
                </a:solidFill>
              </a:rPr>
              <a:t>. Αλλά, για πρακτικούς λόγους, περιοριζόμαστε στα δύο αγαθά (αν έχουμε πάνω από τέσσερα αγαθά είναι ανέφικτη η γραφική απεικόνιση). Ωστόσο, </a:t>
            </a:r>
            <a:r>
              <a:rPr b="1" lang="el" sz="1400">
                <a:solidFill>
                  <a:srgbClr val="0000FF"/>
                </a:solidFill>
              </a:rPr>
              <a:t>ακόμα και με δύο αγαθά, η ουσία, δηλαδή η</a:t>
            </a:r>
            <a:r>
              <a:rPr b="1" lang="el" sz="1400">
                <a:solidFill>
                  <a:srgbClr val="0000FF"/>
                </a:solidFill>
              </a:rPr>
              <a:t> ισχύς των νόμων που αντλούμε με βάση τα δύο αγαθά, παραμένει αναλλοίωτη</a:t>
            </a:r>
            <a:r>
              <a:rPr lang="el" sz="1400">
                <a:solidFill>
                  <a:srgbClr val="0000FF"/>
                </a:solidFill>
              </a:rPr>
              <a:t> (οι ίδιο νόμοι ισχύουν και για πολλά αγαθά).Συνεπώς η υπόθεση των δύο αγαθών είναι αποδεκτή.</a:t>
            </a:r>
            <a:r>
              <a:rPr lang="el" sz="1400">
                <a:solidFill>
                  <a:srgbClr val="0000FF"/>
                </a:solidFill>
              </a:rPr>
              <a:t> </a:t>
            </a:r>
            <a:endParaRPr sz="140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(2/10)</a:t>
            </a:r>
            <a:endParaRPr sz="2200"/>
          </a:p>
          <a:p>
            <a:pPr indent="0" lvl="0" marL="0" rtl="0" algn="ctr">
              <a:spcBef>
                <a:spcPts val="0"/>
              </a:spcBef>
              <a:spcAft>
                <a:spcPts val="0"/>
              </a:spcAft>
              <a:buNone/>
            </a:pPr>
            <a:r>
              <a:rPr lang="el" sz="2200"/>
              <a:t>(υπόθεση 2η: Η οικονομία χρησιμοποιεί όλους τους παραγωγικούς συντελεστές της αποδοτικά/ορθολογικά)</a:t>
            </a:r>
            <a:endParaRPr sz="2200"/>
          </a:p>
        </p:txBody>
      </p:sp>
      <p:sp>
        <p:nvSpPr>
          <p:cNvPr id="86" name="Google Shape;86;p16"/>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l">
                <a:solidFill>
                  <a:srgbClr val="0000FF"/>
                </a:solidFill>
              </a:rPr>
              <a:t>Ακόμα και με μόνο δύο αγαθά, μια οικονομία μπορεί να παράγει διάφορους συνδυασμούς από τα αγαθά αυτά. Από όλους αυτούς συνδυασμούς, στην</a:t>
            </a:r>
            <a:r>
              <a:rPr lang="el">
                <a:solidFill>
                  <a:srgbClr val="0000FF"/>
                </a:solidFill>
              </a:rPr>
              <a:t> Κ.Π.Δ. ανήκουν μόνο όσοι συνδυασμού παράγονται όταν </a:t>
            </a:r>
            <a:r>
              <a:rPr b="1" lang="el">
                <a:solidFill>
                  <a:srgbClr val="FF00FF"/>
                </a:solidFill>
              </a:rPr>
              <a:t>η οικονομία χρησιμοποιεί όλους τους συντελεστές της</a:t>
            </a:r>
            <a:r>
              <a:rPr lang="el">
                <a:solidFill>
                  <a:srgbClr val="0000FF"/>
                </a:solidFill>
              </a:rPr>
              <a:t> (δηλαδή δεν υπάρχουν συντελεστές που δεν χρησιμοποιούνται) </a:t>
            </a:r>
            <a:r>
              <a:rPr b="1" lang="el">
                <a:solidFill>
                  <a:srgbClr val="FF00FF"/>
                </a:solidFill>
              </a:rPr>
              <a:t>αποδοτικά ή ορθολογικά</a:t>
            </a:r>
            <a:r>
              <a:rPr lang="el">
                <a:solidFill>
                  <a:srgbClr val="0000FF"/>
                </a:solidFill>
              </a:rPr>
              <a:t> (δηλαδή με τον καλύτερο δυνατό τρόπο). Αυτό σημαίνει ότι </a:t>
            </a:r>
            <a:r>
              <a:rPr b="1" lang="el">
                <a:solidFill>
                  <a:srgbClr val="0000FF"/>
                </a:solidFill>
              </a:rPr>
              <a:t>η Κ.Π.Δ. δεν δείχνει απλά τους συνδυασμούς που μπορεί να παράγει μια οικονομία, αλλά τους μέγιστους συνδυασμούς των δύο αγαθών</a:t>
            </a:r>
            <a:r>
              <a:rPr lang="el">
                <a:solidFill>
                  <a:srgbClr val="0000FF"/>
                </a:solidFill>
              </a:rPr>
              <a:t>. Δηλαδή...</a:t>
            </a:r>
            <a:endParaRPr sz="1400">
              <a:solidFill>
                <a:srgbClr val="0000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(3/10)</a:t>
            </a:r>
            <a:endParaRPr sz="2200"/>
          </a:p>
          <a:p>
            <a:pPr indent="0" lvl="0" marL="0" rtl="0" algn="ctr">
              <a:spcBef>
                <a:spcPts val="0"/>
              </a:spcBef>
              <a:spcAft>
                <a:spcPts val="0"/>
              </a:spcAft>
              <a:buNone/>
            </a:pPr>
            <a:r>
              <a:rPr lang="el" sz="2200"/>
              <a:t>(ο ορισμός της Κ.Π.Δ.)</a:t>
            </a:r>
            <a:endParaRPr sz="2200"/>
          </a:p>
        </p:txBody>
      </p:sp>
      <p:sp>
        <p:nvSpPr>
          <p:cNvPr id="92" name="Google Shape;92;p17"/>
          <p:cNvSpPr txBox="1"/>
          <p:nvPr>
            <p:ph idx="1" type="body"/>
          </p:nvPr>
        </p:nvSpPr>
        <p:spPr>
          <a:xfrm>
            <a:off x="471900" y="1919075"/>
            <a:ext cx="8222100" cy="2698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i="1" lang="el">
                <a:solidFill>
                  <a:srgbClr val="0000FF"/>
                </a:solidFill>
              </a:rPr>
              <a:t>“</a:t>
            </a:r>
            <a:r>
              <a:rPr b="1" i="1" lang="el">
                <a:solidFill>
                  <a:srgbClr val="0000FF"/>
                </a:solidFill>
              </a:rPr>
              <a:t>Η Κ.Π.Δ. δείχνει τις μεγαλύτερες ποσότητες ενός προϊόντος που είναι δυνατό να παραχθούν σε μια οικονομία για κάθε δεδομένη ποσότητα του ά</a:t>
            </a:r>
            <a:r>
              <a:rPr b="1" i="1" lang="el">
                <a:solidFill>
                  <a:srgbClr val="0000FF"/>
                </a:solidFill>
              </a:rPr>
              <a:t>λλου προϊόντος”.</a:t>
            </a:r>
            <a:endParaRPr b="1" i="1">
              <a:solidFill>
                <a:srgbClr val="0000FF"/>
              </a:solidFill>
            </a:endParaRPr>
          </a:p>
          <a:p>
            <a:pPr indent="0" lvl="0" marL="0" rtl="0" algn="just">
              <a:spcBef>
                <a:spcPts val="1000"/>
              </a:spcBef>
              <a:spcAft>
                <a:spcPts val="0"/>
              </a:spcAft>
              <a:buNone/>
            </a:pPr>
            <a:r>
              <a:rPr lang="el" sz="1400">
                <a:solidFill>
                  <a:srgbClr val="FF9900"/>
                </a:solidFill>
              </a:rPr>
              <a:t>Σημείωση:</a:t>
            </a:r>
            <a:r>
              <a:rPr lang="el" sz="1400">
                <a:solidFill>
                  <a:srgbClr val="0000FF"/>
                </a:solidFill>
              </a:rPr>
              <a:t> Για να παραχθεί η μέγιστη ποσότητα ενός αγαθού (με δεδομένη την ποσότητα του άλλου αγαθού) θα πρέπει οι συντελεστές παραγωγής να </a:t>
            </a:r>
            <a:r>
              <a:rPr lang="el" sz="1400">
                <a:solidFill>
                  <a:srgbClr val="0000FF"/>
                </a:solidFill>
              </a:rPr>
              <a:t>ασχολούνται</a:t>
            </a:r>
            <a:r>
              <a:rPr lang="el" sz="1400">
                <a:solidFill>
                  <a:srgbClr val="0000FF"/>
                </a:solidFill>
              </a:rPr>
              <a:t> όλοι και αποδοτικά. Σε αντίθετη περίπτωση, δηλαδή είτε αν δεν θα χρησιμοποιούνταν όλοι οι συντελεστές παραγωγής είτε αν δεν χρησιμοποιούνταν αποδοτικά, η παραγωγή δεν θα μπορούσε να είναι μέγιστη. Χρησιμοποιώντας λιγότερους συντελεστές ή χρησιμοποιώντας τους λιγότερο αποδοτικά, παράγεται μικρότερη ποσότητα από τη μέγιστη δυνατή.</a:t>
            </a:r>
            <a:endParaRPr sz="1400">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(4/10)</a:t>
            </a:r>
            <a:endParaRPr sz="2200"/>
          </a:p>
          <a:p>
            <a:pPr indent="0" lvl="0" marL="0" rtl="0" algn="ctr">
              <a:spcBef>
                <a:spcPts val="0"/>
              </a:spcBef>
              <a:spcAft>
                <a:spcPts val="0"/>
              </a:spcAft>
              <a:buNone/>
            </a:pPr>
            <a:r>
              <a:rPr lang="el" sz="2200"/>
              <a:t>(</a:t>
            </a:r>
            <a:r>
              <a:rPr lang="el" sz="2200"/>
              <a:t>υπόθεση 3η: Η τεχνολογία παραγωγής είναι δεδομένη</a:t>
            </a:r>
            <a:r>
              <a:rPr lang="el" sz="2200"/>
              <a:t>)</a:t>
            </a:r>
            <a:endParaRPr sz="2200"/>
          </a:p>
        </p:txBody>
      </p:sp>
      <p:sp>
        <p:nvSpPr>
          <p:cNvPr id="98" name="Google Shape;98;p18"/>
          <p:cNvSpPr txBox="1"/>
          <p:nvPr>
            <p:ph idx="1" type="body"/>
          </p:nvPr>
        </p:nvSpPr>
        <p:spPr>
          <a:xfrm>
            <a:off x="471900" y="1810875"/>
            <a:ext cx="8222100" cy="31071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l" sz="1700">
                <a:solidFill>
                  <a:srgbClr val="0000FF"/>
                </a:solidFill>
              </a:rPr>
              <a:t>Οι ποσότητες των αγαθών που παράγει μια οικονομία δεν επηρεάζονται μόνο από τις ποσότητες των συντελεστών παραγωγής της αλλά και από την διαθέσιμη τεχνολογία παραγωγής. Όταν αλλάζει η τεχνολογία παραγωγής, αλλάζουν και οι ποσότητες που μπορεί να παράγει η οικονομία. Συνεπώς, για να μπορέσουμε να σχεδιάσουμε την Κ.Π.Δ. σε μια συγκεκριμένη θέση θα </a:t>
            </a:r>
            <a:r>
              <a:rPr b="1" lang="el" sz="1700">
                <a:solidFill>
                  <a:srgbClr val="FF00FF"/>
                </a:solidFill>
              </a:rPr>
              <a:t>πρέπει η τεχνολογία παραγωγής να είναι δεδομένη</a:t>
            </a:r>
            <a:r>
              <a:rPr lang="el" sz="1700">
                <a:solidFill>
                  <a:srgbClr val="0000FF"/>
                </a:solidFill>
              </a:rPr>
              <a:t> (δηλαδή σταθερή στη συγκεκριμένη χρονική περίοδο). </a:t>
            </a:r>
            <a:r>
              <a:rPr b="1" lang="el" sz="1700">
                <a:solidFill>
                  <a:srgbClr val="0000FF"/>
                </a:solidFill>
              </a:rPr>
              <a:t>Αν η τεχνολογία παραγωγής μεταβάλλονταν τότε </a:t>
            </a:r>
            <a:r>
              <a:rPr b="1" lang="el" sz="1700">
                <a:solidFill>
                  <a:srgbClr val="0000FF"/>
                </a:solidFill>
              </a:rPr>
              <a:t>η Κ.Π.Δ. </a:t>
            </a:r>
            <a:r>
              <a:rPr b="1" lang="el" sz="1700">
                <a:solidFill>
                  <a:srgbClr val="0000FF"/>
                </a:solidFill>
              </a:rPr>
              <a:t>θα άλλαζε συνεχώς θέση</a:t>
            </a:r>
            <a:r>
              <a:rPr lang="el" sz="1700">
                <a:solidFill>
                  <a:srgbClr val="0000FF"/>
                </a:solidFill>
              </a:rPr>
              <a:t>, αφού θα άλλαζαν συνεχώς οι (μέγιστες) ποσότητες που θα μπορούσε να παράγει η οικονομία) και άρα θα ήταν αδύνατο η Κ.Π.Δ. να απεικονιστεί σε μια (συγκεκριμένη) θέση.</a:t>
            </a:r>
            <a:endParaRPr sz="170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(5/10)</a:t>
            </a:r>
            <a:endParaRPr sz="2200"/>
          </a:p>
          <a:p>
            <a:pPr indent="0" lvl="0" marL="0" rtl="0" algn="ctr">
              <a:spcBef>
                <a:spcPts val="0"/>
              </a:spcBef>
              <a:spcAft>
                <a:spcPts val="0"/>
              </a:spcAft>
              <a:buNone/>
            </a:pPr>
            <a:r>
              <a:rPr lang="el" sz="2200"/>
              <a:t>(Δημιουργήστε το δικό σας παράδειγμα με 2 βήματα)</a:t>
            </a:r>
            <a:endParaRPr sz="2200"/>
          </a:p>
        </p:txBody>
      </p:sp>
      <p:sp>
        <p:nvSpPr>
          <p:cNvPr id="104" name="Google Shape;104;p19"/>
          <p:cNvSpPr txBox="1"/>
          <p:nvPr>
            <p:ph idx="1" type="body"/>
          </p:nvPr>
        </p:nvSpPr>
        <p:spPr>
          <a:xfrm>
            <a:off x="471900" y="1724575"/>
            <a:ext cx="8222100" cy="3193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l">
                <a:solidFill>
                  <a:srgbClr val="0000FF"/>
                </a:solidFill>
              </a:rPr>
              <a:t>Για την κατασκευή μιας Κ.Π.Δ. ακολουθούμε τα παρακάτω βήματα:</a:t>
            </a:r>
            <a:endParaRPr>
              <a:solidFill>
                <a:srgbClr val="0000FF"/>
              </a:solidFill>
            </a:endParaRPr>
          </a:p>
          <a:p>
            <a:pPr indent="-342900" lvl="0" marL="457200" rtl="0" algn="just">
              <a:spcBef>
                <a:spcPts val="1000"/>
              </a:spcBef>
              <a:spcAft>
                <a:spcPts val="0"/>
              </a:spcAft>
              <a:buClr>
                <a:srgbClr val="0000FF"/>
              </a:buClr>
              <a:buSzPts val="1800"/>
              <a:buChar char="➢"/>
            </a:pPr>
            <a:r>
              <a:rPr b="1" lang="el">
                <a:solidFill>
                  <a:srgbClr val="FF00FF"/>
                </a:solidFill>
              </a:rPr>
              <a:t>Βήμα 1ο:</a:t>
            </a:r>
            <a:r>
              <a:rPr lang="el">
                <a:solidFill>
                  <a:srgbClr val="0000FF"/>
                </a:solidFill>
              </a:rPr>
              <a:t> </a:t>
            </a:r>
            <a:r>
              <a:rPr b="1" lang="el">
                <a:solidFill>
                  <a:srgbClr val="0000FF"/>
                </a:solidFill>
              </a:rPr>
              <a:t>Κατασκευάζουμε τον πίνακα παραγωγικών δυνατοτήτων</a:t>
            </a:r>
            <a:r>
              <a:rPr lang="el">
                <a:solidFill>
                  <a:srgbClr val="0000FF"/>
                </a:solidFill>
              </a:rPr>
              <a:t>, δηλαδή τον πίνακα με τους συνδυασμούς των αγαθών που μπορεί να παράγει η οικονομία σύμφωνα με τις υποθέσεις της Κ.Π.Δ. </a:t>
            </a:r>
            <a:r>
              <a:rPr b="1" lang="el">
                <a:solidFill>
                  <a:srgbClr val="0000FF"/>
                </a:solidFill>
              </a:rPr>
              <a:t>Ο πίνακας αυτός πρέπει να ικανοποιεί τους νόμους της οικονομικής θεωρίας</a:t>
            </a:r>
            <a:r>
              <a:rPr lang="el">
                <a:solidFill>
                  <a:srgbClr val="0000FF"/>
                </a:solidFill>
              </a:rPr>
              <a:t>.</a:t>
            </a:r>
            <a:endParaRPr>
              <a:solidFill>
                <a:srgbClr val="0000FF"/>
              </a:solidFill>
            </a:endParaRPr>
          </a:p>
          <a:p>
            <a:pPr indent="-342900" lvl="0" marL="457200" rtl="0" algn="just">
              <a:spcBef>
                <a:spcPts val="1000"/>
              </a:spcBef>
              <a:spcAft>
                <a:spcPts val="0"/>
              </a:spcAft>
              <a:buClr>
                <a:srgbClr val="0000FF"/>
              </a:buClr>
              <a:buSzPts val="1800"/>
              <a:buChar char="➢"/>
            </a:pPr>
            <a:r>
              <a:rPr b="1" lang="el">
                <a:solidFill>
                  <a:srgbClr val="FF00FF"/>
                </a:solidFill>
              </a:rPr>
              <a:t>Βήμα 2ο:</a:t>
            </a:r>
            <a:r>
              <a:rPr lang="el">
                <a:solidFill>
                  <a:srgbClr val="0000FF"/>
                </a:solidFill>
              </a:rPr>
              <a:t> </a:t>
            </a:r>
            <a:r>
              <a:rPr b="1" lang="el">
                <a:solidFill>
                  <a:srgbClr val="0000FF"/>
                </a:solidFill>
              </a:rPr>
              <a:t>Χρησιμοποιούμε κατάλληλη κλίμακα και χάρακα</a:t>
            </a:r>
            <a:r>
              <a:rPr lang="el">
                <a:solidFill>
                  <a:srgbClr val="0000FF"/>
                </a:solidFill>
              </a:rPr>
              <a:t>, σημειώνουμε τους συνδυασμούς στο καρτεσιανό επίπεδο και ενώνουμε τα σημεία δημιουργωντας την Κ.Π.Δ. </a:t>
            </a:r>
            <a:r>
              <a:rPr b="1" lang="el">
                <a:solidFill>
                  <a:srgbClr val="0000FF"/>
                </a:solidFill>
              </a:rPr>
              <a:t>Συνήθως η Κ.Π.Δ. είναι μια τεθλασμένη γραμμή</a:t>
            </a:r>
            <a:r>
              <a:rPr lang="el">
                <a:solidFill>
                  <a:srgbClr val="0000FF"/>
                </a:solidFill>
              </a:rPr>
              <a:t>.</a:t>
            </a:r>
            <a:endParaRPr>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(6/10)</a:t>
            </a:r>
            <a:endParaRPr sz="2200"/>
          </a:p>
          <a:p>
            <a:pPr indent="0" lvl="0" marL="0" rtl="0" algn="ctr">
              <a:spcBef>
                <a:spcPts val="0"/>
              </a:spcBef>
              <a:spcAft>
                <a:spcPts val="0"/>
              </a:spcAft>
              <a:buNone/>
            </a:pPr>
            <a:r>
              <a:rPr lang="el" sz="2200"/>
              <a:t>(</a:t>
            </a:r>
            <a:r>
              <a:rPr lang="el" sz="2200"/>
              <a:t>Δημιουργήστε</a:t>
            </a:r>
            <a:r>
              <a:rPr lang="el" sz="2200"/>
              <a:t> το δικό σας παράδειγμα: το 1ο βήμα)</a:t>
            </a:r>
            <a:endParaRPr sz="2200"/>
          </a:p>
        </p:txBody>
      </p:sp>
      <p:sp>
        <p:nvSpPr>
          <p:cNvPr id="110" name="Google Shape;110;p20"/>
          <p:cNvSpPr txBox="1"/>
          <p:nvPr/>
        </p:nvSpPr>
        <p:spPr>
          <a:xfrm>
            <a:off x="634875" y="1707300"/>
            <a:ext cx="8059200" cy="3175800"/>
          </a:xfrm>
          <a:prstGeom prst="rect">
            <a:avLst/>
          </a:prstGeom>
          <a:noFill/>
          <a:ln>
            <a:noFill/>
          </a:ln>
        </p:spPr>
        <p:txBody>
          <a:bodyPr anchorCtr="0" anchor="t" bIns="91425" lIns="91425" spcFirstLastPara="1" rIns="91425" wrap="square" tIns="91425">
            <a:noAutofit/>
          </a:bodyPr>
          <a:lstStyle/>
          <a:p>
            <a:pPr indent="-330200" lvl="0" marL="457200" rtl="0" algn="just">
              <a:spcBef>
                <a:spcPts val="1000"/>
              </a:spcBef>
              <a:spcAft>
                <a:spcPts val="0"/>
              </a:spcAft>
              <a:buClr>
                <a:srgbClr val="0000FF"/>
              </a:buClr>
              <a:buSzPts val="1600"/>
              <a:buFont typeface="Roboto"/>
              <a:buChar char="➢"/>
            </a:pPr>
            <a:r>
              <a:rPr b="1" lang="el" sz="1600">
                <a:solidFill>
                  <a:srgbClr val="FF00FF"/>
                </a:solidFill>
                <a:latin typeface="Roboto"/>
                <a:ea typeface="Roboto"/>
                <a:cs typeface="Roboto"/>
                <a:sym typeface="Roboto"/>
              </a:rPr>
              <a:t>Χρησιμοποιήστε 4 ή 5 συνδυα</a:t>
            </a:r>
            <a:r>
              <a:rPr b="1" lang="el" sz="1500">
                <a:solidFill>
                  <a:srgbClr val="FF00FF"/>
                </a:solidFill>
                <a:latin typeface="Roboto"/>
                <a:ea typeface="Roboto"/>
                <a:cs typeface="Roboto"/>
                <a:sym typeface="Roboto"/>
              </a:rPr>
              <a:t>σμούς</a:t>
            </a:r>
            <a:r>
              <a:rPr lang="el" sz="1500">
                <a:solidFill>
                  <a:srgbClr val="0000FF"/>
                </a:solidFill>
                <a:latin typeface="Roboto"/>
                <a:ea typeface="Roboto"/>
                <a:cs typeface="Roboto"/>
                <a:sym typeface="Roboto"/>
              </a:rPr>
              <a:t> (βήμα 1.1). Δεν χρειάζονται περισσότεροι. </a:t>
            </a:r>
            <a:endParaRPr sz="1500">
              <a:solidFill>
                <a:srgbClr val="0000FF"/>
              </a:solidFill>
              <a:latin typeface="Roboto"/>
              <a:ea typeface="Roboto"/>
              <a:cs typeface="Roboto"/>
              <a:sym typeface="Roboto"/>
            </a:endParaRPr>
          </a:p>
          <a:p>
            <a:pPr indent="-323850" lvl="0" marL="457200" rtl="0" algn="just">
              <a:spcBef>
                <a:spcPts val="1000"/>
              </a:spcBef>
              <a:spcAft>
                <a:spcPts val="0"/>
              </a:spcAft>
              <a:buClr>
                <a:srgbClr val="0000FF"/>
              </a:buClr>
              <a:buSzPts val="1500"/>
              <a:buFont typeface="Roboto"/>
              <a:buChar char="➢"/>
            </a:pPr>
            <a:r>
              <a:rPr b="1" lang="el" sz="1500">
                <a:solidFill>
                  <a:srgbClr val="FF00FF"/>
                </a:solidFill>
                <a:latin typeface="Roboto"/>
                <a:ea typeface="Roboto"/>
                <a:cs typeface="Roboto"/>
                <a:sym typeface="Roboto"/>
              </a:rPr>
              <a:t>Κατασκευάστε τον πρώτο συνδυασμό </a:t>
            </a:r>
            <a:r>
              <a:rPr lang="el" sz="1500">
                <a:solidFill>
                  <a:srgbClr val="0000FF"/>
                </a:solidFill>
                <a:latin typeface="Roboto"/>
                <a:ea typeface="Roboto"/>
                <a:cs typeface="Roboto"/>
                <a:sym typeface="Roboto"/>
              </a:rPr>
              <a:t>(βήμα 1.2). Το ένα από τα δύο αγαθά (Υ) δεν παράγεται (άρα Υ=0) επειδή όλοι οι συντελεστές παραγωγής της οικονομίας απασχολούνται στην παραγωγή του άλλου αγαθού (Χ). Ορίζετε εσείς την ποσότητα που παράγεται από το αγαθό Χ (επιλέξτε εύκολους αριθμούς). </a:t>
            </a:r>
            <a:endParaRPr sz="1500">
              <a:solidFill>
                <a:srgbClr val="0000FF"/>
              </a:solidFill>
              <a:latin typeface="Roboto"/>
              <a:ea typeface="Roboto"/>
              <a:cs typeface="Roboto"/>
              <a:sym typeface="Roboto"/>
            </a:endParaRPr>
          </a:p>
          <a:p>
            <a:pPr indent="-323850" lvl="0" marL="457200" rtl="0" algn="just">
              <a:spcBef>
                <a:spcPts val="1000"/>
              </a:spcBef>
              <a:spcAft>
                <a:spcPts val="0"/>
              </a:spcAft>
              <a:buClr>
                <a:srgbClr val="0000FF"/>
              </a:buClr>
              <a:buSzPts val="1500"/>
              <a:buFont typeface="Roboto"/>
              <a:buChar char="➢"/>
            </a:pPr>
            <a:r>
              <a:rPr b="1" lang="el" sz="1500">
                <a:solidFill>
                  <a:srgbClr val="FF00FF"/>
                </a:solidFill>
                <a:latin typeface="Roboto"/>
                <a:ea typeface="Roboto"/>
                <a:cs typeface="Roboto"/>
                <a:sym typeface="Roboto"/>
              </a:rPr>
              <a:t>Κατασκευάστε τον τελευταίο συνδυασμό</a:t>
            </a:r>
            <a:r>
              <a:rPr lang="el" sz="1500">
                <a:solidFill>
                  <a:srgbClr val="0000FF"/>
                </a:solidFill>
                <a:latin typeface="Roboto"/>
                <a:ea typeface="Roboto"/>
                <a:cs typeface="Roboto"/>
                <a:sym typeface="Roboto"/>
              </a:rPr>
              <a:t> </a:t>
            </a:r>
            <a:r>
              <a:rPr lang="el" sz="1500">
                <a:solidFill>
                  <a:srgbClr val="0000FF"/>
                </a:solidFill>
                <a:latin typeface="Roboto"/>
                <a:ea typeface="Roboto"/>
                <a:cs typeface="Roboto"/>
                <a:sym typeface="Roboto"/>
              </a:rPr>
              <a:t>(βήμα 1.3). </a:t>
            </a:r>
            <a:r>
              <a:rPr lang="el" sz="1500">
                <a:solidFill>
                  <a:srgbClr val="0000FF"/>
                </a:solidFill>
                <a:latin typeface="Roboto"/>
                <a:ea typeface="Roboto"/>
                <a:cs typeface="Roboto"/>
                <a:sym typeface="Roboto"/>
              </a:rPr>
              <a:t>Ισχύει το ανάποδο από τον πρώτο. Δηλαδή, Χ=0 και παράγεται μόνο το Υ (επιλέξτε και πάλι έναν εύκολο αριθμό)</a:t>
            </a:r>
            <a:r>
              <a:rPr lang="el" sz="1500">
                <a:solidFill>
                  <a:srgbClr val="0000FF"/>
                </a:solidFill>
                <a:latin typeface="Roboto"/>
                <a:ea typeface="Roboto"/>
                <a:cs typeface="Roboto"/>
                <a:sym typeface="Roboto"/>
              </a:rPr>
              <a:t>.</a:t>
            </a:r>
            <a:endParaRPr sz="1500">
              <a:solidFill>
                <a:srgbClr val="0000FF"/>
              </a:solidFill>
              <a:latin typeface="Roboto"/>
              <a:ea typeface="Roboto"/>
              <a:cs typeface="Roboto"/>
              <a:sym typeface="Roboto"/>
            </a:endParaRPr>
          </a:p>
          <a:p>
            <a:pPr indent="-323850" lvl="0" marL="457200" rtl="0" algn="just">
              <a:spcBef>
                <a:spcPts val="1000"/>
              </a:spcBef>
              <a:spcAft>
                <a:spcPts val="0"/>
              </a:spcAft>
              <a:buClr>
                <a:srgbClr val="0000FF"/>
              </a:buClr>
              <a:buSzPts val="1500"/>
              <a:buFont typeface="Roboto"/>
              <a:buChar char="➢"/>
            </a:pPr>
            <a:r>
              <a:rPr b="1" lang="el" sz="1500">
                <a:solidFill>
                  <a:srgbClr val="FF00FF"/>
                </a:solidFill>
                <a:latin typeface="Roboto"/>
                <a:ea typeface="Roboto"/>
                <a:cs typeface="Roboto"/>
                <a:sym typeface="Roboto"/>
              </a:rPr>
              <a:t>Κατασκευάστε τους ενδιάμεσους συνδυασμους </a:t>
            </a:r>
            <a:r>
              <a:rPr lang="el" sz="1500">
                <a:solidFill>
                  <a:srgbClr val="0000FF"/>
                </a:solidFill>
                <a:latin typeface="Roboto"/>
                <a:ea typeface="Roboto"/>
                <a:cs typeface="Roboto"/>
                <a:sym typeface="Roboto"/>
              </a:rPr>
              <a:t>(βήμα 1.4).</a:t>
            </a:r>
            <a:r>
              <a:rPr b="1" lang="el" sz="1500">
                <a:solidFill>
                  <a:srgbClr val="FF00FF"/>
                </a:solidFill>
                <a:latin typeface="Roboto"/>
                <a:ea typeface="Roboto"/>
                <a:cs typeface="Roboto"/>
                <a:sym typeface="Roboto"/>
              </a:rPr>
              <a:t> </a:t>
            </a:r>
            <a:r>
              <a:rPr lang="el" sz="1500">
                <a:solidFill>
                  <a:srgbClr val="0000FF"/>
                </a:solidFill>
                <a:latin typeface="Roboto"/>
                <a:ea typeface="Roboto"/>
                <a:cs typeface="Roboto"/>
                <a:sym typeface="Roboto"/>
              </a:rPr>
              <a:t>Το ένα αγαθό μειώνεται (Χ) και το άλλο θα αυξάνεται (Υ) σύμφωνα με τους κανόνες (νόμους) της οικονομικής θεωρίας. Ποιοι είναι αυτοί και γιατί;</a:t>
            </a:r>
            <a:endParaRPr sz="1500">
              <a:solidFill>
                <a:srgbClr val="0000FF"/>
              </a:solidFill>
              <a:latin typeface="Roboto"/>
              <a:ea typeface="Roboto"/>
              <a:cs typeface="Roboto"/>
              <a:sym typeface="Roboto"/>
            </a:endParaRPr>
          </a:p>
          <a:p>
            <a:pPr indent="0" lvl="0" marL="457200" rtl="0" algn="just">
              <a:spcBef>
                <a:spcPts val="0"/>
              </a:spcBef>
              <a:spcAft>
                <a:spcPts val="0"/>
              </a:spcAft>
              <a:buNone/>
            </a:pPr>
            <a:r>
              <a:t/>
            </a:r>
            <a:endParaRPr>
              <a:solidFill>
                <a:srgbClr val="0000FF"/>
              </a:solidFill>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471900" y="361025"/>
            <a:ext cx="8222100" cy="1145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l" sz="3000"/>
              <a:t>2. Κατασκευάζοντας την Κ.Π.Δ. (7/10)</a:t>
            </a:r>
            <a:endParaRPr sz="2200"/>
          </a:p>
          <a:p>
            <a:pPr indent="0" lvl="0" marL="0" rtl="0" algn="ctr">
              <a:spcBef>
                <a:spcPts val="0"/>
              </a:spcBef>
              <a:spcAft>
                <a:spcPts val="0"/>
              </a:spcAft>
              <a:buNone/>
            </a:pPr>
            <a:r>
              <a:rPr lang="el" sz="2200"/>
              <a:t>(Δημιουργήστε το δικό σας παράδειγμα: οι νόμοι της θεωρίας)</a:t>
            </a:r>
            <a:endParaRPr sz="2200"/>
          </a:p>
        </p:txBody>
      </p:sp>
      <p:sp>
        <p:nvSpPr>
          <p:cNvPr id="116" name="Google Shape;116;p21"/>
          <p:cNvSpPr txBox="1"/>
          <p:nvPr/>
        </p:nvSpPr>
        <p:spPr>
          <a:xfrm>
            <a:off x="471975" y="1707300"/>
            <a:ext cx="8222100" cy="3167100"/>
          </a:xfrm>
          <a:prstGeom prst="rect">
            <a:avLst/>
          </a:prstGeom>
          <a:noFill/>
          <a:ln>
            <a:noFill/>
          </a:ln>
        </p:spPr>
        <p:txBody>
          <a:bodyPr anchorCtr="0" anchor="t" bIns="91425" lIns="91425" spcFirstLastPara="1" rIns="91425" wrap="square" tIns="91425">
            <a:noAutofit/>
          </a:bodyPr>
          <a:lstStyle/>
          <a:p>
            <a:pPr indent="0" lvl="0" marL="457200" rtl="0" algn="ctr">
              <a:spcBef>
                <a:spcPts val="0"/>
              </a:spcBef>
              <a:spcAft>
                <a:spcPts val="0"/>
              </a:spcAft>
              <a:buNone/>
            </a:pPr>
            <a:r>
              <a:rPr b="1" lang="el" sz="1800">
                <a:solidFill>
                  <a:srgbClr val="FF00FF"/>
                </a:solidFill>
                <a:latin typeface="Roboto"/>
                <a:ea typeface="Roboto"/>
                <a:cs typeface="Roboto"/>
                <a:sym typeface="Roboto"/>
              </a:rPr>
              <a:t>Ο 1ος νόμος της οικονομικής θεωρίας</a:t>
            </a:r>
            <a:r>
              <a:rPr lang="el" sz="1800">
                <a:solidFill>
                  <a:srgbClr val="0000FF"/>
                </a:solidFill>
                <a:latin typeface="Roboto"/>
                <a:ea typeface="Roboto"/>
                <a:cs typeface="Roboto"/>
                <a:sym typeface="Roboto"/>
              </a:rPr>
              <a:t> </a:t>
            </a:r>
            <a:endParaRPr sz="1800">
              <a:solidFill>
                <a:srgbClr val="0000FF"/>
              </a:solidFill>
              <a:latin typeface="Roboto"/>
              <a:ea typeface="Roboto"/>
              <a:cs typeface="Roboto"/>
              <a:sym typeface="Roboto"/>
            </a:endParaRPr>
          </a:p>
          <a:p>
            <a:pPr indent="0" lvl="0" marL="457200" rtl="0" algn="ctr">
              <a:spcBef>
                <a:spcPts val="0"/>
              </a:spcBef>
              <a:spcAft>
                <a:spcPts val="0"/>
              </a:spcAft>
              <a:buNone/>
            </a:pPr>
            <a:r>
              <a:rPr b="1" lang="el" sz="1800">
                <a:solidFill>
                  <a:srgbClr val="0000FF"/>
                </a:solidFill>
                <a:latin typeface="Roboto"/>
                <a:ea typeface="Roboto"/>
                <a:cs typeface="Roboto"/>
                <a:sym typeface="Roboto"/>
              </a:rPr>
              <a:t>(ο νόμος του κόστους ευκαιρίας, καθολικός νόμος, δίχως εξαιρέσεις)</a:t>
            </a:r>
            <a:endParaRPr b="1" sz="1800">
              <a:solidFill>
                <a:srgbClr val="0000FF"/>
              </a:solidFill>
              <a:latin typeface="Roboto"/>
              <a:ea typeface="Roboto"/>
              <a:cs typeface="Roboto"/>
              <a:sym typeface="Roboto"/>
            </a:endParaRPr>
          </a:p>
          <a:p>
            <a:pPr indent="0" lvl="0" marL="0" rtl="0" algn="just">
              <a:spcBef>
                <a:spcPts val="1000"/>
              </a:spcBef>
              <a:spcAft>
                <a:spcPts val="0"/>
              </a:spcAft>
              <a:buNone/>
            </a:pPr>
            <a:r>
              <a:rPr lang="el" sz="1800">
                <a:solidFill>
                  <a:srgbClr val="0000FF"/>
                </a:solidFill>
                <a:latin typeface="Roboto"/>
                <a:ea typeface="Roboto"/>
                <a:cs typeface="Roboto"/>
                <a:sym typeface="Roboto"/>
              </a:rPr>
              <a:t>Από τον πρώτο συνδυασμό προς τον τελευταίο, θα πρέπει να μειώνεται η παραγωγή του ενός αγαθού (Χ) και να αυξάνεται η παραγωγή του άλλου (Υ). </a:t>
            </a:r>
            <a:endParaRPr sz="1800">
              <a:solidFill>
                <a:srgbClr val="0000FF"/>
              </a:solidFill>
              <a:latin typeface="Roboto"/>
              <a:ea typeface="Roboto"/>
              <a:cs typeface="Roboto"/>
              <a:sym typeface="Roboto"/>
            </a:endParaRPr>
          </a:p>
          <a:p>
            <a:pPr indent="0" lvl="0" marL="0" rtl="0" algn="just">
              <a:spcBef>
                <a:spcPts val="1000"/>
              </a:spcBef>
              <a:spcAft>
                <a:spcPts val="0"/>
              </a:spcAft>
              <a:buNone/>
            </a:pPr>
            <a:r>
              <a:rPr b="1" lang="el" sz="1800">
                <a:solidFill>
                  <a:srgbClr val="FF00FF"/>
                </a:solidFill>
                <a:latin typeface="Roboto"/>
                <a:ea typeface="Roboto"/>
                <a:cs typeface="Roboto"/>
                <a:sym typeface="Roboto"/>
              </a:rPr>
              <a:t>Γιατί;</a:t>
            </a:r>
            <a:r>
              <a:rPr lang="el" sz="1800">
                <a:solidFill>
                  <a:srgbClr val="0000FF"/>
                </a:solidFill>
                <a:latin typeface="Roboto"/>
                <a:ea typeface="Roboto"/>
                <a:cs typeface="Roboto"/>
                <a:sym typeface="Roboto"/>
              </a:rPr>
              <a:t> Επειδή η οικονομία χρησιμοποιεί δεδομένη τεχνολογία (3η υπόθεση της Κ.Π.Δ.) και όλους τους (δεδομένους) συντελεστές παραγωγής της αποδοτικά (2η υπόθεση της Κ.Π.Δ.). Έτσι, (ο μόνος τρόπος) για να αυξηθεί η παραγωγή του ενός αγαθού (Υ) είναι αν πάρει συντελεστές παραγωγής που χρησιμοποιούνται στην παραγωγή του άλλου (Χ). Κάτι τέτοιο όμως θα οδηγήσει σε πτώση της παραγωγής του άλλου αγαθού (Χ). </a:t>
            </a:r>
            <a:endParaRPr sz="1800">
              <a:solidFill>
                <a:srgbClr val="0000FF"/>
              </a:solidFill>
              <a:latin typeface="Roboto"/>
              <a:ea typeface="Roboto"/>
              <a:cs typeface="Roboto"/>
              <a:sym typeface="Roboto"/>
            </a:endParaRPr>
          </a:p>
          <a:p>
            <a:pPr indent="0" lvl="0" marL="0" rtl="0" algn="l">
              <a:spcBef>
                <a:spcPts val="0"/>
              </a:spcBef>
              <a:spcAft>
                <a:spcPts val="0"/>
              </a:spcAft>
              <a:buNone/>
            </a:pPr>
            <a:r>
              <a:t/>
            </a:r>
            <a:endParaRPr>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