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7f3715d81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f3715d81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7168e2b8d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168e2b8d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53785abb33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53785abb33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53785ba278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53785ba278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53785abb33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53785abb3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53785ba278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53785ba278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992fb6bb9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992fb6bb9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992fb6bb94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992fb6bb94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992fb6bb94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992fb6bb94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2"/>
              </a:buClr>
              <a:buSzPts val="12000"/>
              <a:buNone/>
              <a:defRPr sz="12000">
                <a:solidFill>
                  <a:schemeClr val="dk2"/>
                </a:solidFill>
              </a:defRPr>
            </a:lvl1pPr>
            <a:lvl2pPr lvl="1" rtl="0" algn="ctr">
              <a:spcBef>
                <a:spcPts val="0"/>
              </a:spcBef>
              <a:spcAft>
                <a:spcPts val="0"/>
              </a:spcAft>
              <a:buClr>
                <a:schemeClr val="dk2"/>
              </a:buClr>
              <a:buSzPts val="12000"/>
              <a:buNone/>
              <a:defRPr sz="12000">
                <a:solidFill>
                  <a:schemeClr val="dk2"/>
                </a:solidFill>
              </a:defRPr>
            </a:lvl2pPr>
            <a:lvl3pPr lvl="2" rtl="0" algn="ctr">
              <a:spcBef>
                <a:spcPts val="0"/>
              </a:spcBef>
              <a:spcAft>
                <a:spcPts val="0"/>
              </a:spcAft>
              <a:buClr>
                <a:schemeClr val="dk2"/>
              </a:buClr>
              <a:buSzPts val="12000"/>
              <a:buNone/>
              <a:defRPr sz="12000">
                <a:solidFill>
                  <a:schemeClr val="dk2"/>
                </a:solidFill>
              </a:defRPr>
            </a:lvl3pPr>
            <a:lvl4pPr lvl="3" rtl="0" algn="ctr">
              <a:spcBef>
                <a:spcPts val="0"/>
              </a:spcBef>
              <a:spcAft>
                <a:spcPts val="0"/>
              </a:spcAft>
              <a:buClr>
                <a:schemeClr val="dk2"/>
              </a:buClr>
              <a:buSzPts val="12000"/>
              <a:buNone/>
              <a:defRPr sz="12000">
                <a:solidFill>
                  <a:schemeClr val="dk2"/>
                </a:solidFill>
              </a:defRPr>
            </a:lvl4pPr>
            <a:lvl5pPr lvl="4" rtl="0" algn="ctr">
              <a:spcBef>
                <a:spcPts val="0"/>
              </a:spcBef>
              <a:spcAft>
                <a:spcPts val="0"/>
              </a:spcAft>
              <a:buClr>
                <a:schemeClr val="dk2"/>
              </a:buClr>
              <a:buSzPts val="12000"/>
              <a:buNone/>
              <a:defRPr sz="12000">
                <a:solidFill>
                  <a:schemeClr val="dk2"/>
                </a:solidFill>
              </a:defRPr>
            </a:lvl5pPr>
            <a:lvl6pPr lvl="5" rtl="0" algn="ctr">
              <a:spcBef>
                <a:spcPts val="0"/>
              </a:spcBef>
              <a:spcAft>
                <a:spcPts val="0"/>
              </a:spcAft>
              <a:buClr>
                <a:schemeClr val="dk2"/>
              </a:buClr>
              <a:buSzPts val="12000"/>
              <a:buNone/>
              <a:defRPr sz="12000">
                <a:solidFill>
                  <a:schemeClr val="dk2"/>
                </a:solidFill>
              </a:defRPr>
            </a:lvl6pPr>
            <a:lvl7pPr lvl="6" rtl="0" algn="ctr">
              <a:spcBef>
                <a:spcPts val="0"/>
              </a:spcBef>
              <a:spcAft>
                <a:spcPts val="0"/>
              </a:spcAft>
              <a:buClr>
                <a:schemeClr val="dk2"/>
              </a:buClr>
              <a:buSzPts val="12000"/>
              <a:buNone/>
              <a:defRPr sz="12000">
                <a:solidFill>
                  <a:schemeClr val="dk2"/>
                </a:solidFill>
              </a:defRPr>
            </a:lvl7pPr>
            <a:lvl8pPr lvl="7" rtl="0" algn="ctr">
              <a:spcBef>
                <a:spcPts val="0"/>
              </a:spcBef>
              <a:spcAft>
                <a:spcPts val="0"/>
              </a:spcAft>
              <a:buClr>
                <a:schemeClr val="dk2"/>
              </a:buClr>
              <a:buSzPts val="12000"/>
              <a:buNone/>
              <a:defRPr sz="12000">
                <a:solidFill>
                  <a:schemeClr val="dk2"/>
                </a:solidFill>
              </a:defRPr>
            </a:lvl8pPr>
            <a:lvl9pPr lvl="8" rtl="0"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Clr>
                <a:schemeClr val="lt1"/>
              </a:buClr>
              <a:buSzPts val="1200"/>
              <a:buChar char="●"/>
              <a:defRPr sz="1200">
                <a:solidFill>
                  <a:schemeClr val="lt1"/>
                </a:solidFill>
              </a:defRPr>
            </a:lvl1pPr>
            <a:lvl2pPr indent="-304800" lvl="1" marL="914400" rtl="0">
              <a:spcBef>
                <a:spcPts val="1600"/>
              </a:spcBef>
              <a:spcAft>
                <a:spcPts val="0"/>
              </a:spcAft>
              <a:buClr>
                <a:schemeClr val="lt1"/>
              </a:buClr>
              <a:buSzPts val="1200"/>
              <a:buChar char="○"/>
              <a:defRPr sz="1200">
                <a:solidFill>
                  <a:schemeClr val="lt1"/>
                </a:solidFill>
              </a:defRPr>
            </a:lvl2pPr>
            <a:lvl3pPr indent="-304800" lvl="2" marL="1371600" rtl="0">
              <a:spcBef>
                <a:spcPts val="1600"/>
              </a:spcBef>
              <a:spcAft>
                <a:spcPts val="0"/>
              </a:spcAft>
              <a:buClr>
                <a:schemeClr val="lt1"/>
              </a:buClr>
              <a:buSzPts val="1200"/>
              <a:buChar char="■"/>
              <a:defRPr sz="1200">
                <a:solidFill>
                  <a:schemeClr val="lt1"/>
                </a:solidFill>
              </a:defRPr>
            </a:lvl3pPr>
            <a:lvl4pPr indent="-304800" lvl="3" marL="1828800" rtl="0">
              <a:spcBef>
                <a:spcPts val="1600"/>
              </a:spcBef>
              <a:spcAft>
                <a:spcPts val="0"/>
              </a:spcAft>
              <a:buClr>
                <a:schemeClr val="lt1"/>
              </a:buClr>
              <a:buSzPts val="1200"/>
              <a:buChar char="●"/>
              <a:defRPr sz="1200">
                <a:solidFill>
                  <a:schemeClr val="lt1"/>
                </a:solidFill>
              </a:defRPr>
            </a:lvl4pPr>
            <a:lvl5pPr indent="-304800" lvl="4" marL="2286000" rtl="0">
              <a:spcBef>
                <a:spcPts val="1600"/>
              </a:spcBef>
              <a:spcAft>
                <a:spcPts val="0"/>
              </a:spcAft>
              <a:buClr>
                <a:schemeClr val="lt1"/>
              </a:buClr>
              <a:buSzPts val="1200"/>
              <a:buChar char="○"/>
              <a:defRPr sz="1200">
                <a:solidFill>
                  <a:schemeClr val="lt1"/>
                </a:solidFill>
              </a:defRPr>
            </a:lvl5pPr>
            <a:lvl6pPr indent="-304800" lvl="5" marL="2743200" rtl="0">
              <a:spcBef>
                <a:spcPts val="1600"/>
              </a:spcBef>
              <a:spcAft>
                <a:spcPts val="0"/>
              </a:spcAft>
              <a:buClr>
                <a:schemeClr val="lt1"/>
              </a:buClr>
              <a:buSzPts val="1200"/>
              <a:buChar char="■"/>
              <a:defRPr sz="1200">
                <a:solidFill>
                  <a:schemeClr val="lt1"/>
                </a:solidFill>
              </a:defRPr>
            </a:lvl6pPr>
            <a:lvl7pPr indent="-304800" lvl="6" marL="3200400" rtl="0">
              <a:spcBef>
                <a:spcPts val="1600"/>
              </a:spcBef>
              <a:spcAft>
                <a:spcPts val="0"/>
              </a:spcAft>
              <a:buClr>
                <a:schemeClr val="lt1"/>
              </a:buClr>
              <a:buSzPts val="1200"/>
              <a:buChar char="●"/>
              <a:defRPr sz="1200">
                <a:solidFill>
                  <a:schemeClr val="lt1"/>
                </a:solidFill>
              </a:defRPr>
            </a:lvl7pPr>
            <a:lvl8pPr indent="-304800" lvl="7" marL="3657600" rtl="0">
              <a:spcBef>
                <a:spcPts val="1600"/>
              </a:spcBef>
              <a:spcAft>
                <a:spcPts val="0"/>
              </a:spcAft>
              <a:buClr>
                <a:schemeClr val="lt1"/>
              </a:buClr>
              <a:buSzPts val="1200"/>
              <a:buChar char="○"/>
              <a:defRPr sz="1200">
                <a:solidFill>
                  <a:schemeClr val="lt1"/>
                </a:solidFill>
              </a:defRPr>
            </a:lvl8pPr>
            <a:lvl9pPr indent="-304800" lvl="8" marL="4114800" rtl="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2"/>
              </a:buClr>
              <a:buSzPts val="4200"/>
              <a:buNone/>
              <a:defRPr sz="4200">
                <a:solidFill>
                  <a:schemeClr val="dk2"/>
                </a:solidFill>
              </a:defRPr>
            </a:lvl1pPr>
            <a:lvl2pPr lvl="1" rtl="0" algn="ctr">
              <a:spcBef>
                <a:spcPts val="0"/>
              </a:spcBef>
              <a:spcAft>
                <a:spcPts val="0"/>
              </a:spcAft>
              <a:buClr>
                <a:schemeClr val="dk2"/>
              </a:buClr>
              <a:buSzPts val="4200"/>
              <a:buNone/>
              <a:defRPr sz="4200">
                <a:solidFill>
                  <a:schemeClr val="dk2"/>
                </a:solidFill>
              </a:defRPr>
            </a:lvl2pPr>
            <a:lvl3pPr lvl="2" rtl="0" algn="ctr">
              <a:spcBef>
                <a:spcPts val="0"/>
              </a:spcBef>
              <a:spcAft>
                <a:spcPts val="0"/>
              </a:spcAft>
              <a:buClr>
                <a:schemeClr val="dk2"/>
              </a:buClr>
              <a:buSzPts val="4200"/>
              <a:buNone/>
              <a:defRPr sz="4200">
                <a:solidFill>
                  <a:schemeClr val="dk2"/>
                </a:solidFill>
              </a:defRPr>
            </a:lvl3pPr>
            <a:lvl4pPr lvl="3" rtl="0" algn="ctr">
              <a:spcBef>
                <a:spcPts val="0"/>
              </a:spcBef>
              <a:spcAft>
                <a:spcPts val="0"/>
              </a:spcAft>
              <a:buClr>
                <a:schemeClr val="dk2"/>
              </a:buClr>
              <a:buSzPts val="4200"/>
              <a:buNone/>
              <a:defRPr sz="4200">
                <a:solidFill>
                  <a:schemeClr val="dk2"/>
                </a:solidFill>
              </a:defRPr>
            </a:lvl4pPr>
            <a:lvl5pPr lvl="4" rtl="0" algn="ctr">
              <a:spcBef>
                <a:spcPts val="0"/>
              </a:spcBef>
              <a:spcAft>
                <a:spcPts val="0"/>
              </a:spcAft>
              <a:buClr>
                <a:schemeClr val="dk2"/>
              </a:buClr>
              <a:buSzPts val="4200"/>
              <a:buNone/>
              <a:defRPr sz="4200">
                <a:solidFill>
                  <a:schemeClr val="dk2"/>
                </a:solidFill>
              </a:defRPr>
            </a:lvl5pPr>
            <a:lvl6pPr lvl="5" rtl="0" algn="ctr">
              <a:spcBef>
                <a:spcPts val="0"/>
              </a:spcBef>
              <a:spcAft>
                <a:spcPts val="0"/>
              </a:spcAft>
              <a:buClr>
                <a:schemeClr val="dk2"/>
              </a:buClr>
              <a:buSzPts val="4200"/>
              <a:buNone/>
              <a:defRPr sz="4200">
                <a:solidFill>
                  <a:schemeClr val="dk2"/>
                </a:solidFill>
              </a:defRPr>
            </a:lvl6pPr>
            <a:lvl7pPr lvl="6" rtl="0" algn="ctr">
              <a:spcBef>
                <a:spcPts val="0"/>
              </a:spcBef>
              <a:spcAft>
                <a:spcPts val="0"/>
              </a:spcAft>
              <a:buClr>
                <a:schemeClr val="dk2"/>
              </a:buClr>
              <a:buSzPts val="4200"/>
              <a:buNone/>
              <a:defRPr sz="4200">
                <a:solidFill>
                  <a:schemeClr val="dk2"/>
                </a:solidFill>
              </a:defRPr>
            </a:lvl7pPr>
            <a:lvl8pPr lvl="7" rtl="0" algn="ctr">
              <a:spcBef>
                <a:spcPts val="0"/>
              </a:spcBef>
              <a:spcAft>
                <a:spcPts val="0"/>
              </a:spcAft>
              <a:buClr>
                <a:schemeClr val="dk2"/>
              </a:buClr>
              <a:buSzPts val="4200"/>
              <a:buNone/>
              <a:defRPr sz="4200">
                <a:solidFill>
                  <a:schemeClr val="dk2"/>
                </a:solidFill>
              </a:defRPr>
            </a:lvl8pPr>
            <a:lvl9pPr lvl="8" rtl="0"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rtl="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lt2"/>
                </a:solidFill>
                <a:latin typeface="Roboto"/>
                <a:ea typeface="Roboto"/>
                <a:cs typeface="Roboto"/>
                <a:sym typeface="Roboto"/>
              </a:defRPr>
            </a:lvl1pPr>
            <a:lvl2pPr lvl="1" rtl="0" algn="r">
              <a:buNone/>
              <a:defRPr sz="1000">
                <a:solidFill>
                  <a:schemeClr val="lt2"/>
                </a:solidFill>
                <a:latin typeface="Roboto"/>
                <a:ea typeface="Roboto"/>
                <a:cs typeface="Roboto"/>
                <a:sym typeface="Roboto"/>
              </a:defRPr>
            </a:lvl2pPr>
            <a:lvl3pPr lvl="2" rtl="0" algn="r">
              <a:buNone/>
              <a:defRPr sz="1000">
                <a:solidFill>
                  <a:schemeClr val="lt2"/>
                </a:solidFill>
                <a:latin typeface="Roboto"/>
                <a:ea typeface="Roboto"/>
                <a:cs typeface="Roboto"/>
                <a:sym typeface="Roboto"/>
              </a:defRPr>
            </a:lvl3pPr>
            <a:lvl4pPr lvl="3" rtl="0" algn="r">
              <a:buNone/>
              <a:defRPr sz="1000">
                <a:solidFill>
                  <a:schemeClr val="lt2"/>
                </a:solidFill>
                <a:latin typeface="Roboto"/>
                <a:ea typeface="Roboto"/>
                <a:cs typeface="Roboto"/>
                <a:sym typeface="Roboto"/>
              </a:defRPr>
            </a:lvl4pPr>
            <a:lvl5pPr lvl="4" rtl="0" algn="r">
              <a:buNone/>
              <a:defRPr sz="1000">
                <a:solidFill>
                  <a:schemeClr val="lt2"/>
                </a:solidFill>
                <a:latin typeface="Roboto"/>
                <a:ea typeface="Roboto"/>
                <a:cs typeface="Roboto"/>
                <a:sym typeface="Roboto"/>
              </a:defRPr>
            </a:lvl5pPr>
            <a:lvl6pPr lvl="5" rtl="0" algn="r">
              <a:buNone/>
              <a:defRPr sz="1000">
                <a:solidFill>
                  <a:schemeClr val="lt2"/>
                </a:solidFill>
                <a:latin typeface="Roboto"/>
                <a:ea typeface="Roboto"/>
                <a:cs typeface="Roboto"/>
                <a:sym typeface="Roboto"/>
              </a:defRPr>
            </a:lvl6pPr>
            <a:lvl7pPr lvl="6" rtl="0" algn="r">
              <a:buNone/>
              <a:defRPr sz="1000">
                <a:solidFill>
                  <a:schemeClr val="lt2"/>
                </a:solidFill>
                <a:latin typeface="Roboto"/>
                <a:ea typeface="Roboto"/>
                <a:cs typeface="Roboto"/>
                <a:sym typeface="Roboto"/>
              </a:defRPr>
            </a:lvl7pPr>
            <a:lvl8pPr lvl="7" rtl="0" algn="r">
              <a:buNone/>
              <a:defRPr sz="1000">
                <a:solidFill>
                  <a:schemeClr val="lt2"/>
                </a:solidFill>
                <a:latin typeface="Roboto"/>
                <a:ea typeface="Roboto"/>
                <a:cs typeface="Roboto"/>
                <a:sym typeface="Roboto"/>
              </a:defRPr>
            </a:lvl8pPr>
            <a:lvl9pPr lvl="8" rtl="0"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911175"/>
            <a:ext cx="8222100" cy="1909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l"/>
              <a:t>1.6 Κοινωνικοί θεσμοί:</a:t>
            </a:r>
            <a:endParaRPr/>
          </a:p>
          <a:p>
            <a:pPr indent="0" lvl="0" marL="0" rtl="0" algn="ctr">
              <a:spcBef>
                <a:spcPts val="0"/>
              </a:spcBef>
              <a:spcAft>
                <a:spcPts val="0"/>
              </a:spcAft>
              <a:buNone/>
            </a:pPr>
            <a:r>
              <a:rPr lang="el"/>
              <a:t>Γ. Το Εργατικό Σωματείο</a:t>
            </a:r>
            <a:endParaRPr/>
          </a:p>
        </p:txBody>
      </p:sp>
      <p:sp>
        <p:nvSpPr>
          <p:cNvPr id="68" name="Google Shape;68;p13"/>
          <p:cNvSpPr txBox="1"/>
          <p:nvPr>
            <p:ph idx="1" type="subTitle"/>
          </p:nvPr>
        </p:nvSpPr>
        <p:spPr>
          <a:xfrm>
            <a:off x="390525" y="2943900"/>
            <a:ext cx="8222100" cy="59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l"/>
              <a:t>(Ορισμός, επιδιώξεις, ιστορικά στοιχεία)</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71900" y="378275"/>
            <a:ext cx="8222100" cy="1128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l" sz="3000"/>
              <a:t>Γ</a:t>
            </a:r>
            <a:r>
              <a:rPr lang="el" sz="3000"/>
              <a:t>.1 Τι είναι τα Εργατικά Σωματεία;</a:t>
            </a:r>
            <a:endParaRPr sz="3000"/>
          </a:p>
          <a:p>
            <a:pPr indent="0" lvl="0" marL="0" rtl="0" algn="ctr">
              <a:spcBef>
                <a:spcPts val="0"/>
              </a:spcBef>
              <a:spcAft>
                <a:spcPts val="0"/>
              </a:spcAft>
              <a:buNone/>
            </a:pPr>
            <a:r>
              <a:rPr lang="el" sz="2200"/>
              <a:t>(και ο αντικειμενικός σκοπός)</a:t>
            </a:r>
            <a:endParaRPr sz="2200"/>
          </a:p>
        </p:txBody>
      </p:sp>
      <p:sp>
        <p:nvSpPr>
          <p:cNvPr id="74" name="Google Shape;74;p14"/>
          <p:cNvSpPr txBox="1"/>
          <p:nvPr>
            <p:ph idx="1" type="body"/>
          </p:nvPr>
        </p:nvSpPr>
        <p:spPr>
          <a:xfrm>
            <a:off x="471900" y="1919075"/>
            <a:ext cx="8222100" cy="2698200"/>
          </a:xfrm>
          <a:prstGeom prst="rect">
            <a:avLst/>
          </a:prstGeom>
        </p:spPr>
        <p:txBody>
          <a:bodyPr anchorCtr="0" anchor="t" bIns="91425" lIns="91425" spcFirstLastPara="1" rIns="91425" wrap="square" tIns="91425">
            <a:noAutofit/>
          </a:bodyPr>
          <a:lstStyle/>
          <a:p>
            <a:pPr indent="0" lvl="0" marL="0" rtl="0" algn="just">
              <a:spcBef>
                <a:spcPts val="1200"/>
              </a:spcBef>
              <a:spcAft>
                <a:spcPts val="0"/>
              </a:spcAft>
              <a:buNone/>
            </a:pPr>
            <a:r>
              <a:rPr lang="el">
                <a:solidFill>
                  <a:srgbClr val="0000FF"/>
                </a:solidFill>
              </a:rPr>
              <a:t>Τα εργατικά σωματεία είναι </a:t>
            </a:r>
            <a:r>
              <a:rPr b="1" lang="el">
                <a:solidFill>
                  <a:srgbClr val="FF00FF"/>
                </a:solidFill>
              </a:rPr>
              <a:t>οργανώσεις εργαζομένων</a:t>
            </a:r>
            <a:r>
              <a:rPr lang="el">
                <a:solidFill>
                  <a:srgbClr val="0000FF"/>
                </a:solidFill>
              </a:rPr>
              <a:t> </a:t>
            </a:r>
            <a:r>
              <a:rPr b="1" lang="el">
                <a:solidFill>
                  <a:srgbClr val="FF00FF"/>
                </a:solidFill>
              </a:rPr>
              <a:t>με αντικειμενικό σκοπό την προώθηση των κοινών συμφερόντων των μελών τους</a:t>
            </a:r>
            <a:r>
              <a:rPr lang="el">
                <a:solidFill>
                  <a:srgbClr val="0000FF"/>
                </a:solidFill>
              </a:rPr>
              <a:t> και συγκεκριμένα </a:t>
            </a:r>
            <a:r>
              <a:rPr b="1" lang="el">
                <a:solidFill>
                  <a:srgbClr val="FF00FF"/>
                </a:solidFill>
              </a:rPr>
              <a:t>τη βελτίωση της οικονομικής τους κατάστασης</a:t>
            </a:r>
            <a:r>
              <a:rPr lang="el">
                <a:solidFill>
                  <a:srgbClr val="0000FF"/>
                </a:solidFill>
              </a:rPr>
              <a:t>.</a:t>
            </a:r>
            <a:endParaRPr>
              <a:solidFill>
                <a:srgbClr val="0000FF"/>
              </a:solidFill>
            </a:endParaRPr>
          </a:p>
          <a:p>
            <a:pPr indent="0" lvl="0" marL="0" rtl="0" algn="just">
              <a:spcBef>
                <a:spcPts val="1200"/>
              </a:spcBef>
              <a:spcAft>
                <a:spcPts val="0"/>
              </a:spcAft>
              <a:buNone/>
            </a:pPr>
            <a:r>
              <a:rPr lang="el">
                <a:solidFill>
                  <a:srgbClr val="FF9900"/>
                </a:solidFill>
              </a:rPr>
              <a:t>Σημείωση: τα εργατικά σωματεία δεν ενδιαφέρονται μόνο για την οικονομική τους κατάσταση όπως για παράδειγμα τις αμοιβές των εργαζομένων τους αλλά και για άλλα ζητήματα όπως οι συνθήκες υγιεινής και ασφάλειας στους χώρους εργασίας.</a:t>
            </a:r>
            <a:endParaRPr>
              <a:solidFill>
                <a:srgbClr val="0000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257475"/>
            <a:ext cx="8222100" cy="1248900"/>
          </a:xfrm>
          <a:prstGeom prst="rect">
            <a:avLst/>
          </a:prstGeom>
          <a:ln cap="flat" cmpd="sng" w="9525">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l" sz="3000"/>
              <a:t>Γ</a:t>
            </a:r>
            <a:r>
              <a:rPr lang="el" sz="3000"/>
              <a:t>.2</a:t>
            </a:r>
            <a:r>
              <a:rPr lang="el" sz="3000"/>
              <a:t> Πότε δημιουργήθηκαν και γιατί; (1/4)</a:t>
            </a:r>
            <a:endParaRPr sz="3000"/>
          </a:p>
          <a:p>
            <a:pPr indent="0" lvl="0" marL="0" rtl="0" algn="ctr">
              <a:spcBef>
                <a:spcPts val="0"/>
              </a:spcBef>
              <a:spcAft>
                <a:spcPts val="0"/>
              </a:spcAft>
              <a:buNone/>
            </a:pPr>
            <a:r>
              <a:rPr lang="el" sz="2200"/>
              <a:t>(η βιομηχανική επανάσταση)</a:t>
            </a:r>
            <a:endParaRPr sz="2200"/>
          </a:p>
        </p:txBody>
      </p:sp>
      <p:sp>
        <p:nvSpPr>
          <p:cNvPr id="80" name="Google Shape;80;p15"/>
          <p:cNvSpPr txBox="1"/>
          <p:nvPr/>
        </p:nvSpPr>
        <p:spPr>
          <a:xfrm>
            <a:off x="505425" y="1828125"/>
            <a:ext cx="8180100" cy="30549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b="1" lang="el" sz="1800">
                <a:solidFill>
                  <a:srgbClr val="FF00FF"/>
                </a:solidFill>
                <a:latin typeface="Roboto"/>
                <a:ea typeface="Roboto"/>
                <a:cs typeface="Roboto"/>
                <a:sym typeface="Roboto"/>
              </a:rPr>
              <a:t>Πότε: </a:t>
            </a:r>
            <a:r>
              <a:rPr lang="el" sz="1800">
                <a:solidFill>
                  <a:srgbClr val="0000FF"/>
                </a:solidFill>
                <a:latin typeface="Roboto"/>
                <a:ea typeface="Roboto"/>
                <a:cs typeface="Roboto"/>
                <a:sym typeface="Roboto"/>
              </a:rPr>
              <a:t>Με την εξάπλωση της βιομηχανικής επανάστασης στην Αγγλία στο τέλος του δέκατου όγδοου (18ου) αιώνα. </a:t>
            </a:r>
            <a:endParaRPr sz="1800">
              <a:solidFill>
                <a:srgbClr val="0000FF"/>
              </a:solidFill>
              <a:latin typeface="Roboto"/>
              <a:ea typeface="Roboto"/>
              <a:cs typeface="Roboto"/>
              <a:sym typeface="Roboto"/>
            </a:endParaRPr>
          </a:p>
          <a:p>
            <a:pPr indent="0" lvl="0" marL="0" rtl="0" algn="just">
              <a:lnSpc>
                <a:spcPct val="115000"/>
              </a:lnSpc>
              <a:spcBef>
                <a:spcPts val="0"/>
              </a:spcBef>
              <a:spcAft>
                <a:spcPts val="0"/>
              </a:spcAft>
              <a:buNone/>
            </a:pPr>
            <a:r>
              <a:t/>
            </a:r>
            <a:endParaRPr b="1" sz="1800">
              <a:solidFill>
                <a:srgbClr val="FF00FF"/>
              </a:solidFill>
              <a:latin typeface="Roboto"/>
              <a:ea typeface="Roboto"/>
              <a:cs typeface="Roboto"/>
              <a:sym typeface="Roboto"/>
            </a:endParaRPr>
          </a:p>
          <a:p>
            <a:pPr indent="0" lvl="0" marL="0" rtl="0" algn="just">
              <a:lnSpc>
                <a:spcPct val="115000"/>
              </a:lnSpc>
              <a:spcBef>
                <a:spcPts val="0"/>
              </a:spcBef>
              <a:spcAft>
                <a:spcPts val="0"/>
              </a:spcAft>
              <a:buNone/>
            </a:pPr>
            <a:r>
              <a:rPr b="1" lang="el" sz="1800">
                <a:solidFill>
                  <a:srgbClr val="FF00FF"/>
                </a:solidFill>
                <a:latin typeface="Roboto"/>
                <a:ea typeface="Roboto"/>
                <a:cs typeface="Roboto"/>
                <a:sym typeface="Roboto"/>
              </a:rPr>
              <a:t>Γιατί;</a:t>
            </a:r>
            <a:r>
              <a:rPr b="1" lang="el" sz="1800">
                <a:solidFill>
                  <a:srgbClr val="0000FF"/>
                </a:solidFill>
                <a:latin typeface="Roboto"/>
                <a:ea typeface="Roboto"/>
                <a:cs typeface="Roboto"/>
                <a:sym typeface="Roboto"/>
              </a:rPr>
              <a:t> </a:t>
            </a:r>
            <a:r>
              <a:rPr lang="el" sz="1800">
                <a:solidFill>
                  <a:srgbClr val="0000FF"/>
                </a:solidFill>
                <a:latin typeface="Roboto"/>
                <a:ea typeface="Roboto"/>
                <a:cs typeface="Roboto"/>
                <a:sym typeface="Roboto"/>
              </a:rPr>
              <a:t>Λόγω των μεταβολών που επέφερε η βιομηχανική επανάσταση. Η πιο σημαντική μεταβολή είναι </a:t>
            </a:r>
            <a:r>
              <a:rPr b="1" lang="el" sz="1800">
                <a:solidFill>
                  <a:srgbClr val="0000FF"/>
                </a:solidFill>
                <a:latin typeface="Roboto"/>
                <a:ea typeface="Roboto"/>
                <a:cs typeface="Roboto"/>
                <a:sym typeface="Roboto"/>
              </a:rPr>
              <a:t>η μετακίνηση του αγροτικού πληθυσμού</a:t>
            </a:r>
            <a:r>
              <a:rPr lang="el" sz="1800">
                <a:solidFill>
                  <a:srgbClr val="0000FF"/>
                </a:solidFill>
                <a:latin typeface="Roboto"/>
                <a:ea typeface="Roboto"/>
                <a:cs typeface="Roboto"/>
                <a:sym typeface="Roboto"/>
              </a:rPr>
              <a:t> προς τις αναπτυσσόμενες βιομηχανικές περιοχές, που </a:t>
            </a:r>
            <a:r>
              <a:rPr b="1" lang="el" sz="1800">
                <a:solidFill>
                  <a:srgbClr val="0000FF"/>
                </a:solidFill>
                <a:latin typeface="Roboto"/>
                <a:ea typeface="Roboto"/>
                <a:cs typeface="Roboto"/>
                <a:sym typeface="Roboto"/>
              </a:rPr>
              <a:t>κατέληξε στη δημιουργία μιας πολυάριθμης τάξης εργατών</a:t>
            </a:r>
            <a:r>
              <a:rPr lang="el" sz="1800">
                <a:solidFill>
                  <a:srgbClr val="0000FF"/>
                </a:solidFill>
                <a:latin typeface="Roboto"/>
                <a:ea typeface="Roboto"/>
                <a:cs typeface="Roboto"/>
                <a:sym typeface="Roboto"/>
              </a:rPr>
              <a:t> </a:t>
            </a:r>
            <a:r>
              <a:rPr lang="el" sz="1800">
                <a:solidFill>
                  <a:srgbClr val="FF9900"/>
                </a:solidFill>
                <a:latin typeface="Roboto"/>
                <a:ea typeface="Roboto"/>
                <a:cs typeface="Roboto"/>
                <a:sym typeface="Roboto"/>
              </a:rPr>
              <a:t>(δίχως εργάτες δεν θα υπήρχαν εργατικά σωματεία)</a:t>
            </a:r>
            <a:r>
              <a:rPr lang="el" sz="1800">
                <a:solidFill>
                  <a:srgbClr val="0000FF"/>
                </a:solidFill>
                <a:latin typeface="Roboto"/>
                <a:ea typeface="Roboto"/>
                <a:cs typeface="Roboto"/>
                <a:sym typeface="Roboto"/>
              </a:rPr>
              <a:t> </a:t>
            </a:r>
            <a:r>
              <a:rPr b="1" lang="el" sz="1800">
                <a:solidFill>
                  <a:srgbClr val="0000FF"/>
                </a:solidFill>
                <a:latin typeface="Roboto"/>
                <a:ea typeface="Roboto"/>
                <a:cs typeface="Roboto"/>
                <a:sym typeface="Roboto"/>
              </a:rPr>
              <a:t>με μόνη πηγή εισοδήματος την αμοιβή τους από την απασχόληση στη βιομηχανία</a:t>
            </a:r>
            <a:r>
              <a:rPr lang="el" sz="1800">
                <a:solidFill>
                  <a:srgbClr val="0000FF"/>
                </a:solidFill>
                <a:latin typeface="Roboto"/>
                <a:ea typeface="Roboto"/>
                <a:cs typeface="Roboto"/>
                <a:sym typeface="Roboto"/>
              </a:rPr>
              <a:t>.</a:t>
            </a:r>
            <a:endParaRPr sz="1800">
              <a:solidFill>
                <a:srgbClr val="0000FF"/>
              </a:solidFill>
              <a:latin typeface="Roboto"/>
              <a:ea typeface="Roboto"/>
              <a:cs typeface="Roboto"/>
              <a:sym typeface="Roboto"/>
            </a:endParaRPr>
          </a:p>
          <a:p>
            <a:pPr indent="0" lvl="0" marL="0" rtl="0" algn="just">
              <a:lnSpc>
                <a:spcPct val="115000"/>
              </a:lnSpc>
              <a:spcBef>
                <a:spcPts val="0"/>
              </a:spcBef>
              <a:spcAft>
                <a:spcPts val="0"/>
              </a:spcAft>
              <a:buNone/>
            </a:pPr>
            <a:r>
              <a:t/>
            </a:r>
            <a:endParaRPr b="1" sz="1800">
              <a:solidFill>
                <a:srgbClr val="FF00FF"/>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257475"/>
            <a:ext cx="8222100" cy="1248900"/>
          </a:xfrm>
          <a:prstGeom prst="rect">
            <a:avLst/>
          </a:prstGeom>
          <a:ln cap="flat" cmpd="sng" w="9525">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l" sz="3000"/>
              <a:t>Γ.2 Πότε δημιουργήθηκαν και γιατί; (2/4)</a:t>
            </a:r>
            <a:endParaRPr sz="2200"/>
          </a:p>
          <a:p>
            <a:pPr indent="0" lvl="0" marL="0" rtl="0" algn="ctr">
              <a:spcBef>
                <a:spcPts val="0"/>
              </a:spcBef>
              <a:spcAft>
                <a:spcPts val="0"/>
              </a:spcAft>
              <a:buNone/>
            </a:pPr>
            <a:r>
              <a:rPr lang="el" sz="2200"/>
              <a:t>(ο βιομηχανικός εργάτης)</a:t>
            </a:r>
            <a:endParaRPr sz="2200"/>
          </a:p>
        </p:txBody>
      </p:sp>
      <p:sp>
        <p:nvSpPr>
          <p:cNvPr id="86" name="Google Shape;86;p16"/>
          <p:cNvSpPr txBox="1"/>
          <p:nvPr/>
        </p:nvSpPr>
        <p:spPr>
          <a:xfrm>
            <a:off x="505425" y="1750450"/>
            <a:ext cx="8180100" cy="3055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l" sz="1800">
                <a:solidFill>
                  <a:srgbClr val="0000FF"/>
                </a:solidFill>
                <a:latin typeface="Roboto"/>
                <a:ea typeface="Roboto"/>
                <a:cs typeface="Roboto"/>
                <a:sym typeface="Roboto"/>
              </a:rPr>
              <a:t>Η μόνη</a:t>
            </a:r>
            <a:r>
              <a:rPr b="1" lang="el" sz="1800">
                <a:solidFill>
                  <a:srgbClr val="0000FF"/>
                </a:solidFill>
                <a:latin typeface="Roboto"/>
                <a:ea typeface="Roboto"/>
                <a:cs typeface="Roboto"/>
                <a:sym typeface="Roboto"/>
              </a:rPr>
              <a:t> πηγή εισοδήματος τους ήταν η αμοιβή τους από την απασχόληση στη βιομηχανία </a:t>
            </a:r>
            <a:r>
              <a:rPr lang="el" sz="1800">
                <a:solidFill>
                  <a:srgbClr val="FF9900"/>
                </a:solidFill>
                <a:latin typeface="Roboto"/>
                <a:ea typeface="Roboto"/>
                <a:cs typeface="Roboto"/>
                <a:sym typeface="Roboto"/>
              </a:rPr>
              <a:t>(δηλαδή οι βιομηχανικοί εργάτες ήταν εξαρτημένοι)</a:t>
            </a:r>
            <a:r>
              <a:rPr b="1" lang="el" sz="1800">
                <a:solidFill>
                  <a:srgbClr val="FF9900"/>
                </a:solidFill>
                <a:latin typeface="Roboto"/>
                <a:ea typeface="Roboto"/>
                <a:cs typeface="Roboto"/>
                <a:sym typeface="Roboto"/>
              </a:rPr>
              <a:t>.</a:t>
            </a:r>
            <a:r>
              <a:rPr b="1" lang="el" sz="1800">
                <a:solidFill>
                  <a:srgbClr val="0000FF"/>
                </a:solidFill>
                <a:latin typeface="Roboto"/>
                <a:ea typeface="Roboto"/>
                <a:cs typeface="Roboto"/>
                <a:sym typeface="Roboto"/>
              </a:rPr>
              <a:t> </a:t>
            </a:r>
            <a:endParaRPr b="1" sz="1800">
              <a:solidFill>
                <a:srgbClr val="0000FF"/>
              </a:solidFill>
              <a:latin typeface="Roboto"/>
              <a:ea typeface="Roboto"/>
              <a:cs typeface="Roboto"/>
              <a:sym typeface="Roboto"/>
            </a:endParaRPr>
          </a:p>
          <a:p>
            <a:pPr indent="0" lvl="0" marL="0" rtl="0" algn="just">
              <a:lnSpc>
                <a:spcPct val="115000"/>
              </a:lnSpc>
              <a:spcBef>
                <a:spcPts val="0"/>
              </a:spcBef>
              <a:spcAft>
                <a:spcPts val="0"/>
              </a:spcAft>
              <a:buNone/>
            </a:pPr>
            <a:r>
              <a:t/>
            </a:r>
            <a:endParaRPr b="1" sz="1800">
              <a:solidFill>
                <a:srgbClr val="0000FF"/>
              </a:solidFill>
              <a:latin typeface="Roboto"/>
              <a:ea typeface="Roboto"/>
              <a:cs typeface="Roboto"/>
              <a:sym typeface="Roboto"/>
            </a:endParaRPr>
          </a:p>
          <a:p>
            <a:pPr indent="0" lvl="0" marL="0" rtl="0" algn="ctr">
              <a:lnSpc>
                <a:spcPct val="115000"/>
              </a:lnSpc>
              <a:spcBef>
                <a:spcPts val="0"/>
              </a:spcBef>
              <a:spcAft>
                <a:spcPts val="0"/>
              </a:spcAft>
              <a:buNone/>
            </a:pPr>
            <a:r>
              <a:rPr b="1" lang="el" sz="1800">
                <a:solidFill>
                  <a:srgbClr val="0000FF"/>
                </a:solidFill>
                <a:latin typeface="Roboto"/>
                <a:ea typeface="Roboto"/>
                <a:cs typeface="Roboto"/>
                <a:sym typeface="Roboto"/>
              </a:rPr>
              <a:t>Το αίσθημα ανασφάλειας λόγω της </a:t>
            </a:r>
            <a:r>
              <a:rPr b="1" lang="el" sz="1800">
                <a:solidFill>
                  <a:srgbClr val="0000FF"/>
                </a:solidFill>
                <a:latin typeface="Roboto"/>
                <a:ea typeface="Roboto"/>
                <a:cs typeface="Roboto"/>
                <a:sym typeface="Roboto"/>
              </a:rPr>
              <a:t>έλλειψης άλλων μέσων συντήρησης</a:t>
            </a:r>
            <a:r>
              <a:rPr lang="el" sz="1800">
                <a:solidFill>
                  <a:srgbClr val="0000FF"/>
                </a:solidFill>
                <a:latin typeface="Roboto"/>
                <a:ea typeface="Roboto"/>
                <a:cs typeface="Roboto"/>
                <a:sym typeface="Roboto"/>
              </a:rPr>
              <a:t> </a:t>
            </a:r>
            <a:endParaRPr sz="1800">
              <a:solidFill>
                <a:srgbClr val="0000FF"/>
              </a:solidFill>
              <a:latin typeface="Roboto"/>
              <a:ea typeface="Roboto"/>
              <a:cs typeface="Roboto"/>
              <a:sym typeface="Roboto"/>
            </a:endParaRPr>
          </a:p>
          <a:p>
            <a:pPr indent="0" lvl="0" marL="0" rtl="0" algn="ctr">
              <a:lnSpc>
                <a:spcPct val="115000"/>
              </a:lnSpc>
              <a:spcBef>
                <a:spcPts val="0"/>
              </a:spcBef>
              <a:spcAft>
                <a:spcPts val="0"/>
              </a:spcAft>
              <a:buNone/>
            </a:pPr>
            <a:r>
              <a:rPr lang="el" sz="1800">
                <a:solidFill>
                  <a:srgbClr val="FF9900"/>
                </a:solidFill>
                <a:latin typeface="Roboto"/>
                <a:ea typeface="Roboto"/>
                <a:cs typeface="Roboto"/>
                <a:sym typeface="Roboto"/>
              </a:rPr>
              <a:t>(οι βιομηχανικοί εργάτες δεν είχαν άλλα μέσα, όπως πχ χωράφια ή ζώα)</a:t>
            </a:r>
            <a:endParaRPr sz="1800">
              <a:solidFill>
                <a:srgbClr val="FF9900"/>
              </a:solidFill>
              <a:latin typeface="Roboto"/>
              <a:ea typeface="Roboto"/>
              <a:cs typeface="Roboto"/>
              <a:sym typeface="Roboto"/>
            </a:endParaRPr>
          </a:p>
          <a:p>
            <a:pPr indent="0" lvl="0" marL="0" rtl="0" algn="just">
              <a:lnSpc>
                <a:spcPct val="115000"/>
              </a:lnSpc>
              <a:spcBef>
                <a:spcPts val="0"/>
              </a:spcBef>
              <a:spcAft>
                <a:spcPts val="0"/>
              </a:spcAft>
              <a:buNone/>
            </a:pPr>
            <a:r>
              <a:t/>
            </a:r>
            <a:endParaRPr sz="1800">
              <a:solidFill>
                <a:srgbClr val="FF9900"/>
              </a:solidFill>
              <a:latin typeface="Roboto"/>
              <a:ea typeface="Roboto"/>
              <a:cs typeface="Roboto"/>
              <a:sym typeface="Roboto"/>
            </a:endParaRPr>
          </a:p>
          <a:p>
            <a:pPr indent="0" lvl="0" marL="0" rtl="0" algn="ctr">
              <a:lnSpc>
                <a:spcPct val="115000"/>
              </a:lnSpc>
              <a:spcBef>
                <a:spcPts val="0"/>
              </a:spcBef>
              <a:spcAft>
                <a:spcPts val="0"/>
              </a:spcAft>
              <a:buNone/>
            </a:pPr>
            <a:r>
              <a:rPr b="1" lang="el" sz="1800">
                <a:solidFill>
                  <a:srgbClr val="0000FF"/>
                </a:solidFill>
                <a:latin typeface="Roboto"/>
                <a:ea typeface="Roboto"/>
                <a:cs typeface="Roboto"/>
                <a:sym typeface="Roboto"/>
              </a:rPr>
              <a:t>Το ενδεχόμενο της ανεργίας </a:t>
            </a:r>
            <a:r>
              <a:rPr lang="el" sz="1800">
                <a:solidFill>
                  <a:srgbClr val="FF9900"/>
                </a:solidFill>
                <a:latin typeface="Roboto"/>
                <a:ea typeface="Roboto"/>
                <a:cs typeface="Roboto"/>
                <a:sym typeface="Roboto"/>
              </a:rPr>
              <a:t>(ακόμα και λόγω ατυχήματος)</a:t>
            </a:r>
            <a:endParaRPr sz="1800">
              <a:solidFill>
                <a:srgbClr val="FF9900"/>
              </a:solidFill>
              <a:latin typeface="Roboto"/>
              <a:ea typeface="Roboto"/>
              <a:cs typeface="Roboto"/>
              <a:sym typeface="Roboto"/>
            </a:endParaRPr>
          </a:p>
          <a:p>
            <a:pPr indent="0" lvl="0" marL="0" rtl="0" algn="just">
              <a:lnSpc>
                <a:spcPct val="115000"/>
              </a:lnSpc>
              <a:spcBef>
                <a:spcPts val="0"/>
              </a:spcBef>
              <a:spcAft>
                <a:spcPts val="0"/>
              </a:spcAft>
              <a:buNone/>
            </a:pPr>
            <a:r>
              <a:t/>
            </a:r>
            <a:endParaRPr sz="1800">
              <a:solidFill>
                <a:srgbClr val="0000FF"/>
              </a:solidFill>
              <a:latin typeface="Roboto"/>
              <a:ea typeface="Roboto"/>
              <a:cs typeface="Roboto"/>
              <a:sym typeface="Roboto"/>
            </a:endParaRPr>
          </a:p>
          <a:p>
            <a:pPr indent="0" lvl="0" marL="0" rtl="0" algn="ctr">
              <a:lnSpc>
                <a:spcPct val="115000"/>
              </a:lnSpc>
              <a:spcBef>
                <a:spcPts val="0"/>
              </a:spcBef>
              <a:spcAft>
                <a:spcPts val="0"/>
              </a:spcAft>
              <a:buNone/>
            </a:pPr>
            <a:r>
              <a:rPr b="1" lang="el" sz="1800">
                <a:solidFill>
                  <a:srgbClr val="0000FF"/>
                </a:solidFill>
                <a:latin typeface="Roboto"/>
                <a:ea typeface="Roboto"/>
                <a:cs typeface="Roboto"/>
                <a:sym typeface="Roboto"/>
              </a:rPr>
              <a:t>Δημιουργία επαγγελματικών ενώσεων για τη βελτίωση της θέσης τους.</a:t>
            </a:r>
            <a:endParaRPr b="1" sz="1800">
              <a:solidFill>
                <a:srgbClr val="0000FF"/>
              </a:solidFill>
              <a:latin typeface="Roboto"/>
              <a:ea typeface="Roboto"/>
              <a:cs typeface="Roboto"/>
              <a:sym typeface="Roboto"/>
            </a:endParaRPr>
          </a:p>
          <a:p>
            <a:pPr indent="0" lvl="0" marL="0" rtl="0" algn="just">
              <a:lnSpc>
                <a:spcPct val="115000"/>
              </a:lnSpc>
              <a:spcBef>
                <a:spcPts val="0"/>
              </a:spcBef>
              <a:spcAft>
                <a:spcPts val="0"/>
              </a:spcAft>
              <a:buNone/>
            </a:pPr>
            <a:r>
              <a:t/>
            </a:r>
            <a:endParaRPr b="1" sz="1800">
              <a:solidFill>
                <a:srgbClr val="FF00FF"/>
              </a:solidFill>
              <a:latin typeface="Roboto"/>
              <a:ea typeface="Roboto"/>
              <a:cs typeface="Roboto"/>
              <a:sym typeface="Roboto"/>
            </a:endParaRPr>
          </a:p>
        </p:txBody>
      </p:sp>
      <p:sp>
        <p:nvSpPr>
          <p:cNvPr id="87" name="Google Shape;87;p16"/>
          <p:cNvSpPr/>
          <p:nvPr/>
        </p:nvSpPr>
        <p:spPr>
          <a:xfrm>
            <a:off x="4470375" y="3424650"/>
            <a:ext cx="250200" cy="258900"/>
          </a:xfrm>
          <a:prstGeom prst="mathPlus">
            <a:avLst>
              <a:gd fmla="val 23520" name="adj1"/>
            </a:avLst>
          </a:prstGeom>
          <a:solidFill>
            <a:srgbClr val="FF00FF"/>
          </a:solidFill>
          <a:ln cap="flat" cmpd="sng" w="9525">
            <a:solidFill>
              <a:srgbClr val="FF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6"/>
          <p:cNvSpPr/>
          <p:nvPr/>
        </p:nvSpPr>
        <p:spPr>
          <a:xfrm>
            <a:off x="4497750" y="2502725"/>
            <a:ext cx="148500" cy="215700"/>
          </a:xfrm>
          <a:prstGeom prst="downArrow">
            <a:avLst>
              <a:gd fmla="val 50000" name="adj1"/>
              <a:gd fmla="val 50000" name="adj2"/>
            </a:avLst>
          </a:prstGeom>
          <a:solidFill>
            <a:srgbClr val="FF00FF"/>
          </a:solidFill>
          <a:ln cap="flat" cmpd="sng" w="9525">
            <a:solidFill>
              <a:srgbClr val="FF00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9" name="Google Shape;89;p16"/>
          <p:cNvSpPr/>
          <p:nvPr/>
        </p:nvSpPr>
        <p:spPr>
          <a:xfrm>
            <a:off x="4521225" y="4104950"/>
            <a:ext cx="148500" cy="215700"/>
          </a:xfrm>
          <a:prstGeom prst="downArrow">
            <a:avLst>
              <a:gd fmla="val 50000" name="adj1"/>
              <a:gd fmla="val 50000" name="adj2"/>
            </a:avLst>
          </a:prstGeom>
          <a:solidFill>
            <a:srgbClr val="FF00FF"/>
          </a:solidFill>
          <a:ln cap="flat" cmpd="sng" w="9525">
            <a:solidFill>
              <a:srgbClr val="FF00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7"/>
          <p:cNvSpPr txBox="1"/>
          <p:nvPr>
            <p:ph type="title"/>
          </p:nvPr>
        </p:nvSpPr>
        <p:spPr>
          <a:xfrm>
            <a:off x="471900" y="257475"/>
            <a:ext cx="8222100" cy="1248900"/>
          </a:xfrm>
          <a:prstGeom prst="rect">
            <a:avLst/>
          </a:prstGeom>
          <a:ln cap="flat" cmpd="sng" w="9525">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l" sz="3000"/>
              <a:t>Γ.2 Πότε δημιουργήθηκαν και γιατί; (3/4)</a:t>
            </a:r>
            <a:endParaRPr sz="3000"/>
          </a:p>
          <a:p>
            <a:pPr indent="0" lvl="0" marL="0" rtl="0" algn="ctr">
              <a:spcBef>
                <a:spcPts val="0"/>
              </a:spcBef>
              <a:spcAft>
                <a:spcPts val="0"/>
              </a:spcAft>
              <a:buNone/>
            </a:pPr>
            <a:r>
              <a:rPr lang="el" sz="2200"/>
              <a:t>(η ταξική σύγκρουση)</a:t>
            </a:r>
            <a:endParaRPr sz="2200"/>
          </a:p>
        </p:txBody>
      </p:sp>
      <p:sp>
        <p:nvSpPr>
          <p:cNvPr id="95" name="Google Shape;95;p17"/>
          <p:cNvSpPr txBox="1"/>
          <p:nvPr/>
        </p:nvSpPr>
        <p:spPr>
          <a:xfrm>
            <a:off x="514050" y="1851725"/>
            <a:ext cx="8179800" cy="27876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000"/>
              </a:spcBef>
              <a:spcAft>
                <a:spcPts val="0"/>
              </a:spcAft>
              <a:buNone/>
            </a:pPr>
            <a:r>
              <a:rPr b="1" lang="el" sz="1800">
                <a:solidFill>
                  <a:srgbClr val="FF00FF"/>
                </a:solidFill>
              </a:rPr>
              <a:t>Ο εργάτης:</a:t>
            </a:r>
            <a:r>
              <a:rPr lang="el" sz="1800">
                <a:solidFill>
                  <a:srgbClr val="0000FF"/>
                </a:solidFill>
              </a:rPr>
              <a:t> Κάθε εργάτης χωριστά δεν έχει δύναμη απέναντι στον εργοδότη. </a:t>
            </a:r>
            <a:endParaRPr sz="1800">
              <a:solidFill>
                <a:srgbClr val="0000FF"/>
              </a:solidFill>
            </a:endParaRPr>
          </a:p>
          <a:p>
            <a:pPr indent="0" lvl="0" marL="0" rtl="0" algn="just">
              <a:lnSpc>
                <a:spcPct val="115000"/>
              </a:lnSpc>
              <a:spcBef>
                <a:spcPts val="1000"/>
              </a:spcBef>
              <a:spcAft>
                <a:spcPts val="0"/>
              </a:spcAft>
              <a:buNone/>
            </a:pPr>
            <a:r>
              <a:rPr b="1" lang="el" sz="1800">
                <a:solidFill>
                  <a:srgbClr val="FF00FF"/>
                </a:solidFill>
              </a:rPr>
              <a:t>Ο εργοδότης:</a:t>
            </a:r>
            <a:r>
              <a:rPr lang="el" sz="1800">
                <a:solidFill>
                  <a:srgbClr val="0000FF"/>
                </a:solidFill>
              </a:rPr>
              <a:t> Μ</a:t>
            </a:r>
            <a:r>
              <a:rPr lang="el" sz="1800">
                <a:solidFill>
                  <a:srgbClr val="0000FF"/>
                </a:solidFill>
              </a:rPr>
              <a:t>πορεί να επιβάλλει τους δικούς του όρους στις σχέσεις του με τους εργάτες </a:t>
            </a:r>
            <a:r>
              <a:rPr lang="el" sz="1800">
                <a:solidFill>
                  <a:srgbClr val="0000FF"/>
                </a:solidFill>
              </a:rPr>
              <a:t>με την απειλή της απόλυσης και της ανεργίας. </a:t>
            </a:r>
            <a:endParaRPr sz="1800">
              <a:solidFill>
                <a:srgbClr val="0000FF"/>
              </a:solidFill>
            </a:endParaRPr>
          </a:p>
          <a:p>
            <a:pPr indent="0" lvl="0" marL="0" rtl="0" algn="just">
              <a:lnSpc>
                <a:spcPct val="115000"/>
              </a:lnSpc>
              <a:spcBef>
                <a:spcPts val="1000"/>
              </a:spcBef>
              <a:spcAft>
                <a:spcPts val="0"/>
              </a:spcAft>
              <a:buNone/>
            </a:pPr>
            <a:r>
              <a:rPr b="1" lang="el" sz="1800">
                <a:solidFill>
                  <a:srgbClr val="FF00FF"/>
                </a:solidFill>
              </a:rPr>
              <a:t>Το πλεονέκτημα των εργατικών σωματείων: </a:t>
            </a:r>
            <a:r>
              <a:rPr lang="el" sz="1800">
                <a:solidFill>
                  <a:srgbClr val="0000FF"/>
                </a:solidFill>
              </a:rPr>
              <a:t>Επιτρέπει τη </a:t>
            </a:r>
            <a:r>
              <a:rPr b="1" lang="el" sz="1800">
                <a:solidFill>
                  <a:srgbClr val="FF9900"/>
                </a:solidFill>
              </a:rPr>
              <a:t>(συλλογική)</a:t>
            </a:r>
            <a:r>
              <a:rPr lang="el" sz="1800">
                <a:solidFill>
                  <a:srgbClr val="0000FF"/>
                </a:solidFill>
              </a:rPr>
              <a:t> διαπραγμάτευση με τον εργοδότη και την εξασφάλιση καλύτερων όρων απασχόλησης. Δηλαδή, τα εργατικά σωματεία μπορεί να θεωρηθούν ως το </a:t>
            </a:r>
            <a:r>
              <a:rPr b="1" lang="el" sz="1800">
                <a:solidFill>
                  <a:srgbClr val="0000FF"/>
                </a:solidFill>
              </a:rPr>
              <a:t>αντιστάθμισμα στην οικονομική δύναμη του εργοδότη.</a:t>
            </a:r>
            <a:endParaRPr b="1" sz="1800">
              <a:solidFill>
                <a:srgbClr val="FF00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8"/>
          <p:cNvSpPr txBox="1"/>
          <p:nvPr>
            <p:ph type="title"/>
          </p:nvPr>
        </p:nvSpPr>
        <p:spPr>
          <a:xfrm>
            <a:off x="471900" y="257475"/>
            <a:ext cx="8222100" cy="1248900"/>
          </a:xfrm>
          <a:prstGeom prst="rect">
            <a:avLst/>
          </a:prstGeom>
          <a:ln cap="flat" cmpd="sng" w="9525">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l" sz="3000"/>
              <a:t>Γ.2 Πότε δημιουργήθηκαν και γιατί; (4/4)</a:t>
            </a:r>
            <a:endParaRPr sz="3000"/>
          </a:p>
          <a:p>
            <a:pPr indent="0" lvl="0" marL="0" rtl="0" algn="ctr">
              <a:spcBef>
                <a:spcPts val="0"/>
              </a:spcBef>
              <a:spcAft>
                <a:spcPts val="0"/>
              </a:spcAft>
              <a:buNone/>
            </a:pPr>
            <a:r>
              <a:rPr lang="el" sz="2200"/>
              <a:t>(</a:t>
            </a:r>
            <a:r>
              <a:rPr lang="el" sz="2200"/>
              <a:t>η ταξική συνείδηση)</a:t>
            </a:r>
            <a:endParaRPr sz="2200"/>
          </a:p>
        </p:txBody>
      </p:sp>
      <p:sp>
        <p:nvSpPr>
          <p:cNvPr id="101" name="Google Shape;101;p18"/>
          <p:cNvSpPr txBox="1"/>
          <p:nvPr/>
        </p:nvSpPr>
        <p:spPr>
          <a:xfrm>
            <a:off x="514050" y="1690050"/>
            <a:ext cx="8179800" cy="3219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1000"/>
              </a:spcBef>
              <a:spcAft>
                <a:spcPts val="0"/>
              </a:spcAft>
              <a:buNone/>
            </a:pPr>
            <a:r>
              <a:rPr lang="el" sz="1800">
                <a:solidFill>
                  <a:srgbClr val="0000FF"/>
                </a:solidFill>
              </a:rPr>
              <a:t>Άρα, </a:t>
            </a:r>
            <a:r>
              <a:rPr b="1" lang="el" sz="1800">
                <a:solidFill>
                  <a:srgbClr val="FF00FF"/>
                </a:solidFill>
              </a:rPr>
              <a:t>η δημιουργία των εργατικών σωματείων είναι αποτέλεσμα:</a:t>
            </a:r>
            <a:r>
              <a:rPr lang="el" sz="1800">
                <a:solidFill>
                  <a:srgbClr val="0000FF"/>
                </a:solidFill>
              </a:rPr>
              <a:t> </a:t>
            </a:r>
            <a:endParaRPr sz="1800">
              <a:solidFill>
                <a:srgbClr val="0000FF"/>
              </a:solidFill>
            </a:endParaRPr>
          </a:p>
          <a:p>
            <a:pPr indent="-342900" lvl="0" marL="457200" rtl="0" algn="just">
              <a:lnSpc>
                <a:spcPct val="115000"/>
              </a:lnSpc>
              <a:spcBef>
                <a:spcPts val="1000"/>
              </a:spcBef>
              <a:spcAft>
                <a:spcPts val="0"/>
              </a:spcAft>
              <a:buClr>
                <a:srgbClr val="0000FF"/>
              </a:buClr>
              <a:buSzPts val="1800"/>
              <a:buChar char="➢"/>
            </a:pPr>
            <a:r>
              <a:rPr b="1" lang="el" sz="1800">
                <a:solidFill>
                  <a:srgbClr val="0000FF"/>
                </a:solidFill>
              </a:rPr>
              <a:t>της αδύναμης θέσης</a:t>
            </a:r>
            <a:r>
              <a:rPr lang="el" sz="1800">
                <a:solidFill>
                  <a:srgbClr val="0000FF"/>
                </a:solidFill>
              </a:rPr>
              <a:t> στην οποία βρίσκονται οι </a:t>
            </a:r>
            <a:r>
              <a:rPr lang="el" sz="1800">
                <a:solidFill>
                  <a:srgbClr val="FF9900"/>
                </a:solidFill>
              </a:rPr>
              <a:t>(</a:t>
            </a:r>
            <a:r>
              <a:rPr lang="el" sz="1800">
                <a:solidFill>
                  <a:srgbClr val="FF9900"/>
                </a:solidFill>
              </a:rPr>
              <a:t>μεμονωμένοι</a:t>
            </a:r>
            <a:r>
              <a:rPr lang="el" sz="1800">
                <a:solidFill>
                  <a:srgbClr val="FF9900"/>
                </a:solidFill>
              </a:rPr>
              <a:t>)</a:t>
            </a:r>
            <a:r>
              <a:rPr lang="el" sz="1800">
                <a:solidFill>
                  <a:srgbClr val="0000FF"/>
                </a:solidFill>
              </a:rPr>
              <a:t> εργάτες και</a:t>
            </a:r>
            <a:endParaRPr sz="1800">
              <a:solidFill>
                <a:srgbClr val="0000FF"/>
              </a:solidFill>
            </a:endParaRPr>
          </a:p>
          <a:p>
            <a:pPr indent="-342900" lvl="0" marL="457200" rtl="0" algn="just">
              <a:lnSpc>
                <a:spcPct val="115000"/>
              </a:lnSpc>
              <a:spcBef>
                <a:spcPts val="1000"/>
              </a:spcBef>
              <a:spcAft>
                <a:spcPts val="0"/>
              </a:spcAft>
              <a:buClr>
                <a:srgbClr val="0000FF"/>
              </a:buClr>
              <a:buSzPts val="1800"/>
              <a:buChar char="➢"/>
            </a:pPr>
            <a:r>
              <a:rPr b="1" lang="el" sz="1800">
                <a:solidFill>
                  <a:srgbClr val="0000FF"/>
                </a:solidFill>
              </a:rPr>
              <a:t>της συνειδητοποίησης των πλεονεκτημάτων </a:t>
            </a:r>
            <a:r>
              <a:rPr lang="el" sz="1800">
                <a:solidFill>
                  <a:srgbClr val="0000FF"/>
                </a:solidFill>
              </a:rPr>
              <a:t>που μπορούν να αποκομίσουν</a:t>
            </a:r>
            <a:r>
              <a:rPr b="1" lang="el" sz="1800">
                <a:solidFill>
                  <a:srgbClr val="0000FF"/>
                </a:solidFill>
              </a:rPr>
              <a:t> αν ενεργούν ως σύνολο</a:t>
            </a:r>
            <a:r>
              <a:rPr lang="el" sz="1800">
                <a:solidFill>
                  <a:srgbClr val="0000FF"/>
                </a:solidFill>
              </a:rPr>
              <a:t>, παρά ως μεμονωμένα άτομα.</a:t>
            </a:r>
            <a:endParaRPr sz="1800">
              <a:solidFill>
                <a:srgbClr val="0000FF"/>
              </a:solidFill>
            </a:endParaRPr>
          </a:p>
          <a:p>
            <a:pPr indent="0" lvl="0" marL="0" rtl="0" algn="just">
              <a:lnSpc>
                <a:spcPct val="115000"/>
              </a:lnSpc>
              <a:spcBef>
                <a:spcPts val="1000"/>
              </a:spcBef>
              <a:spcAft>
                <a:spcPts val="0"/>
              </a:spcAft>
              <a:buNone/>
            </a:pPr>
            <a:r>
              <a:t/>
            </a:r>
            <a:endParaRPr sz="1800">
              <a:solidFill>
                <a:srgbClr val="0000FF"/>
              </a:solidFill>
              <a:latin typeface="Roboto"/>
              <a:ea typeface="Roboto"/>
              <a:cs typeface="Roboto"/>
              <a:sym typeface="Roboto"/>
            </a:endParaRPr>
          </a:p>
          <a:p>
            <a:pPr indent="0" lvl="0" marL="0" rtl="0" algn="just">
              <a:lnSpc>
                <a:spcPct val="115000"/>
              </a:lnSpc>
              <a:spcBef>
                <a:spcPts val="0"/>
              </a:spcBef>
              <a:spcAft>
                <a:spcPts val="0"/>
              </a:spcAft>
              <a:buNone/>
            </a:pPr>
            <a:r>
              <a:rPr b="1" lang="el" sz="1800">
                <a:solidFill>
                  <a:srgbClr val="FF9900"/>
                </a:solidFill>
                <a:latin typeface="Roboto"/>
                <a:ea typeface="Roboto"/>
                <a:cs typeface="Roboto"/>
                <a:sym typeface="Roboto"/>
              </a:rPr>
              <a:t>Παρατήρηση:</a:t>
            </a:r>
            <a:r>
              <a:rPr lang="el" sz="1800">
                <a:solidFill>
                  <a:srgbClr val="0000FF"/>
                </a:solidFill>
                <a:latin typeface="Roboto"/>
                <a:ea typeface="Roboto"/>
                <a:cs typeface="Roboto"/>
                <a:sym typeface="Roboto"/>
              </a:rPr>
              <a:t> Σ</a:t>
            </a:r>
            <a:r>
              <a:rPr lang="el" sz="1800">
                <a:solidFill>
                  <a:srgbClr val="0000FF"/>
                </a:solidFill>
                <a:latin typeface="Roboto"/>
                <a:ea typeface="Roboto"/>
                <a:cs typeface="Roboto"/>
                <a:sym typeface="Roboto"/>
              </a:rPr>
              <a:t>υχνά, αντί του όρου εργατικό σωματείο, χρησιμοποιούνται οι όροι </a:t>
            </a:r>
            <a:r>
              <a:rPr lang="el" sz="1800">
                <a:solidFill>
                  <a:srgbClr val="FF00FF"/>
                </a:solidFill>
                <a:latin typeface="Roboto"/>
                <a:ea typeface="Roboto"/>
                <a:cs typeface="Roboto"/>
                <a:sym typeface="Roboto"/>
              </a:rPr>
              <a:t>εργατική ένωση </a:t>
            </a:r>
            <a:r>
              <a:rPr lang="el" sz="1800">
                <a:solidFill>
                  <a:srgbClr val="0000FF"/>
                </a:solidFill>
                <a:latin typeface="Roboto"/>
                <a:ea typeface="Roboto"/>
                <a:cs typeface="Roboto"/>
                <a:sym typeface="Roboto"/>
              </a:rPr>
              <a:t>ή</a:t>
            </a:r>
            <a:r>
              <a:rPr lang="el" sz="1800">
                <a:solidFill>
                  <a:srgbClr val="FF00FF"/>
                </a:solidFill>
                <a:latin typeface="Roboto"/>
                <a:ea typeface="Roboto"/>
                <a:cs typeface="Roboto"/>
                <a:sym typeface="Roboto"/>
              </a:rPr>
              <a:t> εργατικό συνδικάτο</a:t>
            </a:r>
            <a:endParaRPr sz="1800">
              <a:solidFill>
                <a:srgbClr val="0000FF"/>
              </a:solidFill>
              <a:latin typeface="Roboto"/>
              <a:ea typeface="Roboto"/>
              <a:cs typeface="Roboto"/>
              <a:sym typeface="Roboto"/>
            </a:endParaRPr>
          </a:p>
          <a:p>
            <a:pPr indent="0" lvl="0" marL="0" rtl="0" algn="just">
              <a:lnSpc>
                <a:spcPct val="115000"/>
              </a:lnSpc>
              <a:spcBef>
                <a:spcPts val="0"/>
              </a:spcBef>
              <a:spcAft>
                <a:spcPts val="0"/>
              </a:spcAft>
              <a:buNone/>
            </a:pPr>
            <a:r>
              <a:t/>
            </a:r>
            <a:endParaRPr b="1" sz="1800">
              <a:solidFill>
                <a:srgbClr val="FF00FF"/>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ph type="ctrTitle"/>
          </p:nvPr>
        </p:nvSpPr>
        <p:spPr>
          <a:xfrm>
            <a:off x="390525" y="911175"/>
            <a:ext cx="8222100" cy="1909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l"/>
              <a:t>1.6 Κοινωνικοί θεσμοί:</a:t>
            </a:r>
            <a:endParaRPr/>
          </a:p>
          <a:p>
            <a:pPr indent="0" lvl="0" marL="0" rtl="0" algn="ctr">
              <a:spcBef>
                <a:spcPts val="0"/>
              </a:spcBef>
              <a:spcAft>
                <a:spcPts val="0"/>
              </a:spcAft>
              <a:buNone/>
            </a:pPr>
            <a:r>
              <a:rPr lang="el"/>
              <a:t>Δ. Το κράτος</a:t>
            </a:r>
            <a:endParaRPr/>
          </a:p>
        </p:txBody>
      </p:sp>
      <p:sp>
        <p:nvSpPr>
          <p:cNvPr id="107" name="Google Shape;107;p19"/>
          <p:cNvSpPr txBox="1"/>
          <p:nvPr>
            <p:ph idx="1" type="subTitle"/>
          </p:nvPr>
        </p:nvSpPr>
        <p:spPr>
          <a:xfrm>
            <a:off x="390525" y="2943900"/>
            <a:ext cx="8222100" cy="59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l"/>
              <a:t>(η ισχυρότερη συλλογική οντότητα)</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471900" y="378275"/>
            <a:ext cx="8222100" cy="1128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l" sz="3000"/>
              <a:t>Δ</a:t>
            </a:r>
            <a:r>
              <a:rPr lang="el" sz="3000"/>
              <a:t>.1 Το Κράτος</a:t>
            </a:r>
            <a:endParaRPr sz="2200"/>
          </a:p>
        </p:txBody>
      </p:sp>
      <p:sp>
        <p:nvSpPr>
          <p:cNvPr id="113" name="Google Shape;113;p20"/>
          <p:cNvSpPr txBox="1"/>
          <p:nvPr>
            <p:ph idx="1" type="body"/>
          </p:nvPr>
        </p:nvSpPr>
        <p:spPr>
          <a:xfrm>
            <a:off x="471900" y="1919075"/>
            <a:ext cx="8222100" cy="2698200"/>
          </a:xfrm>
          <a:prstGeom prst="rect">
            <a:avLst/>
          </a:prstGeom>
        </p:spPr>
        <p:txBody>
          <a:bodyPr anchorCtr="0" anchor="t" bIns="91425" lIns="91425" spcFirstLastPara="1" rIns="91425" wrap="square" tIns="91425">
            <a:noAutofit/>
          </a:bodyPr>
          <a:lstStyle/>
          <a:p>
            <a:pPr indent="0" lvl="0" marL="0" rtl="0" algn="just">
              <a:spcBef>
                <a:spcPts val="1200"/>
              </a:spcBef>
              <a:spcAft>
                <a:spcPts val="0"/>
              </a:spcAft>
              <a:buNone/>
            </a:pPr>
            <a:r>
              <a:rPr lang="el">
                <a:solidFill>
                  <a:srgbClr val="0000FF"/>
                </a:solidFill>
              </a:rPr>
              <a:t>Είναι </a:t>
            </a:r>
            <a:r>
              <a:rPr b="1" lang="el">
                <a:solidFill>
                  <a:srgbClr val="FF00FF"/>
                </a:solidFill>
              </a:rPr>
              <a:t>η ισχυρότερη συλλογική οντότητα</a:t>
            </a:r>
            <a:r>
              <a:rPr lang="el">
                <a:solidFill>
                  <a:srgbClr val="0000FF"/>
                </a:solidFill>
              </a:rPr>
              <a:t> και η συμπεριφορά του </a:t>
            </a:r>
            <a:r>
              <a:rPr b="1" lang="el">
                <a:solidFill>
                  <a:srgbClr val="FF00FF"/>
                </a:solidFill>
              </a:rPr>
              <a:t>επηρεάζει σε σημαντικό βαθμό: </a:t>
            </a:r>
            <a:endParaRPr b="1">
              <a:solidFill>
                <a:srgbClr val="FF00FF"/>
              </a:solidFill>
            </a:endParaRPr>
          </a:p>
          <a:p>
            <a:pPr indent="-342900" lvl="0" marL="457200" rtl="0" algn="just">
              <a:spcBef>
                <a:spcPts val="1200"/>
              </a:spcBef>
              <a:spcAft>
                <a:spcPts val="0"/>
              </a:spcAft>
              <a:buClr>
                <a:srgbClr val="0000FF"/>
              </a:buClr>
              <a:buSzPts val="1800"/>
              <a:buChar char="➢"/>
            </a:pPr>
            <a:r>
              <a:rPr b="1" lang="el">
                <a:solidFill>
                  <a:srgbClr val="FF00FF"/>
                </a:solidFill>
              </a:rPr>
              <a:t>την οικονομική ζωή</a:t>
            </a:r>
            <a:r>
              <a:rPr lang="el">
                <a:solidFill>
                  <a:srgbClr val="0000FF"/>
                </a:solidFill>
              </a:rPr>
              <a:t> </a:t>
            </a:r>
            <a:r>
              <a:rPr b="1" lang="el">
                <a:solidFill>
                  <a:srgbClr val="FF00FF"/>
                </a:solidFill>
              </a:rPr>
              <a:t>της χώρας</a:t>
            </a:r>
            <a:r>
              <a:rPr lang="el">
                <a:solidFill>
                  <a:srgbClr val="0000FF"/>
                </a:solidFill>
              </a:rPr>
              <a:t> </a:t>
            </a:r>
            <a:endParaRPr>
              <a:solidFill>
                <a:srgbClr val="0000FF"/>
              </a:solidFill>
            </a:endParaRPr>
          </a:p>
          <a:p>
            <a:pPr indent="-342900" lvl="0" marL="457200" rtl="0" algn="just">
              <a:spcBef>
                <a:spcPts val="0"/>
              </a:spcBef>
              <a:spcAft>
                <a:spcPts val="0"/>
              </a:spcAft>
              <a:buClr>
                <a:srgbClr val="0000FF"/>
              </a:buClr>
              <a:buSzPts val="1800"/>
              <a:buChar char="➢"/>
            </a:pPr>
            <a:r>
              <a:rPr lang="el">
                <a:solidFill>
                  <a:srgbClr val="FF00FF"/>
                </a:solidFill>
              </a:rPr>
              <a:t>τ</a:t>
            </a:r>
            <a:r>
              <a:rPr b="1" lang="el">
                <a:solidFill>
                  <a:srgbClr val="FF00FF"/>
                </a:solidFill>
              </a:rPr>
              <a:t>ις αποφάσεις των επιχειρήσεων</a:t>
            </a:r>
            <a:r>
              <a:rPr lang="el">
                <a:solidFill>
                  <a:srgbClr val="FF00FF"/>
                </a:solidFill>
              </a:rPr>
              <a:t> </a:t>
            </a:r>
            <a:r>
              <a:rPr lang="el">
                <a:solidFill>
                  <a:srgbClr val="0000FF"/>
                </a:solidFill>
              </a:rPr>
              <a:t>και </a:t>
            </a:r>
            <a:endParaRPr>
              <a:solidFill>
                <a:srgbClr val="0000FF"/>
              </a:solidFill>
            </a:endParaRPr>
          </a:p>
          <a:p>
            <a:pPr indent="-342900" lvl="0" marL="457200" rtl="0" algn="just">
              <a:spcBef>
                <a:spcPts val="0"/>
              </a:spcBef>
              <a:spcAft>
                <a:spcPts val="0"/>
              </a:spcAft>
              <a:buClr>
                <a:srgbClr val="0000FF"/>
              </a:buClr>
              <a:buSzPts val="1800"/>
              <a:buChar char="➢"/>
            </a:pPr>
            <a:r>
              <a:rPr b="1" lang="el">
                <a:solidFill>
                  <a:srgbClr val="FF00FF"/>
                </a:solidFill>
              </a:rPr>
              <a:t>τις αποφάσεις των νοικοκυριών</a:t>
            </a:r>
            <a:r>
              <a:rPr lang="el">
                <a:solidFill>
                  <a:srgbClr val="0000FF"/>
                </a:solidFill>
              </a:rPr>
              <a:t>.</a:t>
            </a:r>
            <a:endParaRPr>
              <a:solidFill>
                <a:srgbClr val="0000FF"/>
              </a:solidFill>
            </a:endParaRPr>
          </a:p>
          <a:p>
            <a:pPr indent="0" lvl="0" marL="0" rtl="0" algn="just">
              <a:spcBef>
                <a:spcPts val="1200"/>
              </a:spcBef>
              <a:spcAft>
                <a:spcPts val="0"/>
              </a:spcAft>
              <a:buNone/>
            </a:pPr>
            <a:r>
              <a:rPr b="1" lang="el">
                <a:solidFill>
                  <a:srgbClr val="FF9900"/>
                </a:solidFill>
              </a:rPr>
              <a:t>Σημείωση: Η νομοθεσία είναι ένα πλαίσιο κανόνων (νόμων που ρυθμίζουν τις οικονομικές (και όχι μόνο) δραστηριότητες. </a:t>
            </a:r>
            <a:endParaRPr b="1">
              <a:solidFill>
                <a:srgbClr val="FF99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1"/>
          <p:cNvSpPr txBox="1"/>
          <p:nvPr>
            <p:ph type="title"/>
          </p:nvPr>
        </p:nvSpPr>
        <p:spPr>
          <a:xfrm>
            <a:off x="471900" y="378275"/>
            <a:ext cx="8222100" cy="1128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l" sz="3000"/>
              <a:t>Δ.2 Το Κράτος</a:t>
            </a:r>
            <a:endParaRPr sz="3000"/>
          </a:p>
          <a:p>
            <a:pPr indent="0" lvl="0" marL="0" rtl="0" algn="ctr">
              <a:spcBef>
                <a:spcPts val="0"/>
              </a:spcBef>
              <a:spcAft>
                <a:spcPts val="0"/>
              </a:spcAft>
              <a:buNone/>
            </a:pPr>
            <a:r>
              <a:rPr lang="el" sz="1800"/>
              <a:t>(παρεμβάσεις: παραδείγματα)</a:t>
            </a:r>
            <a:endParaRPr sz="1800"/>
          </a:p>
        </p:txBody>
      </p:sp>
      <p:sp>
        <p:nvSpPr>
          <p:cNvPr id="119" name="Google Shape;119;p21"/>
          <p:cNvSpPr txBox="1"/>
          <p:nvPr>
            <p:ph idx="1" type="body"/>
          </p:nvPr>
        </p:nvSpPr>
        <p:spPr>
          <a:xfrm>
            <a:off x="471900" y="1664150"/>
            <a:ext cx="8222100" cy="2994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l">
                <a:solidFill>
                  <a:srgbClr val="0000FF"/>
                </a:solidFill>
              </a:rPr>
              <a:t>Π</a:t>
            </a:r>
            <a:r>
              <a:rPr lang="el">
                <a:solidFill>
                  <a:srgbClr val="0000FF"/>
                </a:solidFill>
              </a:rPr>
              <a:t>αρεμβαίνει στην οικονομική ζωή: </a:t>
            </a:r>
            <a:endParaRPr>
              <a:solidFill>
                <a:srgbClr val="0000FF"/>
              </a:solidFill>
            </a:endParaRPr>
          </a:p>
          <a:p>
            <a:pPr indent="-342900" lvl="0" marL="457200" rtl="0" algn="just">
              <a:spcBef>
                <a:spcPts val="0"/>
              </a:spcBef>
              <a:spcAft>
                <a:spcPts val="0"/>
              </a:spcAft>
              <a:buClr>
                <a:srgbClr val="0000FF"/>
              </a:buClr>
              <a:buSzPts val="1800"/>
              <a:buChar char="➢"/>
            </a:pPr>
            <a:r>
              <a:rPr b="1" lang="el">
                <a:solidFill>
                  <a:srgbClr val="FF00FF"/>
                </a:solidFill>
              </a:rPr>
              <a:t>των επιχειρήσεων</a:t>
            </a:r>
            <a:r>
              <a:rPr lang="el">
                <a:solidFill>
                  <a:srgbClr val="0000FF"/>
                </a:solidFill>
              </a:rPr>
              <a:t> με την </a:t>
            </a:r>
            <a:r>
              <a:rPr b="1" lang="el">
                <a:solidFill>
                  <a:srgbClr val="0000FF"/>
                </a:solidFill>
              </a:rPr>
              <a:t>επιβολή φορολογίας</a:t>
            </a:r>
            <a:r>
              <a:rPr lang="el">
                <a:solidFill>
                  <a:srgbClr val="0000FF"/>
                </a:solidFill>
              </a:rPr>
              <a:t> και με την </a:t>
            </a:r>
            <a:r>
              <a:rPr b="1" lang="el">
                <a:solidFill>
                  <a:srgbClr val="0000FF"/>
                </a:solidFill>
              </a:rPr>
              <a:t>παροχή </a:t>
            </a:r>
            <a:r>
              <a:rPr lang="el">
                <a:solidFill>
                  <a:srgbClr val="0000FF"/>
                </a:solidFill>
              </a:rPr>
              <a:t>διάφορων</a:t>
            </a:r>
            <a:r>
              <a:rPr b="1" lang="el">
                <a:solidFill>
                  <a:srgbClr val="0000FF"/>
                </a:solidFill>
              </a:rPr>
              <a:t> διευκολύνσεων</a:t>
            </a:r>
            <a:r>
              <a:rPr lang="el">
                <a:solidFill>
                  <a:srgbClr val="0000FF"/>
                </a:solidFill>
              </a:rPr>
              <a:t>. </a:t>
            </a:r>
            <a:endParaRPr>
              <a:solidFill>
                <a:srgbClr val="0000FF"/>
              </a:solidFill>
            </a:endParaRPr>
          </a:p>
          <a:p>
            <a:pPr indent="-342900" lvl="0" marL="457200" rtl="0" algn="just">
              <a:spcBef>
                <a:spcPts val="0"/>
              </a:spcBef>
              <a:spcAft>
                <a:spcPts val="0"/>
              </a:spcAft>
              <a:buClr>
                <a:srgbClr val="0000FF"/>
              </a:buClr>
              <a:buSzPts val="1800"/>
              <a:buChar char="➢"/>
            </a:pPr>
            <a:r>
              <a:rPr b="1" lang="el">
                <a:solidFill>
                  <a:srgbClr val="FF00FF"/>
                </a:solidFill>
              </a:rPr>
              <a:t>των νοικοκυριών</a:t>
            </a:r>
            <a:r>
              <a:rPr lang="el">
                <a:solidFill>
                  <a:srgbClr val="0000FF"/>
                </a:solidFill>
              </a:rPr>
              <a:t> με την </a:t>
            </a:r>
            <a:r>
              <a:rPr b="1" lang="el">
                <a:solidFill>
                  <a:srgbClr val="0000FF"/>
                </a:solidFill>
              </a:rPr>
              <a:t>επιβολή φόρων</a:t>
            </a:r>
            <a:r>
              <a:rPr lang="el">
                <a:solidFill>
                  <a:srgbClr val="0000FF"/>
                </a:solidFill>
              </a:rPr>
              <a:t> και με την </a:t>
            </a:r>
            <a:r>
              <a:rPr b="1" lang="el">
                <a:solidFill>
                  <a:srgbClr val="0000FF"/>
                </a:solidFill>
              </a:rPr>
              <a:t>παροχή επιδομάτων</a:t>
            </a:r>
            <a:r>
              <a:rPr lang="el">
                <a:solidFill>
                  <a:srgbClr val="0000FF"/>
                </a:solidFill>
              </a:rPr>
              <a:t>, </a:t>
            </a:r>
            <a:r>
              <a:rPr b="1" lang="el">
                <a:solidFill>
                  <a:srgbClr val="0000FF"/>
                </a:solidFill>
              </a:rPr>
              <a:t>διάφορων αγαθών</a:t>
            </a:r>
            <a:r>
              <a:rPr lang="el">
                <a:solidFill>
                  <a:srgbClr val="0000FF"/>
                </a:solidFill>
              </a:rPr>
              <a:t> κτλ.</a:t>
            </a:r>
            <a:endParaRPr>
              <a:solidFill>
                <a:srgbClr val="0000FF"/>
              </a:solidFill>
            </a:endParaRPr>
          </a:p>
          <a:p>
            <a:pPr indent="-342900" lvl="0" marL="457200" rtl="0" algn="just">
              <a:spcBef>
                <a:spcPts val="0"/>
              </a:spcBef>
              <a:spcAft>
                <a:spcPts val="0"/>
              </a:spcAft>
              <a:buClr>
                <a:srgbClr val="0000FF"/>
              </a:buClr>
              <a:buSzPts val="1800"/>
              <a:buChar char="➢"/>
            </a:pPr>
            <a:r>
              <a:rPr b="1" lang="el">
                <a:solidFill>
                  <a:srgbClr val="FF00FF"/>
                </a:solidFill>
              </a:rPr>
              <a:t>α</a:t>
            </a:r>
            <a:r>
              <a:rPr b="1" lang="el">
                <a:solidFill>
                  <a:srgbClr val="FF00FF"/>
                </a:solidFill>
              </a:rPr>
              <a:t>σκεί διάφορες παραγωγικές λειτουργίες</a:t>
            </a:r>
            <a:r>
              <a:rPr lang="el">
                <a:solidFill>
                  <a:srgbClr val="0000FF"/>
                </a:solidFill>
              </a:rPr>
              <a:t> “δωρεάν” παροχή αγαθών στους πολίτες, όπως προστασία, παιδεία, περίθαλψη κτλ. </a:t>
            </a:r>
            <a:endParaRPr>
              <a:solidFill>
                <a:srgbClr val="0000FF"/>
              </a:solidFill>
            </a:endParaRPr>
          </a:p>
          <a:p>
            <a:pPr indent="0" lvl="0" marL="0" rtl="0" algn="just">
              <a:spcBef>
                <a:spcPts val="1200"/>
              </a:spcBef>
              <a:spcAft>
                <a:spcPts val="0"/>
              </a:spcAft>
              <a:buNone/>
            </a:pPr>
            <a:r>
              <a:rPr b="1" lang="el" sz="1400">
                <a:solidFill>
                  <a:srgbClr val="0000FF"/>
                </a:solidFill>
              </a:rPr>
              <a:t>Οι λόγοι για τους οποίους το κράτος παρεμβαίνει στην οικονομική ζωή των ανθρώπων καθώς και οι λειτουργίες του θα αναφερθούν λεπτομερέστερα στο 10ο κεφάλαιο.</a:t>
            </a:r>
            <a:endParaRPr b="1" sz="1400">
              <a:solidFill>
                <a:srgbClr val="0000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