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f3715d81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f3715d81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7168e2b8d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168e2b8d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7f3715d810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7f3715d810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7f3715d810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f3715d810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718f0830c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18f0830c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7f3715d810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7f3715d810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7168e2b8d2_0_13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7168e2b8d2_0_13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12000"/>
              <a:buNone/>
              <a:defRPr sz="12000">
                <a:solidFill>
                  <a:schemeClr val="dk2"/>
                </a:solidFill>
              </a:defRPr>
            </a:lvl1pPr>
            <a:lvl2pPr lvl="1" rtl="0" algn="ctr">
              <a:spcBef>
                <a:spcPts val="0"/>
              </a:spcBef>
              <a:spcAft>
                <a:spcPts val="0"/>
              </a:spcAft>
              <a:buClr>
                <a:schemeClr val="dk2"/>
              </a:buClr>
              <a:buSzPts val="12000"/>
              <a:buNone/>
              <a:defRPr sz="12000">
                <a:solidFill>
                  <a:schemeClr val="dk2"/>
                </a:solidFill>
              </a:defRPr>
            </a:lvl2pPr>
            <a:lvl3pPr lvl="2" rtl="0" algn="ctr">
              <a:spcBef>
                <a:spcPts val="0"/>
              </a:spcBef>
              <a:spcAft>
                <a:spcPts val="0"/>
              </a:spcAft>
              <a:buClr>
                <a:schemeClr val="dk2"/>
              </a:buClr>
              <a:buSzPts val="12000"/>
              <a:buNone/>
              <a:defRPr sz="12000">
                <a:solidFill>
                  <a:schemeClr val="dk2"/>
                </a:solidFill>
              </a:defRPr>
            </a:lvl3pPr>
            <a:lvl4pPr lvl="3" rtl="0" algn="ctr">
              <a:spcBef>
                <a:spcPts val="0"/>
              </a:spcBef>
              <a:spcAft>
                <a:spcPts val="0"/>
              </a:spcAft>
              <a:buClr>
                <a:schemeClr val="dk2"/>
              </a:buClr>
              <a:buSzPts val="12000"/>
              <a:buNone/>
              <a:defRPr sz="12000">
                <a:solidFill>
                  <a:schemeClr val="dk2"/>
                </a:solidFill>
              </a:defRPr>
            </a:lvl4pPr>
            <a:lvl5pPr lvl="4" rtl="0" algn="ctr">
              <a:spcBef>
                <a:spcPts val="0"/>
              </a:spcBef>
              <a:spcAft>
                <a:spcPts val="0"/>
              </a:spcAft>
              <a:buClr>
                <a:schemeClr val="dk2"/>
              </a:buClr>
              <a:buSzPts val="12000"/>
              <a:buNone/>
              <a:defRPr sz="12000">
                <a:solidFill>
                  <a:schemeClr val="dk2"/>
                </a:solidFill>
              </a:defRPr>
            </a:lvl5pPr>
            <a:lvl6pPr lvl="5" rtl="0" algn="ctr">
              <a:spcBef>
                <a:spcPts val="0"/>
              </a:spcBef>
              <a:spcAft>
                <a:spcPts val="0"/>
              </a:spcAft>
              <a:buClr>
                <a:schemeClr val="dk2"/>
              </a:buClr>
              <a:buSzPts val="12000"/>
              <a:buNone/>
              <a:defRPr sz="12000">
                <a:solidFill>
                  <a:schemeClr val="dk2"/>
                </a:solidFill>
              </a:defRPr>
            </a:lvl6pPr>
            <a:lvl7pPr lvl="6" rtl="0" algn="ctr">
              <a:spcBef>
                <a:spcPts val="0"/>
              </a:spcBef>
              <a:spcAft>
                <a:spcPts val="0"/>
              </a:spcAft>
              <a:buClr>
                <a:schemeClr val="dk2"/>
              </a:buClr>
              <a:buSzPts val="12000"/>
              <a:buNone/>
              <a:defRPr sz="12000">
                <a:solidFill>
                  <a:schemeClr val="dk2"/>
                </a:solidFill>
              </a:defRPr>
            </a:lvl7pPr>
            <a:lvl8pPr lvl="7" rtl="0" algn="ctr">
              <a:spcBef>
                <a:spcPts val="0"/>
              </a:spcBef>
              <a:spcAft>
                <a:spcPts val="0"/>
              </a:spcAft>
              <a:buClr>
                <a:schemeClr val="dk2"/>
              </a:buClr>
              <a:buSzPts val="12000"/>
              <a:buNone/>
              <a:defRPr sz="12000">
                <a:solidFill>
                  <a:schemeClr val="dk2"/>
                </a:solidFill>
              </a:defRPr>
            </a:lvl8pPr>
            <a:lvl9pPr lvl="8" rtl="0"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Clr>
                <a:schemeClr val="lt1"/>
              </a:buClr>
              <a:buSzPts val="1200"/>
              <a:buChar char="●"/>
              <a:defRPr sz="1200">
                <a:solidFill>
                  <a:schemeClr val="lt1"/>
                </a:solidFill>
              </a:defRPr>
            </a:lvl1pPr>
            <a:lvl2pPr indent="-304800" lvl="1" marL="914400" rtl="0">
              <a:spcBef>
                <a:spcPts val="1600"/>
              </a:spcBef>
              <a:spcAft>
                <a:spcPts val="0"/>
              </a:spcAft>
              <a:buClr>
                <a:schemeClr val="lt1"/>
              </a:buClr>
              <a:buSzPts val="1200"/>
              <a:buChar char="○"/>
              <a:defRPr sz="1200">
                <a:solidFill>
                  <a:schemeClr val="lt1"/>
                </a:solidFill>
              </a:defRPr>
            </a:lvl2pPr>
            <a:lvl3pPr indent="-304800" lvl="2" marL="1371600" rtl="0">
              <a:spcBef>
                <a:spcPts val="1600"/>
              </a:spcBef>
              <a:spcAft>
                <a:spcPts val="0"/>
              </a:spcAft>
              <a:buClr>
                <a:schemeClr val="lt1"/>
              </a:buClr>
              <a:buSzPts val="1200"/>
              <a:buChar char="■"/>
              <a:defRPr sz="1200">
                <a:solidFill>
                  <a:schemeClr val="lt1"/>
                </a:solidFill>
              </a:defRPr>
            </a:lvl3pPr>
            <a:lvl4pPr indent="-304800" lvl="3" marL="1828800" rtl="0">
              <a:spcBef>
                <a:spcPts val="1600"/>
              </a:spcBef>
              <a:spcAft>
                <a:spcPts val="0"/>
              </a:spcAft>
              <a:buClr>
                <a:schemeClr val="lt1"/>
              </a:buClr>
              <a:buSzPts val="1200"/>
              <a:buChar char="●"/>
              <a:defRPr sz="1200">
                <a:solidFill>
                  <a:schemeClr val="lt1"/>
                </a:solidFill>
              </a:defRPr>
            </a:lvl4pPr>
            <a:lvl5pPr indent="-304800" lvl="4" marL="2286000" rtl="0">
              <a:spcBef>
                <a:spcPts val="1600"/>
              </a:spcBef>
              <a:spcAft>
                <a:spcPts val="0"/>
              </a:spcAft>
              <a:buClr>
                <a:schemeClr val="lt1"/>
              </a:buClr>
              <a:buSzPts val="1200"/>
              <a:buChar char="○"/>
              <a:defRPr sz="1200">
                <a:solidFill>
                  <a:schemeClr val="lt1"/>
                </a:solidFill>
              </a:defRPr>
            </a:lvl5pPr>
            <a:lvl6pPr indent="-304800" lvl="5" marL="2743200" rtl="0">
              <a:spcBef>
                <a:spcPts val="1600"/>
              </a:spcBef>
              <a:spcAft>
                <a:spcPts val="0"/>
              </a:spcAft>
              <a:buClr>
                <a:schemeClr val="lt1"/>
              </a:buClr>
              <a:buSzPts val="1200"/>
              <a:buChar char="■"/>
              <a:defRPr sz="1200">
                <a:solidFill>
                  <a:schemeClr val="lt1"/>
                </a:solidFill>
              </a:defRPr>
            </a:lvl6pPr>
            <a:lvl7pPr indent="-304800" lvl="6" marL="3200400" rtl="0">
              <a:spcBef>
                <a:spcPts val="1600"/>
              </a:spcBef>
              <a:spcAft>
                <a:spcPts val="0"/>
              </a:spcAft>
              <a:buClr>
                <a:schemeClr val="lt1"/>
              </a:buClr>
              <a:buSzPts val="1200"/>
              <a:buChar char="●"/>
              <a:defRPr sz="1200">
                <a:solidFill>
                  <a:schemeClr val="lt1"/>
                </a:solidFill>
              </a:defRPr>
            </a:lvl7pPr>
            <a:lvl8pPr indent="-304800" lvl="7" marL="3657600" rtl="0">
              <a:spcBef>
                <a:spcPts val="1600"/>
              </a:spcBef>
              <a:spcAft>
                <a:spcPts val="0"/>
              </a:spcAft>
              <a:buClr>
                <a:schemeClr val="lt1"/>
              </a:buClr>
              <a:buSzPts val="1200"/>
              <a:buChar char="○"/>
              <a:defRPr sz="1200">
                <a:solidFill>
                  <a:schemeClr val="lt1"/>
                </a:solidFill>
              </a:defRPr>
            </a:lvl8pPr>
            <a:lvl9pPr indent="-304800" lvl="8" marL="4114800" rtl="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4200"/>
              <a:buNone/>
              <a:defRPr sz="4200">
                <a:solidFill>
                  <a:schemeClr val="dk2"/>
                </a:solidFill>
              </a:defRPr>
            </a:lvl1pPr>
            <a:lvl2pPr lvl="1" rtl="0" algn="ctr">
              <a:spcBef>
                <a:spcPts val="0"/>
              </a:spcBef>
              <a:spcAft>
                <a:spcPts val="0"/>
              </a:spcAft>
              <a:buClr>
                <a:schemeClr val="dk2"/>
              </a:buClr>
              <a:buSzPts val="4200"/>
              <a:buNone/>
              <a:defRPr sz="4200">
                <a:solidFill>
                  <a:schemeClr val="dk2"/>
                </a:solidFill>
              </a:defRPr>
            </a:lvl2pPr>
            <a:lvl3pPr lvl="2" rtl="0" algn="ctr">
              <a:spcBef>
                <a:spcPts val="0"/>
              </a:spcBef>
              <a:spcAft>
                <a:spcPts val="0"/>
              </a:spcAft>
              <a:buClr>
                <a:schemeClr val="dk2"/>
              </a:buClr>
              <a:buSzPts val="4200"/>
              <a:buNone/>
              <a:defRPr sz="4200">
                <a:solidFill>
                  <a:schemeClr val="dk2"/>
                </a:solidFill>
              </a:defRPr>
            </a:lvl3pPr>
            <a:lvl4pPr lvl="3" rtl="0" algn="ctr">
              <a:spcBef>
                <a:spcPts val="0"/>
              </a:spcBef>
              <a:spcAft>
                <a:spcPts val="0"/>
              </a:spcAft>
              <a:buClr>
                <a:schemeClr val="dk2"/>
              </a:buClr>
              <a:buSzPts val="4200"/>
              <a:buNone/>
              <a:defRPr sz="4200">
                <a:solidFill>
                  <a:schemeClr val="dk2"/>
                </a:solidFill>
              </a:defRPr>
            </a:lvl4pPr>
            <a:lvl5pPr lvl="4" rtl="0" algn="ctr">
              <a:spcBef>
                <a:spcPts val="0"/>
              </a:spcBef>
              <a:spcAft>
                <a:spcPts val="0"/>
              </a:spcAft>
              <a:buClr>
                <a:schemeClr val="dk2"/>
              </a:buClr>
              <a:buSzPts val="4200"/>
              <a:buNone/>
              <a:defRPr sz="4200">
                <a:solidFill>
                  <a:schemeClr val="dk2"/>
                </a:solidFill>
              </a:defRPr>
            </a:lvl5pPr>
            <a:lvl6pPr lvl="5" rtl="0" algn="ctr">
              <a:spcBef>
                <a:spcPts val="0"/>
              </a:spcBef>
              <a:spcAft>
                <a:spcPts val="0"/>
              </a:spcAft>
              <a:buClr>
                <a:schemeClr val="dk2"/>
              </a:buClr>
              <a:buSzPts val="4200"/>
              <a:buNone/>
              <a:defRPr sz="4200">
                <a:solidFill>
                  <a:schemeClr val="dk2"/>
                </a:solidFill>
              </a:defRPr>
            </a:lvl6pPr>
            <a:lvl7pPr lvl="6" rtl="0" algn="ctr">
              <a:spcBef>
                <a:spcPts val="0"/>
              </a:spcBef>
              <a:spcAft>
                <a:spcPts val="0"/>
              </a:spcAft>
              <a:buClr>
                <a:schemeClr val="dk2"/>
              </a:buClr>
              <a:buSzPts val="4200"/>
              <a:buNone/>
              <a:defRPr sz="4200">
                <a:solidFill>
                  <a:schemeClr val="dk2"/>
                </a:solidFill>
              </a:defRPr>
            </a:lvl7pPr>
            <a:lvl8pPr lvl="7" rtl="0" algn="ctr">
              <a:spcBef>
                <a:spcPts val="0"/>
              </a:spcBef>
              <a:spcAft>
                <a:spcPts val="0"/>
              </a:spcAft>
              <a:buClr>
                <a:schemeClr val="dk2"/>
              </a:buClr>
              <a:buSzPts val="4200"/>
              <a:buNone/>
              <a:defRPr sz="4200">
                <a:solidFill>
                  <a:schemeClr val="dk2"/>
                </a:solidFill>
              </a:defRPr>
            </a:lvl8pPr>
            <a:lvl9pPr lvl="8" rtl="0"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rtl="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latin typeface="Roboto"/>
                <a:ea typeface="Roboto"/>
                <a:cs typeface="Roboto"/>
                <a:sym typeface="Roboto"/>
              </a:defRPr>
            </a:lvl1pPr>
            <a:lvl2pPr lvl="1" rtl="0" algn="r">
              <a:buNone/>
              <a:defRPr sz="1000">
                <a:solidFill>
                  <a:schemeClr val="lt2"/>
                </a:solidFill>
                <a:latin typeface="Roboto"/>
                <a:ea typeface="Roboto"/>
                <a:cs typeface="Roboto"/>
                <a:sym typeface="Roboto"/>
              </a:defRPr>
            </a:lvl2pPr>
            <a:lvl3pPr lvl="2" rtl="0" algn="r">
              <a:buNone/>
              <a:defRPr sz="1000">
                <a:solidFill>
                  <a:schemeClr val="lt2"/>
                </a:solidFill>
                <a:latin typeface="Roboto"/>
                <a:ea typeface="Roboto"/>
                <a:cs typeface="Roboto"/>
                <a:sym typeface="Roboto"/>
              </a:defRPr>
            </a:lvl3pPr>
            <a:lvl4pPr lvl="3" rtl="0" algn="r">
              <a:buNone/>
              <a:defRPr sz="1000">
                <a:solidFill>
                  <a:schemeClr val="lt2"/>
                </a:solidFill>
                <a:latin typeface="Roboto"/>
                <a:ea typeface="Roboto"/>
                <a:cs typeface="Roboto"/>
                <a:sym typeface="Roboto"/>
              </a:defRPr>
            </a:lvl4pPr>
            <a:lvl5pPr lvl="4" rtl="0" algn="r">
              <a:buNone/>
              <a:defRPr sz="1000">
                <a:solidFill>
                  <a:schemeClr val="lt2"/>
                </a:solidFill>
                <a:latin typeface="Roboto"/>
                <a:ea typeface="Roboto"/>
                <a:cs typeface="Roboto"/>
                <a:sym typeface="Roboto"/>
              </a:defRPr>
            </a:lvl5pPr>
            <a:lvl6pPr lvl="5" rtl="0" algn="r">
              <a:buNone/>
              <a:defRPr sz="1000">
                <a:solidFill>
                  <a:schemeClr val="lt2"/>
                </a:solidFill>
                <a:latin typeface="Roboto"/>
                <a:ea typeface="Roboto"/>
                <a:cs typeface="Roboto"/>
                <a:sym typeface="Roboto"/>
              </a:defRPr>
            </a:lvl6pPr>
            <a:lvl7pPr lvl="6" rtl="0" algn="r">
              <a:buNone/>
              <a:defRPr sz="1000">
                <a:solidFill>
                  <a:schemeClr val="lt2"/>
                </a:solidFill>
                <a:latin typeface="Roboto"/>
                <a:ea typeface="Roboto"/>
                <a:cs typeface="Roboto"/>
                <a:sym typeface="Roboto"/>
              </a:defRPr>
            </a:lvl7pPr>
            <a:lvl8pPr lvl="7" rtl="0" algn="r">
              <a:buNone/>
              <a:defRPr sz="1000">
                <a:solidFill>
                  <a:schemeClr val="lt2"/>
                </a:solidFill>
                <a:latin typeface="Roboto"/>
                <a:ea typeface="Roboto"/>
                <a:cs typeface="Roboto"/>
                <a:sym typeface="Roboto"/>
              </a:defRPr>
            </a:lvl8pPr>
            <a:lvl9pPr lvl="8" rtl="0"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ocs.google.com/presentation/d/1uGYVIwPWmMFE5GkPCzBEya7JeN8YVoNJPs08cCa4v7s/edit?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911175"/>
            <a:ext cx="8222100" cy="1909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a:t>Ακαθάριστο Εγχώριο Προϊόν</a:t>
            </a:r>
            <a:endParaRPr/>
          </a:p>
          <a:p>
            <a:pPr indent="0" lvl="0" marL="0" rtl="0" algn="ctr">
              <a:spcBef>
                <a:spcPts val="0"/>
              </a:spcBef>
              <a:spcAft>
                <a:spcPts val="0"/>
              </a:spcAft>
              <a:buNone/>
            </a:pPr>
            <a:r>
              <a:rPr lang="el"/>
              <a:t>(Α.Ε.Π). </a:t>
            </a:r>
            <a:endParaRPr/>
          </a:p>
        </p:txBody>
      </p:sp>
      <p:sp>
        <p:nvSpPr>
          <p:cNvPr id="68" name="Google Shape;68;p13"/>
          <p:cNvSpPr txBox="1"/>
          <p:nvPr>
            <p:ph idx="1" type="subTitle"/>
          </p:nvPr>
        </p:nvSpPr>
        <p:spPr>
          <a:xfrm>
            <a:off x="390525" y="2943900"/>
            <a:ext cx="8222100" cy="59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l"/>
              <a:t>(Οι αδυναμίες του Α.Ε.Π. ως δείκτη οικονομικής ευημερίας)</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558850"/>
            <a:ext cx="8222100" cy="947700"/>
          </a:xfrm>
          <a:prstGeom prst="rect">
            <a:avLst/>
          </a:prstGeom>
        </p:spPr>
        <p:txBody>
          <a:bodyPr anchorCtr="0" anchor="b" bIns="91425" lIns="91425" spcFirstLastPara="1" rIns="91425" wrap="square" tIns="91425">
            <a:noAutofit/>
          </a:bodyPr>
          <a:lstStyle/>
          <a:p>
            <a:pPr indent="-431800" lvl="0" marL="457200" rtl="0" algn="ctr">
              <a:spcBef>
                <a:spcPts val="0"/>
              </a:spcBef>
              <a:spcAft>
                <a:spcPts val="0"/>
              </a:spcAft>
              <a:buSzPts val="3200"/>
              <a:buAutoNum type="arabicPeriod"/>
            </a:pPr>
            <a:r>
              <a:rPr lang="el"/>
              <a:t>Οι αδυναμίες του Α.Ε.Π. </a:t>
            </a:r>
            <a:endParaRPr/>
          </a:p>
          <a:p>
            <a:pPr indent="0" lvl="0" marL="457200" rtl="0" algn="ctr">
              <a:spcBef>
                <a:spcPts val="0"/>
              </a:spcBef>
              <a:spcAft>
                <a:spcPts val="0"/>
              </a:spcAft>
              <a:buNone/>
            </a:pPr>
            <a:r>
              <a:rPr lang="el" sz="2400"/>
              <a:t>(ναι μεν αλλά…</a:t>
            </a:r>
            <a:r>
              <a:rPr lang="el" sz="2400"/>
              <a:t>)</a:t>
            </a:r>
            <a:endParaRPr sz="2400"/>
          </a:p>
        </p:txBody>
      </p:sp>
      <p:sp>
        <p:nvSpPr>
          <p:cNvPr id="74" name="Google Shape;74;p14"/>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l">
                <a:solidFill>
                  <a:srgbClr val="FF9900"/>
                </a:solidFill>
              </a:rPr>
              <a:t>Ναι μεν</a:t>
            </a:r>
            <a:endParaRPr b="1">
              <a:solidFill>
                <a:srgbClr val="FF9900"/>
              </a:solidFill>
            </a:endParaRPr>
          </a:p>
          <a:p>
            <a:pPr indent="0" lvl="0" marL="0" rtl="0" algn="just">
              <a:spcBef>
                <a:spcPts val="0"/>
              </a:spcBef>
              <a:spcAft>
                <a:spcPts val="0"/>
              </a:spcAft>
              <a:buNone/>
            </a:pPr>
            <a:r>
              <a:rPr lang="el">
                <a:solidFill>
                  <a:schemeClr val="dk1"/>
                </a:solidFill>
              </a:rPr>
              <a:t>Τ</a:t>
            </a:r>
            <a:r>
              <a:rPr lang="el">
                <a:solidFill>
                  <a:schemeClr val="dk1"/>
                </a:solidFill>
              </a:rPr>
              <a:t>ο Α.Ε.Π. είναι ένα μέγεθος που </a:t>
            </a:r>
            <a:r>
              <a:rPr b="1" lang="el">
                <a:solidFill>
                  <a:schemeClr val="dk1"/>
                </a:solidFill>
              </a:rPr>
              <a:t>μας πληροφορεί για την οικονομική ευημερία μιας χώρας</a:t>
            </a:r>
            <a:r>
              <a:rPr lang="el">
                <a:solidFill>
                  <a:schemeClr val="dk1"/>
                </a:solidFill>
              </a:rPr>
              <a:t>. </a:t>
            </a:r>
            <a:endParaRPr>
              <a:solidFill>
                <a:schemeClr val="dk1"/>
              </a:solidFill>
            </a:endParaRPr>
          </a:p>
          <a:p>
            <a:pPr indent="0" lvl="0" marL="0" rtl="0" algn="just">
              <a:spcBef>
                <a:spcPts val="0"/>
              </a:spcBef>
              <a:spcAft>
                <a:spcPts val="0"/>
              </a:spcAft>
              <a:buNone/>
            </a:pPr>
            <a:r>
              <a:rPr b="1" lang="el">
                <a:solidFill>
                  <a:srgbClr val="FF9900"/>
                </a:solidFill>
              </a:rPr>
              <a:t>Αλλά...</a:t>
            </a:r>
            <a:endParaRPr b="1">
              <a:solidFill>
                <a:srgbClr val="FF9900"/>
              </a:solidFill>
            </a:endParaRPr>
          </a:p>
          <a:p>
            <a:pPr indent="0" lvl="0" marL="0" rtl="0" algn="just">
              <a:spcBef>
                <a:spcPts val="0"/>
              </a:spcBef>
              <a:spcAft>
                <a:spcPts val="0"/>
              </a:spcAft>
              <a:buNone/>
            </a:pPr>
            <a:r>
              <a:rPr lang="el">
                <a:solidFill>
                  <a:schemeClr val="dk1"/>
                </a:solidFill>
              </a:rPr>
              <a:t>Ωστόσο, παρά τη σπουδαιότητα και χρησιμότητά του το Α.Ε.Π. </a:t>
            </a:r>
            <a:r>
              <a:rPr b="1" lang="el">
                <a:solidFill>
                  <a:schemeClr val="dk1"/>
                </a:solidFill>
              </a:rPr>
              <a:t>παρουσιάζει ατέλειες και αδυναμίες</a:t>
            </a:r>
            <a:r>
              <a:rPr lang="el">
                <a:solidFill>
                  <a:schemeClr val="dk1"/>
                </a:solidFill>
              </a:rPr>
              <a:t>, οι οποίες οφείλονται σε πολλές αιτίες. Αυτές τις ατέλειες ή αδυναμίες, που παρουσιάζονται στην συνέχεια, </a:t>
            </a:r>
            <a:r>
              <a:rPr b="1" lang="el">
                <a:solidFill>
                  <a:srgbClr val="FF00FF"/>
                </a:solidFill>
              </a:rPr>
              <a:t>πρέπει να τις έχει πάντα στο μυαλό τους όποιος θέλει να μελετήσει βαθύτερα μια οικονομία.</a:t>
            </a:r>
            <a:endParaRPr b="1">
              <a:solidFill>
                <a:srgbClr val="FF00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558850"/>
            <a:ext cx="8222100" cy="947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a:t>1.1 Τι δεν λαμβάνει υπόψη το Α.Ε.Π. 1/4 </a:t>
            </a:r>
            <a:endParaRPr sz="2400"/>
          </a:p>
        </p:txBody>
      </p:sp>
      <p:sp>
        <p:nvSpPr>
          <p:cNvPr id="80" name="Google Shape;80;p15"/>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l">
                <a:solidFill>
                  <a:srgbClr val="FF00FF"/>
                </a:solidFill>
              </a:rPr>
              <a:t>1ο πρόβλημα:</a:t>
            </a:r>
            <a:r>
              <a:rPr lang="el">
                <a:solidFill>
                  <a:schemeClr val="dk1"/>
                </a:solidFill>
              </a:rPr>
              <a:t> </a:t>
            </a:r>
            <a:r>
              <a:rPr b="1" lang="el">
                <a:solidFill>
                  <a:srgbClr val="FF9900"/>
                </a:solidFill>
              </a:rPr>
              <a:t>Δεν περιλαμβάνει</a:t>
            </a:r>
            <a:r>
              <a:rPr lang="el">
                <a:solidFill>
                  <a:schemeClr val="dk1"/>
                </a:solidFill>
              </a:rPr>
              <a:t> την αξία της παραγωγής που αφορά στην </a:t>
            </a:r>
            <a:r>
              <a:rPr b="1" lang="el">
                <a:solidFill>
                  <a:srgbClr val="FF9900"/>
                </a:solidFill>
              </a:rPr>
              <a:t>ιδιοκατανάλωση</a:t>
            </a:r>
            <a:r>
              <a:rPr lang="el">
                <a:solidFill>
                  <a:schemeClr val="dk1"/>
                </a:solidFill>
              </a:rPr>
              <a:t> (δηλαδή αυτό που φτιάχνεις και καταναλώνεις μόνος σου). </a:t>
            </a:r>
            <a:endParaRPr>
              <a:solidFill>
                <a:schemeClr val="dk1"/>
              </a:solidFill>
            </a:endParaRPr>
          </a:p>
          <a:p>
            <a:pPr indent="0" lvl="0" marL="0" rtl="0" algn="just">
              <a:spcBef>
                <a:spcPts val="0"/>
              </a:spcBef>
              <a:spcAft>
                <a:spcPts val="0"/>
              </a:spcAft>
              <a:buNone/>
            </a:pPr>
            <a:r>
              <a:t/>
            </a:r>
            <a:endParaRPr b="1" sz="600">
              <a:solidFill>
                <a:srgbClr val="FF00FF"/>
              </a:solidFill>
            </a:endParaRPr>
          </a:p>
          <a:p>
            <a:pPr indent="0" lvl="0" marL="0" rtl="0" algn="just">
              <a:spcBef>
                <a:spcPts val="0"/>
              </a:spcBef>
              <a:spcAft>
                <a:spcPts val="0"/>
              </a:spcAft>
              <a:buNone/>
            </a:pPr>
            <a:r>
              <a:rPr b="1" lang="el">
                <a:solidFill>
                  <a:srgbClr val="FF00FF"/>
                </a:solidFill>
              </a:rPr>
              <a:t>Γιατί;</a:t>
            </a:r>
            <a:r>
              <a:rPr lang="el">
                <a:solidFill>
                  <a:schemeClr val="dk1"/>
                </a:solidFill>
              </a:rPr>
              <a:t> Επειδή δε γίνεται αντικείμενο αγοραπωλησίας (δεν έχει τιμή). </a:t>
            </a:r>
            <a:endParaRPr>
              <a:solidFill>
                <a:schemeClr val="dk1"/>
              </a:solidFill>
            </a:endParaRPr>
          </a:p>
          <a:p>
            <a:pPr indent="0" lvl="0" marL="0" rtl="0" algn="just">
              <a:spcBef>
                <a:spcPts val="0"/>
              </a:spcBef>
              <a:spcAft>
                <a:spcPts val="0"/>
              </a:spcAft>
              <a:buNone/>
            </a:pPr>
            <a:r>
              <a:t/>
            </a:r>
            <a:endParaRPr b="1" sz="600">
              <a:solidFill>
                <a:srgbClr val="FF00FF"/>
              </a:solidFill>
            </a:endParaRPr>
          </a:p>
          <a:p>
            <a:pPr indent="0" lvl="0" marL="0" rtl="0" algn="just">
              <a:spcBef>
                <a:spcPts val="0"/>
              </a:spcBef>
              <a:spcAft>
                <a:spcPts val="0"/>
              </a:spcAft>
              <a:buNone/>
            </a:pPr>
            <a:r>
              <a:rPr b="1" lang="el">
                <a:solidFill>
                  <a:srgbClr val="FF00FF"/>
                </a:solidFill>
              </a:rPr>
              <a:t>Παράδειγμα:</a:t>
            </a:r>
            <a:r>
              <a:rPr lang="el">
                <a:solidFill>
                  <a:schemeClr val="dk1"/>
                </a:solidFill>
              </a:rPr>
              <a:t> Το φαγητό που μαγειρεύει ένα άτομο στο σπίτι του δε διαφέρει από αυτό ενός εστιατορίου. Όμως, η προστιθέμενη αξία με το μαγείρεμα που γίνεται στο σπίτι, δεν υπολογίζεται στο Α.Ε.Π.</a:t>
            </a:r>
            <a:endParaRPr>
              <a:solidFill>
                <a:schemeClr val="dk1"/>
              </a:solidFill>
            </a:endParaRPr>
          </a:p>
          <a:p>
            <a:pPr indent="0" lvl="0" marL="0" rtl="0" algn="just">
              <a:spcBef>
                <a:spcPts val="0"/>
              </a:spcBef>
              <a:spcAft>
                <a:spcPts val="0"/>
              </a:spcAft>
              <a:buNone/>
            </a:pPr>
            <a:r>
              <a:t/>
            </a:r>
            <a:endParaRPr sz="600">
              <a:solidFill>
                <a:schemeClr val="dk1"/>
              </a:solidFill>
            </a:endParaRPr>
          </a:p>
          <a:p>
            <a:pPr indent="-342900" lvl="0" marL="457200" rtl="0" algn="just">
              <a:spcBef>
                <a:spcPts val="0"/>
              </a:spcBef>
              <a:spcAft>
                <a:spcPts val="0"/>
              </a:spcAft>
              <a:buClr>
                <a:srgbClr val="FF9900"/>
              </a:buClr>
              <a:buSzPts val="1800"/>
              <a:buChar char="★"/>
            </a:pPr>
            <a:r>
              <a:rPr lang="el">
                <a:solidFill>
                  <a:srgbClr val="FF9900"/>
                </a:solidFill>
              </a:rPr>
              <a:t>Οι οικονομιες διαφέρουν σημαντικά μεταξύ τους στην ιδιοκατανάλωση.</a:t>
            </a:r>
            <a:endParaRPr>
              <a:solidFill>
                <a:srgbClr val="FF99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558850"/>
            <a:ext cx="8222100" cy="947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a:t>1.1 Τι δεν λαμβάνει υπόψη το Α.Ε.Π. 2/4 </a:t>
            </a:r>
            <a:endParaRPr sz="2400"/>
          </a:p>
        </p:txBody>
      </p:sp>
      <p:sp>
        <p:nvSpPr>
          <p:cNvPr id="86" name="Google Shape;86;p16"/>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l">
                <a:solidFill>
                  <a:srgbClr val="FF00FF"/>
                </a:solidFill>
              </a:rPr>
              <a:t>2</a:t>
            </a:r>
            <a:r>
              <a:rPr b="1" lang="el">
                <a:solidFill>
                  <a:srgbClr val="FF00FF"/>
                </a:solidFill>
              </a:rPr>
              <a:t>ο πρόβλημα:</a:t>
            </a:r>
            <a:r>
              <a:rPr lang="el">
                <a:solidFill>
                  <a:schemeClr val="dk1"/>
                </a:solidFill>
              </a:rPr>
              <a:t> </a:t>
            </a:r>
            <a:r>
              <a:rPr lang="el">
                <a:solidFill>
                  <a:srgbClr val="4A86E8"/>
                </a:solidFill>
              </a:rPr>
              <a:t>Το Α.Ε.Π. </a:t>
            </a:r>
            <a:r>
              <a:rPr b="1" lang="el">
                <a:solidFill>
                  <a:srgbClr val="FF9900"/>
                </a:solidFill>
              </a:rPr>
              <a:t>είναι ποσοτικός και όχι ποιοτικός δείκτης</a:t>
            </a:r>
            <a:r>
              <a:rPr lang="el">
                <a:solidFill>
                  <a:srgbClr val="FF9900"/>
                </a:solidFill>
              </a:rPr>
              <a:t>.</a:t>
            </a:r>
            <a:r>
              <a:rPr lang="el">
                <a:solidFill>
                  <a:schemeClr val="dk1"/>
                </a:solidFill>
              </a:rPr>
              <a:t> </a:t>
            </a:r>
            <a:r>
              <a:rPr lang="el">
                <a:solidFill>
                  <a:schemeClr val="dk1"/>
                </a:solidFill>
              </a:rPr>
              <a:t>Η ποιότητα, όμως, είναι εξίσου σημαντικός παράγοντας με την ποσότητα.</a:t>
            </a:r>
            <a:endParaRPr>
              <a:solidFill>
                <a:schemeClr val="dk1"/>
              </a:solidFill>
            </a:endParaRPr>
          </a:p>
          <a:p>
            <a:pPr indent="0" lvl="0" marL="0" rtl="0" algn="just">
              <a:spcBef>
                <a:spcPts val="0"/>
              </a:spcBef>
              <a:spcAft>
                <a:spcPts val="0"/>
              </a:spcAft>
              <a:buNone/>
            </a:pPr>
            <a:r>
              <a:t/>
            </a:r>
            <a:endParaRPr b="1" sz="600">
              <a:solidFill>
                <a:srgbClr val="FF00FF"/>
              </a:solidFill>
            </a:endParaRPr>
          </a:p>
          <a:p>
            <a:pPr indent="0" lvl="0" marL="0" rtl="0" algn="just">
              <a:spcBef>
                <a:spcPts val="0"/>
              </a:spcBef>
              <a:spcAft>
                <a:spcPts val="0"/>
              </a:spcAft>
              <a:buNone/>
            </a:pPr>
            <a:r>
              <a:rPr b="1" lang="el">
                <a:solidFill>
                  <a:srgbClr val="FF00FF"/>
                </a:solidFill>
              </a:rPr>
              <a:t>Γιατί;</a:t>
            </a:r>
            <a:r>
              <a:rPr lang="el">
                <a:solidFill>
                  <a:schemeClr val="dk1"/>
                </a:solidFill>
              </a:rPr>
              <a:t> Επειδή</a:t>
            </a:r>
            <a:r>
              <a:rPr lang="el">
                <a:solidFill>
                  <a:schemeClr val="dk1"/>
                </a:solidFill>
              </a:rPr>
              <a:t> δεν εκφράζεται εύκολα στην τιμή ώστε να μετρηθεί στο Α.Ε.Π</a:t>
            </a:r>
            <a:r>
              <a:rPr lang="el">
                <a:solidFill>
                  <a:schemeClr val="dk1"/>
                </a:solidFill>
              </a:rPr>
              <a:t>. </a:t>
            </a:r>
            <a:endParaRPr>
              <a:solidFill>
                <a:schemeClr val="dk1"/>
              </a:solidFill>
            </a:endParaRPr>
          </a:p>
          <a:p>
            <a:pPr indent="0" lvl="0" marL="0" rtl="0" algn="just">
              <a:spcBef>
                <a:spcPts val="0"/>
              </a:spcBef>
              <a:spcAft>
                <a:spcPts val="0"/>
              </a:spcAft>
              <a:buNone/>
            </a:pPr>
            <a:r>
              <a:t/>
            </a:r>
            <a:endParaRPr b="1" sz="600">
              <a:solidFill>
                <a:srgbClr val="FF00FF"/>
              </a:solidFill>
            </a:endParaRPr>
          </a:p>
          <a:p>
            <a:pPr indent="0" lvl="0" marL="0" rtl="0" algn="just">
              <a:spcBef>
                <a:spcPts val="0"/>
              </a:spcBef>
              <a:spcAft>
                <a:spcPts val="0"/>
              </a:spcAft>
              <a:buNone/>
            </a:pPr>
            <a:r>
              <a:rPr b="1" lang="el">
                <a:solidFill>
                  <a:srgbClr val="FF00FF"/>
                </a:solidFill>
              </a:rPr>
              <a:t>Παράδειγμα:</a:t>
            </a:r>
            <a:r>
              <a:rPr lang="el">
                <a:solidFill>
                  <a:schemeClr val="dk1"/>
                </a:solidFill>
              </a:rPr>
              <a:t> </a:t>
            </a:r>
            <a:r>
              <a:rPr lang="el">
                <a:solidFill>
                  <a:schemeClr val="dk1"/>
                </a:solidFill>
              </a:rPr>
              <a:t>Η </a:t>
            </a:r>
            <a:r>
              <a:rPr lang="el">
                <a:solidFill>
                  <a:schemeClr val="dk1"/>
                </a:solidFill>
              </a:rPr>
              <a:t>καθαρή ατμόσφαιρα (γενικά το περιβάλλον), είναι ουσιώδης παράγοντας για την υγεία και την πιθανή διάρκεια της ζωής, δεν περιλαμβάνεται όμως, δυστυχώς, στους υπολογισμούς του Α.Ε.Π</a:t>
            </a:r>
            <a:r>
              <a:rPr lang="el">
                <a:solidFill>
                  <a:schemeClr val="dk1"/>
                </a:solidFill>
              </a:rPr>
              <a:t>.</a:t>
            </a:r>
            <a:endParaRPr>
              <a:solidFill>
                <a:schemeClr val="dk1"/>
              </a:solidFill>
            </a:endParaRPr>
          </a:p>
          <a:p>
            <a:pPr indent="0" lvl="0" marL="0" rtl="0" algn="just">
              <a:spcBef>
                <a:spcPts val="0"/>
              </a:spcBef>
              <a:spcAft>
                <a:spcPts val="0"/>
              </a:spcAft>
              <a:buNone/>
            </a:pPr>
            <a:r>
              <a:t/>
            </a:r>
            <a:endParaRPr sz="600">
              <a:solidFill>
                <a:schemeClr val="dk1"/>
              </a:solidFill>
            </a:endParaRPr>
          </a:p>
          <a:p>
            <a:pPr indent="-342900" lvl="0" marL="457200" rtl="0" algn="just">
              <a:spcBef>
                <a:spcPts val="0"/>
              </a:spcBef>
              <a:spcAft>
                <a:spcPts val="0"/>
              </a:spcAft>
              <a:buClr>
                <a:srgbClr val="FF9900"/>
              </a:buClr>
              <a:buSzPts val="1800"/>
              <a:buChar char="★"/>
            </a:pPr>
            <a:r>
              <a:rPr lang="el">
                <a:solidFill>
                  <a:srgbClr val="FF9900"/>
                </a:solidFill>
              </a:rPr>
              <a:t>Για το ζήτημα αυτό μπορείτε να δείτε μια παρουσίαση πατώντας: </a:t>
            </a:r>
            <a:r>
              <a:rPr lang="el" u="sng">
                <a:solidFill>
                  <a:srgbClr val="FF00FF"/>
                </a:solidFill>
                <a:hlinkClick r:id="rId3">
                  <a:extLst>
                    <a:ext uri="{A12FA001-AC4F-418D-AE19-62706E023703}">
                      <ahyp:hlinkClr val="tx"/>
                    </a:ext>
                  </a:extLst>
                </a:hlinkClick>
              </a:rPr>
              <a:t>εδώ</a:t>
            </a:r>
            <a:r>
              <a:rPr lang="el">
                <a:solidFill>
                  <a:srgbClr val="FF9900"/>
                </a:solidFill>
              </a:rPr>
              <a:t>.</a:t>
            </a:r>
            <a:endParaRPr>
              <a:solidFill>
                <a:srgbClr val="FF99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633950"/>
            <a:ext cx="8222100" cy="87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a:t>1.1 Τι δεν λαμβάνει υπόψη το Α.Ε.Π. 3/4</a:t>
            </a:r>
            <a:endParaRPr/>
          </a:p>
        </p:txBody>
      </p:sp>
      <p:sp>
        <p:nvSpPr>
          <p:cNvPr id="92" name="Google Shape;92;p17"/>
          <p:cNvSpPr txBox="1"/>
          <p:nvPr>
            <p:ph idx="1" type="body"/>
          </p:nvPr>
        </p:nvSpPr>
        <p:spPr>
          <a:xfrm>
            <a:off x="471900" y="1780550"/>
            <a:ext cx="3999900" cy="28851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l">
                <a:solidFill>
                  <a:srgbClr val="FF00FF"/>
                </a:solidFill>
              </a:rPr>
              <a:t>Πρόβλημα 3(Α):</a:t>
            </a:r>
            <a:r>
              <a:rPr b="1" lang="el">
                <a:solidFill>
                  <a:srgbClr val="FF9900"/>
                </a:solidFill>
              </a:rPr>
              <a:t> Το Α.Ε.Π. αγνοεί τη σύνθεση της παραγωγής.</a:t>
            </a:r>
            <a:r>
              <a:rPr lang="el">
                <a:solidFill>
                  <a:srgbClr val="FF9900"/>
                </a:solidFill>
              </a:rPr>
              <a:t> </a:t>
            </a:r>
            <a:r>
              <a:rPr lang="el">
                <a:solidFill>
                  <a:schemeClr val="dk1"/>
                </a:solidFill>
              </a:rPr>
              <a:t>Επειδή ε</a:t>
            </a:r>
            <a:r>
              <a:rPr lang="el">
                <a:solidFill>
                  <a:schemeClr val="dk1"/>
                </a:solidFill>
              </a:rPr>
              <a:t>κφράζει το μέγεθος παραγωγής αλλά όχι τη σύνθεση της (</a:t>
            </a:r>
            <a:r>
              <a:rPr b="1" lang="el">
                <a:solidFill>
                  <a:schemeClr val="dk1"/>
                </a:solidFill>
              </a:rPr>
              <a:t>το είδος των αγαθών ή υπηρεσιών που παράγονται</a:t>
            </a:r>
            <a:r>
              <a:rPr lang="el">
                <a:solidFill>
                  <a:schemeClr val="dk1"/>
                </a:solidFill>
              </a:rPr>
              <a:t>). Ωστόσο, η σύνθεση της παραγωγής επηρεάζει την ευημερία μιας οικονομίας. </a:t>
            </a:r>
            <a:endParaRPr>
              <a:solidFill>
                <a:schemeClr val="dk1"/>
              </a:solidFill>
            </a:endParaRPr>
          </a:p>
          <a:p>
            <a:pPr indent="0" lvl="0" marL="0" rtl="0" algn="just">
              <a:spcBef>
                <a:spcPts val="0"/>
              </a:spcBef>
              <a:spcAft>
                <a:spcPts val="0"/>
              </a:spcAft>
              <a:buNone/>
            </a:pPr>
            <a:r>
              <a:rPr b="1" lang="el">
                <a:solidFill>
                  <a:srgbClr val="FF00FF"/>
                </a:solidFill>
              </a:rPr>
              <a:t>Παράδειγμα:</a:t>
            </a:r>
            <a:r>
              <a:rPr lang="el">
                <a:solidFill>
                  <a:srgbClr val="FF00FF"/>
                </a:solidFill>
              </a:rPr>
              <a:t> </a:t>
            </a:r>
            <a:r>
              <a:rPr lang="el">
                <a:solidFill>
                  <a:schemeClr val="dk1"/>
                </a:solidFill>
              </a:rPr>
              <a:t>Άλλη ευημερία έχει μια οικονομία που μεγάλο ποσοστό της παραγωγής της ειναι πολεμικά αγαθά άλλο μια με καταναλωτικά αγαθά.</a:t>
            </a:r>
            <a:endParaRPr>
              <a:solidFill>
                <a:schemeClr val="dk1"/>
              </a:solidFill>
            </a:endParaRPr>
          </a:p>
        </p:txBody>
      </p:sp>
      <p:sp>
        <p:nvSpPr>
          <p:cNvPr id="93" name="Google Shape;93;p17"/>
          <p:cNvSpPr txBox="1"/>
          <p:nvPr>
            <p:ph idx="2" type="body"/>
          </p:nvPr>
        </p:nvSpPr>
        <p:spPr>
          <a:xfrm>
            <a:off x="4471800" y="1780475"/>
            <a:ext cx="4282800" cy="28851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l">
                <a:solidFill>
                  <a:srgbClr val="FF00FF"/>
                </a:solidFill>
              </a:rPr>
              <a:t>Πρόβλημα 3(Β):</a:t>
            </a:r>
            <a:r>
              <a:rPr b="1" lang="el">
                <a:solidFill>
                  <a:srgbClr val="FF9900"/>
                </a:solidFill>
              </a:rPr>
              <a:t> Το Α.Ε.Π. αγνοεί την κατανομή της παραγωγής. </a:t>
            </a:r>
            <a:r>
              <a:rPr lang="el">
                <a:solidFill>
                  <a:schemeClr val="dk1"/>
                </a:solidFill>
              </a:rPr>
              <a:t>Επειδή εκφράζει το μέγεθος παραγωγής αλλά όχι την κατανομή της (</a:t>
            </a:r>
            <a:r>
              <a:rPr b="1" lang="el">
                <a:solidFill>
                  <a:schemeClr val="dk1"/>
                </a:solidFill>
              </a:rPr>
              <a:t>δηλαδή πώς μοιράζεται</a:t>
            </a:r>
            <a:r>
              <a:rPr lang="el">
                <a:solidFill>
                  <a:schemeClr val="dk1"/>
                </a:solidFill>
              </a:rPr>
              <a:t>) ανάμεσα στα μέλη της οικονομίας. Ωστόσο, η κατανομή της παραγωγής επηρεάζει την ευημερία μιας οικονομίας.</a:t>
            </a:r>
            <a:endParaRPr>
              <a:solidFill>
                <a:schemeClr val="dk1"/>
              </a:solidFill>
            </a:endParaRPr>
          </a:p>
          <a:p>
            <a:pPr indent="0" lvl="0" marL="0" rtl="0" algn="just">
              <a:spcBef>
                <a:spcPts val="0"/>
              </a:spcBef>
              <a:spcAft>
                <a:spcPts val="0"/>
              </a:spcAft>
              <a:buNone/>
            </a:pPr>
            <a:r>
              <a:rPr b="1" lang="el">
                <a:solidFill>
                  <a:srgbClr val="FF00FF"/>
                </a:solidFill>
              </a:rPr>
              <a:t>Παράδειγμα: </a:t>
            </a:r>
            <a:r>
              <a:rPr lang="el">
                <a:solidFill>
                  <a:schemeClr val="dk1"/>
                </a:solidFill>
              </a:rPr>
              <a:t>Όσο πιο ισομερής είναι η κατανομή του Α.Ε.Π. τόσο πιο ψηλό θεωρείται το βιοτικό επίπεδο μιας χώρας, γιατί μικραίνει το χάσμα μεταξύ πλουσίων και φτωχών (και περιορίζονται φαινόμενα φτώχειας, βίας κ.α.).</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471900" y="558850"/>
            <a:ext cx="8222100" cy="947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a:t>1.1 Τι δεν λαμβάνει υπόψη το Α.Ε.Π. 4/4 </a:t>
            </a:r>
            <a:endParaRPr sz="2400"/>
          </a:p>
        </p:txBody>
      </p:sp>
      <p:sp>
        <p:nvSpPr>
          <p:cNvPr id="99" name="Google Shape;99;p18"/>
          <p:cNvSpPr txBox="1"/>
          <p:nvPr>
            <p:ph idx="1" type="body"/>
          </p:nvPr>
        </p:nvSpPr>
        <p:spPr>
          <a:xfrm>
            <a:off x="471900" y="1729225"/>
            <a:ext cx="8222100" cy="2977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l">
                <a:solidFill>
                  <a:srgbClr val="FF00FF"/>
                </a:solidFill>
              </a:rPr>
              <a:t>4</a:t>
            </a:r>
            <a:r>
              <a:rPr b="1" lang="el">
                <a:solidFill>
                  <a:srgbClr val="FF00FF"/>
                </a:solidFill>
              </a:rPr>
              <a:t>ο πρόβλημα:</a:t>
            </a:r>
            <a:r>
              <a:rPr lang="el">
                <a:solidFill>
                  <a:schemeClr val="dk1"/>
                </a:solidFill>
              </a:rPr>
              <a:t> </a:t>
            </a:r>
            <a:r>
              <a:rPr b="1" lang="el">
                <a:solidFill>
                  <a:srgbClr val="FF9900"/>
                </a:solidFill>
              </a:rPr>
              <a:t>Δ</a:t>
            </a:r>
            <a:r>
              <a:rPr b="1" lang="el">
                <a:solidFill>
                  <a:srgbClr val="FF9900"/>
                </a:solidFill>
              </a:rPr>
              <a:t>εν συμπεριλαμβάνει την αξία</a:t>
            </a:r>
            <a:r>
              <a:rPr lang="el">
                <a:solidFill>
                  <a:schemeClr val="dk1"/>
                </a:solidFill>
              </a:rPr>
              <a:t> των αγαθών και υπηρεσιών της </a:t>
            </a:r>
            <a:r>
              <a:rPr b="1" lang="el">
                <a:solidFill>
                  <a:srgbClr val="FF9900"/>
                </a:solidFill>
              </a:rPr>
              <a:t>παραοικονομίας</a:t>
            </a:r>
            <a:r>
              <a:rPr lang="el">
                <a:solidFill>
                  <a:schemeClr val="dk1"/>
                </a:solidFill>
              </a:rPr>
              <a:t>. Δηλαδή το μέρος της οικονομικής </a:t>
            </a:r>
            <a:r>
              <a:rPr lang="el">
                <a:solidFill>
                  <a:schemeClr val="dk1"/>
                </a:solidFill>
              </a:rPr>
              <a:t>δραστηριότητας που αποκρύπτουν οι πολίτες από το κράτος.</a:t>
            </a:r>
            <a:endParaRPr>
              <a:solidFill>
                <a:schemeClr val="dk1"/>
              </a:solidFill>
            </a:endParaRPr>
          </a:p>
          <a:p>
            <a:pPr indent="0" lvl="0" marL="0" rtl="0" algn="just">
              <a:spcBef>
                <a:spcPts val="0"/>
              </a:spcBef>
              <a:spcAft>
                <a:spcPts val="0"/>
              </a:spcAft>
              <a:buNone/>
            </a:pPr>
            <a:r>
              <a:t/>
            </a:r>
            <a:endParaRPr b="1" sz="600">
              <a:solidFill>
                <a:srgbClr val="FF00FF"/>
              </a:solidFill>
            </a:endParaRPr>
          </a:p>
          <a:p>
            <a:pPr indent="0" lvl="0" marL="0" rtl="0" algn="just">
              <a:spcBef>
                <a:spcPts val="0"/>
              </a:spcBef>
              <a:spcAft>
                <a:spcPts val="0"/>
              </a:spcAft>
              <a:buNone/>
            </a:pPr>
            <a:r>
              <a:rPr b="1" lang="el">
                <a:solidFill>
                  <a:srgbClr val="FF00FF"/>
                </a:solidFill>
              </a:rPr>
              <a:t>Γιατί;</a:t>
            </a:r>
            <a:r>
              <a:rPr lang="el">
                <a:solidFill>
                  <a:schemeClr val="dk1"/>
                </a:solidFill>
              </a:rPr>
              <a:t> Επειδή </a:t>
            </a:r>
            <a:r>
              <a:rPr lang="el">
                <a:solidFill>
                  <a:schemeClr val="dk1"/>
                </a:solidFill>
              </a:rPr>
              <a:t>οι πολίτες την αποκρύπτουν είτε επειδή θέλουν να αποφύγουν τη φορολόγησή της είτε επειδή είναι παράνομη</a:t>
            </a:r>
            <a:r>
              <a:rPr lang="el">
                <a:solidFill>
                  <a:schemeClr val="dk1"/>
                </a:solidFill>
              </a:rPr>
              <a:t>. </a:t>
            </a:r>
            <a:endParaRPr>
              <a:solidFill>
                <a:schemeClr val="dk1"/>
              </a:solidFill>
            </a:endParaRPr>
          </a:p>
          <a:p>
            <a:pPr indent="0" lvl="0" marL="0" rtl="0" algn="just">
              <a:spcBef>
                <a:spcPts val="0"/>
              </a:spcBef>
              <a:spcAft>
                <a:spcPts val="0"/>
              </a:spcAft>
              <a:buNone/>
            </a:pPr>
            <a:r>
              <a:t/>
            </a:r>
            <a:endParaRPr b="1" sz="600">
              <a:solidFill>
                <a:srgbClr val="FF00FF"/>
              </a:solidFill>
            </a:endParaRPr>
          </a:p>
          <a:p>
            <a:pPr indent="0" lvl="0" marL="0" rtl="0" algn="just">
              <a:spcBef>
                <a:spcPts val="0"/>
              </a:spcBef>
              <a:spcAft>
                <a:spcPts val="0"/>
              </a:spcAft>
              <a:buNone/>
            </a:pPr>
            <a:r>
              <a:rPr b="1" lang="el">
                <a:solidFill>
                  <a:srgbClr val="FF00FF"/>
                </a:solidFill>
              </a:rPr>
              <a:t>Παραδείγματα:</a:t>
            </a:r>
            <a:r>
              <a:rPr lang="el">
                <a:solidFill>
                  <a:schemeClr val="dk1"/>
                </a:solidFill>
              </a:rPr>
              <a:t> Όταν δεν κόβεται απόδειξη σε μια νόμιμη δραστηριότητα ή παράνομες δραστηριότητες </a:t>
            </a:r>
            <a:r>
              <a:rPr lang="el">
                <a:solidFill>
                  <a:schemeClr val="dk1"/>
                </a:solidFill>
              </a:rPr>
              <a:t>όπως το λαθρεμπόριο, τα ναρκωτικά κ.α.</a:t>
            </a:r>
            <a:endParaRPr>
              <a:solidFill>
                <a:schemeClr val="dk1"/>
              </a:solidFill>
            </a:endParaRPr>
          </a:p>
          <a:p>
            <a:pPr indent="0" lvl="0" marL="0" rtl="0" algn="just">
              <a:spcBef>
                <a:spcPts val="0"/>
              </a:spcBef>
              <a:spcAft>
                <a:spcPts val="0"/>
              </a:spcAft>
              <a:buNone/>
            </a:pPr>
            <a:r>
              <a:t/>
            </a:r>
            <a:endParaRPr sz="600">
              <a:solidFill>
                <a:schemeClr val="dk1"/>
              </a:solidFill>
            </a:endParaRPr>
          </a:p>
          <a:p>
            <a:pPr indent="-342900" lvl="0" marL="457200" rtl="0" algn="just">
              <a:spcBef>
                <a:spcPts val="0"/>
              </a:spcBef>
              <a:spcAft>
                <a:spcPts val="0"/>
              </a:spcAft>
              <a:buClr>
                <a:srgbClr val="FF9900"/>
              </a:buClr>
              <a:buSzPts val="1800"/>
              <a:buChar char="★"/>
            </a:pPr>
            <a:r>
              <a:rPr lang="el">
                <a:solidFill>
                  <a:srgbClr val="FF9900"/>
                </a:solidFill>
              </a:rPr>
              <a:t>Το μέγεθος της παραοικονομίας διαφοροποιείται μεταξύ των χωρών.</a:t>
            </a:r>
            <a:endParaRPr>
              <a:solidFill>
                <a:srgbClr val="FF99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FF"/>
        </a:solidFill>
      </p:bgPr>
    </p:bg>
    <p:spTree>
      <p:nvGrpSpPr>
        <p:cNvPr id="103" name="Shape 103"/>
        <p:cNvGrpSpPr/>
        <p:nvPr/>
      </p:nvGrpSpPr>
      <p:grpSpPr>
        <a:xfrm>
          <a:off x="0" y="0"/>
          <a:ext cx="0" cy="0"/>
          <a:chOff x="0" y="0"/>
          <a:chExt cx="0" cy="0"/>
        </a:xfrm>
      </p:grpSpPr>
      <p:sp>
        <p:nvSpPr>
          <p:cNvPr id="104" name="Google Shape;104;p19"/>
          <p:cNvSpPr txBox="1"/>
          <p:nvPr>
            <p:ph type="title"/>
          </p:nvPr>
        </p:nvSpPr>
        <p:spPr>
          <a:xfrm>
            <a:off x="471900" y="603150"/>
            <a:ext cx="8222100" cy="903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a:t>Προς ένα νέο Α.Ε.Π.</a:t>
            </a:r>
            <a:endParaRPr/>
          </a:p>
          <a:p>
            <a:pPr indent="0" lvl="0" marL="0" rtl="0" algn="ctr">
              <a:spcBef>
                <a:spcPts val="0"/>
              </a:spcBef>
              <a:spcAft>
                <a:spcPts val="0"/>
              </a:spcAft>
              <a:buNone/>
            </a:pPr>
            <a:r>
              <a:rPr lang="el" sz="2400"/>
              <a:t>(προεκτάσεις εκτός ύλης)</a:t>
            </a:r>
            <a:endParaRPr sz="2400"/>
          </a:p>
        </p:txBody>
      </p:sp>
      <p:sp>
        <p:nvSpPr>
          <p:cNvPr id="105" name="Google Shape;105;p19"/>
          <p:cNvSpPr txBox="1"/>
          <p:nvPr>
            <p:ph idx="1" type="body"/>
          </p:nvPr>
        </p:nvSpPr>
        <p:spPr>
          <a:xfrm>
            <a:off x="377300" y="1790825"/>
            <a:ext cx="8480100" cy="2905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l" sz="1600">
                <a:solidFill>
                  <a:srgbClr val="FF00FF"/>
                </a:solidFill>
              </a:rPr>
              <a:t>Προς ένα νέο Α.Ε.Π.: </a:t>
            </a:r>
            <a:r>
              <a:rPr b="1" lang="el" sz="1600">
                <a:solidFill>
                  <a:srgbClr val="0000FF"/>
                </a:solidFill>
              </a:rPr>
              <a:t>Το Α.Ε.Π. αποτελεί ένα σημαντικό δείκτη για να μετρήσουμε την ευημερία μιας οικονομίας αλλά οι αδυναμίες που έχει κυοφορούν την ανάγκη για ένα νέο δείκτη μέτρησης της ευημερίας. </a:t>
            </a:r>
            <a:endParaRPr b="1" sz="1600">
              <a:solidFill>
                <a:srgbClr val="0000FF"/>
              </a:solidFill>
            </a:endParaRPr>
          </a:p>
          <a:p>
            <a:pPr indent="0" lvl="0" marL="0" rtl="0" algn="just">
              <a:spcBef>
                <a:spcPts val="0"/>
              </a:spcBef>
              <a:spcAft>
                <a:spcPts val="0"/>
              </a:spcAft>
              <a:buNone/>
            </a:pPr>
            <a:r>
              <a:t/>
            </a:r>
            <a:endParaRPr b="1" sz="1000">
              <a:solidFill>
                <a:schemeClr val="dk1"/>
              </a:solidFill>
            </a:endParaRPr>
          </a:p>
          <a:p>
            <a:pPr indent="0" lvl="0" marL="0" rtl="0" algn="just">
              <a:spcBef>
                <a:spcPts val="0"/>
              </a:spcBef>
              <a:spcAft>
                <a:spcPts val="0"/>
              </a:spcAft>
              <a:buNone/>
            </a:pPr>
            <a:r>
              <a:rPr b="1" lang="el" sz="1600">
                <a:solidFill>
                  <a:srgbClr val="FF00FF"/>
                </a:solidFill>
              </a:rPr>
              <a:t>Ποιος θα είναι αυτός ο δείκτης;</a:t>
            </a:r>
            <a:r>
              <a:rPr lang="el" sz="1600">
                <a:solidFill>
                  <a:schemeClr val="dk1"/>
                </a:solidFill>
              </a:rPr>
              <a:t> </a:t>
            </a:r>
            <a:r>
              <a:rPr b="1" lang="el" sz="1600">
                <a:solidFill>
                  <a:srgbClr val="0000FF"/>
                </a:solidFill>
              </a:rPr>
              <a:t>Δεν μπορεί να προβλεφθεί με ασφάλεια. Σίγουρα όμως θα πρέπει να </a:t>
            </a:r>
            <a:r>
              <a:rPr b="1" lang="el" sz="1600">
                <a:solidFill>
                  <a:srgbClr val="0000FF"/>
                </a:solidFill>
              </a:rPr>
              <a:t>περιέχει</a:t>
            </a:r>
            <a:r>
              <a:rPr b="1" lang="el" sz="1600">
                <a:solidFill>
                  <a:srgbClr val="0000FF"/>
                </a:solidFill>
              </a:rPr>
              <a:t> ποιοτικά στοιχεία (όπως ο δείκτης ανθρώπινης ανάπτυξης) ενώ ενδεχομένως να αποκλειστούν αγαθά ή υπηρεσίες από τη μέτρησή του. Σε πρώτη ανάγνωση αυτό ξενίζει αλλά επειδή κάποιες δραστηριότητες (χρηματοπιστωτικές φούσκες) δημιουργούν σοβαρά προβλήματα στην οικονομία ίσως “αποβληθούν” ώστε να περιοριστεί το κίνητρο της οικονομίας για “φούσκες”.</a:t>
            </a:r>
            <a:endParaRPr sz="16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