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58" r:id="rId5"/>
    <p:sldId id="259" r:id="rId6"/>
    <p:sldId id="270" r:id="rId7"/>
    <p:sldId id="260" r:id="rId8"/>
    <p:sldId id="271" r:id="rId9"/>
    <p:sldId id="272" r:id="rId10"/>
    <p:sldId id="261" r:id="rId11"/>
    <p:sldId id="273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2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2118" y="2362200"/>
            <a:ext cx="5186082" cy="685801"/>
          </a:xfrm>
        </p:spPr>
        <p:txBody>
          <a:bodyPr>
            <a:normAutofit/>
          </a:bodyPr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2118" y="3048001"/>
            <a:ext cx="5181600" cy="990600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19050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5867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38877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38877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893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89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28559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4959350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981200"/>
            <a:ext cx="2855913" cy="4144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838201"/>
            <a:ext cx="5486400" cy="38893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1671" y="609600"/>
            <a:ext cx="796065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5118" y="1524000"/>
            <a:ext cx="7933764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245EA-DC3E-4A07-B5ED-1AF6FF62B6ED}" type="datetimeFigureOut">
              <a:rPr lang="el-GR" smtClean="0"/>
              <a:t>13/12/2020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E31B-B3E6-4947-BA51-A378EF365CB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50000"/>
              <a:lumOff val="50000"/>
            </a:schemeClr>
          </a:solidFill>
          <a:effectLst/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808" y="2362200"/>
            <a:ext cx="5614392" cy="6858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XHMIKO</a:t>
            </a:r>
            <a:r>
              <a:rPr lang="el-GR" dirty="0" smtClean="0"/>
              <a:t>Σ ΔΕΣΜΟΣ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ΑΡΓΥΡΗ ΑΘΗΝΑ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05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Ομοιοπολικός δεσμός</a:t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Όταν </a:t>
            </a:r>
            <a:r>
              <a:rPr lang="el-GR" dirty="0" smtClean="0"/>
              <a:t>όλα τα</a:t>
            </a:r>
            <a:r>
              <a:rPr lang="el-GR" dirty="0" smtClean="0"/>
              <a:t> </a:t>
            </a:r>
            <a:r>
              <a:rPr lang="el-GR" dirty="0"/>
              <a:t>άτομα θέλουν να “προσλάβουν” ηλεκτρόνια, </a:t>
            </a:r>
            <a:r>
              <a:rPr lang="el-GR" b="1" dirty="0">
                <a:solidFill>
                  <a:srgbClr val="8B2BD3"/>
                </a:solidFill>
              </a:rPr>
              <a:t>μοιράζονται από κο</a:t>
            </a:r>
            <a:r>
              <a:rPr lang="el-GR" sz="3300" b="1" dirty="0">
                <a:solidFill>
                  <a:srgbClr val="8B2BD3"/>
                </a:solidFill>
              </a:rPr>
              <a:t>ινού</a:t>
            </a:r>
            <a:r>
              <a:rPr lang="el-GR" dirty="0"/>
              <a:t> ένα ζεύγος ηλεκτρονίων δημιουργώντας έτσι τον ομοιοπολικό δεσμό.</a:t>
            </a:r>
          </a:p>
          <a:p>
            <a:r>
              <a:rPr lang="en-US" dirty="0"/>
              <a:t>K</a:t>
            </a:r>
            <a:r>
              <a:rPr lang="el-GR" dirty="0"/>
              <a:t>άθε άτομο μπορεί να σχηματίσει τόσους ομοιοπολικούς δεσμούς όσα είναι και τα μονήρη ηλεκτρόνια στην εξωτερική του στιβάδα.</a:t>
            </a:r>
          </a:p>
          <a:p>
            <a:endParaRPr lang="el-GR" b="1" dirty="0" smtClean="0"/>
          </a:p>
          <a:p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2050" name="Picture 2" descr="σάρωση00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924944"/>
            <a:ext cx="2981325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734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</a:t>
            </a:r>
            <a:r>
              <a:rPr lang="el-GR" b="1" dirty="0"/>
              <a:t>ίδη ομοιοπολικού δεσμού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>
                <a:solidFill>
                  <a:srgbClr val="8B2BD3"/>
                </a:solidFill>
              </a:rPr>
              <a:t>Πολικός </a:t>
            </a:r>
            <a:r>
              <a:rPr lang="el-GR" b="1" dirty="0">
                <a:solidFill>
                  <a:srgbClr val="8B2BD3"/>
                </a:solidFill>
              </a:rPr>
              <a:t>ομοιοπολικός δεσμός </a:t>
            </a:r>
            <a:endParaRPr lang="el-GR" b="1" dirty="0" smtClean="0">
              <a:solidFill>
                <a:srgbClr val="8B2BD3"/>
              </a:solidFill>
            </a:endParaRPr>
          </a:p>
          <a:p>
            <a:r>
              <a:rPr lang="el-GR" dirty="0" smtClean="0"/>
              <a:t>(</a:t>
            </a:r>
            <a:r>
              <a:rPr lang="el-GR" dirty="0"/>
              <a:t>μεταξύ διαφορετικών ατόμων άρα με </a:t>
            </a:r>
            <a:r>
              <a:rPr lang="el-GR" dirty="0" smtClean="0"/>
              <a:t>διαφορετική </a:t>
            </a:r>
            <a:r>
              <a:rPr lang="el-GR" dirty="0"/>
              <a:t>ηλεκτραρνητικότητα) </a:t>
            </a:r>
          </a:p>
          <a:p>
            <a:r>
              <a:rPr lang="el-GR" dirty="0"/>
              <a:t>Το κοινό ζεύγος ηλεκτρονίων έλκεται πεισσότερο από το πιο </a:t>
            </a:r>
            <a:r>
              <a:rPr lang="el-GR" dirty="0" smtClean="0"/>
              <a:t>ηλεκτραρνητικό άτομο</a:t>
            </a:r>
            <a:endParaRPr lang="el-GR" dirty="0"/>
          </a:p>
          <a:p>
            <a:r>
              <a:rPr lang="el-GR" b="1" dirty="0">
                <a:solidFill>
                  <a:srgbClr val="8B2BD3"/>
                </a:solidFill>
              </a:rPr>
              <a:t>Μη πολικός ομοιοπολικός δεσμός </a:t>
            </a:r>
            <a:endParaRPr lang="el-GR" b="1" dirty="0" smtClean="0">
              <a:solidFill>
                <a:srgbClr val="8B2BD3"/>
              </a:solidFill>
            </a:endParaRPr>
          </a:p>
          <a:p>
            <a:r>
              <a:rPr lang="el-GR" dirty="0" smtClean="0"/>
              <a:t>(</a:t>
            </a:r>
            <a:r>
              <a:rPr lang="el-GR" dirty="0"/>
              <a:t>μεταξύ ίδιων ατόμων άρα με ίδια ηλεκτραρνητικότητα)</a:t>
            </a:r>
          </a:p>
          <a:p>
            <a:r>
              <a:rPr lang="el-GR" dirty="0"/>
              <a:t>Το κοινό ζεύγος ηλεκτρονίων έλκεται εξίσου από τα δυο άτομα.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0431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Ηλεκτραρνητικότητα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ονομάζεται </a:t>
            </a:r>
            <a:r>
              <a:rPr lang="el-GR" dirty="0"/>
              <a:t>η τάση ενός ατόμου να </a:t>
            </a:r>
            <a:r>
              <a:rPr lang="el-GR" dirty="0" smtClean="0">
                <a:solidFill>
                  <a:srgbClr val="8B2BD3"/>
                </a:solidFill>
              </a:rPr>
              <a:t>έλκει το κοινό  ζευγάρι ηλεκτρονίων </a:t>
            </a:r>
            <a:r>
              <a:rPr lang="el-GR" dirty="0" smtClean="0"/>
              <a:t>όταν </a:t>
            </a:r>
            <a:r>
              <a:rPr lang="el-GR" dirty="0"/>
              <a:t>σχηματίζει δεσμούς με άλλα άτομα.</a:t>
            </a:r>
          </a:p>
          <a:p>
            <a:r>
              <a:rPr lang="en-GB" dirty="0"/>
              <a:t> </a:t>
            </a:r>
            <a:r>
              <a:rPr lang="el-GR" dirty="0" smtClean="0"/>
              <a:t>Η ηλεκτραρνητικότητα αυξάνεται προς τα πάνω και δεξιά στον περιοδικό πίνακα.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8983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Χαρακτηριστικά ομοιοπολικών ενώσεων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1. Οξείδα/οξέα αμετάλλων. </a:t>
            </a:r>
          </a:p>
          <a:p>
            <a:r>
              <a:rPr lang="el-GR" dirty="0" smtClean="0"/>
              <a:t>2. Αέρια, ή υγρά με χαμηλά σημεία ζέσεως ή μαλακά στερεά με χαμηλό σημείο τήξεως.</a:t>
            </a:r>
          </a:p>
          <a:p>
            <a:r>
              <a:rPr lang="el-GR" dirty="0" smtClean="0"/>
              <a:t>3. Ομοιοπολικές ενώσεις συμπλέγματα μορίων (δομικές μονάδες μόρια) όχι ισχυρές δυνάμεις μεταξύ ατόμων (εξαίρεση διαμάντι-γραφίτης μεγαλομόρια σκληρά, με υψηλό σημείο τήξεως).</a:t>
            </a:r>
          </a:p>
          <a:p>
            <a:r>
              <a:rPr lang="el-GR" dirty="0" smtClean="0"/>
              <a:t>4. Κακοί αγωγοί ρεύματος, ορισμένα υδατικά διαλύματά τους καλοί.</a:t>
            </a:r>
          </a:p>
          <a:p>
            <a:r>
              <a:rPr lang="el-GR" dirty="0" smtClean="0"/>
              <a:t>5. Δυσδιάλυτες στο νερό.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457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18711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960658" cy="8382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Χημικοί τύποι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Ο</a:t>
            </a:r>
            <a:r>
              <a:rPr lang="el-GR" b="1" dirty="0" smtClean="0"/>
              <a:t> </a:t>
            </a:r>
            <a:r>
              <a:rPr lang="el-GR" b="1" dirty="0"/>
              <a:t>Μοριακός τύπος </a:t>
            </a:r>
            <a:r>
              <a:rPr lang="el-GR" dirty="0"/>
              <a:t>είναι τρόπος συμβολισμού ενώσεων ο οποίος δείχνει:</a:t>
            </a:r>
          </a:p>
          <a:p>
            <a:pPr lvl="0"/>
            <a:r>
              <a:rPr lang="el-GR" dirty="0"/>
              <a:t>Από ποια στοχεία αποτελείται η ένωση, </a:t>
            </a:r>
          </a:p>
          <a:p>
            <a:pPr lvl="0"/>
            <a:r>
              <a:rPr lang="el-GR" dirty="0"/>
              <a:t>Τον ακριβή αριθμό των ατόμων στο μόριο της ένωσης (ή την αντίστοιχη αναλογία αν πρόκειται για ιοντική ένωση).</a:t>
            </a:r>
          </a:p>
          <a:p>
            <a:endParaRPr lang="el-GR" dirty="0"/>
          </a:p>
          <a:p>
            <a:r>
              <a:rPr lang="el-GR" b="1" dirty="0"/>
              <a:t>Γραφή και ονοματολογία των κυριότερων μονατομικών και πολυατομικών ιόντων</a:t>
            </a:r>
            <a:endParaRPr lang="el-GR" dirty="0"/>
          </a:p>
          <a:p>
            <a:r>
              <a:rPr lang="el-GR" b="1" dirty="0"/>
              <a:t> Ιόντα: </a:t>
            </a:r>
            <a:r>
              <a:rPr lang="el-GR" dirty="0"/>
              <a:t>Φορτισμένα άτομα (μονοατομικά) ή συγκροτήματα ατόμων (πολυατομικά)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729444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8" y="116632"/>
            <a:ext cx="5774824" cy="1929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16832"/>
            <a:ext cx="5924550" cy="514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3093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Αριθμός οξείδωσης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000" dirty="0" smtClean="0"/>
              <a:t>ορίζεται </a:t>
            </a:r>
            <a:r>
              <a:rPr lang="el-GR" sz="2000" dirty="0"/>
              <a:t>ως:</a:t>
            </a:r>
          </a:p>
          <a:p>
            <a:pPr lvl="0"/>
            <a:r>
              <a:rPr lang="el-GR" sz="2000" dirty="0"/>
              <a:t>Το 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</a:rPr>
              <a:t>φαινομενικό φορτίο </a:t>
            </a:r>
            <a:r>
              <a:rPr lang="el-GR" sz="2000" dirty="0"/>
              <a:t>που θα αποκτήσει το άτομο, αν τα κοινά ζεύγη αποδοθούν στο ηλεκτραρνητικότερο άτομο, αν πρόκειται για μία ομοιοπολική ένωση.</a:t>
            </a:r>
          </a:p>
          <a:p>
            <a:pPr lvl="0"/>
            <a:r>
              <a:rPr lang="el-GR" sz="2000" dirty="0"/>
              <a:t>Το 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</a:rPr>
              <a:t>πραγματικό φορτίο </a:t>
            </a:r>
            <a:r>
              <a:rPr lang="el-GR" sz="2000" dirty="0"/>
              <a:t>που έχει ένα ιόν εάν πρόκειται για ιοντικές ενώσεις.</a:t>
            </a:r>
          </a:p>
          <a:p>
            <a:endParaRPr lang="el-GR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149080"/>
            <a:ext cx="3528392" cy="213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04959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Κα</a:t>
            </a:r>
            <a:r>
              <a:rPr lang="en-US" b="1" dirty="0" err="1" smtClean="0"/>
              <a:t>νόνες</a:t>
            </a:r>
            <a:r>
              <a:rPr lang="en-US" b="1" dirty="0" smtClean="0"/>
              <a:t> υπ</a:t>
            </a:r>
            <a:r>
              <a:rPr lang="en-US" b="1" dirty="0" err="1" smtClean="0"/>
              <a:t>ολογισμού</a:t>
            </a:r>
            <a:r>
              <a:rPr lang="en-US" b="1" dirty="0" smtClean="0"/>
              <a:t> α</a:t>
            </a:r>
            <a:r>
              <a:rPr lang="en-US" b="1" dirty="0" err="1" smtClean="0"/>
              <a:t>ριθμού</a:t>
            </a:r>
            <a:r>
              <a:rPr lang="en-US" b="1" dirty="0" smtClean="0"/>
              <a:t> </a:t>
            </a:r>
            <a:r>
              <a:rPr lang="en-US" b="1" dirty="0" err="1" smtClean="0"/>
              <a:t>οξείδωσης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6192688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l-GR" dirty="0" smtClean="0"/>
              <a:t>Ο αριθμός οξείδωσης κάθε στοιχείου σε ελεύθερη κατάσταση είναι πάντα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μηδέν.</a:t>
            </a:r>
          </a:p>
          <a:p>
            <a:pPr lvl="0"/>
            <a:r>
              <a:rPr lang="el-GR" dirty="0" smtClean="0"/>
              <a:t>Ο αριθμός οξείδωσης των μονατομικών ιόντων ισούται πάντα με το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φορτίο του ιόντος</a:t>
            </a:r>
            <a:r>
              <a:rPr lang="el-GR" dirty="0" smtClean="0"/>
              <a:t>.</a:t>
            </a:r>
          </a:p>
          <a:p>
            <a:pPr lvl="0"/>
            <a:r>
              <a:rPr lang="el-GR" dirty="0" smtClean="0"/>
              <a:t>Το φθόριο 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</a:t>
            </a: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  <a:r>
              <a:rPr lang="el-GR" dirty="0" smtClean="0"/>
              <a:t>, ως το ηλεκτραρνητικότερο όλων των στοιχείων, έχει αριθμό οξείδωσης πάντα –1 σε όλες τις ενώσεις του. </a:t>
            </a:r>
          </a:p>
          <a:p>
            <a:pPr lvl="0"/>
            <a:r>
              <a:rPr lang="el-GR" dirty="0" smtClean="0"/>
              <a:t>Το οξυγόνο (</a:t>
            </a:r>
            <a:r>
              <a:rPr lang="el-GR" dirty="0" smtClean="0">
                <a:solidFill>
                  <a:srgbClr val="8B2BD3"/>
                </a:solidFill>
              </a:rPr>
              <a:t>Ο</a:t>
            </a:r>
            <a:r>
              <a:rPr lang="el-GR" dirty="0" smtClean="0"/>
              <a:t>), ως το δεύτερο σε σειρά ηλεκτραρνητικότερο στοιχείο, έχει σχεδόν πάντα αριθμό οξείδωσης </a:t>
            </a:r>
            <a:r>
              <a:rPr lang="el-GR" dirty="0" smtClean="0">
                <a:solidFill>
                  <a:srgbClr val="8B2BD3"/>
                </a:solidFill>
              </a:rPr>
              <a:t>–2 </a:t>
            </a:r>
            <a:r>
              <a:rPr lang="el-GR" dirty="0" smtClean="0"/>
              <a:t>με εξαίρεση το δεσμό Ο-Ο στα υπεροξείδια όπου έχει αριθμό οξείδωσης –1  και σε λίγες ενώσεις όπου εμφανίζεται ο δεσμός Ο-</a:t>
            </a:r>
            <a:r>
              <a:rPr lang="en-US" dirty="0" smtClean="0"/>
              <a:t>F</a:t>
            </a:r>
            <a:r>
              <a:rPr lang="el-GR" dirty="0" smtClean="0"/>
              <a:t> που έχει +2 (το φθόριο είναι ηλεκτραρνητικότερο από το οξυγόνο)</a:t>
            </a:r>
          </a:p>
          <a:p>
            <a:pPr lvl="0"/>
            <a:r>
              <a:rPr lang="el-GR" dirty="0" smtClean="0"/>
              <a:t>Τα </a:t>
            </a:r>
            <a:r>
              <a:rPr lang="el-GR" dirty="0" smtClean="0">
                <a:solidFill>
                  <a:srgbClr val="8B2BD3"/>
                </a:solidFill>
              </a:rPr>
              <a:t>αλκάλια</a:t>
            </a:r>
            <a:r>
              <a:rPr lang="el-GR" dirty="0" smtClean="0"/>
              <a:t> έχουν πάντα αριθμό οξείδωσης </a:t>
            </a:r>
            <a:r>
              <a:rPr lang="el-GR" dirty="0" smtClean="0">
                <a:solidFill>
                  <a:srgbClr val="8B2BD3"/>
                </a:solidFill>
              </a:rPr>
              <a:t>+1</a:t>
            </a:r>
            <a:r>
              <a:rPr lang="el-GR" dirty="0" smtClean="0"/>
              <a:t> και οι </a:t>
            </a:r>
            <a:r>
              <a:rPr lang="el-GR" dirty="0" smtClean="0">
                <a:solidFill>
                  <a:srgbClr val="8B2BD3"/>
                </a:solidFill>
              </a:rPr>
              <a:t>αλκαλικές γαίες πάντα +2</a:t>
            </a:r>
            <a:r>
              <a:rPr lang="el-GR" dirty="0" smtClean="0"/>
              <a:t>.</a:t>
            </a:r>
          </a:p>
          <a:p>
            <a:pPr lvl="0"/>
            <a:r>
              <a:rPr lang="el-GR" dirty="0" smtClean="0"/>
              <a:t>Το υδρογόνο (</a:t>
            </a:r>
            <a:r>
              <a:rPr lang="el-GR" dirty="0" smtClean="0">
                <a:solidFill>
                  <a:srgbClr val="8B2BD3"/>
                </a:solidFill>
              </a:rPr>
              <a:t>Η)</a:t>
            </a:r>
            <a:r>
              <a:rPr lang="el-GR" dirty="0" smtClean="0"/>
              <a:t> έχει αριθμό οξείδωσης +1 σε σχεδόν όλες τις ενώσεις του με εξαίρεση τα υδρίδια των μετάλλων όπου, ως ηλεκτραρνητικότερο, έχει αριθμό οξείδωσης –1.</a:t>
            </a:r>
          </a:p>
          <a:p>
            <a:r>
              <a:rPr lang="el-GR" dirty="0" smtClean="0"/>
              <a:t> </a:t>
            </a:r>
            <a:r>
              <a:rPr lang="el-GR" dirty="0" smtClean="0"/>
              <a:t>Σε </a:t>
            </a:r>
            <a:r>
              <a:rPr lang="el-GR" dirty="0" smtClean="0"/>
              <a:t>κάθε χημική ένωση, το αλγεβρικό άθροισμα των αριθμών οξείδωσης όλων των ατόμων ισούται πάντα με το μηδέν. </a:t>
            </a:r>
          </a:p>
          <a:p>
            <a:pPr lvl="0"/>
            <a:r>
              <a:rPr lang="el-GR" dirty="0" smtClean="0"/>
              <a:t>Σε κάθε πολυατομικό ιόν, το αλγεβρικό άθροισμα των αριθμών οξείδωσης όλων των ατόμων ισούται πάντα με το φορτίο του ιόντος.</a:t>
            </a:r>
          </a:p>
          <a:p>
            <a:pPr lvl="0"/>
            <a:r>
              <a:rPr lang="el-GR" dirty="0" smtClean="0"/>
              <a:t>Το υδρογόνο (Η) έχει αριθμό οξείδωσης +1 σε σχεδόν όλες τις ενώσεις του με εξαίρεση τα υδρίδια των μετάλλων όπου, ως ηλεκτραρνητικότερο, έχει αριθμό οξείδωσης –1.</a:t>
            </a:r>
          </a:p>
          <a:p>
            <a:pPr lvl="0"/>
            <a:r>
              <a:rPr lang="el-GR" dirty="0" smtClean="0"/>
              <a:t>Σε κάθε χημική ένωση, το αλγεβρικό άθροισμα των αριθμών οξείδωσης όλων των ατόμων ισούται πάντα με το μηδέν. </a:t>
            </a:r>
          </a:p>
          <a:p>
            <a:pPr lvl="0"/>
            <a:r>
              <a:rPr lang="el-GR" dirty="0" smtClean="0"/>
              <a:t>Σε κάθε πολυατομικό ιόν, το αλγεβρικό άθροισμα των αριθμών οξείδωσης όλων των ατόμων ισούται πάντα με το φορτίο του ιόντος.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8071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Τί είναι ο χημικός δεσμός;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/>
              <a:t>Χημικός δεσμός</a:t>
            </a:r>
            <a:r>
              <a:rPr lang="el-GR" dirty="0"/>
              <a:t> λέμε ότι υπάρχει, ανάμεσα σε άτομα ή ομάδες ατόμων, όταν οι </a:t>
            </a:r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ελκτικές δυνάμεις </a:t>
            </a:r>
            <a:r>
              <a:rPr lang="el-GR" dirty="0"/>
              <a:t>που υπάρχουν ανάμεσα σε αυτά είναι τόσο μεγάλες που τα συγκρατεί ενωμένα μεταξύ τους.</a:t>
            </a:r>
          </a:p>
          <a:p>
            <a:endParaRPr lang="el-GR" dirty="0"/>
          </a:p>
          <a:p>
            <a:r>
              <a:rPr lang="el-GR" dirty="0"/>
              <a:t>Ο χημικός δεσμός είναι </a:t>
            </a:r>
            <a:r>
              <a:rPr lang="el-GR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η κόλλα</a:t>
            </a:r>
            <a:r>
              <a:rPr lang="el-G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el-GR" dirty="0"/>
              <a:t>που συγκρατεί τα άτομα ή άλλες δομικές μονάδες της ύλης. 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15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Γιατί γίνονται χημικοί δεσμοί;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Blip>
                <a:blip r:embed="rId2"/>
              </a:buBlip>
            </a:pPr>
            <a:r>
              <a:rPr lang="el-GR" dirty="0"/>
              <a:t>Ο λόγος που σχηματίζονται δεσμοί είναι για να γίνει το σύστημα πιο </a:t>
            </a:r>
            <a:r>
              <a:rPr lang="el-GR" b="1" dirty="0">
                <a:solidFill>
                  <a:srgbClr val="FFFF00"/>
                </a:solidFill>
              </a:rPr>
              <a:t>σταθερό</a:t>
            </a:r>
            <a:r>
              <a:rPr lang="el-GR" b="1" dirty="0"/>
              <a:t> </a:t>
            </a:r>
            <a:r>
              <a:rPr lang="el-GR" dirty="0"/>
              <a:t>αφού τελικά έχει </a:t>
            </a:r>
            <a:r>
              <a:rPr lang="el-GR" dirty="0">
                <a:solidFill>
                  <a:srgbClr val="FFFF00"/>
                </a:solidFill>
              </a:rPr>
              <a:t>χαμηλότερη ενέργεια</a:t>
            </a:r>
            <a:r>
              <a:rPr lang="el-GR" dirty="0"/>
              <a:t>. </a:t>
            </a:r>
            <a:r>
              <a:rPr lang="en-US" dirty="0"/>
              <a:t>A</a:t>
            </a:r>
            <a:r>
              <a:rPr lang="el-GR" dirty="0"/>
              <a:t>υτό επιτυγχάνεται όταν τα άτομα αποκτούν δομή ευγενούς αερίου.</a:t>
            </a:r>
          </a:p>
          <a:p>
            <a:pPr>
              <a:buBlip>
                <a:blip r:embed="rId2"/>
              </a:buBlip>
            </a:pPr>
            <a:endParaRPr lang="el-GR" dirty="0"/>
          </a:p>
          <a:p>
            <a:pPr>
              <a:buBlip>
                <a:blip r:embed="rId2"/>
              </a:buBlip>
            </a:pPr>
            <a:r>
              <a:rPr lang="el-GR" dirty="0"/>
              <a:t>Σύμφωνα με την ηλεκτρονική θεωρία του σθένους, όταν σχηματίζεται χημικός δεσμός μεταξύ ατόμων, αυτά  </a:t>
            </a:r>
            <a:r>
              <a:rPr lang="el-GR" b="1" dirty="0"/>
              <a:t>“ανταλλάσσουν”</a:t>
            </a:r>
            <a:r>
              <a:rPr lang="el-GR" dirty="0"/>
              <a:t> ή</a:t>
            </a:r>
            <a:r>
              <a:rPr lang="el-GR" b="1" dirty="0"/>
              <a:t> “συνεισφέρουν”</a:t>
            </a:r>
            <a:r>
              <a:rPr lang="el-GR" dirty="0"/>
              <a:t> ηλεκτρόνια με σκοπό να συμπληρωθεί η εξωτερική τους στιβάδα με </a:t>
            </a:r>
            <a:r>
              <a:rPr lang="el-GR" dirty="0">
                <a:solidFill>
                  <a:srgbClr val="FFFF00"/>
                </a:solidFill>
              </a:rPr>
              <a:t>8 ηλεκτρόνια </a:t>
            </a:r>
            <a:r>
              <a:rPr lang="el-GR" dirty="0"/>
              <a:t>(ή με 2 εάν πρόκειται για την στιβάδα Κ).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637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Από τι εξαρτάται η χημική συμπεριφορά του ατόμου;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sz="4500" dirty="0" smtClean="0">
                <a:solidFill>
                  <a:schemeClr val="tx1"/>
                </a:solidFill>
              </a:rPr>
              <a:t>Ηλεκτρόνια σθένους</a:t>
            </a:r>
          </a:p>
          <a:p>
            <a:r>
              <a:rPr lang="el-GR" sz="4500" dirty="0" smtClean="0">
                <a:solidFill>
                  <a:schemeClr val="tx1"/>
                </a:solidFill>
              </a:rPr>
              <a:t>Ατομική ακτίνα</a:t>
            </a:r>
          </a:p>
          <a:p>
            <a:endParaRPr lang="el-GR" dirty="0"/>
          </a:p>
          <a:p>
            <a:pPr lvl="0"/>
            <a:r>
              <a:rPr lang="el-GR" b="1" dirty="0"/>
              <a:t>Τα ηλεκτρόνια σθένους</a:t>
            </a:r>
            <a:r>
              <a:rPr lang="el-GR" dirty="0"/>
              <a:t> (ηλεκτρόνια εξωτερικής στιβάδας) </a:t>
            </a:r>
          </a:p>
          <a:p>
            <a:pPr lvl="0"/>
            <a:r>
              <a:rPr lang="el-GR" dirty="0"/>
              <a:t>Όσα άτομα έχουν 1-3 e</a:t>
            </a:r>
            <a:r>
              <a:rPr lang="el-GR" baseline="30000" dirty="0"/>
              <a:t>-</a:t>
            </a:r>
            <a:r>
              <a:rPr lang="el-GR" dirty="0"/>
              <a:t> στην εξωτερική στιβάδα δίνουν e</a:t>
            </a:r>
            <a:r>
              <a:rPr lang="el-GR" baseline="30000" dirty="0"/>
              <a:t>-</a:t>
            </a:r>
            <a:endParaRPr lang="el-GR" dirty="0"/>
          </a:p>
          <a:p>
            <a:pPr lvl="0"/>
            <a:r>
              <a:rPr lang="el-GR" dirty="0"/>
              <a:t>Όσα άτομα έχουν 4-7 e</a:t>
            </a:r>
            <a:r>
              <a:rPr lang="el-GR" baseline="30000" dirty="0"/>
              <a:t>-</a:t>
            </a:r>
            <a:r>
              <a:rPr lang="el-GR" dirty="0"/>
              <a:t> στην εξωτερική στιβάδα παίρνουν e</a:t>
            </a:r>
            <a:r>
              <a:rPr lang="el-GR" baseline="30000" dirty="0"/>
              <a:t>-</a:t>
            </a:r>
            <a:r>
              <a:rPr lang="el-GR" dirty="0"/>
              <a:t> </a:t>
            </a:r>
          </a:p>
          <a:p>
            <a:pPr lvl="0"/>
            <a:r>
              <a:rPr lang="el-GR" dirty="0"/>
              <a:t>Τα ευγενή αέρια (VIIIA ομάδα, 8 e- στην εξωτερική στιβάδα) είναι αδρανή δε σχηματίζουν ενώσεις, είναι στη χαμηλότερη/σταθερότερη ενέργεια</a:t>
            </a:r>
            <a:r>
              <a:rPr lang="el-GR" dirty="0" smtClean="0"/>
              <a:t>.</a:t>
            </a:r>
            <a:endParaRPr lang="en-US" dirty="0" smtClean="0"/>
          </a:p>
          <a:p>
            <a:pPr lvl="0"/>
            <a:endParaRPr lang="el-GR" dirty="0"/>
          </a:p>
          <a:p>
            <a:r>
              <a:rPr lang="el-GR" dirty="0"/>
              <a:t> </a:t>
            </a:r>
            <a:r>
              <a:rPr lang="el-GR" b="1" dirty="0" smtClean="0"/>
              <a:t>Ατομική </a:t>
            </a:r>
            <a:r>
              <a:rPr lang="el-GR" b="1" dirty="0"/>
              <a:t>ακτίνα (μέγεθος του ατόμου)</a:t>
            </a:r>
            <a:endParaRPr lang="el-GR" dirty="0"/>
          </a:p>
          <a:p>
            <a:pPr lvl="0"/>
            <a:r>
              <a:rPr lang="el-GR" dirty="0"/>
              <a:t>Όσο πιο μικρό είναι ένα άτομο τόσο πιο δύσκολα χάνει e</a:t>
            </a:r>
            <a:r>
              <a:rPr lang="el-GR" baseline="30000" dirty="0"/>
              <a:t>- </a:t>
            </a:r>
            <a:r>
              <a:rPr lang="el-GR" dirty="0"/>
              <a:t>αφού τα ηλεκτρόνια έλκονται περισσότερο από τον πυρήνα.</a:t>
            </a:r>
          </a:p>
          <a:p>
            <a:pPr lvl="0"/>
            <a:r>
              <a:rPr lang="el-GR" dirty="0"/>
              <a:t> Όσο πιο μεγάλο είναι ένα άτομο τόσο πιο εύκολα  χάνει e</a:t>
            </a:r>
            <a:r>
              <a:rPr lang="el-GR" baseline="30000" dirty="0"/>
              <a:t>-</a:t>
            </a:r>
            <a:r>
              <a:rPr lang="el-GR" dirty="0"/>
              <a:t> αφού τα ηλεκτρόνια έλκονται λιγότερο από τον πυρήνα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54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952975"/>
            <a:ext cx="4876800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4869160"/>
            <a:ext cx="23050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Είδη</a:t>
            </a:r>
            <a:r>
              <a:rPr lang="en-US" b="1" dirty="0"/>
              <a:t> </a:t>
            </a:r>
            <a:r>
              <a:rPr lang="en-US" b="1" dirty="0" err="1"/>
              <a:t>δεσμών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Ιοντικός δεσμός</a:t>
            </a:r>
          </a:p>
          <a:p>
            <a:endParaRPr lang="el-GR" b="1" dirty="0" smtClean="0"/>
          </a:p>
          <a:p>
            <a:r>
              <a:rPr lang="el-GR" b="1" dirty="0" smtClean="0"/>
              <a:t>Ομοιοπολικός δεσμός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>
                <a:solidFill>
                  <a:schemeClr val="tx1"/>
                </a:solidFill>
              </a:rPr>
              <a:t>Μεταλλικός δεσμός</a:t>
            </a:r>
            <a:r>
              <a:rPr lang="el-GR" dirty="0" smtClean="0"/>
              <a:t>, Δεσμός Υδρογόνου κλπ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8116" y="12568"/>
            <a:ext cx="2378596" cy="2208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012" y="2195612"/>
            <a:ext cx="3314700" cy="175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14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Ιοντικός - Ετεροπολικός δεσμός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ονομάζεται </a:t>
            </a:r>
            <a:r>
              <a:rPr lang="el-GR" dirty="0"/>
              <a:t>ο δεσμός που σχηματίζεται με </a:t>
            </a:r>
            <a:r>
              <a:rPr lang="el-GR" b="1" dirty="0"/>
              <a:t>μεταφορά ηλεκτρονίων</a:t>
            </a:r>
            <a:r>
              <a:rPr lang="el-GR" dirty="0"/>
              <a:t> από την εξωτερική στιβάδα ενός ατόμου στην εξωτερική στιβάδα ενός άλλου ατόμου.</a:t>
            </a:r>
          </a:p>
          <a:p>
            <a:r>
              <a:rPr lang="el-GR" dirty="0"/>
              <a:t>Τάση αποβολής ηλεκτρονίων έχουν τα άτομα που στην εξωτερική τους στιβάδα έχουν 1, 2 ή 3 ηλεκτρόνια οπότε μετατρέπονται σε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κατιόντα.</a:t>
            </a:r>
          </a:p>
          <a:p>
            <a:r>
              <a:rPr lang="el-GR" dirty="0"/>
              <a:t>Τάση πρόσληψης ηλεκτρονίων έχουν τα άτομα που στην εξωτερική τους στιβάδα έχουν 5, 6 ή 7 ηλεκτρόνια οπότε μετατρέπονται σε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ανιόντα.</a:t>
            </a:r>
          </a:p>
          <a:p>
            <a:r>
              <a:rPr lang="el-GR" dirty="0"/>
              <a:t>Ανάμεσα στα αντίθετα φορτισμένα ηλεκτρόνια ασκούνται ισχυρές ηλεκτροστατικές </a:t>
            </a:r>
            <a:r>
              <a:rPr lang="el-G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δυνάμεις 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Coulomb</a:t>
            </a:r>
            <a:r>
              <a:rPr lang="el-GR" dirty="0"/>
              <a:t>.</a:t>
            </a:r>
          </a:p>
          <a:p>
            <a:r>
              <a:rPr lang="el-GR" dirty="0"/>
              <a:t>Δεν υπάρχει η έννοια του μορίου στις ιοντικές ενώσεις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51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Ιοντικός - Ετεροπολικός δεσμός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b="1" dirty="0"/>
              <a:t>Χημικός τύπος ιοντικής ένωσης</a:t>
            </a:r>
            <a:r>
              <a:rPr lang="el-GR" dirty="0"/>
              <a:t> δείχνει από ποια ιόντα αποτελείται και σε ποια αναλογία βρίσκονται τα ιόντα στο πλέγμα</a:t>
            </a:r>
          </a:p>
          <a:p>
            <a:pPr marL="0" indent="0">
              <a:buNone/>
            </a:pPr>
            <a:r>
              <a:rPr lang="el-GR" dirty="0" smtClean="0"/>
              <a:t>	π.χ </a:t>
            </a:r>
            <a:r>
              <a:rPr lang="en-GB" dirty="0" err="1"/>
              <a:t>NaCl</a:t>
            </a:r>
            <a:r>
              <a:rPr lang="el-GR" dirty="0"/>
              <a:t>    </a:t>
            </a:r>
            <a:r>
              <a:rPr lang="en-GB" dirty="0"/>
              <a:t>Na</a:t>
            </a:r>
            <a:r>
              <a:rPr lang="el-GR" baseline="30000" dirty="0"/>
              <a:t>+</a:t>
            </a:r>
            <a:r>
              <a:rPr lang="el-GR" dirty="0"/>
              <a:t>,</a:t>
            </a:r>
            <a:r>
              <a:rPr lang="en-GB" dirty="0"/>
              <a:t>Cl</a:t>
            </a:r>
            <a:r>
              <a:rPr lang="el-GR" baseline="30000" dirty="0"/>
              <a:t>-</a:t>
            </a:r>
            <a:r>
              <a:rPr lang="el-GR" dirty="0"/>
              <a:t>     αναλογία 1:1</a:t>
            </a:r>
          </a:p>
          <a:p>
            <a:pPr marL="0" indent="0">
              <a:buNone/>
            </a:pPr>
            <a:r>
              <a:rPr lang="el-GR" dirty="0" smtClean="0"/>
              <a:t>	Στο </a:t>
            </a:r>
            <a:r>
              <a:rPr lang="el-GR" dirty="0"/>
              <a:t>πλέγμα κάθε </a:t>
            </a:r>
            <a:r>
              <a:rPr lang="en-GB" dirty="0"/>
              <a:t>Na</a:t>
            </a:r>
            <a:r>
              <a:rPr lang="el-GR" baseline="30000" dirty="0"/>
              <a:t>+</a:t>
            </a:r>
            <a:r>
              <a:rPr lang="el-GR" dirty="0"/>
              <a:t> περιβάλλεται από 6 </a:t>
            </a:r>
            <a:r>
              <a:rPr lang="en-GB" dirty="0"/>
              <a:t>Cl</a:t>
            </a:r>
            <a:r>
              <a:rPr lang="el-GR" baseline="30000" dirty="0"/>
              <a:t>-</a:t>
            </a:r>
            <a:r>
              <a:rPr lang="el-GR" dirty="0"/>
              <a:t> και κάθε </a:t>
            </a:r>
            <a:r>
              <a:rPr lang="en-GB" dirty="0"/>
              <a:t>Cl</a:t>
            </a:r>
            <a:r>
              <a:rPr lang="el-GR" baseline="30000" dirty="0"/>
              <a:t>-</a:t>
            </a:r>
            <a:r>
              <a:rPr lang="el-GR" dirty="0"/>
              <a:t> περιβάλλεται από 6 </a:t>
            </a:r>
            <a:r>
              <a:rPr lang="en-GB" dirty="0"/>
              <a:t>Na</a:t>
            </a:r>
            <a:r>
              <a:rPr lang="el-GR" baseline="30000" dirty="0"/>
              <a:t>+</a:t>
            </a:r>
            <a:r>
              <a:rPr lang="el-GR" dirty="0"/>
              <a:t>, αλλά </a:t>
            </a:r>
            <a:r>
              <a:rPr lang="el-GR" dirty="0" smtClean="0"/>
              <a:t>	ιόντα </a:t>
            </a:r>
            <a:r>
              <a:rPr lang="en-GB" dirty="0"/>
              <a:t>Cl</a:t>
            </a:r>
            <a:r>
              <a:rPr lang="el-GR" baseline="30000" dirty="0"/>
              <a:t>- </a:t>
            </a:r>
            <a:r>
              <a:rPr lang="el-GR" dirty="0"/>
              <a:t>= ιόντα </a:t>
            </a:r>
            <a:r>
              <a:rPr lang="en-GB" dirty="0"/>
              <a:t>Na</a:t>
            </a:r>
            <a:r>
              <a:rPr lang="el-GR" baseline="30000" dirty="0"/>
              <a:t>+</a:t>
            </a:r>
            <a:endParaRPr lang="el-GR" dirty="0"/>
          </a:p>
          <a:p>
            <a:endParaRPr lang="el-GR" dirty="0"/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dirty="0" smtClean="0"/>
              <a:t>	Η </a:t>
            </a:r>
            <a:r>
              <a:rPr lang="el-GR" dirty="0"/>
              <a:t>κρυσταλλική δομή του Να</a:t>
            </a:r>
            <a:r>
              <a:rPr lang="en-US" dirty="0"/>
              <a:t>Cl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 </a:t>
            </a:r>
          </a:p>
          <a:p>
            <a:pPr marL="0" indent="0">
              <a:buNone/>
            </a:pPr>
            <a:r>
              <a:rPr lang="el-GR" b="1" dirty="0"/>
              <a:t>Χαρακτηριστικά ιοντικών ενώσεων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1. Οξείδια μετάλλων, υδροξείδια μετάλλων και άλατα.</a:t>
            </a:r>
          </a:p>
          <a:p>
            <a:pPr marL="0" indent="0">
              <a:buNone/>
            </a:pPr>
            <a:r>
              <a:rPr lang="el-GR" dirty="0"/>
              <a:t>2. Δεν υπάρχουν μόρια, αλλά κρύσταλλοι με δομικές μονάδες τα ιόντα.</a:t>
            </a:r>
          </a:p>
          <a:p>
            <a:pPr marL="0" indent="0">
              <a:buNone/>
            </a:pPr>
            <a:r>
              <a:rPr lang="el-GR" dirty="0"/>
              <a:t>3. Υψηλά σημεία τήξεως λόγω των ισχυρών δυνάμεων Coulomb.</a:t>
            </a:r>
          </a:p>
          <a:p>
            <a:pPr marL="0" indent="0">
              <a:buNone/>
            </a:pPr>
            <a:r>
              <a:rPr lang="el-GR" dirty="0"/>
              <a:t>4. Κακοί αγωγοί ρεύματος, αλλά τα τήγματα τους και τα υδατικά διαλύματά τους καλοί.</a:t>
            </a:r>
          </a:p>
          <a:p>
            <a:pPr marL="0" indent="0">
              <a:buNone/>
            </a:pPr>
            <a:r>
              <a:rPr lang="el-GR" dirty="0"/>
              <a:t>5. Ευδιάλυτες στο νερό.</a:t>
            </a:r>
          </a:p>
          <a:p>
            <a:pPr marL="0" indent="0">
              <a:buNone/>
            </a:pPr>
            <a:r>
              <a:rPr lang="el-GR" dirty="0"/>
              <a:t>6. Κρύσταλλοι σκληροί, εύθραυστοι όχι ελατοί.</a:t>
            </a:r>
          </a:p>
          <a:p>
            <a:endParaRPr lang="el-GR" dirty="0"/>
          </a:p>
          <a:p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011" y="2492896"/>
            <a:ext cx="2027411" cy="189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229200"/>
            <a:ext cx="1152525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2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Παραδειγμα ιοντικού δεσμού στο Να</a:t>
            </a:r>
            <a:r>
              <a:rPr lang="en-US" dirty="0" smtClean="0"/>
              <a:t>Cl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24000"/>
            <a:ext cx="8568952" cy="5001344"/>
          </a:xfrm>
        </p:spPr>
        <p:txBody>
          <a:bodyPr/>
          <a:lstStyle/>
          <a:p>
            <a:r>
              <a:rPr lang="en-US" dirty="0" smtClean="0"/>
              <a:t>1. </a:t>
            </a:r>
            <a:r>
              <a:rPr lang="el-GR" dirty="0" smtClean="0"/>
              <a:t>Κάνω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ηλεκτρονιακή δομή </a:t>
            </a:r>
            <a:r>
              <a:rPr lang="el-GR" dirty="0" smtClean="0"/>
              <a:t>στο Να και στο </a:t>
            </a:r>
            <a:r>
              <a:rPr lang="en-US" dirty="0" smtClean="0"/>
              <a:t>Cl</a:t>
            </a:r>
            <a:endParaRPr lang="el-GR" dirty="0" smtClean="0"/>
          </a:p>
          <a:p>
            <a:r>
              <a:rPr lang="el-GR" sz="2000" dirty="0" smtClean="0"/>
              <a:t>11</a:t>
            </a:r>
            <a:r>
              <a:rPr lang="el-GR" dirty="0" smtClean="0"/>
              <a:t>Να: Κ(2) </a:t>
            </a:r>
            <a:r>
              <a:rPr lang="en-US" dirty="0" smtClean="0"/>
              <a:t>L(8) M(1)</a:t>
            </a:r>
          </a:p>
          <a:p>
            <a:r>
              <a:rPr lang="en-US" sz="2000" dirty="0" smtClean="0"/>
              <a:t>17</a:t>
            </a:r>
            <a:r>
              <a:rPr lang="en-US" dirty="0" smtClean="0"/>
              <a:t>Cl: </a:t>
            </a:r>
            <a:r>
              <a:rPr lang="el-GR" dirty="0"/>
              <a:t>Κ(2) </a:t>
            </a:r>
            <a:r>
              <a:rPr lang="en-US" dirty="0"/>
              <a:t>L(8) </a:t>
            </a:r>
            <a:r>
              <a:rPr lang="en-US" dirty="0" smtClean="0"/>
              <a:t>M(7)</a:t>
            </a:r>
          </a:p>
          <a:p>
            <a:r>
              <a:rPr lang="en-US" dirty="0" smtClean="0"/>
              <a:t>2. </a:t>
            </a:r>
            <a:r>
              <a:rPr lang="el-GR" dirty="0" smtClean="0"/>
              <a:t>Ελέγχω αν έχουν ανάγκη </a:t>
            </a:r>
            <a:r>
              <a:rPr lang="el-GR" b="1" dirty="0" smtClean="0">
                <a:solidFill>
                  <a:schemeClr val="accent4">
                    <a:lumMod val="75000"/>
                  </a:schemeClr>
                </a:solidFill>
              </a:rPr>
              <a:t>αποβολής ή πρόσληψης </a:t>
            </a:r>
            <a:r>
              <a:rPr lang="el-GR" dirty="0" smtClean="0"/>
              <a:t>ηλεκτρονίων ώστε να αποκτήσουν δομή ευγενούς αερίου.</a:t>
            </a:r>
          </a:p>
          <a:p>
            <a:r>
              <a:rPr lang="el-GR" dirty="0" smtClean="0"/>
              <a:t>Το Να θέλει να «διώξει» 1</a:t>
            </a:r>
            <a:r>
              <a:rPr lang="en-US" dirty="0" smtClean="0"/>
              <a:t>e-, </a:t>
            </a:r>
            <a:r>
              <a:rPr lang="el-GR" dirty="0" smtClean="0"/>
              <a:t>ενώ το </a:t>
            </a:r>
            <a:r>
              <a:rPr lang="en-US" dirty="0" smtClean="0"/>
              <a:t>Cl </a:t>
            </a:r>
            <a:r>
              <a:rPr lang="el-GR" dirty="0" smtClean="0"/>
              <a:t>θέλει να «πάρει» ένα </a:t>
            </a:r>
            <a:r>
              <a:rPr lang="en-US" dirty="0" smtClean="0"/>
              <a:t>e</a:t>
            </a:r>
            <a:r>
              <a:rPr lang="el-GR" dirty="0" smtClean="0"/>
              <a:t>-, επομένως θα δημιουργηθεί ιοντικός δεσμός.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875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3. </a:t>
            </a:r>
            <a:r>
              <a:rPr lang="el-GR" dirty="0"/>
              <a:t>Δ</a:t>
            </a:r>
            <a:r>
              <a:rPr lang="el-GR" dirty="0" smtClean="0"/>
              <a:t>ημιουργώ </a:t>
            </a:r>
            <a:r>
              <a:rPr lang="el-GR" dirty="0" smtClean="0"/>
              <a:t>τα ιόντα</a:t>
            </a:r>
          </a:p>
          <a:p>
            <a:r>
              <a:rPr lang="el-GR" dirty="0" smtClean="0"/>
              <a:t>Να -1</a:t>
            </a:r>
            <a:r>
              <a:rPr lang="en-US" dirty="0" err="1" smtClean="0"/>
              <a:t>e→N</a:t>
            </a:r>
            <a:r>
              <a:rPr lang="el-GR" dirty="0" smtClean="0"/>
              <a:t>α</a:t>
            </a:r>
            <a:r>
              <a:rPr lang="el-GR" baseline="30000" dirty="0" smtClean="0"/>
              <a:t>+1</a:t>
            </a:r>
            <a:r>
              <a:rPr lang="en-US" baseline="30000" dirty="0" smtClean="0"/>
              <a:t>          </a:t>
            </a:r>
            <a:r>
              <a:rPr lang="el-GR" dirty="0" smtClean="0"/>
              <a:t>ασκούνται ελκτικές 	</a:t>
            </a:r>
          </a:p>
          <a:p>
            <a:r>
              <a:rPr lang="en-US" dirty="0" smtClean="0"/>
              <a:t>Cl</a:t>
            </a:r>
            <a:r>
              <a:rPr lang="el-GR" dirty="0" smtClean="0"/>
              <a:t> </a:t>
            </a:r>
            <a:r>
              <a:rPr lang="en-US" dirty="0"/>
              <a:t>+</a:t>
            </a:r>
            <a:r>
              <a:rPr lang="el-GR" dirty="0"/>
              <a:t>1</a:t>
            </a:r>
            <a:r>
              <a:rPr lang="en-US" dirty="0" err="1"/>
              <a:t>e→Cl</a:t>
            </a:r>
            <a:r>
              <a:rPr lang="en-US" baseline="30000" dirty="0"/>
              <a:t>-</a:t>
            </a:r>
            <a:r>
              <a:rPr lang="el-GR" baseline="30000" dirty="0"/>
              <a:t>1</a:t>
            </a:r>
            <a:r>
              <a:rPr lang="en-US" baseline="30000" dirty="0"/>
              <a:t>      </a:t>
            </a:r>
            <a:r>
              <a:rPr lang="el-GR" baseline="30000" dirty="0" smtClean="0"/>
              <a:t>          </a:t>
            </a:r>
            <a:r>
              <a:rPr lang="el-GR" dirty="0" smtClean="0"/>
              <a:t>δυνάμεις </a:t>
            </a:r>
            <a:r>
              <a:rPr lang="en-US" dirty="0" smtClean="0"/>
              <a:t> Coulomb 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4. Γράφω τον μοριακό τύπο της </a:t>
            </a:r>
            <a:r>
              <a:rPr lang="el-GR" dirty="0" smtClean="0"/>
              <a:t>ένωσης.</a:t>
            </a:r>
          </a:p>
          <a:p>
            <a:r>
              <a:rPr lang="el-GR" dirty="0" smtClean="0"/>
              <a:t>Πρώτα το κατιόν στη συνέχεια το ανιόν</a:t>
            </a:r>
            <a:endParaRPr lang="el-GR" dirty="0" smtClean="0"/>
          </a:p>
          <a:p>
            <a:endParaRPr lang="el-GR" baseline="30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Παραδειγμα ιοντικού δεσμού στο Να</a:t>
            </a:r>
            <a:r>
              <a:rPr lang="en-US" dirty="0" smtClean="0"/>
              <a:t>Cl</a:t>
            </a:r>
            <a:endParaRPr lang="el-GR" dirty="0"/>
          </a:p>
        </p:txBody>
      </p:sp>
      <p:sp>
        <p:nvSpPr>
          <p:cNvPr id="5" name="Right Brace 4"/>
          <p:cNvSpPr/>
          <p:nvPr/>
        </p:nvSpPr>
        <p:spPr>
          <a:xfrm>
            <a:off x="3347864" y="2204864"/>
            <a:ext cx="360040" cy="100811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9887042"/>
      </p:ext>
    </p:extLst>
  </p:cSld>
  <p:clrMapOvr>
    <a:masterClrMapping/>
  </p:clrMapOvr>
</p:sld>
</file>

<file path=ppt/theme/theme1.xml><?xml version="1.0" encoding="utf-8"?>
<a:theme xmlns:a="http://schemas.openxmlformats.org/drawingml/2006/main" name="Rainbow_03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Rainbow_03_PPT_Template</Template>
  <TotalTime>1808</TotalTime>
  <Words>879</Words>
  <Application>Microsoft Office PowerPoint</Application>
  <PresentationFormat>On-screen Show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Rainbow_03_PPT_Template</vt:lpstr>
      <vt:lpstr>XHMIKOΣ ΔΕΣΜΟΣ</vt:lpstr>
      <vt:lpstr>Τί είναι ο χημικός δεσμός;</vt:lpstr>
      <vt:lpstr>Γιατί γίνονται χημικοί δεσμοί;</vt:lpstr>
      <vt:lpstr>Από τι εξαρτάται η χημική συμπεριφορά του ατόμου;</vt:lpstr>
      <vt:lpstr>Είδη δεσμών </vt:lpstr>
      <vt:lpstr>Ιοντικός - Ετεροπολικός δεσμός </vt:lpstr>
      <vt:lpstr>Ιοντικός - Ετεροπολικός δεσμός </vt:lpstr>
      <vt:lpstr>Παραδειγμα ιοντικού δεσμού στο ΝαCl</vt:lpstr>
      <vt:lpstr>Παραδειγμα ιοντικού δεσμού στο ΝαCl</vt:lpstr>
      <vt:lpstr>Ομοιοπολικός δεσμός </vt:lpstr>
      <vt:lpstr>Eίδη ομοιοπολικού δεσμού </vt:lpstr>
      <vt:lpstr>Ηλεκτραρνητικότητα</vt:lpstr>
      <vt:lpstr>Χαρακτηριστικά ομοιοπολικών ενώσεων </vt:lpstr>
      <vt:lpstr>PowerPoint Presentation</vt:lpstr>
      <vt:lpstr>Χημικοί τύποι </vt:lpstr>
      <vt:lpstr>PowerPoint Presentation</vt:lpstr>
      <vt:lpstr>Αριθμός οξείδωσης</vt:lpstr>
      <vt:lpstr>Κανόνες υπολογισμού αριθμού οξείδωσης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XHMIKO ΔΕΣΜΟΣ</dc:title>
  <dc:creator>ath arg</dc:creator>
  <cp:lastModifiedBy>ath arg</cp:lastModifiedBy>
  <cp:revision>26</cp:revision>
  <dcterms:created xsi:type="dcterms:W3CDTF">2020-12-11T12:42:15Z</dcterms:created>
  <dcterms:modified xsi:type="dcterms:W3CDTF">2020-12-14T10:58:26Z</dcterms:modified>
</cp:coreProperties>
</file>