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97" autoAdjust="0"/>
    <p:restoredTop sz="94660"/>
  </p:normalViewPr>
  <p:slideViewPr>
    <p:cSldViewPr snapToGrid="0">
      <p:cViewPr varScale="1">
        <p:scale>
          <a:sx n="74" d="100"/>
          <a:sy n="74" d="100"/>
        </p:scale>
        <p:origin x="72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3C0AD3-A87A-4C73-BB73-9C6ECDA196B8}" type="doc">
      <dgm:prSet loTypeId="urn:microsoft.com/office/officeart/2005/8/layout/arrow1" loCatId="process" qsTypeId="urn:microsoft.com/office/officeart/2005/8/quickstyle/simple1" qsCatId="simple" csTypeId="urn:microsoft.com/office/officeart/2005/8/colors/accent1_2" csCatId="accent1" phldr="1"/>
      <dgm:spPr/>
      <dgm:t>
        <a:bodyPr/>
        <a:lstStyle/>
        <a:p>
          <a:endParaRPr lang="el-GR"/>
        </a:p>
      </dgm:t>
    </dgm:pt>
    <dgm:pt modelId="{0A6DFE01-15DF-459E-B563-56FFC0FEADFA}">
      <dgm:prSet phldrT="[Κείμενο]"/>
      <dgm:spPr>
        <a:solidFill>
          <a:schemeClr val="accent6">
            <a:lumMod val="75000"/>
          </a:schemeClr>
        </a:solidFill>
      </dgm:spPr>
      <dgm:t>
        <a:bodyPr/>
        <a:lstStyle/>
        <a:p>
          <a:r>
            <a:rPr lang="el-GR" dirty="0" smtClean="0"/>
            <a:t>Το </a:t>
          </a:r>
          <a:r>
            <a:rPr lang="el-GR" b="1" dirty="0" smtClean="0"/>
            <a:t>Ακαθάριστο Εγχώριο Προϊόν </a:t>
          </a:r>
          <a:r>
            <a:rPr lang="el-GR" dirty="0" smtClean="0"/>
            <a:t>περιλαμβάνει το εισόδημα που δημιουργείται μέσα στη χώρα και από τους μόνιμους κατοίκους και από τους αλλοδαπούς</a:t>
          </a:r>
          <a:endParaRPr lang="el-GR" dirty="0"/>
        </a:p>
      </dgm:t>
    </dgm:pt>
    <dgm:pt modelId="{4E84B702-7E5C-45BB-B8D6-134F910A5D60}" type="parTrans" cxnId="{13C8CB91-F2F0-487D-ACDF-8A9660FD3BA5}">
      <dgm:prSet/>
      <dgm:spPr/>
      <dgm:t>
        <a:bodyPr/>
        <a:lstStyle/>
        <a:p>
          <a:endParaRPr lang="el-GR"/>
        </a:p>
      </dgm:t>
    </dgm:pt>
    <dgm:pt modelId="{7ECEC594-9C2C-4C6D-8285-78F7E0946079}" type="sibTrans" cxnId="{13C8CB91-F2F0-487D-ACDF-8A9660FD3BA5}">
      <dgm:prSet/>
      <dgm:spPr/>
      <dgm:t>
        <a:bodyPr/>
        <a:lstStyle/>
        <a:p>
          <a:endParaRPr lang="el-GR"/>
        </a:p>
      </dgm:t>
    </dgm:pt>
    <dgm:pt modelId="{64B3D313-79FD-4540-9762-62EB63BEC1D2}">
      <dgm:prSet phldrT="[Κείμενο]"/>
      <dgm:spPr>
        <a:solidFill>
          <a:srgbClr val="FF3300"/>
        </a:solidFill>
      </dgm:spPr>
      <dgm:t>
        <a:bodyPr/>
        <a:lstStyle/>
        <a:p>
          <a:r>
            <a:rPr lang="el-GR" dirty="0" smtClean="0"/>
            <a:t>Το </a:t>
          </a:r>
          <a:r>
            <a:rPr lang="el-GR" b="1" dirty="0" smtClean="0"/>
            <a:t>Ακαθάριστο Εθνικό Προϊόν </a:t>
          </a:r>
          <a:r>
            <a:rPr lang="el-GR" dirty="0" smtClean="0"/>
            <a:t>περιλαμβάνει το εισόδημα που δημιουργείται στη χώρα μόνο από τους μόνιμους κατοίκους της (χωρίς τους αλλοδαπούς) και το εισόδημα που αποστέλλουν στη χώρα οι πολίτες της που ζουν στο εξωτερικό.</a:t>
          </a:r>
          <a:endParaRPr lang="el-GR" dirty="0"/>
        </a:p>
      </dgm:t>
    </dgm:pt>
    <dgm:pt modelId="{17BD27CF-B765-4C01-89BA-53CBC3E6BB03}" type="parTrans" cxnId="{FAD9F7C3-A671-4BCD-A2B8-9C6C70CB7A47}">
      <dgm:prSet/>
      <dgm:spPr/>
      <dgm:t>
        <a:bodyPr/>
        <a:lstStyle/>
        <a:p>
          <a:endParaRPr lang="el-GR"/>
        </a:p>
      </dgm:t>
    </dgm:pt>
    <dgm:pt modelId="{159CFEDA-8845-49B0-ACA5-FB7A68F4187D}" type="sibTrans" cxnId="{FAD9F7C3-A671-4BCD-A2B8-9C6C70CB7A47}">
      <dgm:prSet/>
      <dgm:spPr/>
      <dgm:t>
        <a:bodyPr/>
        <a:lstStyle/>
        <a:p>
          <a:endParaRPr lang="el-GR"/>
        </a:p>
      </dgm:t>
    </dgm:pt>
    <dgm:pt modelId="{844329D7-1EE3-40CC-B2F5-3E2D223ACCA6}" type="pres">
      <dgm:prSet presAssocID="{CB3C0AD3-A87A-4C73-BB73-9C6ECDA196B8}" presName="cycle" presStyleCnt="0">
        <dgm:presLayoutVars>
          <dgm:dir/>
          <dgm:resizeHandles val="exact"/>
        </dgm:presLayoutVars>
      </dgm:prSet>
      <dgm:spPr/>
      <dgm:t>
        <a:bodyPr/>
        <a:lstStyle/>
        <a:p>
          <a:endParaRPr lang="el-GR"/>
        </a:p>
      </dgm:t>
    </dgm:pt>
    <dgm:pt modelId="{87ADA488-AEF7-4E0D-81F4-288D6AE50124}" type="pres">
      <dgm:prSet presAssocID="{0A6DFE01-15DF-459E-B563-56FFC0FEADFA}" presName="arrow" presStyleLbl="node1" presStyleIdx="0" presStyleCnt="2">
        <dgm:presLayoutVars>
          <dgm:bulletEnabled val="1"/>
        </dgm:presLayoutVars>
      </dgm:prSet>
      <dgm:spPr/>
      <dgm:t>
        <a:bodyPr/>
        <a:lstStyle/>
        <a:p>
          <a:endParaRPr lang="el-GR"/>
        </a:p>
      </dgm:t>
    </dgm:pt>
    <dgm:pt modelId="{01B1328A-591F-4F9A-9F6F-61F178701232}" type="pres">
      <dgm:prSet presAssocID="{64B3D313-79FD-4540-9762-62EB63BEC1D2}" presName="arrow" presStyleLbl="node1" presStyleIdx="1" presStyleCnt="2" custScaleY="100054">
        <dgm:presLayoutVars>
          <dgm:bulletEnabled val="1"/>
        </dgm:presLayoutVars>
      </dgm:prSet>
      <dgm:spPr/>
      <dgm:t>
        <a:bodyPr/>
        <a:lstStyle/>
        <a:p>
          <a:endParaRPr lang="el-GR"/>
        </a:p>
      </dgm:t>
    </dgm:pt>
  </dgm:ptLst>
  <dgm:cxnLst>
    <dgm:cxn modelId="{0351E899-A49C-410F-B360-F5EA24B18CD3}" type="presOf" srcId="{0A6DFE01-15DF-459E-B563-56FFC0FEADFA}" destId="{87ADA488-AEF7-4E0D-81F4-288D6AE50124}" srcOrd="0" destOrd="0" presId="urn:microsoft.com/office/officeart/2005/8/layout/arrow1"/>
    <dgm:cxn modelId="{4991D198-19F1-4E23-A033-051923416FA5}" type="presOf" srcId="{CB3C0AD3-A87A-4C73-BB73-9C6ECDA196B8}" destId="{844329D7-1EE3-40CC-B2F5-3E2D223ACCA6}" srcOrd="0" destOrd="0" presId="urn:microsoft.com/office/officeart/2005/8/layout/arrow1"/>
    <dgm:cxn modelId="{13C8CB91-F2F0-487D-ACDF-8A9660FD3BA5}" srcId="{CB3C0AD3-A87A-4C73-BB73-9C6ECDA196B8}" destId="{0A6DFE01-15DF-459E-B563-56FFC0FEADFA}" srcOrd="0" destOrd="0" parTransId="{4E84B702-7E5C-45BB-B8D6-134F910A5D60}" sibTransId="{7ECEC594-9C2C-4C6D-8285-78F7E0946079}"/>
    <dgm:cxn modelId="{5D3062B3-E93A-48FB-A5D1-22E667139B74}" type="presOf" srcId="{64B3D313-79FD-4540-9762-62EB63BEC1D2}" destId="{01B1328A-591F-4F9A-9F6F-61F178701232}" srcOrd="0" destOrd="0" presId="urn:microsoft.com/office/officeart/2005/8/layout/arrow1"/>
    <dgm:cxn modelId="{FAD9F7C3-A671-4BCD-A2B8-9C6C70CB7A47}" srcId="{CB3C0AD3-A87A-4C73-BB73-9C6ECDA196B8}" destId="{64B3D313-79FD-4540-9762-62EB63BEC1D2}" srcOrd="1" destOrd="0" parTransId="{17BD27CF-B765-4C01-89BA-53CBC3E6BB03}" sibTransId="{159CFEDA-8845-49B0-ACA5-FB7A68F4187D}"/>
    <dgm:cxn modelId="{B6FB001F-5536-4A3F-9867-3FFE3147CA87}" type="presParOf" srcId="{844329D7-1EE3-40CC-B2F5-3E2D223ACCA6}" destId="{87ADA488-AEF7-4E0D-81F4-288D6AE50124}" srcOrd="0" destOrd="0" presId="urn:microsoft.com/office/officeart/2005/8/layout/arrow1"/>
    <dgm:cxn modelId="{565F6AF6-1372-4D10-A10B-21F22153AF8E}" type="presParOf" srcId="{844329D7-1EE3-40CC-B2F5-3E2D223ACCA6}" destId="{01B1328A-591F-4F9A-9F6F-61F178701232}"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D59382-60D1-41E3-957C-FD31E92D81BE}"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l-GR"/>
        </a:p>
      </dgm:t>
    </dgm:pt>
    <dgm:pt modelId="{991EC037-097D-43F4-AF71-3068557DC79B}">
      <dgm:prSet phldrT="[Κείμενο]"/>
      <dgm:spPr/>
      <dgm:t>
        <a:bodyPr/>
        <a:lstStyle/>
        <a:p>
          <a:r>
            <a:rPr lang="el-GR" dirty="0" err="1" smtClean="0"/>
            <a:t>Α.Εθ.Π</a:t>
          </a:r>
          <a:r>
            <a:rPr lang="el-GR" dirty="0" smtClean="0"/>
            <a:t>. περιλαμβάνει το εισόδημα που αποκτούν όλοι όσοι ζουν στην χώρα αφού προστεθεί και το μέρος του εισοδήματος που δημιουργούν και αποστέλλουν στη χώρα οι πολίτες που ζουν στο εξωτερικό και αφαιρεθεί το μέρος του εισοδήματος που δημιουργούν και αποστέλλουν οι αλλοδαποί στο εξωτερικό. </a:t>
          </a:r>
          <a:endParaRPr lang="el-GR" dirty="0"/>
        </a:p>
      </dgm:t>
    </dgm:pt>
    <dgm:pt modelId="{D5F6C687-D145-45CD-BCF4-979D0883BF9B}" type="parTrans" cxnId="{C7635EF2-2518-4668-A76B-08BF7C215672}">
      <dgm:prSet/>
      <dgm:spPr/>
      <dgm:t>
        <a:bodyPr/>
        <a:lstStyle/>
        <a:p>
          <a:endParaRPr lang="el-GR"/>
        </a:p>
      </dgm:t>
    </dgm:pt>
    <dgm:pt modelId="{B4917801-6053-4646-B5BF-0F1DA764385C}" type="sibTrans" cxnId="{C7635EF2-2518-4668-A76B-08BF7C215672}">
      <dgm:prSet/>
      <dgm:spPr/>
      <dgm:t>
        <a:bodyPr/>
        <a:lstStyle/>
        <a:p>
          <a:endParaRPr lang="el-GR"/>
        </a:p>
      </dgm:t>
    </dgm:pt>
    <dgm:pt modelId="{92555DB9-8885-4F4A-AA6E-4E2CA8E1ED7B}">
      <dgm:prSet phldrT="[Κείμενο]"/>
      <dgm:spPr/>
      <dgm:t>
        <a:bodyPr/>
        <a:lstStyle/>
        <a:p>
          <a:r>
            <a:rPr lang="el-GR" dirty="0" smtClean="0"/>
            <a:t>Καθαρό Εισόδημα από το εξωτερικό = Εισοδήματα από το εξωτερικό –Εισοδήματα προς το εξωτερικό</a:t>
          </a:r>
          <a:endParaRPr lang="el-GR" dirty="0"/>
        </a:p>
      </dgm:t>
    </dgm:pt>
    <dgm:pt modelId="{4878C4C1-DF18-44A4-BCEA-D19881DE2F6F}" type="parTrans" cxnId="{37943007-E417-484D-A699-4FC84E1FB0B7}">
      <dgm:prSet/>
      <dgm:spPr/>
      <dgm:t>
        <a:bodyPr/>
        <a:lstStyle/>
        <a:p>
          <a:endParaRPr lang="el-GR"/>
        </a:p>
      </dgm:t>
    </dgm:pt>
    <dgm:pt modelId="{9E514B81-6FE0-4B28-8B77-DDE383358390}" type="sibTrans" cxnId="{37943007-E417-484D-A699-4FC84E1FB0B7}">
      <dgm:prSet/>
      <dgm:spPr/>
      <dgm:t>
        <a:bodyPr/>
        <a:lstStyle/>
        <a:p>
          <a:endParaRPr lang="el-GR"/>
        </a:p>
      </dgm:t>
    </dgm:pt>
    <dgm:pt modelId="{4B7A7A2D-263A-4A44-A722-B15AA65B9583}">
      <dgm:prSet phldrT="[Κείμενο]"/>
      <dgm:spPr/>
      <dgm:t>
        <a:bodyPr/>
        <a:lstStyle/>
        <a:p>
          <a:r>
            <a:rPr lang="el-GR" dirty="0" smtClean="0"/>
            <a:t>Άρα </a:t>
          </a:r>
          <a:r>
            <a:rPr lang="el-GR" dirty="0" err="1" smtClean="0"/>
            <a:t>Α.Εθ.Π</a:t>
          </a:r>
          <a:r>
            <a:rPr lang="el-GR" dirty="0" smtClean="0"/>
            <a:t>. = </a:t>
          </a:r>
          <a:r>
            <a:rPr lang="el-GR" smtClean="0"/>
            <a:t>ΑΕΠ </a:t>
          </a:r>
          <a:r>
            <a:rPr lang="el-GR" smtClean="0"/>
            <a:t>+ </a:t>
          </a:r>
          <a:r>
            <a:rPr lang="el-GR" dirty="0" smtClean="0"/>
            <a:t>Καθαρό Εισόδημα από το εξωτερικό</a:t>
          </a:r>
          <a:endParaRPr lang="el-GR" dirty="0"/>
        </a:p>
      </dgm:t>
    </dgm:pt>
    <dgm:pt modelId="{45908422-6D41-4965-88DE-4A619331573C}" type="parTrans" cxnId="{5C9A997F-406C-4509-9D9E-6943FFA709D2}">
      <dgm:prSet/>
      <dgm:spPr/>
      <dgm:t>
        <a:bodyPr/>
        <a:lstStyle/>
        <a:p>
          <a:endParaRPr lang="el-GR"/>
        </a:p>
      </dgm:t>
    </dgm:pt>
    <dgm:pt modelId="{F23B878E-20F1-45CC-9ACE-1117BD5FF8A8}" type="sibTrans" cxnId="{5C9A997F-406C-4509-9D9E-6943FFA709D2}">
      <dgm:prSet/>
      <dgm:spPr/>
      <dgm:t>
        <a:bodyPr/>
        <a:lstStyle/>
        <a:p>
          <a:endParaRPr lang="el-GR"/>
        </a:p>
      </dgm:t>
    </dgm:pt>
    <dgm:pt modelId="{3954A8D8-2CF4-4FB2-9A47-D914415054D5}" type="pres">
      <dgm:prSet presAssocID="{E5D59382-60D1-41E3-957C-FD31E92D81BE}" presName="linear" presStyleCnt="0">
        <dgm:presLayoutVars>
          <dgm:dir/>
          <dgm:resizeHandles val="exact"/>
        </dgm:presLayoutVars>
      </dgm:prSet>
      <dgm:spPr/>
      <dgm:t>
        <a:bodyPr/>
        <a:lstStyle/>
        <a:p>
          <a:endParaRPr lang="el-GR"/>
        </a:p>
      </dgm:t>
    </dgm:pt>
    <dgm:pt modelId="{74827DB9-40DF-43EA-A924-89CEB7A10419}" type="pres">
      <dgm:prSet presAssocID="{991EC037-097D-43F4-AF71-3068557DC79B}" presName="comp" presStyleCnt="0"/>
      <dgm:spPr/>
    </dgm:pt>
    <dgm:pt modelId="{522FFB97-C398-492C-BB16-6B68D9F28425}" type="pres">
      <dgm:prSet presAssocID="{991EC037-097D-43F4-AF71-3068557DC79B}" presName="box" presStyleLbl="node1" presStyleIdx="0" presStyleCnt="3"/>
      <dgm:spPr/>
      <dgm:t>
        <a:bodyPr/>
        <a:lstStyle/>
        <a:p>
          <a:endParaRPr lang="el-GR"/>
        </a:p>
      </dgm:t>
    </dgm:pt>
    <dgm:pt modelId="{956BBDA5-9E73-4CA2-BD20-32A797C4E62C}" type="pres">
      <dgm:prSet presAssocID="{991EC037-097D-43F4-AF71-3068557DC79B}" presName="img" presStyleLbl="fgImgPlace1" presStyleIdx="0" presStyleCnt="3"/>
      <dgm:spPr>
        <a:blipFill rotWithShape="1">
          <a:blip xmlns:r="http://schemas.openxmlformats.org/officeDocument/2006/relationships" r:embed="rId1"/>
          <a:stretch>
            <a:fillRect/>
          </a:stretch>
        </a:blipFill>
      </dgm:spPr>
    </dgm:pt>
    <dgm:pt modelId="{7FE5BD91-13FE-4279-971C-74075FFBF318}" type="pres">
      <dgm:prSet presAssocID="{991EC037-097D-43F4-AF71-3068557DC79B}" presName="text" presStyleLbl="node1" presStyleIdx="0" presStyleCnt="3">
        <dgm:presLayoutVars>
          <dgm:bulletEnabled val="1"/>
        </dgm:presLayoutVars>
      </dgm:prSet>
      <dgm:spPr/>
      <dgm:t>
        <a:bodyPr/>
        <a:lstStyle/>
        <a:p>
          <a:endParaRPr lang="el-GR"/>
        </a:p>
      </dgm:t>
    </dgm:pt>
    <dgm:pt modelId="{6DFE5AF2-1F9F-461D-883F-600B03CE7935}" type="pres">
      <dgm:prSet presAssocID="{B4917801-6053-4646-B5BF-0F1DA764385C}" presName="spacer" presStyleCnt="0"/>
      <dgm:spPr/>
    </dgm:pt>
    <dgm:pt modelId="{34536977-76AA-46A2-B9A3-DA890C0D7BFB}" type="pres">
      <dgm:prSet presAssocID="{92555DB9-8885-4F4A-AA6E-4E2CA8E1ED7B}" presName="comp" presStyleCnt="0"/>
      <dgm:spPr/>
    </dgm:pt>
    <dgm:pt modelId="{C49DB3E3-4019-45C2-981F-B9BB4782A22C}" type="pres">
      <dgm:prSet presAssocID="{92555DB9-8885-4F4A-AA6E-4E2CA8E1ED7B}" presName="box" presStyleLbl="node1" presStyleIdx="1" presStyleCnt="3"/>
      <dgm:spPr/>
      <dgm:t>
        <a:bodyPr/>
        <a:lstStyle/>
        <a:p>
          <a:endParaRPr lang="el-GR"/>
        </a:p>
      </dgm:t>
    </dgm:pt>
    <dgm:pt modelId="{0A7B4CD3-045C-4146-8775-7E054832BCBD}" type="pres">
      <dgm:prSet presAssocID="{92555DB9-8885-4F4A-AA6E-4E2CA8E1ED7B}" presName="img" presStyleLbl="fgImgPlace1" presStyleIdx="1" presStyleCnt="3" custLinFactNeighborX="-2651" custLinFactNeighborY="3075"/>
      <dgm:spPr>
        <a:blipFill rotWithShape="1">
          <a:blip xmlns:r="http://schemas.openxmlformats.org/officeDocument/2006/relationships" r:embed="rId2"/>
          <a:stretch>
            <a:fillRect/>
          </a:stretch>
        </a:blipFill>
      </dgm:spPr>
      <dgm:t>
        <a:bodyPr/>
        <a:lstStyle/>
        <a:p>
          <a:endParaRPr lang="el-GR"/>
        </a:p>
      </dgm:t>
    </dgm:pt>
    <dgm:pt modelId="{36126CCF-C949-4181-83A8-A910EF621B2F}" type="pres">
      <dgm:prSet presAssocID="{92555DB9-8885-4F4A-AA6E-4E2CA8E1ED7B}" presName="text" presStyleLbl="node1" presStyleIdx="1" presStyleCnt="3">
        <dgm:presLayoutVars>
          <dgm:bulletEnabled val="1"/>
        </dgm:presLayoutVars>
      </dgm:prSet>
      <dgm:spPr/>
      <dgm:t>
        <a:bodyPr/>
        <a:lstStyle/>
        <a:p>
          <a:endParaRPr lang="el-GR"/>
        </a:p>
      </dgm:t>
    </dgm:pt>
    <dgm:pt modelId="{8D548EAC-02E7-4D61-8490-74CC863611BB}" type="pres">
      <dgm:prSet presAssocID="{9E514B81-6FE0-4B28-8B77-DDE383358390}" presName="spacer" presStyleCnt="0"/>
      <dgm:spPr/>
    </dgm:pt>
    <dgm:pt modelId="{0645CB23-38D3-4C70-9B6A-ECAD45BDDA5D}" type="pres">
      <dgm:prSet presAssocID="{4B7A7A2D-263A-4A44-A722-B15AA65B9583}" presName="comp" presStyleCnt="0"/>
      <dgm:spPr/>
    </dgm:pt>
    <dgm:pt modelId="{18067AB1-4D99-454B-99C4-C428B9FD9C55}" type="pres">
      <dgm:prSet presAssocID="{4B7A7A2D-263A-4A44-A722-B15AA65B9583}" presName="box" presStyleLbl="node1" presStyleIdx="2" presStyleCnt="3"/>
      <dgm:spPr/>
      <dgm:t>
        <a:bodyPr/>
        <a:lstStyle/>
        <a:p>
          <a:endParaRPr lang="el-GR"/>
        </a:p>
      </dgm:t>
    </dgm:pt>
    <dgm:pt modelId="{4E3223E0-93AA-483E-AFF5-79885411477D}" type="pres">
      <dgm:prSet presAssocID="{4B7A7A2D-263A-4A44-A722-B15AA65B9583}" presName="img" presStyleLbl="fgImgPlace1" presStyleIdx="2" presStyleCnt="3"/>
      <dgm:spPr>
        <a:blipFill rotWithShape="1">
          <a:blip xmlns:r="http://schemas.openxmlformats.org/officeDocument/2006/relationships" r:embed="rId3"/>
          <a:stretch>
            <a:fillRect/>
          </a:stretch>
        </a:blipFill>
      </dgm:spPr>
    </dgm:pt>
    <dgm:pt modelId="{F2B4F294-A2FD-4B69-BCEE-94A2BE1A9E4D}" type="pres">
      <dgm:prSet presAssocID="{4B7A7A2D-263A-4A44-A722-B15AA65B9583}" presName="text" presStyleLbl="node1" presStyleIdx="2" presStyleCnt="3">
        <dgm:presLayoutVars>
          <dgm:bulletEnabled val="1"/>
        </dgm:presLayoutVars>
      </dgm:prSet>
      <dgm:spPr/>
      <dgm:t>
        <a:bodyPr/>
        <a:lstStyle/>
        <a:p>
          <a:endParaRPr lang="el-GR"/>
        </a:p>
      </dgm:t>
    </dgm:pt>
  </dgm:ptLst>
  <dgm:cxnLst>
    <dgm:cxn modelId="{5C9A997F-406C-4509-9D9E-6943FFA709D2}" srcId="{E5D59382-60D1-41E3-957C-FD31E92D81BE}" destId="{4B7A7A2D-263A-4A44-A722-B15AA65B9583}" srcOrd="2" destOrd="0" parTransId="{45908422-6D41-4965-88DE-4A619331573C}" sibTransId="{F23B878E-20F1-45CC-9ACE-1117BD5FF8A8}"/>
    <dgm:cxn modelId="{1B08A231-C21A-4F1A-811C-D254CAAF3E9E}" type="presOf" srcId="{E5D59382-60D1-41E3-957C-FD31E92D81BE}" destId="{3954A8D8-2CF4-4FB2-9A47-D914415054D5}" srcOrd="0" destOrd="0" presId="urn:microsoft.com/office/officeart/2005/8/layout/vList4"/>
    <dgm:cxn modelId="{C7635EF2-2518-4668-A76B-08BF7C215672}" srcId="{E5D59382-60D1-41E3-957C-FD31E92D81BE}" destId="{991EC037-097D-43F4-AF71-3068557DC79B}" srcOrd="0" destOrd="0" parTransId="{D5F6C687-D145-45CD-BCF4-979D0883BF9B}" sibTransId="{B4917801-6053-4646-B5BF-0F1DA764385C}"/>
    <dgm:cxn modelId="{48FEC236-8A2F-4677-A8A8-07C4780FCFDC}" type="presOf" srcId="{991EC037-097D-43F4-AF71-3068557DC79B}" destId="{522FFB97-C398-492C-BB16-6B68D9F28425}" srcOrd="0" destOrd="0" presId="urn:microsoft.com/office/officeart/2005/8/layout/vList4"/>
    <dgm:cxn modelId="{37943007-E417-484D-A699-4FC84E1FB0B7}" srcId="{E5D59382-60D1-41E3-957C-FD31E92D81BE}" destId="{92555DB9-8885-4F4A-AA6E-4E2CA8E1ED7B}" srcOrd="1" destOrd="0" parTransId="{4878C4C1-DF18-44A4-BCEA-D19881DE2F6F}" sibTransId="{9E514B81-6FE0-4B28-8B77-DDE383358390}"/>
    <dgm:cxn modelId="{1EA5D8CD-D989-415E-9A90-7377ADAB4C20}" type="presOf" srcId="{4B7A7A2D-263A-4A44-A722-B15AA65B9583}" destId="{18067AB1-4D99-454B-99C4-C428B9FD9C55}" srcOrd="0" destOrd="0" presId="urn:microsoft.com/office/officeart/2005/8/layout/vList4"/>
    <dgm:cxn modelId="{CF5628D5-6611-4A06-A89D-59E7E338781B}" type="presOf" srcId="{4B7A7A2D-263A-4A44-A722-B15AA65B9583}" destId="{F2B4F294-A2FD-4B69-BCEE-94A2BE1A9E4D}" srcOrd="1" destOrd="0" presId="urn:microsoft.com/office/officeart/2005/8/layout/vList4"/>
    <dgm:cxn modelId="{013275A2-9460-4290-96B3-41BCAC766B2F}" type="presOf" srcId="{991EC037-097D-43F4-AF71-3068557DC79B}" destId="{7FE5BD91-13FE-4279-971C-74075FFBF318}" srcOrd="1" destOrd="0" presId="urn:microsoft.com/office/officeart/2005/8/layout/vList4"/>
    <dgm:cxn modelId="{B2C6E8E7-12EE-4F13-86FB-F0BF7EBC19F6}" type="presOf" srcId="{92555DB9-8885-4F4A-AA6E-4E2CA8E1ED7B}" destId="{36126CCF-C949-4181-83A8-A910EF621B2F}" srcOrd="1" destOrd="0" presId="urn:microsoft.com/office/officeart/2005/8/layout/vList4"/>
    <dgm:cxn modelId="{3A3235C5-9D04-4F8B-A229-13C16B10BAC0}" type="presOf" srcId="{92555DB9-8885-4F4A-AA6E-4E2CA8E1ED7B}" destId="{C49DB3E3-4019-45C2-981F-B9BB4782A22C}" srcOrd="0" destOrd="0" presId="urn:microsoft.com/office/officeart/2005/8/layout/vList4"/>
    <dgm:cxn modelId="{5002636F-1D16-4D78-9094-791170A53C7B}" type="presParOf" srcId="{3954A8D8-2CF4-4FB2-9A47-D914415054D5}" destId="{74827DB9-40DF-43EA-A924-89CEB7A10419}" srcOrd="0" destOrd="0" presId="urn:microsoft.com/office/officeart/2005/8/layout/vList4"/>
    <dgm:cxn modelId="{F48CB809-5082-436E-9819-473CBA403023}" type="presParOf" srcId="{74827DB9-40DF-43EA-A924-89CEB7A10419}" destId="{522FFB97-C398-492C-BB16-6B68D9F28425}" srcOrd="0" destOrd="0" presId="urn:microsoft.com/office/officeart/2005/8/layout/vList4"/>
    <dgm:cxn modelId="{7BEE2BB7-4EFF-4678-99DB-8FE29720345E}" type="presParOf" srcId="{74827DB9-40DF-43EA-A924-89CEB7A10419}" destId="{956BBDA5-9E73-4CA2-BD20-32A797C4E62C}" srcOrd="1" destOrd="0" presId="urn:microsoft.com/office/officeart/2005/8/layout/vList4"/>
    <dgm:cxn modelId="{DD719D55-9327-43BF-9A08-872EFE1B7CF4}" type="presParOf" srcId="{74827DB9-40DF-43EA-A924-89CEB7A10419}" destId="{7FE5BD91-13FE-4279-971C-74075FFBF318}" srcOrd="2" destOrd="0" presId="urn:microsoft.com/office/officeart/2005/8/layout/vList4"/>
    <dgm:cxn modelId="{A9C2245C-EBEF-4E0B-890C-E4EA4C644458}" type="presParOf" srcId="{3954A8D8-2CF4-4FB2-9A47-D914415054D5}" destId="{6DFE5AF2-1F9F-461D-883F-600B03CE7935}" srcOrd="1" destOrd="0" presId="urn:microsoft.com/office/officeart/2005/8/layout/vList4"/>
    <dgm:cxn modelId="{2AE083BF-022F-4C14-AC79-680BCD89B2A1}" type="presParOf" srcId="{3954A8D8-2CF4-4FB2-9A47-D914415054D5}" destId="{34536977-76AA-46A2-B9A3-DA890C0D7BFB}" srcOrd="2" destOrd="0" presId="urn:microsoft.com/office/officeart/2005/8/layout/vList4"/>
    <dgm:cxn modelId="{2EC8FD51-ED74-4AB4-99E1-2768D137F3D9}" type="presParOf" srcId="{34536977-76AA-46A2-B9A3-DA890C0D7BFB}" destId="{C49DB3E3-4019-45C2-981F-B9BB4782A22C}" srcOrd="0" destOrd="0" presId="urn:microsoft.com/office/officeart/2005/8/layout/vList4"/>
    <dgm:cxn modelId="{21F90412-8640-4768-B58A-E6D4329C04F1}" type="presParOf" srcId="{34536977-76AA-46A2-B9A3-DA890C0D7BFB}" destId="{0A7B4CD3-045C-4146-8775-7E054832BCBD}" srcOrd="1" destOrd="0" presId="urn:microsoft.com/office/officeart/2005/8/layout/vList4"/>
    <dgm:cxn modelId="{3D722E85-CCBF-414B-BBE0-3710553D663E}" type="presParOf" srcId="{34536977-76AA-46A2-B9A3-DA890C0D7BFB}" destId="{36126CCF-C949-4181-83A8-A910EF621B2F}" srcOrd="2" destOrd="0" presId="urn:microsoft.com/office/officeart/2005/8/layout/vList4"/>
    <dgm:cxn modelId="{CA1A14B1-230E-4D2D-9C0E-48821E6D3B6D}" type="presParOf" srcId="{3954A8D8-2CF4-4FB2-9A47-D914415054D5}" destId="{8D548EAC-02E7-4D61-8490-74CC863611BB}" srcOrd="3" destOrd="0" presId="urn:microsoft.com/office/officeart/2005/8/layout/vList4"/>
    <dgm:cxn modelId="{E589DA4E-AF74-49A9-8337-1094989C1DF2}" type="presParOf" srcId="{3954A8D8-2CF4-4FB2-9A47-D914415054D5}" destId="{0645CB23-38D3-4C70-9B6A-ECAD45BDDA5D}" srcOrd="4" destOrd="0" presId="urn:microsoft.com/office/officeart/2005/8/layout/vList4"/>
    <dgm:cxn modelId="{78CF808F-3F38-4269-B32D-27256CCFDC8D}" type="presParOf" srcId="{0645CB23-38D3-4C70-9B6A-ECAD45BDDA5D}" destId="{18067AB1-4D99-454B-99C4-C428B9FD9C55}" srcOrd="0" destOrd="0" presId="urn:microsoft.com/office/officeart/2005/8/layout/vList4"/>
    <dgm:cxn modelId="{23C6A052-FC37-49E0-AA65-AD4C129D9398}" type="presParOf" srcId="{0645CB23-38D3-4C70-9B6A-ECAD45BDDA5D}" destId="{4E3223E0-93AA-483E-AFF5-79885411477D}" srcOrd="1" destOrd="0" presId="urn:microsoft.com/office/officeart/2005/8/layout/vList4"/>
    <dgm:cxn modelId="{DD452D67-53C9-4647-9663-E0DC3B054900}" type="presParOf" srcId="{0645CB23-38D3-4C70-9B6A-ECAD45BDDA5D}" destId="{F2B4F294-A2FD-4B69-BCEE-94A2BE1A9E4D}"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2FFB97-C398-492C-BB16-6B68D9F28425}">
      <dsp:nvSpPr>
        <dsp:cNvPr id="0" name=""/>
        <dsp:cNvSpPr/>
      </dsp:nvSpPr>
      <dsp:spPr>
        <a:xfrm>
          <a:off x="0" y="0"/>
          <a:ext cx="10515600" cy="13597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l-GR" sz="1900" kern="1200" dirty="0" err="1" smtClean="0"/>
            <a:t>Α.Εθ.Π</a:t>
          </a:r>
          <a:r>
            <a:rPr lang="el-GR" sz="1900" kern="1200" dirty="0" smtClean="0"/>
            <a:t>. περιλαμβάνει το εισόδημα που αποκτούν όλοι όσοι ζουν στην χώρα αφού προστεθεί και το μέρος του εισοδήματος που δημιουργούν και αποστέλλουν στη χώρα οι πολίτες που ζουν στο εξωτερικό και αφαιρεθεί το μέρος του εισοδήματος που δημιουργούν και αποστέλλουν οι αλλοδαποί στο εξωτερικό. </a:t>
          </a:r>
          <a:endParaRPr lang="el-GR" sz="1900" kern="1200" dirty="0"/>
        </a:p>
      </dsp:txBody>
      <dsp:txXfrm>
        <a:off x="2239099" y="0"/>
        <a:ext cx="8276500" cy="1359793"/>
      </dsp:txXfrm>
    </dsp:sp>
    <dsp:sp modelId="{956BBDA5-9E73-4CA2-BD20-32A797C4E62C}">
      <dsp:nvSpPr>
        <dsp:cNvPr id="0" name=""/>
        <dsp:cNvSpPr/>
      </dsp:nvSpPr>
      <dsp:spPr>
        <a:xfrm>
          <a:off x="135979" y="135979"/>
          <a:ext cx="2103120" cy="1087834"/>
        </a:xfrm>
        <a:prstGeom prst="roundRect">
          <a:avLst>
            <a:gd name="adj" fmla="val 10000"/>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9DB3E3-4019-45C2-981F-B9BB4782A22C}">
      <dsp:nvSpPr>
        <dsp:cNvPr id="0" name=""/>
        <dsp:cNvSpPr/>
      </dsp:nvSpPr>
      <dsp:spPr>
        <a:xfrm>
          <a:off x="0" y="1495772"/>
          <a:ext cx="10515600" cy="13597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l-GR" sz="1900" kern="1200" dirty="0" smtClean="0"/>
            <a:t>Καθαρό Εισόδημα από το εξωτερικό = Εισοδήματα από το εξωτερικό –Εισοδήματα προς το εξωτερικό</a:t>
          </a:r>
          <a:endParaRPr lang="el-GR" sz="1900" kern="1200" dirty="0"/>
        </a:p>
      </dsp:txBody>
      <dsp:txXfrm>
        <a:off x="2239099" y="1495772"/>
        <a:ext cx="8276500" cy="1359793"/>
      </dsp:txXfrm>
    </dsp:sp>
    <dsp:sp modelId="{0A7B4CD3-045C-4146-8775-7E054832BCBD}">
      <dsp:nvSpPr>
        <dsp:cNvPr id="0" name=""/>
        <dsp:cNvSpPr/>
      </dsp:nvSpPr>
      <dsp:spPr>
        <a:xfrm>
          <a:off x="80225" y="1665202"/>
          <a:ext cx="2103120" cy="1087834"/>
        </a:xfrm>
        <a:prstGeom prst="roundRect">
          <a:avLst>
            <a:gd name="adj" fmla="val 10000"/>
          </a:avLst>
        </a:prstGeom>
        <a:blipFill rotWithShape="1">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8067AB1-4D99-454B-99C4-C428B9FD9C55}">
      <dsp:nvSpPr>
        <dsp:cNvPr id="0" name=""/>
        <dsp:cNvSpPr/>
      </dsp:nvSpPr>
      <dsp:spPr>
        <a:xfrm>
          <a:off x="0" y="2991544"/>
          <a:ext cx="10515600" cy="13597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l-GR" sz="1900" kern="1200" dirty="0" smtClean="0"/>
            <a:t>Άρα </a:t>
          </a:r>
          <a:r>
            <a:rPr lang="el-GR" sz="1900" kern="1200" dirty="0" err="1" smtClean="0"/>
            <a:t>Α.Εθ.Π</a:t>
          </a:r>
          <a:r>
            <a:rPr lang="el-GR" sz="1900" kern="1200" dirty="0" smtClean="0"/>
            <a:t>. = </a:t>
          </a:r>
          <a:r>
            <a:rPr lang="el-GR" sz="1900" kern="1200" smtClean="0"/>
            <a:t>ΑΕΠ </a:t>
          </a:r>
          <a:r>
            <a:rPr lang="el-GR" sz="1900" kern="1200" smtClean="0"/>
            <a:t>+ </a:t>
          </a:r>
          <a:r>
            <a:rPr lang="el-GR" sz="1900" kern="1200" dirty="0" smtClean="0"/>
            <a:t>Καθαρό Εισόδημα από το εξωτερικό</a:t>
          </a:r>
          <a:endParaRPr lang="el-GR" sz="1900" kern="1200" dirty="0"/>
        </a:p>
      </dsp:txBody>
      <dsp:txXfrm>
        <a:off x="2239099" y="2991544"/>
        <a:ext cx="8276500" cy="1359793"/>
      </dsp:txXfrm>
    </dsp:sp>
    <dsp:sp modelId="{4E3223E0-93AA-483E-AFF5-79885411477D}">
      <dsp:nvSpPr>
        <dsp:cNvPr id="0" name=""/>
        <dsp:cNvSpPr/>
      </dsp:nvSpPr>
      <dsp:spPr>
        <a:xfrm>
          <a:off x="135979" y="3127524"/>
          <a:ext cx="2103120" cy="1087834"/>
        </a:xfrm>
        <a:prstGeom prst="roundRect">
          <a:avLst>
            <a:gd name="adj" fmla="val 10000"/>
          </a:avLst>
        </a:prstGeom>
        <a:blipFill rotWithShape="1">
          <a:blip xmlns:r="http://schemas.openxmlformats.org/officeDocument/2006/relationships" r:embed="rId3"/>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F6AC39FF-9EF2-4E08-A0F4-44BA15231291}" type="datetimeFigureOut">
              <a:rPr lang="el-GR" smtClean="0"/>
              <a:t>19/3/2021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2054B89-ED00-4661-B5AA-01861BE32C3A}" type="slidenum">
              <a:rPr lang="el-GR" smtClean="0"/>
              <a:t>‹#›</a:t>
            </a:fld>
            <a:endParaRPr lang="el-GR"/>
          </a:p>
        </p:txBody>
      </p:sp>
    </p:spTree>
    <p:extLst>
      <p:ext uri="{BB962C8B-B14F-4D97-AF65-F5344CB8AC3E}">
        <p14:creationId xmlns:p14="http://schemas.microsoft.com/office/powerpoint/2010/main" val="2183208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6AC39FF-9EF2-4E08-A0F4-44BA15231291}" type="datetimeFigureOut">
              <a:rPr lang="el-GR" smtClean="0"/>
              <a:t>19/3/2021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2054B89-ED00-4661-B5AA-01861BE32C3A}" type="slidenum">
              <a:rPr lang="el-GR" smtClean="0"/>
              <a:t>‹#›</a:t>
            </a:fld>
            <a:endParaRPr lang="el-GR"/>
          </a:p>
        </p:txBody>
      </p:sp>
    </p:spTree>
    <p:extLst>
      <p:ext uri="{BB962C8B-B14F-4D97-AF65-F5344CB8AC3E}">
        <p14:creationId xmlns:p14="http://schemas.microsoft.com/office/powerpoint/2010/main" val="3577152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6AC39FF-9EF2-4E08-A0F4-44BA15231291}" type="datetimeFigureOut">
              <a:rPr lang="el-GR" smtClean="0"/>
              <a:t>19/3/2021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2054B89-ED00-4661-B5AA-01861BE32C3A}" type="slidenum">
              <a:rPr lang="el-GR" smtClean="0"/>
              <a:t>‹#›</a:t>
            </a:fld>
            <a:endParaRPr lang="el-GR"/>
          </a:p>
        </p:txBody>
      </p:sp>
    </p:spTree>
    <p:extLst>
      <p:ext uri="{BB962C8B-B14F-4D97-AF65-F5344CB8AC3E}">
        <p14:creationId xmlns:p14="http://schemas.microsoft.com/office/powerpoint/2010/main" val="892109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6AC39FF-9EF2-4E08-A0F4-44BA15231291}" type="datetimeFigureOut">
              <a:rPr lang="el-GR" smtClean="0"/>
              <a:t>19/3/2021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2054B89-ED00-4661-B5AA-01861BE32C3A}" type="slidenum">
              <a:rPr lang="el-GR" smtClean="0"/>
              <a:t>‹#›</a:t>
            </a:fld>
            <a:endParaRPr lang="el-GR"/>
          </a:p>
        </p:txBody>
      </p:sp>
    </p:spTree>
    <p:extLst>
      <p:ext uri="{BB962C8B-B14F-4D97-AF65-F5344CB8AC3E}">
        <p14:creationId xmlns:p14="http://schemas.microsoft.com/office/powerpoint/2010/main" val="4141652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F6AC39FF-9EF2-4E08-A0F4-44BA15231291}" type="datetimeFigureOut">
              <a:rPr lang="el-GR" smtClean="0"/>
              <a:t>19/3/2021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2054B89-ED00-4661-B5AA-01861BE32C3A}" type="slidenum">
              <a:rPr lang="el-GR" smtClean="0"/>
              <a:t>‹#›</a:t>
            </a:fld>
            <a:endParaRPr lang="el-GR"/>
          </a:p>
        </p:txBody>
      </p:sp>
    </p:spTree>
    <p:extLst>
      <p:ext uri="{BB962C8B-B14F-4D97-AF65-F5344CB8AC3E}">
        <p14:creationId xmlns:p14="http://schemas.microsoft.com/office/powerpoint/2010/main" val="697887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F6AC39FF-9EF2-4E08-A0F4-44BA15231291}" type="datetimeFigureOut">
              <a:rPr lang="el-GR" smtClean="0"/>
              <a:t>19/3/2021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2054B89-ED00-4661-B5AA-01861BE32C3A}" type="slidenum">
              <a:rPr lang="el-GR" smtClean="0"/>
              <a:t>‹#›</a:t>
            </a:fld>
            <a:endParaRPr lang="el-GR"/>
          </a:p>
        </p:txBody>
      </p:sp>
    </p:spTree>
    <p:extLst>
      <p:ext uri="{BB962C8B-B14F-4D97-AF65-F5344CB8AC3E}">
        <p14:creationId xmlns:p14="http://schemas.microsoft.com/office/powerpoint/2010/main" val="3789766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6AC39FF-9EF2-4E08-A0F4-44BA15231291}" type="datetimeFigureOut">
              <a:rPr lang="el-GR" smtClean="0"/>
              <a:t>19/3/2021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92054B89-ED00-4661-B5AA-01861BE32C3A}" type="slidenum">
              <a:rPr lang="el-GR" smtClean="0"/>
              <a:t>‹#›</a:t>
            </a:fld>
            <a:endParaRPr lang="el-GR"/>
          </a:p>
        </p:txBody>
      </p:sp>
    </p:spTree>
    <p:extLst>
      <p:ext uri="{BB962C8B-B14F-4D97-AF65-F5344CB8AC3E}">
        <p14:creationId xmlns:p14="http://schemas.microsoft.com/office/powerpoint/2010/main" val="165198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F6AC39FF-9EF2-4E08-A0F4-44BA15231291}" type="datetimeFigureOut">
              <a:rPr lang="el-GR" smtClean="0"/>
              <a:t>19/3/2021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2054B89-ED00-4661-B5AA-01861BE32C3A}" type="slidenum">
              <a:rPr lang="el-GR" smtClean="0"/>
              <a:t>‹#›</a:t>
            </a:fld>
            <a:endParaRPr lang="el-GR"/>
          </a:p>
        </p:txBody>
      </p:sp>
    </p:spTree>
    <p:extLst>
      <p:ext uri="{BB962C8B-B14F-4D97-AF65-F5344CB8AC3E}">
        <p14:creationId xmlns:p14="http://schemas.microsoft.com/office/powerpoint/2010/main" val="370021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6AC39FF-9EF2-4E08-A0F4-44BA15231291}" type="datetimeFigureOut">
              <a:rPr lang="el-GR" smtClean="0"/>
              <a:t>19/3/2021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92054B89-ED00-4661-B5AA-01861BE32C3A}" type="slidenum">
              <a:rPr lang="el-GR" smtClean="0"/>
              <a:t>‹#›</a:t>
            </a:fld>
            <a:endParaRPr lang="el-GR"/>
          </a:p>
        </p:txBody>
      </p:sp>
    </p:spTree>
    <p:extLst>
      <p:ext uri="{BB962C8B-B14F-4D97-AF65-F5344CB8AC3E}">
        <p14:creationId xmlns:p14="http://schemas.microsoft.com/office/powerpoint/2010/main" val="303437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6AC39FF-9EF2-4E08-A0F4-44BA15231291}" type="datetimeFigureOut">
              <a:rPr lang="el-GR" smtClean="0"/>
              <a:t>19/3/2021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2054B89-ED00-4661-B5AA-01861BE32C3A}" type="slidenum">
              <a:rPr lang="el-GR" smtClean="0"/>
              <a:t>‹#›</a:t>
            </a:fld>
            <a:endParaRPr lang="el-GR"/>
          </a:p>
        </p:txBody>
      </p:sp>
    </p:spTree>
    <p:extLst>
      <p:ext uri="{BB962C8B-B14F-4D97-AF65-F5344CB8AC3E}">
        <p14:creationId xmlns:p14="http://schemas.microsoft.com/office/powerpoint/2010/main" val="544498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6AC39FF-9EF2-4E08-A0F4-44BA15231291}" type="datetimeFigureOut">
              <a:rPr lang="el-GR" smtClean="0"/>
              <a:t>19/3/2021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2054B89-ED00-4661-B5AA-01861BE32C3A}" type="slidenum">
              <a:rPr lang="el-GR" smtClean="0"/>
              <a:t>‹#›</a:t>
            </a:fld>
            <a:endParaRPr lang="el-GR"/>
          </a:p>
        </p:txBody>
      </p:sp>
    </p:spTree>
    <p:extLst>
      <p:ext uri="{BB962C8B-B14F-4D97-AF65-F5344CB8AC3E}">
        <p14:creationId xmlns:p14="http://schemas.microsoft.com/office/powerpoint/2010/main" val="2357587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AC39FF-9EF2-4E08-A0F4-44BA15231291}" type="datetimeFigureOut">
              <a:rPr lang="el-GR" smtClean="0"/>
              <a:t>19/3/2021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054B89-ED00-4661-B5AA-01861BE32C3A}" type="slidenum">
              <a:rPr lang="el-GR" smtClean="0"/>
              <a:t>‹#›</a:t>
            </a:fld>
            <a:endParaRPr lang="el-GR"/>
          </a:p>
        </p:txBody>
      </p:sp>
    </p:spTree>
    <p:extLst>
      <p:ext uri="{BB962C8B-B14F-4D97-AF65-F5344CB8AC3E}">
        <p14:creationId xmlns:p14="http://schemas.microsoft.com/office/powerpoint/2010/main" val="2483966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solidFill>
            <a:srgbClr val="FFC000"/>
          </a:solidFill>
        </p:spPr>
        <p:txBody>
          <a:bodyPr/>
          <a:lstStyle/>
          <a:p>
            <a:r>
              <a:rPr lang="el-GR" dirty="0" smtClean="0"/>
              <a:t>ΑΚΑΘΑΡΙΣΤΟ ΕΘΝΙΚΟ ΠΡΟΪΟΝ</a:t>
            </a:r>
            <a:endParaRPr lang="el-GR" dirty="0"/>
          </a:p>
        </p:txBody>
      </p:sp>
      <p:sp>
        <p:nvSpPr>
          <p:cNvPr id="3" name="Υπότιτλος 2"/>
          <p:cNvSpPr>
            <a:spLocks noGrp="1"/>
          </p:cNvSpPr>
          <p:nvPr>
            <p:ph type="subTitle" idx="1"/>
          </p:nvPr>
        </p:nvSpPr>
        <p:spPr>
          <a:solidFill>
            <a:srgbClr val="C00000"/>
          </a:solidFill>
        </p:spPr>
        <p:txBody>
          <a:bodyPr/>
          <a:lstStyle/>
          <a:p>
            <a:endParaRPr lang="el-GR" dirty="0" smtClean="0"/>
          </a:p>
          <a:p>
            <a:r>
              <a:rPr lang="el-GR" dirty="0" smtClean="0"/>
              <a:t>ΚΑΙ Η ΔΙΑΦΟΡΑ ΤΟΥ ΑΠΌ ΤΟ ΑΚΑΘΑΡΙΣΤΟ ΕΓΧΩΡΙΟ ΠΡΟΪΟΝ</a:t>
            </a:r>
            <a:endParaRPr lang="el-GR" dirty="0"/>
          </a:p>
        </p:txBody>
      </p:sp>
    </p:spTree>
    <p:extLst>
      <p:ext uri="{BB962C8B-B14F-4D97-AF65-F5344CB8AC3E}">
        <p14:creationId xmlns:p14="http://schemas.microsoft.com/office/powerpoint/2010/main" val="1008606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3399" y="376414"/>
            <a:ext cx="10676467" cy="1325563"/>
          </a:xfrm>
          <a:solidFill>
            <a:schemeClr val="accent4">
              <a:lumMod val="60000"/>
              <a:lumOff val="40000"/>
            </a:schemeClr>
          </a:solidFill>
        </p:spPr>
        <p:txBody>
          <a:bodyPr>
            <a:normAutofit/>
          </a:bodyPr>
          <a:lstStyle/>
          <a:p>
            <a:r>
              <a:rPr lang="el-GR" sz="3600" b="1" dirty="0" smtClean="0">
                <a:solidFill>
                  <a:schemeClr val="accent2">
                    <a:lumMod val="50000"/>
                  </a:schemeClr>
                </a:solidFill>
              </a:rPr>
              <a:t>Ακαθάριστο Εγχώριο Προϊόν ≠ Ακαθάριστο Εθνικό Προϊόν</a:t>
            </a:r>
            <a:endParaRPr lang="el-GR" sz="3600" b="1" dirty="0">
              <a:solidFill>
                <a:schemeClr val="accent2">
                  <a:lumMod val="50000"/>
                </a:schemeClr>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358584867"/>
              </p:ext>
            </p:extLst>
          </p:nvPr>
        </p:nvGraphicFramePr>
        <p:xfrm>
          <a:off x="601134" y="1701977"/>
          <a:ext cx="10515600" cy="44975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Εικόνα 5"/>
          <p:cNvPicPr>
            <a:picLocks noChangeAspect="1"/>
          </p:cNvPicPr>
          <p:nvPr/>
        </p:nvPicPr>
        <p:blipFill>
          <a:blip r:embed="rId7"/>
          <a:stretch>
            <a:fillRect/>
          </a:stretch>
        </p:blipFill>
        <p:spPr>
          <a:xfrm>
            <a:off x="2395361" y="5172075"/>
            <a:ext cx="2705100" cy="1685925"/>
          </a:xfrm>
          <a:prstGeom prst="rect">
            <a:avLst/>
          </a:prstGeom>
        </p:spPr>
      </p:pic>
      <p:pic>
        <p:nvPicPr>
          <p:cNvPr id="7" name="Εικόνα 6"/>
          <p:cNvPicPr>
            <a:picLocks noChangeAspect="1"/>
          </p:cNvPicPr>
          <p:nvPr/>
        </p:nvPicPr>
        <p:blipFill>
          <a:blip r:embed="rId8"/>
          <a:stretch>
            <a:fillRect/>
          </a:stretch>
        </p:blipFill>
        <p:spPr>
          <a:xfrm>
            <a:off x="6715473" y="5172075"/>
            <a:ext cx="2619375" cy="1743075"/>
          </a:xfrm>
          <a:prstGeom prst="rect">
            <a:avLst/>
          </a:prstGeom>
        </p:spPr>
      </p:pic>
    </p:spTree>
    <p:extLst>
      <p:ext uri="{BB962C8B-B14F-4D97-AF65-F5344CB8AC3E}">
        <p14:creationId xmlns:p14="http://schemas.microsoft.com/office/powerpoint/2010/main" val="2471946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2">
              <a:lumMod val="50000"/>
            </a:schemeClr>
          </a:solidFill>
        </p:spPr>
        <p:txBody>
          <a:bodyPr/>
          <a:lstStyle/>
          <a:p>
            <a:pPr algn="ctr"/>
            <a:r>
              <a:rPr lang="el-GR" b="1" dirty="0" smtClean="0">
                <a:solidFill>
                  <a:schemeClr val="bg1"/>
                </a:solidFill>
              </a:rPr>
              <a:t>Πώς υπολογίζουμε το </a:t>
            </a:r>
            <a:r>
              <a:rPr lang="el-GR" b="1" dirty="0" err="1" smtClean="0">
                <a:solidFill>
                  <a:schemeClr val="bg1"/>
                </a:solidFill>
              </a:rPr>
              <a:t>Α.Εθ.Π</a:t>
            </a:r>
            <a:endParaRPr lang="el-GR" b="1"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41567404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5154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153</Words>
  <Application>Microsoft Office PowerPoint</Application>
  <PresentationFormat>Ευρεία οθόνη</PresentationFormat>
  <Paragraphs>10</Paragraphs>
  <Slides>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vt:i4>
      </vt:variant>
    </vt:vector>
  </HeadingPairs>
  <TitlesOfParts>
    <vt:vector size="7" baseType="lpstr">
      <vt:lpstr>Arial</vt:lpstr>
      <vt:lpstr>Calibri</vt:lpstr>
      <vt:lpstr>Calibri Light</vt:lpstr>
      <vt:lpstr>Θέμα του Office</vt:lpstr>
      <vt:lpstr>ΑΚΑΘΑΡΙΣΤΟ ΕΘΝΙΚΟ ΠΡΟΪΟΝ</vt:lpstr>
      <vt:lpstr>Ακαθάριστο Εγχώριο Προϊόν ≠ Ακαθάριστο Εθνικό Προϊόν</vt:lpstr>
      <vt:lpstr>Πώς υπολογίζουμε το Α.Εθ.Π</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ΑΚΑΘΑΡΙΣΤΟ ΕΘΝΙΚΟ ΠΡΟΪΟΝ</dc:title>
  <dc:creator>Lenovo</dc:creator>
  <cp:lastModifiedBy>Lenovo</cp:lastModifiedBy>
  <cp:revision>7</cp:revision>
  <dcterms:created xsi:type="dcterms:W3CDTF">2021-03-17T07:31:54Z</dcterms:created>
  <dcterms:modified xsi:type="dcterms:W3CDTF">2021-03-19T15:19:39Z</dcterms:modified>
</cp:coreProperties>
</file>