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5" r:id="rId5"/>
    <p:sldId id="266" r:id="rId6"/>
    <p:sldId id="268" r:id="rId7"/>
    <p:sldId id="267" r:id="rId8"/>
    <p:sldId id="270" r:id="rId9"/>
  </p:sldIdLst>
  <p:sldSz cx="12192000" cy="6858000"/>
  <p:notesSz cx="6881813" cy="100155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563E-87C2-4C4A-A670-C0C4D094A1EF}" type="datetimeFigureOut">
              <a:rPr lang="el-GR" smtClean="0"/>
              <a:t>13/9/2021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E66D-9401-40B2-A8FD-7A6608A7EB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406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563E-87C2-4C4A-A670-C0C4D094A1EF}" type="datetimeFigureOut">
              <a:rPr lang="el-GR" smtClean="0"/>
              <a:t>13/9/2021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E66D-9401-40B2-A8FD-7A6608A7EB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2312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563E-87C2-4C4A-A670-C0C4D094A1EF}" type="datetimeFigureOut">
              <a:rPr lang="el-GR" smtClean="0"/>
              <a:t>13/9/2021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E66D-9401-40B2-A8FD-7A6608A7EB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089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563E-87C2-4C4A-A670-C0C4D094A1EF}" type="datetimeFigureOut">
              <a:rPr lang="el-GR" smtClean="0"/>
              <a:t>13/9/2021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E66D-9401-40B2-A8FD-7A6608A7EB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910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563E-87C2-4C4A-A670-C0C4D094A1EF}" type="datetimeFigureOut">
              <a:rPr lang="el-GR" smtClean="0"/>
              <a:t>13/9/2021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E66D-9401-40B2-A8FD-7A6608A7EB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71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563E-87C2-4C4A-A670-C0C4D094A1EF}" type="datetimeFigureOut">
              <a:rPr lang="el-GR" smtClean="0"/>
              <a:t>13/9/2021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E66D-9401-40B2-A8FD-7A6608A7EB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908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563E-87C2-4C4A-A670-C0C4D094A1EF}" type="datetimeFigureOut">
              <a:rPr lang="el-GR" smtClean="0"/>
              <a:t>13/9/2021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E66D-9401-40B2-A8FD-7A6608A7EB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322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563E-87C2-4C4A-A670-C0C4D094A1EF}" type="datetimeFigureOut">
              <a:rPr lang="el-GR" smtClean="0"/>
              <a:t>13/9/2021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E66D-9401-40B2-A8FD-7A6608A7EB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957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563E-87C2-4C4A-A670-C0C4D094A1EF}" type="datetimeFigureOut">
              <a:rPr lang="el-GR" smtClean="0"/>
              <a:t>13/9/2021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E66D-9401-40B2-A8FD-7A6608A7EB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571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563E-87C2-4C4A-A670-C0C4D094A1EF}" type="datetimeFigureOut">
              <a:rPr lang="el-GR" smtClean="0"/>
              <a:t>13/9/2021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E66D-9401-40B2-A8FD-7A6608A7EB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084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563E-87C2-4C4A-A670-C0C4D094A1EF}" type="datetimeFigureOut">
              <a:rPr lang="el-GR" smtClean="0"/>
              <a:t>13/9/2021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9E66D-9401-40B2-A8FD-7A6608A7EB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723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D563E-87C2-4C4A-A670-C0C4D094A1EF}" type="datetimeFigureOut">
              <a:rPr lang="el-GR" smtClean="0"/>
              <a:t>13/9/2021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9E66D-9401-40B2-A8FD-7A6608A7EB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25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390918" y="272356"/>
            <a:ext cx="9053848" cy="567768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 smtClean="0"/>
              <a:t>Επ</a:t>
            </a:r>
            <a:r>
              <a:rPr lang="el-GR" dirty="0" smtClean="0"/>
              <a:t>ισημάνσεις θεωρίας</a:t>
            </a:r>
            <a:r>
              <a:rPr lang="el-GR" dirty="0" smtClean="0"/>
              <a:t> </a:t>
            </a:r>
            <a:r>
              <a:rPr lang="el-GR" dirty="0" smtClean="0"/>
              <a:t>1</a:t>
            </a:r>
            <a:r>
              <a:rPr lang="el-GR" baseline="30000" dirty="0" smtClean="0"/>
              <a:t>ου</a:t>
            </a:r>
            <a:r>
              <a:rPr lang="el-GR" dirty="0" smtClean="0"/>
              <a:t> κεφαλαίου</a:t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 flipV="1">
            <a:off x="1390918" y="6857999"/>
            <a:ext cx="9277082" cy="53447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9206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l-GR" dirty="0" smtClean="0"/>
              <a:t>Η Καμπύλη Παραγωγικών Δυνατοτήτων (ΚΠΔ)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41679"/>
            <a:ext cx="10515600" cy="4335284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   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Ψ   </a:t>
            </a:r>
          </a:p>
          <a:p>
            <a:endParaRPr lang="el-GR" dirty="0"/>
          </a:p>
          <a:p>
            <a:pPr lvl="0"/>
            <a:r>
              <a:rPr lang="el-GR" sz="2000" dirty="0" smtClean="0"/>
              <a:t>                </a:t>
            </a:r>
            <a:r>
              <a:rPr lang="el-GR" sz="2000" dirty="0" smtClean="0">
                <a:solidFill>
                  <a:prstClr val="black"/>
                </a:solidFill>
              </a:rPr>
              <a:t>Ψ</a:t>
            </a:r>
            <a:r>
              <a:rPr lang="el-GR" sz="1200" dirty="0" smtClean="0">
                <a:solidFill>
                  <a:prstClr val="black"/>
                </a:solidFill>
              </a:rPr>
              <a:t>Κ,Α </a:t>
            </a:r>
            <a:r>
              <a:rPr lang="el-GR" sz="2000" dirty="0" smtClean="0"/>
              <a:t>              Κ          Α             </a:t>
            </a:r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l-GR" sz="2000" dirty="0" smtClean="0"/>
              <a:t>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                                                                     </a:t>
            </a:r>
          </a:p>
          <a:p>
            <a:pPr marL="0" indent="0">
              <a:buNone/>
            </a:pPr>
            <a:r>
              <a:rPr lang="el-GR" dirty="0" smtClean="0"/>
              <a:t>                   </a:t>
            </a:r>
            <a:r>
              <a:rPr lang="en-US" dirty="0" smtClean="0"/>
              <a:t>0</a:t>
            </a:r>
            <a:r>
              <a:rPr lang="el-GR" dirty="0" smtClean="0"/>
              <a:t>          </a:t>
            </a:r>
            <a:r>
              <a:rPr lang="el-GR" sz="2000" dirty="0" smtClean="0"/>
              <a:t>Χ</a:t>
            </a:r>
            <a:r>
              <a:rPr lang="el-GR" sz="1200" dirty="0" smtClean="0"/>
              <a:t>Κ              </a:t>
            </a:r>
            <a:r>
              <a:rPr lang="el-GR" sz="2000" dirty="0" smtClean="0"/>
              <a:t>Χ</a:t>
            </a:r>
            <a:r>
              <a:rPr lang="el-GR" sz="1200" dirty="0" smtClean="0"/>
              <a:t>Α</a:t>
            </a:r>
            <a:r>
              <a:rPr lang="el-GR" dirty="0" smtClean="0"/>
              <a:t>        Χ  </a:t>
            </a:r>
          </a:p>
          <a:p>
            <a:endParaRPr lang="el-GR" sz="2000" dirty="0"/>
          </a:p>
          <a:p>
            <a:endParaRPr lang="el-GR" dirty="0" smtClean="0"/>
          </a:p>
          <a:p>
            <a:endParaRPr lang="el-GR" dirty="0"/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2588654" y="2060620"/>
            <a:ext cx="12879" cy="23697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2588654" y="4430332"/>
            <a:ext cx="22795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Τόξο 12"/>
          <p:cNvSpPr/>
          <p:nvPr/>
        </p:nvSpPr>
        <p:spPr>
          <a:xfrm>
            <a:off x="1210614" y="2343955"/>
            <a:ext cx="3129566" cy="4146997"/>
          </a:xfrm>
          <a:prstGeom prst="arc">
            <a:avLst>
              <a:gd name="adj1" fmla="val 15864543"/>
              <a:gd name="adj2" fmla="val 9481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6" name="Ευθεία γραμμή σύνδεσης 15"/>
          <p:cNvCxnSpPr/>
          <p:nvPr/>
        </p:nvCxnSpPr>
        <p:spPr>
          <a:xfrm flipV="1">
            <a:off x="2588654" y="3322749"/>
            <a:ext cx="1506828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>
            <a:off x="4095482" y="3335628"/>
            <a:ext cx="0" cy="1094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>
            <a:off x="3399285" y="3335628"/>
            <a:ext cx="0" cy="1094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1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l-GR" b="1" dirty="0">
                <a:latin typeface="+mn-lt"/>
              </a:rPr>
              <a:t>Πότε μετατοπίζεται η ΚΠΔ;</a:t>
            </a:r>
            <a:endParaRPr lang="el-GR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2044565"/>
            <a:ext cx="5181600" cy="413239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l-GR" dirty="0"/>
              <a:t>Μόνο όταν μεταβάλλεται η ποσότητα των παραγωγικών συντελεστών</a:t>
            </a:r>
          </a:p>
          <a:p>
            <a:r>
              <a:rPr lang="el-GR" dirty="0"/>
              <a:t>Ή μεταβάλλεται η τεχνολογία παραγωγής των αγαθών</a:t>
            </a:r>
          </a:p>
          <a:p>
            <a:r>
              <a:rPr lang="el-GR" dirty="0"/>
              <a:t>Ή συνδυασμός των δύο </a:t>
            </a:r>
            <a:r>
              <a:rPr lang="el-GR" dirty="0" smtClean="0"/>
              <a:t>παραπάνω</a:t>
            </a:r>
          </a:p>
          <a:p>
            <a:r>
              <a:rPr lang="el-GR" dirty="0" smtClean="0"/>
              <a:t>Η μετατόπιση της ΚΠΔ προς τα δεξιά ονομάζεται οικονομική μεγέθυνση</a:t>
            </a:r>
            <a:endParaRPr lang="el-GR" dirty="0"/>
          </a:p>
          <a:p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044565"/>
            <a:ext cx="5588373" cy="4132398"/>
          </a:xfrm>
        </p:spPr>
      </p:pic>
    </p:spTree>
    <p:extLst>
      <p:ext uri="{BB962C8B-B14F-4D97-AF65-F5344CB8AC3E}">
        <p14:creationId xmlns:p14="http://schemas.microsoft.com/office/powerpoint/2010/main" val="68633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l-GR" dirty="0" smtClean="0">
                <a:latin typeface="+mn-lt"/>
              </a:rPr>
              <a:t>Πότε μετακινούμαστε από ένα σημείο της ΚΠΔ σε ένα άλλο; </a:t>
            </a:r>
            <a:endParaRPr lang="el-GR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 smtClean="0"/>
              <a:t>Πχ. από το Β στο Γ</a:t>
            </a:r>
          </a:p>
          <a:p>
            <a:r>
              <a:rPr lang="el-GR" dirty="0" smtClean="0"/>
              <a:t>Όταν αλλάζουν οι επιλογές της οικονομίας</a:t>
            </a:r>
          </a:p>
          <a:p>
            <a:r>
              <a:rPr lang="el-GR" dirty="0" smtClean="0"/>
              <a:t>Και έχουμε πλήρη αξιοποίηση των παραγωγικών συντελεστών της οικονομίας</a:t>
            </a:r>
          </a:p>
          <a:p>
            <a:r>
              <a:rPr lang="el-GR" dirty="0" smtClean="0"/>
              <a:t>Στο παράδειγμά μας όταν αλλάζουν οι προτιμήσεις των καταναλωτών υπέρ του αγαθού όπλα</a:t>
            </a:r>
            <a:endParaRPr lang="el-GR" dirty="0"/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176" y="1825625"/>
            <a:ext cx="5669926" cy="4351338"/>
          </a:xfrm>
        </p:spPr>
      </p:pic>
    </p:spTree>
    <p:extLst>
      <p:ext uri="{BB962C8B-B14F-4D97-AF65-F5344CB8AC3E}">
        <p14:creationId xmlns:p14="http://schemas.microsoft.com/office/powerpoint/2010/main" val="294849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5307" y="309093"/>
            <a:ext cx="10748493" cy="1381595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3600" dirty="0" smtClean="0">
                <a:latin typeface="+mn-lt"/>
              </a:rPr>
              <a:t>Πότε μετακινούμαστε από ένα συνδυασμό που βρίσκεται αριστερά της ΚΠΔ σε ένα άλλο συνδυασμό </a:t>
            </a:r>
            <a:endParaRPr lang="el-GR" sz="3600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5307" y="1825625"/>
            <a:ext cx="5414493" cy="435133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 smtClean="0"/>
              <a:t>Όταν αλλάζει το ποσοστό της υποαπασχόλησης των παραγωγικών συντελεστών (πχ. αυξάνεται ή μειώνεται η ανεργία)</a:t>
            </a:r>
          </a:p>
          <a:p>
            <a:r>
              <a:rPr lang="el-GR" dirty="0" smtClean="0"/>
              <a:t>Όταν με το ίδιο ποσοστό υποαπασχόλησης αλλάζουν οι επιλογές της οικονομίας υπέρ ενός από τα δύο αγαθά που παράγονται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816" y="1944711"/>
            <a:ext cx="5723407" cy="4232252"/>
          </a:xfrm>
        </p:spPr>
      </p:pic>
    </p:spTree>
    <p:extLst>
      <p:ext uri="{BB962C8B-B14F-4D97-AF65-F5344CB8AC3E}">
        <p14:creationId xmlns:p14="http://schemas.microsoft.com/office/powerpoint/2010/main" val="21318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>
                <a:solidFill>
                  <a:prstClr val="black"/>
                </a:solidFill>
                <a:latin typeface="Calibri" panose="020F0502020204030204"/>
              </a:rPr>
              <a:t>ΚΠΔ με κόστος ευκαιρίας </a:t>
            </a:r>
            <a:r>
              <a:rPr lang="el-GR" dirty="0" smtClean="0">
                <a:solidFill>
                  <a:prstClr val="black"/>
                </a:solidFill>
                <a:latin typeface="Calibri" panose="020F0502020204030204"/>
              </a:rPr>
              <a:t>αυξανόμενο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el-GR" dirty="0">
                <a:solidFill>
                  <a:prstClr val="black"/>
                </a:solidFill>
              </a:rPr>
              <a:t>Η ΚΠΔ είναι </a:t>
            </a:r>
            <a:r>
              <a:rPr lang="el-GR" dirty="0" smtClean="0">
                <a:solidFill>
                  <a:prstClr val="black"/>
                </a:solidFill>
              </a:rPr>
              <a:t>κοίλη</a:t>
            </a:r>
            <a:endParaRPr lang="el-GR" dirty="0">
              <a:solidFill>
                <a:prstClr val="black"/>
              </a:solidFill>
            </a:endParaRPr>
          </a:p>
          <a:p>
            <a:pPr lvl="0"/>
            <a:r>
              <a:rPr lang="el-GR" dirty="0" smtClean="0">
                <a:solidFill>
                  <a:prstClr val="black"/>
                </a:solidFill>
              </a:rPr>
              <a:t>Οι </a:t>
            </a:r>
            <a:r>
              <a:rPr lang="el-GR" dirty="0">
                <a:solidFill>
                  <a:prstClr val="black"/>
                </a:solidFill>
              </a:rPr>
              <a:t>παραγωγικοί συντελεστές </a:t>
            </a:r>
            <a:r>
              <a:rPr lang="el-GR" dirty="0" smtClean="0">
                <a:solidFill>
                  <a:prstClr val="black"/>
                </a:solidFill>
              </a:rPr>
              <a:t>δεν είναι </a:t>
            </a:r>
            <a:r>
              <a:rPr lang="el-GR" dirty="0">
                <a:solidFill>
                  <a:prstClr val="black"/>
                </a:solidFill>
              </a:rPr>
              <a:t>εξίσου κατάλληλοι για την παραγωγή και των δύο </a:t>
            </a:r>
            <a:r>
              <a:rPr lang="el-GR" dirty="0" smtClean="0">
                <a:solidFill>
                  <a:prstClr val="black"/>
                </a:solidFill>
              </a:rPr>
              <a:t>αγαθών.</a:t>
            </a:r>
          </a:p>
          <a:p>
            <a:pPr lvl="0"/>
            <a:r>
              <a:rPr lang="el-GR" dirty="0" smtClean="0">
                <a:solidFill>
                  <a:prstClr val="black"/>
                </a:solidFill>
              </a:rPr>
              <a:t>Προσοχή: ελέγχουμε το ΚΕ καθώς αυξάνεται η ποσότητα παραγωγής του κάθε αγαθού</a:t>
            </a:r>
          </a:p>
          <a:p>
            <a:pPr lvl="0"/>
            <a:r>
              <a:rPr lang="el-GR" dirty="0" smtClean="0">
                <a:solidFill>
                  <a:prstClr val="black"/>
                </a:solidFill>
              </a:rPr>
              <a:t>Προσοχή:  όταν το ΚΕ του ενός αγαθού είναι αύξον, τότε είναι αύξον και του δεύτερου αγαθού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343" y="2434107"/>
            <a:ext cx="4611550" cy="3335627"/>
          </a:xfrm>
        </p:spPr>
      </p:pic>
    </p:spTree>
    <p:extLst>
      <p:ext uri="{BB962C8B-B14F-4D97-AF65-F5344CB8AC3E}">
        <p14:creationId xmlns:p14="http://schemas.microsoft.com/office/powerpoint/2010/main" val="138952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 smtClean="0">
                <a:latin typeface="+mn-lt"/>
              </a:rPr>
              <a:t>ΚΠΔ με κόστος ευκαιρίας σταθερό</a:t>
            </a:r>
            <a:endParaRPr lang="el-GR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 smtClean="0"/>
              <a:t>Η ΚΠΔ είναι γραμμική</a:t>
            </a:r>
          </a:p>
          <a:p>
            <a:r>
              <a:rPr lang="el-GR" dirty="0" smtClean="0"/>
              <a:t>Η συνάρτηση έχει μορφή                Ψ=α + </a:t>
            </a:r>
            <a:r>
              <a:rPr lang="el-GR" dirty="0" err="1" smtClean="0"/>
              <a:t>βΧ</a:t>
            </a:r>
            <a:endParaRPr lang="el-GR" dirty="0" smtClean="0"/>
          </a:p>
          <a:p>
            <a:r>
              <a:rPr lang="el-GR" dirty="0" smtClean="0"/>
              <a:t>Αρκούν δύο σημεία για να προσδιορίσουμε τη συνάρτηση</a:t>
            </a:r>
          </a:p>
          <a:p>
            <a:r>
              <a:rPr lang="el-GR" dirty="0" smtClean="0"/>
              <a:t>Οι παραγωγικοί συντελεστές είναι εξίσου κατάλληλοι για την παραγωγή και των δύο αγαθών σε σταθερή αναλογία μεταξύ τους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2482056"/>
            <a:ext cx="3810000" cy="3038475"/>
          </a:xfrm>
        </p:spPr>
      </p:pic>
      <p:pic>
        <p:nvPicPr>
          <p:cNvPr id="6" name="Θέση περιεχομένου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473" y="1921355"/>
            <a:ext cx="5216144" cy="4159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5326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>
                <a:solidFill>
                  <a:prstClr val="black"/>
                </a:solidFill>
                <a:latin typeface="Calibri" panose="020F0502020204030204"/>
              </a:rPr>
              <a:t>ΚΠΔ με κόστος ευκαιρίας </a:t>
            </a:r>
            <a:r>
              <a:rPr lang="el-GR" dirty="0" smtClean="0">
                <a:solidFill>
                  <a:prstClr val="black"/>
                </a:solidFill>
                <a:latin typeface="Calibri" panose="020F0502020204030204"/>
              </a:rPr>
              <a:t>φθίνον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lvl="0"/>
            <a:r>
              <a:rPr lang="el-GR" dirty="0">
                <a:solidFill>
                  <a:prstClr val="black"/>
                </a:solidFill>
              </a:rPr>
              <a:t>Η ΚΠΔ είναι </a:t>
            </a:r>
            <a:r>
              <a:rPr lang="el-GR" dirty="0" smtClean="0">
                <a:solidFill>
                  <a:prstClr val="black"/>
                </a:solidFill>
              </a:rPr>
              <a:t>κυρτή προς την αρχή των αξόνων</a:t>
            </a:r>
            <a:endParaRPr lang="el-GR" dirty="0">
              <a:solidFill>
                <a:prstClr val="black"/>
              </a:solidFill>
            </a:endParaRPr>
          </a:p>
          <a:p>
            <a:pPr lvl="0"/>
            <a:r>
              <a:rPr lang="el-GR" dirty="0" smtClean="0">
                <a:solidFill>
                  <a:prstClr val="black"/>
                </a:solidFill>
              </a:rPr>
              <a:t>Οι </a:t>
            </a:r>
            <a:r>
              <a:rPr lang="el-GR" dirty="0">
                <a:solidFill>
                  <a:prstClr val="black"/>
                </a:solidFill>
              </a:rPr>
              <a:t>παραγωγικοί συντελεστές </a:t>
            </a:r>
            <a:r>
              <a:rPr lang="el-GR" dirty="0" smtClean="0">
                <a:solidFill>
                  <a:prstClr val="black"/>
                </a:solidFill>
              </a:rPr>
              <a:t>δεν είναι </a:t>
            </a:r>
            <a:r>
              <a:rPr lang="el-GR" dirty="0">
                <a:solidFill>
                  <a:prstClr val="black"/>
                </a:solidFill>
              </a:rPr>
              <a:t>εξίσου κατάλληλοι για την παραγωγή και των δύο </a:t>
            </a:r>
            <a:r>
              <a:rPr lang="el-GR" dirty="0" smtClean="0">
                <a:solidFill>
                  <a:prstClr val="black"/>
                </a:solidFill>
              </a:rPr>
              <a:t>αγαθών.</a:t>
            </a:r>
          </a:p>
          <a:p>
            <a:pPr lvl="0"/>
            <a:r>
              <a:rPr lang="el-GR" dirty="0" smtClean="0">
                <a:solidFill>
                  <a:prstClr val="black"/>
                </a:solidFill>
              </a:rPr>
              <a:t>Προσοχή: ελέγχουμε το ΚΕ καθώς αυξάνεται η ποσότητα παραγωγής του κάθε αγαθού</a:t>
            </a:r>
          </a:p>
          <a:p>
            <a:pPr lvl="0"/>
            <a:r>
              <a:rPr lang="el-GR" dirty="0" smtClean="0">
                <a:solidFill>
                  <a:prstClr val="black"/>
                </a:solidFill>
              </a:rPr>
              <a:t>Προσοχή:  όταν το ΚΕ του ενός αγαθού είναι φθίνον, τότε είναι φθίνον και του δεύτερου αγαθού</a:t>
            </a:r>
          </a:p>
          <a:p>
            <a:pPr lvl="0"/>
            <a:r>
              <a:rPr lang="el-GR" dirty="0" smtClean="0">
                <a:solidFill>
                  <a:prstClr val="black"/>
                </a:solidFill>
              </a:rPr>
              <a:t>Σπάνια περίπτωση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Ψ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r>
              <a:rPr lang="el-GR" dirty="0" smtClean="0"/>
              <a:t>                                          Χ</a:t>
            </a:r>
          </a:p>
          <a:p>
            <a:endParaRPr lang="el-GR" dirty="0"/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>
            <a:off x="7031865" y="2266682"/>
            <a:ext cx="0" cy="3155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7031865" y="5422006"/>
            <a:ext cx="3168203" cy="12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Τόξο 9"/>
          <p:cNvSpPr/>
          <p:nvPr/>
        </p:nvSpPr>
        <p:spPr>
          <a:xfrm rot="8823868">
            <a:off x="6924772" y="786941"/>
            <a:ext cx="2345880" cy="4989662"/>
          </a:xfrm>
          <a:prstGeom prst="arc">
            <a:avLst>
              <a:gd name="adj1" fmla="val 16862555"/>
              <a:gd name="adj2" fmla="val 8203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376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320</Words>
  <Application>Microsoft Office PowerPoint</Application>
  <PresentationFormat>Ευρεία οθόνη</PresentationFormat>
  <Paragraphs>47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Επισημάνσεις θεωρίας 1ου κεφαλαίου  </vt:lpstr>
      <vt:lpstr>Η Καμπύλη Παραγωγικών Δυνατοτήτων (ΚΠΔ)</vt:lpstr>
      <vt:lpstr>Πότε μετατοπίζεται η ΚΠΔ;</vt:lpstr>
      <vt:lpstr>Πότε μετακινούμαστε από ένα σημείο της ΚΠΔ σε ένα άλλο; </vt:lpstr>
      <vt:lpstr>Πότε μετακινούμαστε από ένα συνδυασμό που βρίσκεται αριστερά της ΚΠΔ σε ένα άλλο συνδυασμό </vt:lpstr>
      <vt:lpstr>ΚΠΔ με κόστος ευκαιρίας αυξανόμενο</vt:lpstr>
      <vt:lpstr>ΚΠΔ με κόστος ευκαιρίας σταθερό</vt:lpstr>
      <vt:lpstr>ΚΠΔ με κόστος ευκαιρίας φθίνον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ΣΟΦΙΑ ΔΟΚΙΜΑΚΗ</dc:creator>
  <cp:lastModifiedBy>Lenovo</cp:lastModifiedBy>
  <cp:revision>26</cp:revision>
  <cp:lastPrinted>2020-04-06T18:34:37Z</cp:lastPrinted>
  <dcterms:created xsi:type="dcterms:W3CDTF">2020-03-28T18:06:42Z</dcterms:created>
  <dcterms:modified xsi:type="dcterms:W3CDTF">2021-09-13T15:23:21Z</dcterms:modified>
</cp:coreProperties>
</file>