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71" r:id="rId7"/>
    <p:sldId id="272" r:id="rId8"/>
  </p:sldIdLst>
  <p:sldSz cx="12192000" cy="6858000"/>
  <p:notesSz cx="6881813" cy="10015538"/>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A4D563E-87C2-4C4A-A670-C0C4D094A1EF}" type="datetimeFigureOut">
              <a:rPr lang="el-GR" smtClean="0"/>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149E66D-9401-40B2-A8FD-7A6608A7EB4C}" type="slidenum">
              <a:rPr lang="el-GR" smtClean="0"/>
              <a:t>‹#›</a:t>
            </a:fld>
            <a:endParaRPr lang="el-GR"/>
          </a:p>
        </p:txBody>
      </p:sp>
    </p:spTree>
    <p:extLst>
      <p:ext uri="{BB962C8B-B14F-4D97-AF65-F5344CB8AC3E}">
        <p14:creationId xmlns:p14="http://schemas.microsoft.com/office/powerpoint/2010/main" val="1934067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A4D563E-87C2-4C4A-A670-C0C4D094A1EF}" type="datetimeFigureOut">
              <a:rPr lang="el-GR" smtClean="0"/>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149E66D-9401-40B2-A8FD-7A6608A7EB4C}" type="slidenum">
              <a:rPr lang="el-GR" smtClean="0"/>
              <a:t>‹#›</a:t>
            </a:fld>
            <a:endParaRPr lang="el-GR"/>
          </a:p>
        </p:txBody>
      </p:sp>
    </p:spTree>
    <p:extLst>
      <p:ext uri="{BB962C8B-B14F-4D97-AF65-F5344CB8AC3E}">
        <p14:creationId xmlns:p14="http://schemas.microsoft.com/office/powerpoint/2010/main" val="2182312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A4D563E-87C2-4C4A-A670-C0C4D094A1EF}" type="datetimeFigureOut">
              <a:rPr lang="el-GR" smtClean="0"/>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149E66D-9401-40B2-A8FD-7A6608A7EB4C}" type="slidenum">
              <a:rPr lang="el-GR" smtClean="0"/>
              <a:t>‹#›</a:t>
            </a:fld>
            <a:endParaRPr lang="el-GR"/>
          </a:p>
        </p:txBody>
      </p:sp>
    </p:spTree>
    <p:extLst>
      <p:ext uri="{BB962C8B-B14F-4D97-AF65-F5344CB8AC3E}">
        <p14:creationId xmlns:p14="http://schemas.microsoft.com/office/powerpoint/2010/main" val="3930898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A4D563E-87C2-4C4A-A670-C0C4D094A1EF}" type="datetimeFigureOut">
              <a:rPr lang="el-GR" smtClean="0"/>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149E66D-9401-40B2-A8FD-7A6608A7EB4C}" type="slidenum">
              <a:rPr lang="el-GR" smtClean="0"/>
              <a:t>‹#›</a:t>
            </a:fld>
            <a:endParaRPr lang="el-GR"/>
          </a:p>
        </p:txBody>
      </p:sp>
    </p:spTree>
    <p:extLst>
      <p:ext uri="{BB962C8B-B14F-4D97-AF65-F5344CB8AC3E}">
        <p14:creationId xmlns:p14="http://schemas.microsoft.com/office/powerpoint/2010/main" val="3529106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7A4D563E-87C2-4C4A-A670-C0C4D094A1EF}" type="datetimeFigureOut">
              <a:rPr lang="el-GR" smtClean="0"/>
              <a:t>9/4/2020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149E66D-9401-40B2-A8FD-7A6608A7EB4C}" type="slidenum">
              <a:rPr lang="el-GR" smtClean="0"/>
              <a:t>‹#›</a:t>
            </a:fld>
            <a:endParaRPr lang="el-GR"/>
          </a:p>
        </p:txBody>
      </p:sp>
    </p:spTree>
    <p:extLst>
      <p:ext uri="{BB962C8B-B14F-4D97-AF65-F5344CB8AC3E}">
        <p14:creationId xmlns:p14="http://schemas.microsoft.com/office/powerpoint/2010/main" val="2755716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7A4D563E-87C2-4C4A-A670-C0C4D094A1EF}" type="datetimeFigureOut">
              <a:rPr lang="el-GR" smtClean="0"/>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149E66D-9401-40B2-A8FD-7A6608A7EB4C}" type="slidenum">
              <a:rPr lang="el-GR" smtClean="0"/>
              <a:t>‹#›</a:t>
            </a:fld>
            <a:endParaRPr lang="el-GR"/>
          </a:p>
        </p:txBody>
      </p:sp>
    </p:spTree>
    <p:extLst>
      <p:ext uri="{BB962C8B-B14F-4D97-AF65-F5344CB8AC3E}">
        <p14:creationId xmlns:p14="http://schemas.microsoft.com/office/powerpoint/2010/main" val="3239087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7A4D563E-87C2-4C4A-A670-C0C4D094A1EF}" type="datetimeFigureOut">
              <a:rPr lang="el-GR" smtClean="0"/>
              <a:t>9/4/2020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B149E66D-9401-40B2-A8FD-7A6608A7EB4C}" type="slidenum">
              <a:rPr lang="el-GR" smtClean="0"/>
              <a:t>‹#›</a:t>
            </a:fld>
            <a:endParaRPr lang="el-GR"/>
          </a:p>
        </p:txBody>
      </p:sp>
    </p:spTree>
    <p:extLst>
      <p:ext uri="{BB962C8B-B14F-4D97-AF65-F5344CB8AC3E}">
        <p14:creationId xmlns:p14="http://schemas.microsoft.com/office/powerpoint/2010/main" val="1223225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7A4D563E-87C2-4C4A-A670-C0C4D094A1EF}" type="datetimeFigureOut">
              <a:rPr lang="el-GR" smtClean="0"/>
              <a:t>9/4/2020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B149E66D-9401-40B2-A8FD-7A6608A7EB4C}" type="slidenum">
              <a:rPr lang="el-GR" smtClean="0"/>
              <a:t>‹#›</a:t>
            </a:fld>
            <a:endParaRPr lang="el-GR"/>
          </a:p>
        </p:txBody>
      </p:sp>
    </p:spTree>
    <p:extLst>
      <p:ext uri="{BB962C8B-B14F-4D97-AF65-F5344CB8AC3E}">
        <p14:creationId xmlns:p14="http://schemas.microsoft.com/office/powerpoint/2010/main" val="2979575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A4D563E-87C2-4C4A-A670-C0C4D094A1EF}" type="datetimeFigureOut">
              <a:rPr lang="el-GR" smtClean="0"/>
              <a:t>9/4/2020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B149E66D-9401-40B2-A8FD-7A6608A7EB4C}" type="slidenum">
              <a:rPr lang="el-GR" smtClean="0"/>
              <a:t>‹#›</a:t>
            </a:fld>
            <a:endParaRPr lang="el-GR"/>
          </a:p>
        </p:txBody>
      </p:sp>
    </p:spTree>
    <p:extLst>
      <p:ext uri="{BB962C8B-B14F-4D97-AF65-F5344CB8AC3E}">
        <p14:creationId xmlns:p14="http://schemas.microsoft.com/office/powerpoint/2010/main" val="1785719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7A4D563E-87C2-4C4A-A670-C0C4D094A1EF}" type="datetimeFigureOut">
              <a:rPr lang="el-GR" smtClean="0"/>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149E66D-9401-40B2-A8FD-7A6608A7EB4C}" type="slidenum">
              <a:rPr lang="el-GR" smtClean="0"/>
              <a:t>‹#›</a:t>
            </a:fld>
            <a:endParaRPr lang="el-GR"/>
          </a:p>
        </p:txBody>
      </p:sp>
    </p:spTree>
    <p:extLst>
      <p:ext uri="{BB962C8B-B14F-4D97-AF65-F5344CB8AC3E}">
        <p14:creationId xmlns:p14="http://schemas.microsoft.com/office/powerpoint/2010/main" val="3870840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7A4D563E-87C2-4C4A-A670-C0C4D094A1EF}" type="datetimeFigureOut">
              <a:rPr lang="el-GR" smtClean="0"/>
              <a:t>9/4/2020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149E66D-9401-40B2-A8FD-7A6608A7EB4C}" type="slidenum">
              <a:rPr lang="el-GR" smtClean="0"/>
              <a:t>‹#›</a:t>
            </a:fld>
            <a:endParaRPr lang="el-GR"/>
          </a:p>
        </p:txBody>
      </p:sp>
    </p:spTree>
    <p:extLst>
      <p:ext uri="{BB962C8B-B14F-4D97-AF65-F5344CB8AC3E}">
        <p14:creationId xmlns:p14="http://schemas.microsoft.com/office/powerpoint/2010/main" val="2647235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4D563E-87C2-4C4A-A670-C0C4D094A1EF}" type="datetimeFigureOut">
              <a:rPr lang="el-GR" smtClean="0"/>
              <a:t>9/4/2020</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49E66D-9401-40B2-A8FD-7A6608A7EB4C}" type="slidenum">
              <a:rPr lang="el-GR" smtClean="0"/>
              <a:t>‹#›</a:t>
            </a:fld>
            <a:endParaRPr lang="el-GR"/>
          </a:p>
        </p:txBody>
      </p:sp>
    </p:spTree>
    <p:extLst>
      <p:ext uri="{BB962C8B-B14F-4D97-AF65-F5344CB8AC3E}">
        <p14:creationId xmlns:p14="http://schemas.microsoft.com/office/powerpoint/2010/main" val="61257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390918" y="272356"/>
            <a:ext cx="9053848" cy="5677683"/>
          </a:xfrm>
          <a:solidFill>
            <a:schemeClr val="accent4">
              <a:lumMod val="60000"/>
              <a:lumOff val="40000"/>
            </a:schemeClr>
          </a:solidFill>
        </p:spPr>
        <p:txBody>
          <a:bodyPr/>
          <a:lstStyle/>
          <a:p>
            <a:r>
              <a:rPr lang="el-GR" dirty="0" smtClean="0"/>
              <a:t>Επαναληπτικές ασκήσεις 1</a:t>
            </a:r>
            <a:r>
              <a:rPr lang="el-GR" baseline="30000" dirty="0" smtClean="0"/>
              <a:t>ου</a:t>
            </a:r>
            <a:r>
              <a:rPr lang="el-GR" dirty="0" smtClean="0"/>
              <a:t> κεφαλαίου</a:t>
            </a:r>
            <a:br>
              <a:rPr lang="el-GR" dirty="0" smtClean="0"/>
            </a:br>
            <a:r>
              <a:rPr lang="el-GR" dirty="0"/>
              <a:t/>
            </a:r>
            <a:br>
              <a:rPr lang="el-GR" dirty="0"/>
            </a:br>
            <a:endParaRPr lang="el-GR" dirty="0"/>
          </a:p>
        </p:txBody>
      </p:sp>
      <p:sp>
        <p:nvSpPr>
          <p:cNvPr id="3" name="Υπότιτλος 2"/>
          <p:cNvSpPr>
            <a:spLocks noGrp="1"/>
          </p:cNvSpPr>
          <p:nvPr>
            <p:ph type="subTitle" idx="1"/>
          </p:nvPr>
        </p:nvSpPr>
        <p:spPr>
          <a:xfrm flipV="1">
            <a:off x="1390918" y="6857999"/>
            <a:ext cx="9277082" cy="534473"/>
          </a:xfrm>
        </p:spPr>
        <p:txBody>
          <a:bodyPr/>
          <a:lstStyle/>
          <a:p>
            <a:endParaRPr lang="el-GR" dirty="0"/>
          </a:p>
        </p:txBody>
      </p:sp>
    </p:spTree>
    <p:extLst>
      <p:ext uri="{BB962C8B-B14F-4D97-AF65-F5344CB8AC3E}">
        <p14:creationId xmlns:p14="http://schemas.microsoft.com/office/powerpoint/2010/main" val="33920603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4248" y="365124"/>
            <a:ext cx="10529552" cy="3562931"/>
          </a:xfrm>
        </p:spPr>
        <p:txBody>
          <a:bodyPr>
            <a:normAutofit fontScale="90000"/>
          </a:bodyPr>
          <a:lstStyle/>
          <a:p>
            <a:r>
              <a:rPr lang="el-GR" sz="2000" b="1" dirty="0" smtClean="0">
                <a:latin typeface="+mn-lt"/>
              </a:rPr>
              <a:t>ΑΣΚΗΣΗ 1</a:t>
            </a:r>
            <a:r>
              <a:rPr lang="el-GR" sz="2000" dirty="0" smtClean="0">
                <a:latin typeface="+mn-lt"/>
              </a:rPr>
              <a:t/>
            </a:r>
            <a:br>
              <a:rPr lang="el-GR" sz="2000" dirty="0" smtClean="0">
                <a:latin typeface="+mn-lt"/>
              </a:rPr>
            </a:br>
            <a:r>
              <a:rPr lang="el-GR" sz="2000" dirty="0">
                <a:latin typeface="+mn-lt"/>
              </a:rPr>
              <a:t>Μια οικονομία παράγει δύο μόνο προϊόντα Χ και Ψ, χρησιμοποιώντας όλους τους παραγωγικούς συντελεστές που έχει στη διάθεσή της.  Οι μέγιστοι συνδυασμοί δίνονται στον παρακάτω πίνακα</a:t>
            </a:r>
            <a:r>
              <a:rPr lang="el-GR" sz="2000" dirty="0" smtClean="0">
                <a:latin typeface="+mn-lt"/>
              </a:rPr>
              <a:t>:</a:t>
            </a:r>
            <a:br>
              <a:rPr lang="el-GR" sz="2000" dirty="0" smtClean="0">
                <a:latin typeface="+mn-lt"/>
              </a:rPr>
            </a:br>
            <a:r>
              <a:rPr lang="el-GR" sz="2000" dirty="0">
                <a:latin typeface="+mn-lt"/>
              </a:rPr>
              <a:t>α. Να κατασκευάσετε την καμπύλη παραγωγικών δυνατοτήτων (ΚΠΔ).</a:t>
            </a:r>
            <a:br>
              <a:rPr lang="el-GR" sz="2000" dirty="0">
                <a:latin typeface="+mn-lt"/>
              </a:rPr>
            </a:br>
            <a:r>
              <a:rPr lang="el-GR" sz="2000" dirty="0">
                <a:latin typeface="+mn-lt"/>
              </a:rPr>
              <a:t>β. Να υπολογίσετε το κόστος ευκαιρίας του αγαθού Χ και του αγαθού Ψ και να σχολιάσετε την πορεία του κόστους ευκαιρίας</a:t>
            </a:r>
            <a:br>
              <a:rPr lang="el-GR" sz="2000" dirty="0">
                <a:latin typeface="+mn-lt"/>
              </a:rPr>
            </a:br>
            <a:r>
              <a:rPr lang="el-GR" sz="2000" dirty="0">
                <a:latin typeface="+mn-lt"/>
              </a:rPr>
              <a:t>γ.  Ο συνδυασμός Κ ( Χ=94, Ψ=26) είναι άριστος, εφικτός ή ανέφικτος; Τι σημαίνει αυτός ο συνδυασμός για την οικονομία; </a:t>
            </a:r>
            <a:br>
              <a:rPr lang="el-GR" sz="2000" dirty="0">
                <a:latin typeface="+mn-lt"/>
              </a:rPr>
            </a:br>
            <a:r>
              <a:rPr lang="el-GR" sz="2000" dirty="0">
                <a:latin typeface="+mn-lt"/>
              </a:rPr>
              <a:t>δ. Αν η οικονομία παράγει 14 μονάδες του Ψ, ποια ποσότητα του Χ πρέπει να παράγει για να εξαντλεί τις παραγωγικές δυνατότητές της;</a:t>
            </a:r>
            <a:br>
              <a:rPr lang="el-GR" sz="2000" dirty="0">
                <a:latin typeface="+mn-lt"/>
              </a:rPr>
            </a:br>
            <a:r>
              <a:rPr lang="el-GR" sz="2000" dirty="0">
                <a:latin typeface="+mn-lt"/>
              </a:rPr>
              <a:t>ε. Αν η οικονομία παράγει το συνδυασμό Γ και θέλει να αυξήσει την παραγωγή του Χ κατά 50%, πόσες μονάδες του Ψ πρέπει να θυσιάσει;</a:t>
            </a:r>
            <a:br>
              <a:rPr lang="el-GR" sz="2000" dirty="0">
                <a:latin typeface="+mn-lt"/>
              </a:rPr>
            </a:br>
            <a:r>
              <a:rPr lang="el-GR" sz="2000" dirty="0" err="1">
                <a:latin typeface="+mn-lt"/>
              </a:rPr>
              <a:t>στ</a:t>
            </a:r>
            <a:r>
              <a:rPr lang="el-GR" sz="2000" dirty="0">
                <a:latin typeface="+mn-lt"/>
              </a:rPr>
              <a:t>. Πόσες μονάδες του Χ θυσιάζονται για την παραγωγή των 5 τελευταίων μονάδων του Ψ;</a:t>
            </a:r>
            <a:br>
              <a:rPr lang="el-GR" sz="2000" dirty="0">
                <a:latin typeface="+mn-lt"/>
              </a:rPr>
            </a:br>
            <a:endParaRPr lang="el-GR" sz="2000" dirty="0">
              <a:latin typeface="+mn-lt"/>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4074203620"/>
              </p:ext>
            </p:extLst>
          </p:nvPr>
        </p:nvGraphicFramePr>
        <p:xfrm>
          <a:off x="3090930" y="3825018"/>
          <a:ext cx="5756856" cy="2768964"/>
        </p:xfrm>
        <a:graphic>
          <a:graphicData uri="http://schemas.openxmlformats.org/drawingml/2006/table">
            <a:tbl>
              <a:tblPr>
                <a:tableStyleId>{5C22544A-7EE6-4342-B048-85BDC9FD1C3A}</a:tableStyleId>
              </a:tblPr>
              <a:tblGrid>
                <a:gridCol w="1958428"/>
                <a:gridCol w="1899214"/>
                <a:gridCol w="1899214"/>
              </a:tblGrid>
              <a:tr h="461494">
                <a:tc>
                  <a:txBody>
                    <a:bodyPr/>
                    <a:lstStyle/>
                    <a:p>
                      <a:pPr algn="ctr">
                        <a:lnSpc>
                          <a:spcPct val="115000"/>
                        </a:lnSpc>
                        <a:spcAft>
                          <a:spcPts val="0"/>
                        </a:spcAft>
                      </a:pPr>
                      <a:r>
                        <a:rPr lang="el-GR" sz="1200" dirty="0">
                          <a:effectLst/>
                        </a:rPr>
                        <a:t>Συνδυασμοί</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algn="ctr">
                        <a:lnSpc>
                          <a:spcPct val="115000"/>
                        </a:lnSpc>
                        <a:spcAft>
                          <a:spcPts val="0"/>
                        </a:spcAft>
                      </a:pPr>
                      <a:r>
                        <a:rPr lang="el-GR" sz="1200">
                          <a:effectLst/>
                        </a:rPr>
                        <a:t>Προϊόν Χ</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algn="ctr">
                        <a:lnSpc>
                          <a:spcPct val="115000"/>
                        </a:lnSpc>
                        <a:spcAft>
                          <a:spcPts val="0"/>
                        </a:spcAft>
                      </a:pPr>
                      <a:r>
                        <a:rPr lang="el-GR" sz="1200">
                          <a:effectLst/>
                        </a:rPr>
                        <a:t>Προϊόν Ψ</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r>
              <a:tr h="461494">
                <a:tc>
                  <a:txBody>
                    <a:bodyPr/>
                    <a:lstStyle/>
                    <a:p>
                      <a:pPr algn="ctr">
                        <a:lnSpc>
                          <a:spcPct val="115000"/>
                        </a:lnSpc>
                        <a:spcAft>
                          <a:spcPts val="0"/>
                        </a:spcAft>
                      </a:pPr>
                      <a:r>
                        <a:rPr lang="en-US" sz="1200">
                          <a:effectLst/>
                        </a:rPr>
                        <a:t>A</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algn="ctr">
                        <a:lnSpc>
                          <a:spcPct val="115000"/>
                        </a:lnSpc>
                        <a:spcAft>
                          <a:spcPts val="0"/>
                        </a:spcAft>
                      </a:pPr>
                      <a:r>
                        <a:rPr lang="el-GR" sz="1200">
                          <a:effectLst/>
                        </a:rPr>
                        <a:t>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algn="ctr">
                        <a:lnSpc>
                          <a:spcPct val="115000"/>
                        </a:lnSpc>
                        <a:spcAft>
                          <a:spcPts val="0"/>
                        </a:spcAft>
                      </a:pPr>
                      <a:r>
                        <a:rPr lang="el-GR" sz="1200" dirty="0">
                          <a:effectLst/>
                        </a:rPr>
                        <a:t>40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r>
              <a:tr h="461494">
                <a:tc>
                  <a:txBody>
                    <a:bodyPr/>
                    <a:lstStyle/>
                    <a:p>
                      <a:pPr algn="ctr">
                        <a:lnSpc>
                          <a:spcPct val="115000"/>
                        </a:lnSpc>
                        <a:spcAft>
                          <a:spcPts val="0"/>
                        </a:spcAft>
                      </a:pPr>
                      <a:r>
                        <a:rPr lang="en-US" sz="1200">
                          <a:effectLst/>
                        </a:rPr>
                        <a:t>B</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algn="ctr">
                        <a:lnSpc>
                          <a:spcPct val="115000"/>
                        </a:lnSpc>
                        <a:spcAft>
                          <a:spcPts val="0"/>
                        </a:spcAft>
                      </a:pPr>
                      <a:r>
                        <a:rPr lang="el-GR" sz="1200">
                          <a:effectLst/>
                        </a:rPr>
                        <a:t>80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algn="ctr">
                        <a:lnSpc>
                          <a:spcPct val="115000"/>
                        </a:lnSpc>
                        <a:spcAft>
                          <a:spcPts val="0"/>
                        </a:spcAft>
                      </a:pPr>
                      <a:r>
                        <a:rPr lang="el-GR" sz="1200">
                          <a:effectLst/>
                        </a:rPr>
                        <a:t>30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r>
              <a:tr h="461494">
                <a:tc>
                  <a:txBody>
                    <a:bodyPr/>
                    <a:lstStyle/>
                    <a:p>
                      <a:pPr algn="ctr">
                        <a:lnSpc>
                          <a:spcPct val="115000"/>
                        </a:lnSpc>
                        <a:spcAft>
                          <a:spcPts val="0"/>
                        </a:spcAft>
                      </a:pPr>
                      <a:r>
                        <a:rPr lang="el-GR" sz="1200">
                          <a:effectLst/>
                        </a:rPr>
                        <a:t>Γ</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algn="ctr">
                        <a:lnSpc>
                          <a:spcPct val="115000"/>
                        </a:lnSpc>
                        <a:spcAft>
                          <a:spcPts val="0"/>
                        </a:spcAft>
                      </a:pPr>
                      <a:r>
                        <a:rPr lang="el-GR" sz="1200">
                          <a:effectLst/>
                        </a:rPr>
                        <a:t>150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algn="ctr">
                        <a:lnSpc>
                          <a:spcPct val="115000"/>
                        </a:lnSpc>
                        <a:spcAft>
                          <a:spcPts val="0"/>
                        </a:spcAft>
                      </a:pPr>
                      <a:r>
                        <a:rPr lang="el-GR" sz="1200">
                          <a:effectLst/>
                        </a:rPr>
                        <a:t>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r>
              <a:tr h="461494">
                <a:tc>
                  <a:txBody>
                    <a:bodyPr/>
                    <a:lstStyle/>
                    <a:p>
                      <a:pPr algn="ctr">
                        <a:lnSpc>
                          <a:spcPct val="115000"/>
                        </a:lnSpc>
                        <a:spcAft>
                          <a:spcPts val="0"/>
                        </a:spcAft>
                      </a:pPr>
                      <a:r>
                        <a:rPr lang="el-GR" sz="1200">
                          <a:effectLst/>
                        </a:rPr>
                        <a:t>Δ</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algn="ctr">
                        <a:lnSpc>
                          <a:spcPct val="115000"/>
                        </a:lnSpc>
                        <a:spcAft>
                          <a:spcPts val="0"/>
                        </a:spcAft>
                      </a:pPr>
                      <a:r>
                        <a:rPr lang="el-GR" sz="1200">
                          <a:effectLst/>
                        </a:rPr>
                        <a:t>210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algn="ctr">
                        <a:lnSpc>
                          <a:spcPct val="115000"/>
                        </a:lnSpc>
                        <a:spcAft>
                          <a:spcPts val="0"/>
                        </a:spcAft>
                      </a:pPr>
                      <a:r>
                        <a:rPr lang="el-GR" sz="1200">
                          <a:effectLst/>
                        </a:rPr>
                        <a:t>10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r>
              <a:tr h="461494">
                <a:tc>
                  <a:txBody>
                    <a:bodyPr/>
                    <a:lstStyle/>
                    <a:p>
                      <a:pPr algn="ctr">
                        <a:lnSpc>
                          <a:spcPct val="115000"/>
                        </a:lnSpc>
                        <a:spcAft>
                          <a:spcPts val="0"/>
                        </a:spcAft>
                      </a:pPr>
                      <a:r>
                        <a:rPr lang="el-GR" sz="1200">
                          <a:effectLst/>
                        </a:rPr>
                        <a:t>Ε</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algn="ctr">
                        <a:lnSpc>
                          <a:spcPct val="115000"/>
                        </a:lnSpc>
                        <a:spcAft>
                          <a:spcPts val="0"/>
                        </a:spcAft>
                      </a:pPr>
                      <a:r>
                        <a:rPr lang="el-GR" sz="1200">
                          <a:effectLst/>
                        </a:rPr>
                        <a:t>260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c>
                  <a:txBody>
                    <a:bodyPr/>
                    <a:lstStyle/>
                    <a:p>
                      <a:pPr algn="ctr">
                        <a:lnSpc>
                          <a:spcPct val="115000"/>
                        </a:lnSpc>
                        <a:spcAft>
                          <a:spcPts val="0"/>
                        </a:spcAft>
                      </a:pPr>
                      <a:r>
                        <a:rPr lang="el-GR" sz="1200" dirty="0">
                          <a:effectLst/>
                        </a:rPr>
                        <a:t>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6675" marR="66675" marT="66675" marB="66675"/>
                </a:tc>
              </a:tr>
            </a:tbl>
          </a:graphicData>
        </a:graphic>
      </p:graphicFrame>
    </p:spTree>
    <p:extLst>
      <p:ext uri="{BB962C8B-B14F-4D97-AF65-F5344CB8AC3E}">
        <p14:creationId xmlns:p14="http://schemas.microsoft.com/office/powerpoint/2010/main" val="35959666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69701" y="1390919"/>
            <a:ext cx="10529551" cy="528033"/>
          </a:xfrm>
        </p:spPr>
        <p:txBody>
          <a:bodyPr>
            <a:noAutofit/>
          </a:bodyPr>
          <a:lstStyle/>
          <a:p>
            <a:pPr lvl="0" eaLnBrk="0" fontAlgn="base" hangingPunct="0">
              <a:lnSpc>
                <a:spcPct val="100000"/>
              </a:lnSpc>
              <a:spcAft>
                <a:spcPct val="0"/>
              </a:spcAft>
            </a:pPr>
            <a:r>
              <a:rPr kumimoji="0" lang="el-GR" sz="1800" b="1" i="0" u="none" strike="noStrike" cap="none" normalizeH="0" baseline="0" dirty="0" smtClean="0">
                <a:ln>
                  <a:noFill/>
                </a:ln>
                <a:solidFill>
                  <a:schemeClr val="tx1"/>
                </a:solidFill>
                <a:effectLst/>
                <a:latin typeface="+mn-lt"/>
                <a:ea typeface="Calibri" panose="020F0502020204030204" pitchFamily="34" charset="0"/>
                <a:cs typeface="Arial" panose="020B0604020202020204" pitchFamily="34" charset="0"/>
              </a:rPr>
              <a:t>ΑΣΚΗΣΗ 2</a:t>
            </a:r>
            <a:r>
              <a:rPr kumimoji="0" lang="el-GR" sz="1800" b="0" i="0" u="none" strike="noStrike" cap="none" normalizeH="0" baseline="0" dirty="0" smtClean="0">
                <a:ln>
                  <a:noFill/>
                </a:ln>
                <a:solidFill>
                  <a:schemeClr val="tx1"/>
                </a:solidFill>
                <a:effectLst/>
                <a:latin typeface="+mn-lt"/>
                <a:ea typeface="Calibri" panose="020F0502020204030204" pitchFamily="34" charset="0"/>
                <a:cs typeface="Arial" panose="020B0604020202020204" pitchFamily="34" charset="0"/>
              </a:rPr>
              <a:t/>
            </a:r>
            <a:br>
              <a:rPr kumimoji="0" lang="el-GR" sz="1800" b="0" i="0" u="none" strike="noStrike" cap="none" normalizeH="0" baseline="0" dirty="0" smtClean="0">
                <a:ln>
                  <a:noFill/>
                </a:ln>
                <a:solidFill>
                  <a:schemeClr val="tx1"/>
                </a:solidFill>
                <a:effectLst/>
                <a:latin typeface="+mn-lt"/>
                <a:ea typeface="Calibri" panose="020F0502020204030204" pitchFamily="34" charset="0"/>
                <a:cs typeface="Arial" panose="020B0604020202020204" pitchFamily="34" charset="0"/>
              </a:rPr>
            </a:br>
            <a:r>
              <a:rPr kumimoji="0" lang="el-GR" sz="1800" b="0" i="0" u="none" strike="noStrike" cap="none" normalizeH="0" baseline="0" dirty="0" smtClean="0">
                <a:ln>
                  <a:noFill/>
                </a:ln>
                <a:solidFill>
                  <a:schemeClr val="tx1"/>
                </a:solidFill>
                <a:effectLst/>
                <a:latin typeface="+mn-lt"/>
                <a:ea typeface="Calibri" panose="020F0502020204030204" pitchFamily="34" charset="0"/>
                <a:cs typeface="Arial" panose="020B0604020202020204" pitchFamily="34" charset="0"/>
              </a:rPr>
              <a:t>Σε μια υποθετική οικονομία που παράγονται δύο αγαθά Χ και Ψ με δεδομένη τεχνολογία και με πλήρη κι αποδοτική αξιοποίηση των παραγωγικών συντελεστών παράγονται οι παρα</a:t>
            </a:r>
            <a:r>
              <a:rPr lang="el-GR" sz="1800" dirty="0" smtClean="0">
                <a:latin typeface="+mn-lt"/>
                <a:ea typeface="Calibri" panose="020F0502020204030204" pitchFamily="34" charset="0"/>
                <a:cs typeface="Arial" panose="020B0604020202020204" pitchFamily="34" charset="0"/>
              </a:rPr>
              <a:t>κ</a:t>
            </a:r>
            <a:r>
              <a:rPr kumimoji="0" lang="el-GR" sz="1800" b="0" i="0" u="none" strike="noStrike" cap="none" normalizeH="0" baseline="0" dirty="0" smtClean="0">
                <a:ln>
                  <a:noFill/>
                </a:ln>
                <a:solidFill>
                  <a:schemeClr val="tx1"/>
                </a:solidFill>
                <a:effectLst/>
                <a:latin typeface="+mn-lt"/>
                <a:ea typeface="Calibri" panose="020F0502020204030204" pitchFamily="34" charset="0"/>
                <a:cs typeface="Arial" panose="020B0604020202020204" pitchFamily="34" charset="0"/>
              </a:rPr>
              <a:t>άτω άριστοι συνδυασμοί</a:t>
            </a:r>
            <a:r>
              <a:rPr kumimoji="0" lang="el-GR" sz="1800" b="0" i="0" u="none" strike="noStrike" cap="none" normalizeH="0" baseline="0" dirty="0" smtClean="0">
                <a:ln>
                  <a:noFill/>
                </a:ln>
                <a:solidFill>
                  <a:schemeClr val="tx1"/>
                </a:solidFill>
                <a:effectLst/>
                <a:latin typeface="+mn-lt"/>
              </a:rPr>
              <a:t/>
            </a:r>
            <a:br>
              <a:rPr kumimoji="0" lang="el-GR" sz="1800" b="0" i="0" u="none" strike="noStrike" cap="none" normalizeH="0" baseline="0" dirty="0" smtClean="0">
                <a:ln>
                  <a:noFill/>
                </a:ln>
                <a:solidFill>
                  <a:schemeClr val="tx1"/>
                </a:solidFill>
                <a:effectLst/>
                <a:latin typeface="+mn-lt"/>
              </a:rPr>
            </a:br>
            <a:r>
              <a:rPr kumimoji="0" lang="el-GR" sz="1800" b="0" i="0" u="none" strike="noStrike" cap="none" normalizeH="0" baseline="0" dirty="0" smtClean="0">
                <a:ln>
                  <a:noFill/>
                </a:ln>
                <a:solidFill>
                  <a:schemeClr val="tx1"/>
                </a:solidFill>
                <a:effectLst/>
                <a:latin typeface="+mn-lt"/>
                <a:ea typeface="Calibri" panose="020F0502020204030204" pitchFamily="34" charset="0"/>
                <a:cs typeface="Arial" panose="020B0604020202020204" pitchFamily="34" charset="0"/>
              </a:rPr>
              <a:t>Α) Να συμπληρωθούν τα κενά του πίνακα</a:t>
            </a:r>
            <a:r>
              <a:rPr kumimoji="0" lang="el-GR" sz="1800" b="0" i="0" u="none" strike="noStrike" cap="none" normalizeH="0" baseline="0" dirty="0" smtClean="0">
                <a:ln>
                  <a:noFill/>
                </a:ln>
                <a:solidFill>
                  <a:schemeClr val="tx1"/>
                </a:solidFill>
                <a:effectLst/>
                <a:latin typeface="+mn-lt"/>
              </a:rPr>
              <a:t/>
            </a:r>
            <a:br>
              <a:rPr kumimoji="0" lang="el-GR" sz="1800" b="0" i="0" u="none" strike="noStrike" cap="none" normalizeH="0" baseline="0" dirty="0" smtClean="0">
                <a:ln>
                  <a:noFill/>
                </a:ln>
                <a:solidFill>
                  <a:schemeClr val="tx1"/>
                </a:solidFill>
                <a:effectLst/>
                <a:latin typeface="+mn-lt"/>
              </a:rPr>
            </a:br>
            <a:r>
              <a:rPr kumimoji="0" lang="el-GR" sz="1800" b="0" i="0" u="none" strike="noStrike" cap="none" normalizeH="0" baseline="0" dirty="0" smtClean="0">
                <a:ln>
                  <a:noFill/>
                </a:ln>
                <a:solidFill>
                  <a:schemeClr val="tx1"/>
                </a:solidFill>
                <a:effectLst/>
                <a:latin typeface="+mn-lt"/>
                <a:ea typeface="Calibri" panose="020F0502020204030204" pitchFamily="34" charset="0"/>
                <a:cs typeface="Arial" panose="020B0604020202020204" pitchFamily="34" charset="0"/>
              </a:rPr>
              <a:t>Β) Αν παράγεται ο συνδυασμός Β και θέλουμε να παράγουμε 10 επιπλέον μονάδες του Χ, πόσες μονάδες του Ψ πρέπει να θυσιαστούν;</a:t>
            </a:r>
            <a:r>
              <a:rPr kumimoji="0" lang="el-GR" sz="1800" b="0" i="0" u="none" strike="noStrike" cap="none" normalizeH="0" baseline="0" dirty="0" smtClean="0">
                <a:ln>
                  <a:noFill/>
                </a:ln>
                <a:solidFill>
                  <a:schemeClr val="tx1"/>
                </a:solidFill>
                <a:effectLst/>
                <a:latin typeface="+mn-lt"/>
              </a:rPr>
              <a:t/>
            </a:r>
            <a:br>
              <a:rPr kumimoji="0" lang="el-GR" sz="1800" b="0" i="0" u="none" strike="noStrike" cap="none" normalizeH="0" baseline="0" dirty="0" smtClean="0">
                <a:ln>
                  <a:noFill/>
                </a:ln>
                <a:solidFill>
                  <a:schemeClr val="tx1"/>
                </a:solidFill>
                <a:effectLst/>
                <a:latin typeface="+mn-lt"/>
              </a:rPr>
            </a:br>
            <a:r>
              <a:rPr kumimoji="0" lang="el-GR" sz="1800" b="0" i="0" u="none" strike="noStrike" cap="none" normalizeH="0" baseline="0" dirty="0" smtClean="0">
                <a:ln>
                  <a:noFill/>
                </a:ln>
                <a:solidFill>
                  <a:schemeClr val="tx1"/>
                </a:solidFill>
                <a:effectLst/>
                <a:latin typeface="+mn-lt"/>
                <a:ea typeface="Calibri" panose="020F0502020204030204" pitchFamily="34" charset="0"/>
                <a:cs typeface="Arial" panose="020B0604020202020204" pitchFamily="34" charset="0"/>
              </a:rPr>
              <a:t>Γ) Πόσες μονάδες του Χ θυσιάζονται για να παραχθούν οι τελευταίες 37 μονάδες του Ψ;</a:t>
            </a:r>
            <a:r>
              <a:rPr kumimoji="0" lang="el-GR" sz="1800" b="0" i="0" u="none" strike="noStrike" cap="none" normalizeH="0" baseline="0" dirty="0" smtClean="0">
                <a:ln>
                  <a:noFill/>
                </a:ln>
                <a:solidFill>
                  <a:schemeClr val="tx1"/>
                </a:solidFill>
                <a:effectLst/>
                <a:latin typeface="+mn-lt"/>
              </a:rPr>
              <a:t/>
            </a:r>
            <a:br>
              <a:rPr kumimoji="0" lang="el-GR" sz="1800" b="0" i="0" u="none" strike="noStrike" cap="none" normalizeH="0" baseline="0" dirty="0" smtClean="0">
                <a:ln>
                  <a:noFill/>
                </a:ln>
                <a:solidFill>
                  <a:schemeClr val="tx1"/>
                </a:solidFill>
                <a:effectLst/>
                <a:latin typeface="+mn-lt"/>
              </a:rPr>
            </a:br>
            <a:r>
              <a:rPr kumimoji="0" lang="el-GR" sz="1800" b="0" i="0" u="none" strike="noStrike" cap="none" normalizeH="0" baseline="0" dirty="0" smtClean="0">
                <a:ln>
                  <a:noFill/>
                </a:ln>
                <a:solidFill>
                  <a:schemeClr val="tx1"/>
                </a:solidFill>
                <a:effectLst/>
                <a:latin typeface="+mn-lt"/>
                <a:ea typeface="Calibri" panose="020F0502020204030204" pitchFamily="34" charset="0"/>
                <a:cs typeface="Arial" panose="020B0604020202020204" pitchFamily="34" charset="0"/>
              </a:rPr>
              <a:t>Δ) Να χαρακτηρίσετε το συνδυασμό Κ Χ=22 Ψ=9. Τι σημαίνει ο συνδυασμός αυτός για την οικονομία;</a:t>
            </a:r>
            <a:r>
              <a:rPr kumimoji="0" lang="el-GR" sz="1800" b="0" i="0" u="none" strike="noStrike" cap="none" normalizeH="0" baseline="0" dirty="0" smtClean="0">
                <a:ln>
                  <a:noFill/>
                </a:ln>
                <a:solidFill>
                  <a:schemeClr val="tx1"/>
                </a:solidFill>
                <a:effectLst/>
                <a:latin typeface="+mn-lt"/>
              </a:rPr>
              <a:t/>
            </a:r>
            <a:br>
              <a:rPr kumimoji="0" lang="el-GR" sz="1800" b="0" i="0" u="none" strike="noStrike" cap="none" normalizeH="0" baseline="0" dirty="0" smtClean="0">
                <a:ln>
                  <a:noFill/>
                </a:ln>
                <a:solidFill>
                  <a:schemeClr val="tx1"/>
                </a:solidFill>
                <a:effectLst/>
                <a:latin typeface="+mn-lt"/>
              </a:rPr>
            </a:br>
            <a:r>
              <a:rPr kumimoji="0" lang="el-GR" sz="1800" b="0" i="0" u="none" strike="noStrike" cap="none" normalizeH="0" baseline="0" dirty="0" smtClean="0">
                <a:ln>
                  <a:noFill/>
                </a:ln>
                <a:solidFill>
                  <a:schemeClr val="tx1"/>
                </a:solidFill>
                <a:effectLst/>
                <a:latin typeface="+mn-lt"/>
                <a:ea typeface="Calibri" panose="020F0502020204030204" pitchFamily="34" charset="0"/>
                <a:cs typeface="Arial" panose="020B0604020202020204" pitchFamily="34" charset="0"/>
              </a:rPr>
              <a:t>Ε) Το κόστος ευκαιρίας του αγαθού Χ σε όρους του Ψ είναι αυξανόμενο, φθίνον ή σταθερό; </a:t>
            </a:r>
            <a:endParaRPr lang="el-GR" sz="1800" dirty="0">
              <a:latin typeface="+mn-lt"/>
            </a:endParaRPr>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528414297"/>
              </p:ext>
            </p:extLst>
          </p:nvPr>
        </p:nvGraphicFramePr>
        <p:xfrm>
          <a:off x="1249251" y="3052297"/>
          <a:ext cx="7390579" cy="3425776"/>
        </p:xfrm>
        <a:graphic>
          <a:graphicData uri="http://schemas.openxmlformats.org/drawingml/2006/table">
            <a:tbl>
              <a:tblPr firstRow="1" firstCol="1" bandRow="1">
                <a:tableStyleId>{5C22544A-7EE6-4342-B048-85BDC9FD1C3A}</a:tableStyleId>
              </a:tblPr>
              <a:tblGrid>
                <a:gridCol w="1488278"/>
                <a:gridCol w="1475353"/>
                <a:gridCol w="1475353"/>
                <a:gridCol w="1475353"/>
                <a:gridCol w="1476242"/>
              </a:tblGrid>
              <a:tr h="541267">
                <a:tc>
                  <a:txBody>
                    <a:bodyPr/>
                    <a:lstStyle/>
                    <a:p>
                      <a:pPr marL="457200" algn="ctr">
                        <a:lnSpc>
                          <a:spcPct val="115000"/>
                        </a:lnSpc>
                        <a:spcAft>
                          <a:spcPts val="0"/>
                        </a:spcAft>
                      </a:pPr>
                      <a:r>
                        <a:rPr lang="el-GR" sz="1200" dirty="0">
                          <a:effectLst/>
                        </a:rPr>
                        <a:t>Συνδυασμοί</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dirty="0">
                          <a:effectLst/>
                        </a:rPr>
                        <a:t>Ποσότητα Χ</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Ποσότητα Ψ</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ΚΕ</a:t>
                      </a:r>
                      <a:r>
                        <a:rPr lang="el-GR" sz="1200" baseline="-25000">
                          <a:effectLst/>
                        </a:rPr>
                        <a:t>χ</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l-GR" sz="1200">
                          <a:effectLst/>
                        </a:rPr>
                        <a:t>ΚΕ</a:t>
                      </a:r>
                      <a:r>
                        <a:rPr lang="el-GR" sz="1200" baseline="-25000">
                          <a:effectLst/>
                        </a:rPr>
                        <a:t>Ψ</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0501">
                <a:tc>
                  <a:txBody>
                    <a:bodyPr/>
                    <a:lstStyle/>
                    <a:p>
                      <a:pPr marL="457200" algn="ctr">
                        <a:lnSpc>
                          <a:spcPct val="115000"/>
                        </a:lnSpc>
                        <a:spcAft>
                          <a:spcPts val="0"/>
                        </a:spcAft>
                      </a:pPr>
                      <a:r>
                        <a:rPr lang="el-GR" sz="1200" dirty="0">
                          <a:effectLst/>
                        </a:rPr>
                        <a:t>Α</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89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0501">
                <a:tc>
                  <a:txBody>
                    <a:bodyPr/>
                    <a:lstStyle/>
                    <a:p>
                      <a:pPr marL="457200" algn="ctr">
                        <a:lnSpc>
                          <a:spcPct val="115000"/>
                        </a:lnSpc>
                        <a:spcAft>
                          <a:spcPts val="0"/>
                        </a:spcAft>
                      </a:pPr>
                      <a:r>
                        <a:rPr lang="el-GR" sz="12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l-GR" sz="1200">
                          <a:effectLst/>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0501">
                <a:tc>
                  <a:txBody>
                    <a:bodyPr/>
                    <a:lstStyle/>
                    <a:p>
                      <a:pPr marL="457200" algn="ctr">
                        <a:lnSpc>
                          <a:spcPct val="115000"/>
                        </a:lnSpc>
                        <a:spcAft>
                          <a:spcPts val="0"/>
                        </a:spcAft>
                      </a:pPr>
                      <a:r>
                        <a:rPr lang="el-GR" sz="1200" dirty="0">
                          <a:effectLst/>
                        </a:rPr>
                        <a:t>Β</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dirty="0">
                          <a:effectLst/>
                        </a:rPr>
                        <a:t>5</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0501">
                <a:tc>
                  <a:txBody>
                    <a:bodyPr/>
                    <a:lstStyle/>
                    <a:p>
                      <a:pPr marL="457200" algn="ctr">
                        <a:lnSpc>
                          <a:spcPct val="115000"/>
                        </a:lnSpc>
                        <a:spcAft>
                          <a:spcPts val="0"/>
                        </a:spcAft>
                      </a:pPr>
                      <a:r>
                        <a:rPr lang="el-GR" sz="12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l-GR" sz="1200">
                          <a:effectLst/>
                        </a:rPr>
                        <a:t>1/4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0501">
                <a:tc>
                  <a:txBody>
                    <a:bodyPr/>
                    <a:lstStyle/>
                    <a:p>
                      <a:pPr marL="457200" algn="ctr">
                        <a:lnSpc>
                          <a:spcPct val="115000"/>
                        </a:lnSpc>
                        <a:spcAft>
                          <a:spcPts val="0"/>
                        </a:spcAft>
                      </a:pPr>
                      <a:r>
                        <a:rPr lang="el-GR" sz="1200" dirty="0">
                          <a:effectLst/>
                        </a:rPr>
                        <a:t>Γ</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12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0501">
                <a:tc>
                  <a:txBody>
                    <a:bodyPr/>
                    <a:lstStyle/>
                    <a:p>
                      <a:pPr marL="457200" algn="ctr">
                        <a:lnSpc>
                          <a:spcPct val="115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l-GR" sz="1200">
                          <a:effectLst/>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0501">
                <a:tc>
                  <a:txBody>
                    <a:bodyPr/>
                    <a:lstStyle/>
                    <a:p>
                      <a:pPr marL="457200" algn="ctr">
                        <a:lnSpc>
                          <a:spcPct val="115000"/>
                        </a:lnSpc>
                        <a:spcAft>
                          <a:spcPts val="0"/>
                        </a:spcAft>
                      </a:pPr>
                      <a:r>
                        <a:rPr lang="el-GR" sz="1200">
                          <a:effectLst/>
                        </a:rPr>
                        <a:t>Δ</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12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0501">
                <a:tc>
                  <a:txBody>
                    <a:bodyPr/>
                    <a:lstStyle/>
                    <a:p>
                      <a:pPr marL="457200" algn="ctr">
                        <a:lnSpc>
                          <a:spcPct val="115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dirty="0">
                          <a:effectLst/>
                        </a:rPr>
                        <a:t>2,4</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l-GR" sz="1200">
                          <a:effectLst/>
                        </a:rPr>
                        <a:t>;</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20501">
                <a:tc>
                  <a:txBody>
                    <a:bodyPr/>
                    <a:lstStyle/>
                    <a:p>
                      <a:pPr marL="457200" algn="ctr">
                        <a:lnSpc>
                          <a:spcPct val="115000"/>
                        </a:lnSpc>
                        <a:spcAft>
                          <a:spcPts val="0"/>
                        </a:spcAft>
                      </a:pPr>
                      <a:r>
                        <a:rPr lang="el-GR" sz="1200" dirty="0">
                          <a:effectLst/>
                        </a:rPr>
                        <a:t>Ε</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 </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dirty="0">
                          <a:effectLst/>
                        </a:rPr>
                        <a:t>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l-GR" sz="1200" dirty="0">
                          <a:effectLst/>
                        </a:rPr>
                        <a:t> </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0" y="90100"/>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kumimoji="0" lang="el-G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17733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84821"/>
            <a:ext cx="10515600" cy="1325563"/>
          </a:xfrm>
        </p:spPr>
        <p:txBody>
          <a:bodyPr>
            <a:normAutofit/>
          </a:bodyPr>
          <a:lstStyle/>
          <a:p>
            <a:pPr algn="ctr"/>
            <a:r>
              <a:rPr lang="el-GR" sz="2400" b="1" dirty="0" smtClean="0">
                <a:latin typeface="+mn-lt"/>
              </a:rPr>
              <a:t>ΑΣΚΗΣΗ 3</a:t>
            </a:r>
            <a:endParaRPr lang="el-GR" sz="2400" b="1" dirty="0">
              <a:latin typeface="+mn-lt"/>
            </a:endParaRPr>
          </a:p>
        </p:txBody>
      </p:sp>
      <p:sp>
        <p:nvSpPr>
          <p:cNvPr id="3" name="Θέση περιεχομένου 2"/>
          <p:cNvSpPr>
            <a:spLocks noGrp="1"/>
          </p:cNvSpPr>
          <p:nvPr>
            <p:ph idx="1"/>
          </p:nvPr>
        </p:nvSpPr>
        <p:spPr>
          <a:xfrm>
            <a:off x="838200" y="1510384"/>
            <a:ext cx="10515600" cy="4666579"/>
          </a:xfrm>
        </p:spPr>
        <p:txBody>
          <a:bodyPr>
            <a:normAutofit/>
          </a:bodyPr>
          <a:lstStyle/>
          <a:p>
            <a:r>
              <a:rPr lang="el-GR" sz="2000" dirty="0">
                <a:cs typeface="Arial" panose="020B0604020202020204" pitchFamily="34" charset="0"/>
              </a:rPr>
              <a:t>Έστω δύο χώρες Α και Β που καθεμία από αυτές διαθέτει 200.000 εργαζόμενους και παράγει δύο αγαθά Χ και Ψ. Οι εργαζόμενοι είναι εξίσου κατάλληλοι για την παραγωγή και των δύο αγαθών. Ο βαθμός εξειδίκευσης των εργαζομένων διαφέρει μεταξύ των χωρών Α και Β. Συγκεκριμένα στη χώρα Α ο κάθε εργάτης μπορεί να παράγει είτε </a:t>
            </a:r>
            <a:r>
              <a:rPr lang="el-GR" sz="2000" dirty="0" smtClean="0">
                <a:cs typeface="Arial" panose="020B0604020202020204" pitchFamily="34" charset="0"/>
              </a:rPr>
              <a:t>22 </a:t>
            </a:r>
            <a:r>
              <a:rPr lang="el-GR" sz="2000" dirty="0">
                <a:cs typeface="Arial" panose="020B0604020202020204" pitchFamily="34" charset="0"/>
              </a:rPr>
              <a:t>μονάδες του Χ είτε 10 μονάδες του Ψ, ενώ στη χώρα Β είτε 20 μονάδες του Χ είτε 4 μονάδες του Ψ. </a:t>
            </a:r>
          </a:p>
          <a:p>
            <a:r>
              <a:rPr lang="el-GR" sz="2000" dirty="0">
                <a:cs typeface="Arial" panose="020B0604020202020204" pitchFamily="34" charset="0"/>
              </a:rPr>
              <a:t>Α. Να κατασκευάσετε τον πίνακα και την ΚΠΔ για κάθε οικονομία και να σχολιάσετε τη μορφή της.</a:t>
            </a:r>
          </a:p>
          <a:p>
            <a:r>
              <a:rPr lang="el-GR" sz="2000" dirty="0">
                <a:cs typeface="Arial" panose="020B0604020202020204" pitchFamily="34" charset="0"/>
              </a:rPr>
              <a:t>Β. Σε ποια χώρα συμφέρει συγκριτικά η παραγωγή του αγαθού Χ και σε ποια η παραγωγή του αγαθού Ψ και γιατί;</a:t>
            </a:r>
          </a:p>
          <a:p>
            <a:endParaRPr lang="el-GR" dirty="0"/>
          </a:p>
        </p:txBody>
      </p:sp>
    </p:spTree>
    <p:extLst>
      <p:ext uri="{BB962C8B-B14F-4D97-AF65-F5344CB8AC3E}">
        <p14:creationId xmlns:p14="http://schemas.microsoft.com/office/powerpoint/2010/main" val="2237059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53036" y="365125"/>
            <a:ext cx="10400764" cy="3678841"/>
          </a:xfrm>
        </p:spPr>
        <p:txBody>
          <a:bodyPr>
            <a:normAutofit fontScale="90000"/>
          </a:bodyPr>
          <a:lstStyle/>
          <a:p>
            <a:r>
              <a:rPr lang="el-GR" sz="2200" dirty="0" smtClean="0">
                <a:latin typeface="+mn-lt"/>
              </a:rPr>
              <a:t/>
            </a:r>
            <a:br>
              <a:rPr lang="el-GR" sz="2200" dirty="0" smtClean="0">
                <a:latin typeface="+mn-lt"/>
              </a:rPr>
            </a:br>
            <a:r>
              <a:rPr lang="el-GR" sz="2200" dirty="0">
                <a:latin typeface="+mn-lt"/>
              </a:rPr>
              <a:t/>
            </a:r>
            <a:br>
              <a:rPr lang="el-GR" sz="2200" dirty="0">
                <a:latin typeface="+mn-lt"/>
              </a:rPr>
            </a:br>
            <a:r>
              <a:rPr lang="el-GR" sz="2200" dirty="0" smtClean="0">
                <a:latin typeface="+mn-lt"/>
              </a:rPr>
              <a:t/>
            </a:r>
            <a:br>
              <a:rPr lang="el-GR" sz="2200" dirty="0" smtClean="0">
                <a:latin typeface="+mn-lt"/>
              </a:rPr>
            </a:br>
            <a:r>
              <a:rPr lang="el-GR" sz="2400" b="1" dirty="0" smtClean="0">
                <a:latin typeface="+mn-lt"/>
              </a:rPr>
              <a:t>ΑΣΚΗΣΗ 4 </a:t>
            </a:r>
            <a:r>
              <a:rPr lang="el-GR" sz="2400" dirty="0" smtClean="0">
                <a:latin typeface="+mn-lt"/>
              </a:rPr>
              <a:t>(Συνδυαστική 1</a:t>
            </a:r>
            <a:r>
              <a:rPr lang="el-GR" sz="2400" baseline="30000" dirty="0" smtClean="0">
                <a:latin typeface="+mn-lt"/>
              </a:rPr>
              <a:t>ο</a:t>
            </a:r>
            <a:r>
              <a:rPr lang="el-GR" sz="2400" dirty="0" smtClean="0">
                <a:latin typeface="+mn-lt"/>
              </a:rPr>
              <a:t> και 3</a:t>
            </a:r>
            <a:r>
              <a:rPr lang="el-GR" sz="2400" baseline="30000" dirty="0" smtClean="0">
                <a:latin typeface="+mn-lt"/>
              </a:rPr>
              <a:t>ο</a:t>
            </a:r>
            <a:r>
              <a:rPr lang="el-GR" sz="2400" dirty="0" smtClean="0">
                <a:latin typeface="+mn-lt"/>
              </a:rPr>
              <a:t> κεφάλαιο)</a:t>
            </a:r>
            <a:r>
              <a:rPr lang="el-GR" sz="2200" dirty="0" smtClean="0">
                <a:latin typeface="+mn-lt"/>
              </a:rPr>
              <a:t/>
            </a:r>
            <a:br>
              <a:rPr lang="el-GR" sz="2200" dirty="0" smtClean="0">
                <a:latin typeface="+mn-lt"/>
              </a:rPr>
            </a:br>
            <a:r>
              <a:rPr lang="el-GR" sz="2000" dirty="0" smtClean="0">
                <a:latin typeface="+mn-lt"/>
              </a:rPr>
              <a:t>Μια υποθετική οικονομία διαθέτει 6 εργαζόμενους τους οποίους απασχολεί πλήρως και αποδοτικά στην παραγωγή των αγαθών Χ και Ψ. Ο παρακάτω πίνακας δείχνει τις μέγιστες δυνατές ποσότητες των δύο αγαθών που μπορούν να παραχθούν εναλλακτικά από τους εργαζόμενους.</a:t>
            </a:r>
            <a:br>
              <a:rPr lang="el-GR" sz="2000" dirty="0" smtClean="0">
                <a:latin typeface="+mn-lt"/>
              </a:rPr>
            </a:br>
            <a:r>
              <a:rPr lang="el-GR" sz="2000" dirty="0" smtClean="0">
                <a:latin typeface="+mn-lt"/>
              </a:rPr>
              <a:t>Α. Να κατασκευάσετε τον πίνακα παραγωγικών δυνατοτήτων</a:t>
            </a:r>
            <a:br>
              <a:rPr lang="el-GR" sz="2000" dirty="0" smtClean="0">
                <a:latin typeface="+mn-lt"/>
              </a:rPr>
            </a:br>
            <a:r>
              <a:rPr lang="el-GR" sz="2000" dirty="0" smtClean="0">
                <a:latin typeface="+mn-lt"/>
              </a:rPr>
              <a:t>Β. Να υπολογίσετε το κόστος ευκαιρίας του Χ σε όρους του Ψ και να το χαρακτηρίσετε (αύξον, φθίνον, σταθερό).</a:t>
            </a:r>
            <a:br>
              <a:rPr lang="el-GR" sz="2000" dirty="0" smtClean="0">
                <a:latin typeface="+mn-lt"/>
              </a:rPr>
            </a:br>
            <a:r>
              <a:rPr lang="el-GR" sz="2000" dirty="0" smtClean="0">
                <a:latin typeface="+mn-lt"/>
              </a:rPr>
              <a:t>Γ. Αν η οικονομία απασχολεί πλήρως και αποδοτικά όλους τους παραγωγικούς συντελεστές και παράγει 3 μονάδες του Χ. Πόσες μονάδες του Ψ θα θυσιαστούν, ώστε να αυξηθεί η ποσότητα του Χ κατά 5 μονάδες;</a:t>
            </a:r>
            <a:br>
              <a:rPr lang="el-GR" sz="2000" dirty="0" smtClean="0">
                <a:latin typeface="+mn-lt"/>
              </a:rPr>
            </a:br>
            <a:r>
              <a:rPr lang="el-GR" sz="2000" dirty="0" smtClean="0">
                <a:latin typeface="+mn-lt"/>
              </a:rPr>
              <a:t>Δ. Πόσες μονάδες του Ψ πρέπει να  θυσιαστούν για να παραχθούν οι τελευταίες 5 μονάδες του Χ;</a:t>
            </a:r>
            <a:br>
              <a:rPr lang="el-GR" sz="2000" dirty="0" smtClean="0">
                <a:latin typeface="+mn-lt"/>
              </a:rPr>
            </a:br>
            <a:r>
              <a:rPr lang="el-GR" sz="2000" dirty="0" smtClean="0">
                <a:latin typeface="+mn-lt"/>
              </a:rPr>
              <a:t>Ε. Αν η οικονομία παράγει 16 μονάδες του Χ. Για ποιες ποσότητες του Ψ η οικονομία:</a:t>
            </a:r>
            <a:br>
              <a:rPr lang="el-GR" sz="2000" dirty="0" smtClean="0">
                <a:latin typeface="+mn-lt"/>
              </a:rPr>
            </a:br>
            <a:r>
              <a:rPr lang="el-GR" sz="2000" dirty="0" smtClean="0">
                <a:latin typeface="+mn-lt"/>
              </a:rPr>
              <a:t>1. εξαντλεί τις παραγωγικές της δυνατότητες;</a:t>
            </a:r>
            <a:br>
              <a:rPr lang="el-GR" sz="2000" dirty="0" smtClean="0">
                <a:latin typeface="+mn-lt"/>
              </a:rPr>
            </a:br>
            <a:r>
              <a:rPr lang="el-GR" sz="2000" dirty="0" smtClean="0">
                <a:latin typeface="+mn-lt"/>
              </a:rPr>
              <a:t>2. αδυνατεί να παράγει</a:t>
            </a:r>
            <a:br>
              <a:rPr lang="el-GR" sz="2000" dirty="0" smtClean="0">
                <a:latin typeface="+mn-lt"/>
              </a:rPr>
            </a:br>
            <a:r>
              <a:rPr lang="el-GR" sz="2000" dirty="0" smtClean="0">
                <a:latin typeface="+mn-lt"/>
              </a:rPr>
              <a:t>3. δεν εκμεταλλεύεται πλήρως τους παραγωγικούς συντελεστές της;</a:t>
            </a:r>
            <a:br>
              <a:rPr lang="el-GR" sz="2000" dirty="0" smtClean="0">
                <a:latin typeface="+mn-lt"/>
              </a:rPr>
            </a:br>
            <a:r>
              <a:rPr lang="el-GR" sz="2200" dirty="0" smtClean="0">
                <a:latin typeface="+mn-lt"/>
              </a:rPr>
              <a:t/>
            </a:r>
            <a:br>
              <a:rPr lang="el-GR" sz="2200" dirty="0" smtClean="0">
                <a:latin typeface="+mn-lt"/>
              </a:rPr>
            </a:br>
            <a:endParaRPr lang="el-GR" dirty="0"/>
          </a:p>
        </p:txBody>
      </p:sp>
      <p:graphicFrame>
        <p:nvGraphicFramePr>
          <p:cNvPr id="6" name="Θέση περιεχομένου 5"/>
          <p:cNvGraphicFramePr>
            <a:graphicFrameLocks noGrp="1"/>
          </p:cNvGraphicFramePr>
          <p:nvPr>
            <p:ph idx="1"/>
            <p:extLst>
              <p:ext uri="{D42A27DB-BD31-4B8C-83A1-F6EECF244321}">
                <p14:modId xmlns:p14="http://schemas.microsoft.com/office/powerpoint/2010/main" val="2090040271"/>
              </p:ext>
            </p:extLst>
          </p:nvPr>
        </p:nvGraphicFramePr>
        <p:xfrm>
          <a:off x="1586752" y="4043967"/>
          <a:ext cx="7130528" cy="2691683"/>
        </p:xfrm>
        <a:graphic>
          <a:graphicData uri="http://schemas.openxmlformats.org/drawingml/2006/table">
            <a:tbl>
              <a:tblPr firstRow="1" firstCol="1" bandRow="1">
                <a:tableStyleId>{5C22544A-7EE6-4342-B048-85BDC9FD1C3A}</a:tableStyleId>
              </a:tblPr>
              <a:tblGrid>
                <a:gridCol w="2376556"/>
                <a:gridCol w="2376556"/>
                <a:gridCol w="2377416"/>
              </a:tblGrid>
              <a:tr h="890843">
                <a:tc>
                  <a:txBody>
                    <a:bodyPr/>
                    <a:lstStyle/>
                    <a:p>
                      <a:pPr marL="457200" algn="ctr">
                        <a:lnSpc>
                          <a:spcPct val="115000"/>
                        </a:lnSpc>
                        <a:spcAft>
                          <a:spcPts val="0"/>
                        </a:spcAft>
                      </a:pPr>
                      <a:r>
                        <a:rPr lang="el-GR" sz="1200" dirty="0">
                          <a:effectLst/>
                        </a:rPr>
                        <a:t>Αριθμός εργαζομένων</a:t>
                      </a:r>
                      <a:endParaRPr lang="el-GR" sz="1100" dirty="0">
                        <a:effectLst/>
                      </a:endParaRPr>
                    </a:p>
                    <a:p>
                      <a:pPr marL="457200" algn="ctr">
                        <a:lnSpc>
                          <a:spcPct val="115000"/>
                        </a:lnSpc>
                        <a:spcAft>
                          <a:spcPts val="0"/>
                        </a:spcAft>
                      </a:pPr>
                      <a:r>
                        <a:rPr lang="el-GR" sz="1200" dirty="0">
                          <a:effectLst/>
                        </a:rPr>
                        <a:t>(</a:t>
                      </a:r>
                      <a:r>
                        <a:rPr lang="en-US" sz="1200" dirty="0">
                          <a:effectLst/>
                        </a:rPr>
                        <a:t>L)</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n-US" sz="1200" dirty="0">
                          <a:effectLst/>
                        </a:rPr>
                        <a:t>X                </a:t>
                      </a:r>
                      <a:r>
                        <a:rPr lang="el-GR" sz="1200" dirty="0">
                          <a:effectLst/>
                        </a:rPr>
                        <a:t>ή</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l-GR" sz="1200">
                          <a:effectLst/>
                        </a:rPr>
                        <a:t>Ψ</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0140">
                <a:tc>
                  <a:txBody>
                    <a:bodyPr/>
                    <a:lstStyle/>
                    <a:p>
                      <a:pPr marL="457200" algn="ctr">
                        <a:lnSpc>
                          <a:spcPct val="115000"/>
                        </a:lnSpc>
                        <a:spcAft>
                          <a:spcPts val="0"/>
                        </a:spcAft>
                      </a:pPr>
                      <a:r>
                        <a:rPr lang="el-GR" sz="1200">
                          <a:effectLst/>
                        </a:rPr>
                        <a:t>1</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l-GR" sz="1200">
                          <a:effectLst/>
                        </a:rPr>
                        <a:t>80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0140">
                <a:tc>
                  <a:txBody>
                    <a:bodyPr/>
                    <a:lstStyle/>
                    <a:p>
                      <a:pPr marL="457200" algn="ctr">
                        <a:lnSpc>
                          <a:spcPct val="115000"/>
                        </a:lnSpc>
                        <a:spcAft>
                          <a:spcPts val="0"/>
                        </a:spcAft>
                      </a:pPr>
                      <a:r>
                        <a:rPr lang="el-GR" sz="1200">
                          <a:effectLst/>
                        </a:rPr>
                        <a:t>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7</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l-GR" sz="1200">
                          <a:effectLst/>
                        </a:rPr>
                        <a:t>180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0140">
                <a:tc>
                  <a:txBody>
                    <a:bodyPr/>
                    <a:lstStyle/>
                    <a:p>
                      <a:pPr marL="457200" algn="ctr">
                        <a:lnSpc>
                          <a:spcPct val="115000"/>
                        </a:lnSpc>
                        <a:spcAft>
                          <a:spcPts val="0"/>
                        </a:spcAft>
                      </a:pPr>
                      <a:r>
                        <a:rPr lang="el-GR" sz="1200">
                          <a:effectLst/>
                        </a:rPr>
                        <a:t>3</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12</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l-GR" sz="1200">
                          <a:effectLst/>
                        </a:rPr>
                        <a:t>260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0140">
                <a:tc>
                  <a:txBody>
                    <a:bodyPr/>
                    <a:lstStyle/>
                    <a:p>
                      <a:pPr marL="457200" algn="ctr">
                        <a:lnSpc>
                          <a:spcPct val="115000"/>
                        </a:lnSpc>
                        <a:spcAft>
                          <a:spcPts val="0"/>
                        </a:spcAft>
                      </a:pPr>
                      <a:r>
                        <a:rPr lang="el-GR" sz="1200">
                          <a:effectLst/>
                        </a:rPr>
                        <a:t>4</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16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l-GR" sz="1200">
                          <a:effectLst/>
                        </a:rPr>
                        <a:t>290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0140">
                <a:tc>
                  <a:txBody>
                    <a:bodyPr/>
                    <a:lstStyle/>
                    <a:p>
                      <a:pPr marL="457200" algn="ctr">
                        <a:lnSpc>
                          <a:spcPct val="115000"/>
                        </a:lnSpc>
                        <a:spcAft>
                          <a:spcPts val="0"/>
                        </a:spcAft>
                      </a:pPr>
                      <a:r>
                        <a:rPr lang="el-GR" sz="1200">
                          <a:effectLst/>
                        </a:rPr>
                        <a:t>5</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19</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l-GR" sz="1200">
                          <a:effectLst/>
                        </a:rPr>
                        <a:t>310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0140">
                <a:tc>
                  <a:txBody>
                    <a:bodyPr/>
                    <a:lstStyle/>
                    <a:p>
                      <a:pPr marL="457200" algn="ctr">
                        <a:lnSpc>
                          <a:spcPct val="115000"/>
                        </a:lnSpc>
                        <a:spcAft>
                          <a:spcPts val="0"/>
                        </a:spcAft>
                      </a:pPr>
                      <a:r>
                        <a:rPr lang="el-GR" sz="1200">
                          <a:effectLst/>
                        </a:rPr>
                        <a:t>6</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0"/>
                        </a:spcAft>
                      </a:pPr>
                      <a:r>
                        <a:rPr lang="el-GR" sz="1200">
                          <a:effectLst/>
                        </a:rPr>
                        <a:t>20</a:t>
                      </a:r>
                      <a:endParaRPr lang="el-G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a:lnSpc>
                          <a:spcPct val="115000"/>
                        </a:lnSpc>
                        <a:spcAft>
                          <a:spcPts val="1000"/>
                        </a:spcAft>
                      </a:pPr>
                      <a:r>
                        <a:rPr lang="el-GR" sz="1200" dirty="0">
                          <a:effectLst/>
                        </a:rPr>
                        <a:t>320</a:t>
                      </a:r>
                      <a:endParaRPr lang="el-G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4471433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11370" y="283335"/>
            <a:ext cx="10542430" cy="1107583"/>
          </a:xfrm>
          <a:solidFill>
            <a:schemeClr val="tx2">
              <a:lumMod val="60000"/>
              <a:lumOff val="40000"/>
            </a:schemeClr>
          </a:solidFill>
        </p:spPr>
        <p:txBody>
          <a:bodyPr>
            <a:normAutofit/>
          </a:bodyPr>
          <a:lstStyle/>
          <a:p>
            <a:pPr algn="ctr"/>
            <a:r>
              <a:rPr lang="el-GR" sz="3200" b="1" dirty="0" smtClean="0">
                <a:latin typeface="+mn-lt"/>
              </a:rPr>
              <a:t>Άσκηση 5</a:t>
            </a:r>
            <a:endParaRPr lang="el-GR" sz="3200" b="1" dirty="0">
              <a:latin typeface="+mn-lt"/>
            </a:endParaRPr>
          </a:p>
        </p:txBody>
      </p:sp>
      <p:sp>
        <p:nvSpPr>
          <p:cNvPr id="3" name="Θέση περιεχομένου 2"/>
          <p:cNvSpPr>
            <a:spLocks noGrp="1"/>
          </p:cNvSpPr>
          <p:nvPr>
            <p:ph idx="1"/>
          </p:nvPr>
        </p:nvSpPr>
        <p:spPr>
          <a:xfrm>
            <a:off x="811369" y="1390918"/>
            <a:ext cx="10542431" cy="4932609"/>
          </a:xfrm>
          <a:solidFill>
            <a:schemeClr val="accent1">
              <a:lumMod val="20000"/>
              <a:lumOff val="80000"/>
            </a:schemeClr>
          </a:solidFill>
        </p:spPr>
        <p:txBody>
          <a:bodyPr>
            <a:normAutofit fontScale="92500" lnSpcReduction="10000"/>
          </a:bodyPr>
          <a:lstStyle/>
          <a:p>
            <a:r>
              <a:rPr lang="el-GR" dirty="0" smtClean="0"/>
              <a:t>Σε μια οικονομία που έχει στη διάθεσή της 5 εργάτες (</a:t>
            </a:r>
            <a:r>
              <a:rPr lang="en-US" dirty="0" smtClean="0"/>
              <a:t>L) </a:t>
            </a:r>
            <a:r>
              <a:rPr lang="el-GR" dirty="0" smtClean="0"/>
              <a:t>παράγονται δύο αγαθά Χ και Ψ</a:t>
            </a:r>
            <a:r>
              <a:rPr lang="en-US" dirty="0" smtClean="0"/>
              <a:t>. </a:t>
            </a:r>
            <a:r>
              <a:rPr lang="el-GR" dirty="0" smtClean="0"/>
              <a:t>Η συνάρτηση παραγωγής του αγαθού Χ είναι </a:t>
            </a:r>
            <a:r>
              <a:rPr lang="en-US" dirty="0" smtClean="0"/>
              <a:t>Q=5Lx </a:t>
            </a:r>
            <a:r>
              <a:rPr lang="el-GR" dirty="0" smtClean="0"/>
              <a:t>και του Ψ </a:t>
            </a:r>
            <a:r>
              <a:rPr lang="en-US" dirty="0" smtClean="0"/>
              <a:t>Q=2L</a:t>
            </a:r>
            <a:r>
              <a:rPr lang="el-GR" dirty="0" smtClean="0"/>
              <a:t>ψ</a:t>
            </a:r>
          </a:p>
          <a:p>
            <a:r>
              <a:rPr lang="el-GR" dirty="0" smtClean="0"/>
              <a:t>Α. Να κάνετε τον πίνακα και την καμπύλη των παραγωγικών δυνατοτήτων της οικονομίας</a:t>
            </a:r>
          </a:p>
          <a:p>
            <a:r>
              <a:rPr lang="el-GR" dirty="0" smtClean="0"/>
              <a:t>Β. Να υπολογίσετε το </a:t>
            </a:r>
            <a:r>
              <a:rPr lang="el-GR" dirty="0" err="1" smtClean="0"/>
              <a:t>ΚΕχ</a:t>
            </a:r>
            <a:r>
              <a:rPr lang="el-GR" dirty="0" smtClean="0"/>
              <a:t>, να το χαρακτηρίσετε (αύξον, φθίνον, σταθερό)</a:t>
            </a:r>
          </a:p>
          <a:p>
            <a:r>
              <a:rPr lang="el-GR" dirty="0" smtClean="0"/>
              <a:t>Γ. Να υπολογίσετε τη συνάρτηση της ΚΠΔ</a:t>
            </a:r>
          </a:p>
          <a:p>
            <a:r>
              <a:rPr lang="el-GR" dirty="0" smtClean="0"/>
              <a:t>Δ. Όταν παράγονται 18 μονάδες του Χ ποια  είναι η μέγιστη ποσότητα του αγαθού Ψ που μπορεί να παραχθεί; </a:t>
            </a:r>
          </a:p>
          <a:p>
            <a:r>
              <a:rPr lang="el-GR" dirty="0" smtClean="0"/>
              <a:t>Ε. Αν κάθε αγαθό Χ έχει 80 ευρώ να βρεθεί το χρηματικό κόστος του αγαθού Ψ. Το κόστος αυτό παραμένει σταθερό μεταξύ όλων των πιθανών συνδυασμών παραγωγής; Αιτιολογήστε </a:t>
            </a:r>
            <a:r>
              <a:rPr lang="el-GR" smtClean="0"/>
              <a:t>την απάντησή σας.</a:t>
            </a:r>
            <a:endParaRPr lang="el-GR" dirty="0"/>
          </a:p>
        </p:txBody>
      </p:sp>
    </p:spTree>
    <p:extLst>
      <p:ext uri="{BB962C8B-B14F-4D97-AF65-F5344CB8AC3E}">
        <p14:creationId xmlns:p14="http://schemas.microsoft.com/office/powerpoint/2010/main" val="37744335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1000036"/>
          </a:xfrm>
          <a:solidFill>
            <a:schemeClr val="tx2">
              <a:lumMod val="60000"/>
              <a:lumOff val="40000"/>
            </a:schemeClr>
          </a:solidFill>
        </p:spPr>
        <p:txBody>
          <a:bodyPr/>
          <a:lstStyle/>
          <a:p>
            <a:pPr algn="ctr"/>
            <a:r>
              <a:rPr lang="el-GR" sz="3200" b="1" dirty="0">
                <a:solidFill>
                  <a:prstClr val="black"/>
                </a:solidFill>
                <a:latin typeface="Calibri" panose="020F0502020204030204"/>
              </a:rPr>
              <a:t>Άσκηση </a:t>
            </a:r>
            <a:r>
              <a:rPr lang="en-US" sz="3200" b="1" dirty="0" smtClean="0">
                <a:solidFill>
                  <a:prstClr val="black"/>
                </a:solidFill>
                <a:latin typeface="Calibri" panose="020F0502020204030204"/>
              </a:rPr>
              <a:t>6</a:t>
            </a:r>
            <a:endParaRPr lang="el-GR" dirty="0"/>
          </a:p>
        </p:txBody>
      </p:sp>
      <p:sp>
        <p:nvSpPr>
          <p:cNvPr id="3" name="Θέση περιεχομένου 2"/>
          <p:cNvSpPr>
            <a:spLocks noGrp="1"/>
          </p:cNvSpPr>
          <p:nvPr>
            <p:ph idx="1"/>
          </p:nvPr>
        </p:nvSpPr>
        <p:spPr>
          <a:xfrm>
            <a:off x="838200" y="1532586"/>
            <a:ext cx="10515600" cy="4644377"/>
          </a:xfrm>
        </p:spPr>
        <p:txBody>
          <a:bodyPr>
            <a:normAutofit fontScale="92500" lnSpcReduction="20000"/>
          </a:bodyPr>
          <a:lstStyle/>
          <a:p>
            <a:r>
              <a:rPr lang="el-GR" sz="1800" dirty="0">
                <a:ea typeface="Calibri" panose="020F0502020204030204" pitchFamily="34" charset="0"/>
                <a:cs typeface="Arial" panose="020B0604020202020204" pitchFamily="34" charset="0"/>
              </a:rPr>
              <a:t>Σε μια υποθετική οικονομία που παράγονται δύο αγαθά Χ και Ψ με δεδομένη τεχνολογία και με πλήρη κι αποδοτική αξιοποίηση των παραγωγικών συντελεστών παράγονται οι παρακάτω άριστοι </a:t>
            </a:r>
            <a:r>
              <a:rPr lang="el-GR" sz="1800" dirty="0" smtClean="0">
                <a:ea typeface="Calibri" panose="020F0502020204030204" pitchFamily="34" charset="0"/>
                <a:cs typeface="Arial" panose="020B0604020202020204" pitchFamily="34" charset="0"/>
              </a:rPr>
              <a:t>συνδυασμοί</a:t>
            </a:r>
          </a:p>
          <a:p>
            <a:endParaRPr lang="el-GR" dirty="0" smtClean="0">
              <a:cs typeface="Arial" panose="020B0604020202020204" pitchFamily="34" charset="0"/>
            </a:endParaRPr>
          </a:p>
          <a:p>
            <a:endParaRPr lang="el-GR" dirty="0" smtClean="0"/>
          </a:p>
          <a:p>
            <a:endParaRPr lang="el-GR" dirty="0"/>
          </a:p>
          <a:p>
            <a:endParaRPr lang="el-GR" dirty="0" smtClean="0"/>
          </a:p>
          <a:p>
            <a:endParaRPr lang="el-GR" dirty="0" smtClean="0"/>
          </a:p>
          <a:p>
            <a:endParaRPr lang="el-GR" dirty="0"/>
          </a:p>
          <a:p>
            <a:endParaRPr lang="el-GR" dirty="0" smtClean="0"/>
          </a:p>
          <a:p>
            <a:r>
              <a:rPr lang="el-GR" sz="2000" dirty="0" smtClean="0"/>
              <a:t>α. </a:t>
            </a:r>
            <a:r>
              <a:rPr lang="el-GR" sz="2000" dirty="0" smtClean="0">
                <a:ea typeface="Calibri" panose="020F0502020204030204" pitchFamily="34" charset="0"/>
                <a:cs typeface="Arial" panose="020B0604020202020204" pitchFamily="34" charset="0"/>
              </a:rPr>
              <a:t>Μια δεδομένη στιγμή στην οικονομία παράγεται ο συνδυασμός Κ</a:t>
            </a:r>
            <a:r>
              <a:rPr lang="el-GR" sz="2000" smtClean="0">
                <a:ea typeface="Calibri" panose="020F0502020204030204" pitchFamily="34" charset="0"/>
                <a:cs typeface="Arial" panose="020B0604020202020204" pitchFamily="34" charset="0"/>
              </a:rPr>
              <a:t>: </a:t>
            </a:r>
            <a:r>
              <a:rPr lang="el-GR" sz="2000" smtClean="0">
                <a:ea typeface="Calibri" panose="020F0502020204030204" pitchFamily="34" charset="0"/>
                <a:cs typeface="Arial" panose="020B0604020202020204" pitchFamily="34" charset="0"/>
              </a:rPr>
              <a:t>Χ=29, </a:t>
            </a:r>
            <a:r>
              <a:rPr lang="el-GR" sz="2000" dirty="0" smtClean="0">
                <a:ea typeface="Calibri" panose="020F0502020204030204" pitchFamily="34" charset="0"/>
                <a:cs typeface="Arial" panose="020B0604020202020204" pitchFamily="34" charset="0"/>
              </a:rPr>
              <a:t>Ψ=90. Να χαρακτηριστεί ο συνδυασμός αυτός και να εξηγήσετε τι σημαίνει για την οικονομία.</a:t>
            </a:r>
          </a:p>
          <a:p>
            <a:r>
              <a:rPr lang="el-GR" sz="2000" dirty="0" smtClean="0">
                <a:cs typeface="Arial" panose="020B0604020202020204" pitchFamily="34" charset="0"/>
              </a:rPr>
              <a:t>β. Ποια πρέπει να είναι η ποσοστιαία μεταβολή της ποσότητας του Ψ προκειμένου η οικονομία να εξαντλήσει τις παραγωγικές της δυνατότητες;</a:t>
            </a:r>
            <a:endParaRPr lang="el-GR" dirty="0"/>
          </a:p>
        </p:txBody>
      </p:sp>
      <p:graphicFrame>
        <p:nvGraphicFramePr>
          <p:cNvPr id="4" name="Πίνακας 3"/>
          <p:cNvGraphicFramePr>
            <a:graphicFrameLocks noGrp="1"/>
          </p:cNvGraphicFramePr>
          <p:nvPr>
            <p:extLst>
              <p:ext uri="{D42A27DB-BD31-4B8C-83A1-F6EECF244321}">
                <p14:modId xmlns:p14="http://schemas.microsoft.com/office/powerpoint/2010/main" val="723242974"/>
              </p:ext>
            </p:extLst>
          </p:nvPr>
        </p:nvGraphicFramePr>
        <p:xfrm>
          <a:off x="2653049" y="2009105"/>
          <a:ext cx="6272011" cy="2678111"/>
        </p:xfrm>
        <a:graphic>
          <a:graphicData uri="http://schemas.openxmlformats.org/drawingml/2006/table">
            <a:tbl>
              <a:tblPr firstRow="1" bandRow="1">
                <a:tableStyleId>{5C22544A-7EE6-4342-B048-85BDC9FD1C3A}</a:tableStyleId>
              </a:tblPr>
              <a:tblGrid>
                <a:gridCol w="2266681"/>
                <a:gridCol w="1957589"/>
                <a:gridCol w="2047741"/>
              </a:tblGrid>
              <a:tr h="694326">
                <a:tc>
                  <a:txBody>
                    <a:bodyPr/>
                    <a:lstStyle/>
                    <a:p>
                      <a:pPr algn="ctr"/>
                      <a:r>
                        <a:rPr lang="el-GR" dirty="0" smtClean="0"/>
                        <a:t>Συνδυασμοί</a:t>
                      </a:r>
                    </a:p>
                  </a:txBody>
                  <a:tcPr>
                    <a:solidFill>
                      <a:schemeClr val="tx2">
                        <a:lumMod val="60000"/>
                        <a:lumOff val="40000"/>
                      </a:schemeClr>
                    </a:solidFill>
                  </a:tcPr>
                </a:tc>
                <a:tc>
                  <a:txBody>
                    <a:bodyPr/>
                    <a:lstStyle/>
                    <a:p>
                      <a:pPr algn="ctr"/>
                      <a:r>
                        <a:rPr lang="el-GR" dirty="0" smtClean="0"/>
                        <a:t>Χ</a:t>
                      </a:r>
                      <a:endParaRPr lang="el-GR" dirty="0"/>
                    </a:p>
                  </a:txBody>
                  <a:tcPr>
                    <a:solidFill>
                      <a:schemeClr val="tx2">
                        <a:lumMod val="60000"/>
                        <a:lumOff val="40000"/>
                      </a:schemeClr>
                    </a:solidFill>
                  </a:tcPr>
                </a:tc>
                <a:tc>
                  <a:txBody>
                    <a:bodyPr/>
                    <a:lstStyle/>
                    <a:p>
                      <a:pPr algn="ctr"/>
                      <a:r>
                        <a:rPr lang="el-GR" dirty="0" smtClean="0"/>
                        <a:t>Ψ</a:t>
                      </a:r>
                      <a:endParaRPr lang="el-GR" dirty="0"/>
                    </a:p>
                  </a:txBody>
                  <a:tcPr>
                    <a:solidFill>
                      <a:schemeClr val="tx2">
                        <a:lumMod val="60000"/>
                        <a:lumOff val="40000"/>
                      </a:schemeClr>
                    </a:solidFill>
                  </a:tcPr>
                </a:tc>
              </a:tr>
              <a:tr h="396757">
                <a:tc>
                  <a:txBody>
                    <a:bodyPr/>
                    <a:lstStyle/>
                    <a:p>
                      <a:pPr algn="ctr"/>
                      <a:r>
                        <a:rPr lang="el-GR" dirty="0" smtClean="0"/>
                        <a:t>Α</a:t>
                      </a:r>
                      <a:endParaRPr lang="el-GR" dirty="0"/>
                    </a:p>
                  </a:txBody>
                  <a:tcPr/>
                </a:tc>
                <a:tc>
                  <a:txBody>
                    <a:bodyPr/>
                    <a:lstStyle/>
                    <a:p>
                      <a:pPr algn="ctr"/>
                      <a:r>
                        <a:rPr lang="el-GR" dirty="0" smtClean="0"/>
                        <a:t>0</a:t>
                      </a:r>
                      <a:endParaRPr lang="el-GR" dirty="0"/>
                    </a:p>
                  </a:txBody>
                  <a:tcPr/>
                </a:tc>
                <a:tc>
                  <a:txBody>
                    <a:bodyPr/>
                    <a:lstStyle/>
                    <a:p>
                      <a:pPr algn="ctr"/>
                      <a:r>
                        <a:rPr lang="el-GR" dirty="0" smtClean="0"/>
                        <a:t>300</a:t>
                      </a:r>
                      <a:endParaRPr lang="el-GR" dirty="0"/>
                    </a:p>
                  </a:txBody>
                  <a:tcPr/>
                </a:tc>
              </a:tr>
              <a:tr h="396757">
                <a:tc>
                  <a:txBody>
                    <a:bodyPr/>
                    <a:lstStyle/>
                    <a:p>
                      <a:pPr algn="ctr"/>
                      <a:r>
                        <a:rPr lang="el-GR" dirty="0" smtClean="0"/>
                        <a:t>Β</a:t>
                      </a:r>
                      <a:endParaRPr lang="el-GR" dirty="0"/>
                    </a:p>
                  </a:txBody>
                  <a:tcPr/>
                </a:tc>
                <a:tc>
                  <a:txBody>
                    <a:bodyPr/>
                    <a:lstStyle/>
                    <a:p>
                      <a:pPr algn="ctr"/>
                      <a:r>
                        <a:rPr lang="el-GR" dirty="0" smtClean="0"/>
                        <a:t>10</a:t>
                      </a:r>
                      <a:endParaRPr lang="el-GR" dirty="0"/>
                    </a:p>
                  </a:txBody>
                  <a:tcPr/>
                </a:tc>
                <a:tc>
                  <a:txBody>
                    <a:bodyPr/>
                    <a:lstStyle/>
                    <a:p>
                      <a:pPr algn="ctr"/>
                      <a:r>
                        <a:rPr lang="el-GR" dirty="0" smtClean="0"/>
                        <a:t>250</a:t>
                      </a:r>
                      <a:endParaRPr lang="el-GR" dirty="0"/>
                    </a:p>
                  </a:txBody>
                  <a:tcPr/>
                </a:tc>
              </a:tr>
              <a:tr h="396757">
                <a:tc>
                  <a:txBody>
                    <a:bodyPr/>
                    <a:lstStyle/>
                    <a:p>
                      <a:pPr algn="ctr"/>
                      <a:r>
                        <a:rPr lang="el-GR" dirty="0" smtClean="0"/>
                        <a:t>Γ</a:t>
                      </a:r>
                      <a:endParaRPr lang="el-GR" dirty="0"/>
                    </a:p>
                  </a:txBody>
                  <a:tcPr/>
                </a:tc>
                <a:tc>
                  <a:txBody>
                    <a:bodyPr/>
                    <a:lstStyle/>
                    <a:p>
                      <a:pPr algn="ctr"/>
                      <a:r>
                        <a:rPr lang="el-GR" dirty="0" smtClean="0"/>
                        <a:t>20</a:t>
                      </a:r>
                      <a:endParaRPr lang="el-GR" dirty="0"/>
                    </a:p>
                  </a:txBody>
                  <a:tcPr/>
                </a:tc>
                <a:tc>
                  <a:txBody>
                    <a:bodyPr/>
                    <a:lstStyle/>
                    <a:p>
                      <a:pPr algn="ctr"/>
                      <a:r>
                        <a:rPr lang="el-GR" dirty="0" smtClean="0"/>
                        <a:t>180</a:t>
                      </a:r>
                      <a:endParaRPr lang="el-GR" dirty="0"/>
                    </a:p>
                  </a:txBody>
                  <a:tcPr/>
                </a:tc>
              </a:tr>
              <a:tr h="396757">
                <a:tc>
                  <a:txBody>
                    <a:bodyPr/>
                    <a:lstStyle/>
                    <a:p>
                      <a:pPr algn="ctr"/>
                      <a:r>
                        <a:rPr lang="el-GR" dirty="0" smtClean="0"/>
                        <a:t>Δ</a:t>
                      </a:r>
                      <a:endParaRPr lang="el-GR" dirty="0"/>
                    </a:p>
                  </a:txBody>
                  <a:tcPr/>
                </a:tc>
                <a:tc>
                  <a:txBody>
                    <a:bodyPr/>
                    <a:lstStyle/>
                    <a:p>
                      <a:pPr algn="ctr"/>
                      <a:r>
                        <a:rPr lang="el-GR" dirty="0" smtClean="0"/>
                        <a:t>30</a:t>
                      </a:r>
                      <a:endParaRPr lang="el-GR" dirty="0"/>
                    </a:p>
                  </a:txBody>
                  <a:tcPr/>
                </a:tc>
                <a:tc>
                  <a:txBody>
                    <a:bodyPr/>
                    <a:lstStyle/>
                    <a:p>
                      <a:pPr algn="ctr"/>
                      <a:r>
                        <a:rPr lang="el-GR" dirty="0" smtClean="0"/>
                        <a:t>100</a:t>
                      </a:r>
                      <a:endParaRPr lang="el-GR" dirty="0"/>
                    </a:p>
                  </a:txBody>
                  <a:tcPr/>
                </a:tc>
              </a:tr>
              <a:tr h="396757">
                <a:tc>
                  <a:txBody>
                    <a:bodyPr/>
                    <a:lstStyle/>
                    <a:p>
                      <a:pPr algn="ctr"/>
                      <a:r>
                        <a:rPr lang="el-GR" dirty="0" smtClean="0"/>
                        <a:t>Ε</a:t>
                      </a:r>
                      <a:endParaRPr lang="el-GR" dirty="0"/>
                    </a:p>
                  </a:txBody>
                  <a:tcPr/>
                </a:tc>
                <a:tc>
                  <a:txBody>
                    <a:bodyPr/>
                    <a:lstStyle/>
                    <a:p>
                      <a:pPr algn="ctr"/>
                      <a:r>
                        <a:rPr lang="el-GR" dirty="0" smtClean="0"/>
                        <a:t>40</a:t>
                      </a:r>
                      <a:endParaRPr lang="el-GR" dirty="0"/>
                    </a:p>
                  </a:txBody>
                  <a:tcPr/>
                </a:tc>
                <a:tc>
                  <a:txBody>
                    <a:bodyPr/>
                    <a:lstStyle/>
                    <a:p>
                      <a:pPr algn="ctr"/>
                      <a:r>
                        <a:rPr lang="el-GR" dirty="0" smtClean="0"/>
                        <a:t>0</a:t>
                      </a:r>
                      <a:endParaRPr lang="el-GR" dirty="0"/>
                    </a:p>
                  </a:txBody>
                  <a:tcPr/>
                </a:tc>
              </a:tr>
            </a:tbl>
          </a:graphicData>
        </a:graphic>
      </p:graphicFrame>
    </p:spTree>
    <p:extLst>
      <p:ext uri="{BB962C8B-B14F-4D97-AF65-F5344CB8AC3E}">
        <p14:creationId xmlns:p14="http://schemas.microsoft.com/office/powerpoint/2010/main" val="280982429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4954</TotalTime>
  <Words>439</Words>
  <Application>Microsoft Office PowerPoint</Application>
  <PresentationFormat>Ευρεία οθόνη</PresentationFormat>
  <Paragraphs>135</Paragraphs>
  <Slides>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7</vt:i4>
      </vt:variant>
    </vt:vector>
  </HeadingPairs>
  <TitlesOfParts>
    <vt:vector size="12" baseType="lpstr">
      <vt:lpstr>Arial</vt:lpstr>
      <vt:lpstr>Calibri</vt:lpstr>
      <vt:lpstr>Calibri Light</vt:lpstr>
      <vt:lpstr>Times New Roman</vt:lpstr>
      <vt:lpstr>Θέμα του Office</vt:lpstr>
      <vt:lpstr>Επαναληπτικές ασκήσεις 1ου κεφαλαίου  </vt:lpstr>
      <vt:lpstr>ΑΣΚΗΣΗ 1 Μια οικονομία παράγει δύο μόνο προϊόντα Χ και Ψ, χρησιμοποιώντας όλους τους παραγωγικούς συντελεστές που έχει στη διάθεσή της.  Οι μέγιστοι συνδυασμοί δίνονται στον παρακάτω πίνακα: α. Να κατασκευάσετε την καμπύλη παραγωγικών δυνατοτήτων (ΚΠΔ). β. Να υπολογίσετε το κόστος ευκαιρίας του αγαθού Χ και του αγαθού Ψ και να σχολιάσετε την πορεία του κόστους ευκαιρίας γ.  Ο συνδυασμός Κ ( Χ=94, Ψ=26) είναι άριστος, εφικτός ή ανέφικτος; Τι σημαίνει αυτός ο συνδυασμός για την οικονομία;  δ. Αν η οικονομία παράγει 14 μονάδες του Ψ, ποια ποσότητα του Χ πρέπει να παράγει για να εξαντλεί τις παραγωγικές δυνατότητές της; ε. Αν η οικονομία παράγει το συνδυασμό Γ και θέλει να αυξήσει την παραγωγή του Χ κατά 50%, πόσες μονάδες του Ψ πρέπει να θυσιάσει; στ. Πόσες μονάδες του Χ θυσιάζονται για την παραγωγή των 5 τελευταίων μονάδων του Ψ; </vt:lpstr>
      <vt:lpstr>ΑΣΚΗΣΗ 2 Σε μια υποθετική οικονομία που παράγονται δύο αγαθά Χ και Ψ με δεδομένη τεχνολογία και με πλήρη κι αποδοτική αξιοποίηση των παραγωγικών συντελεστών παράγονται οι παρακάτω άριστοι συνδυασμοί Α) Να συμπληρωθούν τα κενά του πίνακα Β) Αν παράγεται ο συνδυασμός Β και θέλουμε να παράγουμε 10 επιπλέον μονάδες του Χ, πόσες μονάδες του Ψ πρέπει να θυσιαστούν; Γ) Πόσες μονάδες του Χ θυσιάζονται για να παραχθούν οι τελευταίες 37 μονάδες του Ψ; Δ) Να χαρακτηρίσετε το συνδυασμό Κ Χ=22 Ψ=9. Τι σημαίνει ο συνδυασμός αυτός για την οικονομία; Ε) Το κόστος ευκαιρίας του αγαθού Χ σε όρους του Ψ είναι αυξανόμενο, φθίνον ή σταθερό; </vt:lpstr>
      <vt:lpstr>ΑΣΚΗΣΗ 3</vt:lpstr>
      <vt:lpstr>   ΑΣΚΗΣΗ 4 (Συνδυαστική 1ο και 3ο κεφάλαιο) Μια υποθετική οικονομία διαθέτει 6 εργαζόμενους τους οποίους απασχολεί πλήρως και αποδοτικά στην παραγωγή των αγαθών Χ και Ψ. Ο παρακάτω πίνακας δείχνει τις μέγιστες δυνατές ποσότητες των δύο αγαθών που μπορούν να παραχθούν εναλλακτικά από τους εργαζόμενους. Α. Να κατασκευάσετε τον πίνακα παραγωγικών δυνατοτήτων Β. Να υπολογίσετε το κόστος ευκαιρίας του Χ σε όρους του Ψ και να το χαρακτηρίσετε (αύξον, φθίνον, σταθερό). Γ. Αν η οικονομία απασχολεί πλήρως και αποδοτικά όλους τους παραγωγικούς συντελεστές και παράγει 3 μονάδες του Χ. Πόσες μονάδες του Ψ θα θυσιαστούν, ώστε να αυξηθεί η ποσότητα του Χ κατά 5 μονάδες; Δ. Πόσες μονάδες του Ψ πρέπει να  θυσιαστούν για να παραχθούν οι τελευταίες 5 μονάδες του Χ; Ε. Αν η οικονομία παράγει 16 μονάδες του Χ. Για ποιες ποσότητες του Ψ η οικονομία: 1. εξαντλεί τις παραγωγικές της δυνατότητες; 2. αδυνατεί να παράγει 3. δεν εκμεταλλεύεται πλήρως τους παραγωγικούς συντελεστές της;  </vt:lpstr>
      <vt:lpstr>Άσκηση 5</vt:lpstr>
      <vt:lpstr>Άσκηση 6</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ΣΟΦΙΑ ΔΟΚΙΜΑΚΗ</dc:creator>
  <cp:lastModifiedBy>ΣΟΦΙΑ ΔΟΚΙΜΑΚΗ</cp:lastModifiedBy>
  <cp:revision>29</cp:revision>
  <cp:lastPrinted>2020-04-06T18:34:37Z</cp:lastPrinted>
  <dcterms:created xsi:type="dcterms:W3CDTF">2020-03-28T18:06:42Z</dcterms:created>
  <dcterms:modified xsi:type="dcterms:W3CDTF">2020-04-09T17:06:28Z</dcterms:modified>
</cp:coreProperties>
</file>