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8B4"/>
    <a:srgbClr val="9933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91" d="100"/>
          <a:sy n="91"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438D8-C8F5-41CD-A265-1B8E74EF4995}" type="doc">
      <dgm:prSet loTypeId="urn:microsoft.com/office/officeart/2005/8/layout/pList2" loCatId="list" qsTypeId="urn:microsoft.com/office/officeart/2005/8/quickstyle/simple1" qsCatId="simple" csTypeId="urn:microsoft.com/office/officeart/2005/8/colors/accent1_2" csCatId="accent1" phldr="1"/>
      <dgm:spPr/>
    </dgm:pt>
    <dgm:pt modelId="{32C7D403-9952-4C79-8825-F2B4EFCC3BB1}">
      <dgm:prSet phldrT="[Κείμενο]"/>
      <dgm:spPr>
        <a:solidFill>
          <a:schemeClr val="accent3">
            <a:lumMod val="50000"/>
          </a:schemeClr>
        </a:solidFill>
      </dgm:spPr>
      <dgm:t>
        <a:bodyPr/>
        <a:lstStyle/>
        <a:p>
          <a:r>
            <a:rPr lang="el-GR" dirty="0" smtClean="0"/>
            <a:t>Δεν δείχνει ποια αγαθά παράγονται στην οικονομία πχ. Τρόφιμα, παιχνίδια ή όπλα και ναρκωτικά.  Δείχνει μόνο την αξία τους.</a:t>
          </a:r>
          <a:endParaRPr lang="el-GR" dirty="0"/>
        </a:p>
      </dgm:t>
    </dgm:pt>
    <dgm:pt modelId="{647FDA5C-3003-4869-BBB7-B1E69729A067}" type="parTrans" cxnId="{29622782-1341-474B-BED1-D59B0BBAB00C}">
      <dgm:prSet/>
      <dgm:spPr/>
      <dgm:t>
        <a:bodyPr/>
        <a:lstStyle/>
        <a:p>
          <a:endParaRPr lang="el-GR"/>
        </a:p>
      </dgm:t>
    </dgm:pt>
    <dgm:pt modelId="{3CFC0183-CC08-4C17-9797-3993EE24676F}" type="sibTrans" cxnId="{29622782-1341-474B-BED1-D59B0BBAB00C}">
      <dgm:prSet/>
      <dgm:spPr/>
      <dgm:t>
        <a:bodyPr/>
        <a:lstStyle/>
        <a:p>
          <a:endParaRPr lang="el-GR"/>
        </a:p>
      </dgm:t>
    </dgm:pt>
    <dgm:pt modelId="{435B3BF0-61A3-493C-B31B-5E3C252AB8D6}">
      <dgm:prSet phldrT="[Κείμενο]"/>
      <dgm:spPr>
        <a:solidFill>
          <a:schemeClr val="tx2">
            <a:lumMod val="75000"/>
          </a:schemeClr>
        </a:solidFill>
      </dgm:spPr>
      <dgm:t>
        <a:bodyPr/>
        <a:lstStyle/>
        <a:p>
          <a:r>
            <a:rPr lang="el-GR" dirty="0" smtClean="0"/>
            <a:t>Δεν δείχνει πώς κατανέμονται τα αγαθά στα μέλη της κοινωνίας. Ισομερώς-&gt;υψηλό βιοτικό επίπεδο</a:t>
          </a:r>
        </a:p>
        <a:p>
          <a:r>
            <a:rPr lang="el-GR" dirty="0" smtClean="0"/>
            <a:t>Ανισομερώς-&gt;μεγάλο χάσμα ανάμεσα σε πλούσιους &amp; φτωχούς, έλλειψη κοινωνικής ευημερίας</a:t>
          </a:r>
          <a:endParaRPr lang="el-GR" dirty="0"/>
        </a:p>
      </dgm:t>
    </dgm:pt>
    <dgm:pt modelId="{BEA0E380-1A36-4E89-B268-86DABBB9D238}" type="parTrans" cxnId="{09D4DED3-3997-49AF-AF66-1B1628451A16}">
      <dgm:prSet/>
      <dgm:spPr/>
      <dgm:t>
        <a:bodyPr/>
        <a:lstStyle/>
        <a:p>
          <a:endParaRPr lang="el-GR"/>
        </a:p>
      </dgm:t>
    </dgm:pt>
    <dgm:pt modelId="{48D45CAD-60BF-46AE-BF45-9A12B982940C}" type="sibTrans" cxnId="{09D4DED3-3997-49AF-AF66-1B1628451A16}">
      <dgm:prSet/>
      <dgm:spPr/>
      <dgm:t>
        <a:bodyPr/>
        <a:lstStyle/>
        <a:p>
          <a:endParaRPr lang="el-GR"/>
        </a:p>
      </dgm:t>
    </dgm:pt>
    <dgm:pt modelId="{01741B03-CACE-4DB5-A15A-DF528EA0E290}" type="pres">
      <dgm:prSet presAssocID="{E6A438D8-C8F5-41CD-A265-1B8E74EF4995}" presName="Name0" presStyleCnt="0">
        <dgm:presLayoutVars>
          <dgm:dir/>
          <dgm:resizeHandles val="exact"/>
        </dgm:presLayoutVars>
      </dgm:prSet>
      <dgm:spPr/>
    </dgm:pt>
    <dgm:pt modelId="{99696B4B-51C8-4AA7-9840-E63959633466}" type="pres">
      <dgm:prSet presAssocID="{E6A438D8-C8F5-41CD-A265-1B8E74EF4995}" presName="bkgdShp" presStyleLbl="alignAccFollowNode1" presStyleIdx="0" presStyleCnt="1" custLinFactNeighborY="-537"/>
      <dgm:spPr/>
    </dgm:pt>
    <dgm:pt modelId="{1CEBD621-3D30-4D8D-8FFA-65A0FF3FFF6C}" type="pres">
      <dgm:prSet presAssocID="{E6A438D8-C8F5-41CD-A265-1B8E74EF4995}" presName="linComp" presStyleCnt="0"/>
      <dgm:spPr/>
    </dgm:pt>
    <dgm:pt modelId="{521C9385-FBBE-4499-8593-192530CED665}" type="pres">
      <dgm:prSet presAssocID="{32C7D403-9952-4C79-8825-F2B4EFCC3BB1}" presName="compNode" presStyleCnt="0"/>
      <dgm:spPr/>
    </dgm:pt>
    <dgm:pt modelId="{73F18FE7-AE53-46DA-8799-B96F18321A42}" type="pres">
      <dgm:prSet presAssocID="{32C7D403-9952-4C79-8825-F2B4EFCC3BB1}" presName="node" presStyleLbl="node1" presStyleIdx="0" presStyleCnt="2">
        <dgm:presLayoutVars>
          <dgm:bulletEnabled val="1"/>
        </dgm:presLayoutVars>
      </dgm:prSet>
      <dgm:spPr/>
      <dgm:t>
        <a:bodyPr/>
        <a:lstStyle/>
        <a:p>
          <a:endParaRPr lang="el-GR"/>
        </a:p>
      </dgm:t>
    </dgm:pt>
    <dgm:pt modelId="{9A5FA829-B922-4F87-B35A-9AF252B0E1D2}" type="pres">
      <dgm:prSet presAssocID="{32C7D403-9952-4C79-8825-F2B4EFCC3BB1}" presName="invisiNode" presStyleLbl="node1" presStyleIdx="0" presStyleCnt="2"/>
      <dgm:spPr/>
    </dgm:pt>
    <dgm:pt modelId="{F2AF377E-F7EA-4548-AD7E-F69166B68E14}" type="pres">
      <dgm:prSet presAssocID="{32C7D403-9952-4C79-8825-F2B4EFCC3BB1}" presName="imagNode" presStyleLbl="fgImgPlace1" presStyleIdx="0" presStyleCnt="2" custScaleX="50141" custScaleY="107085" custLinFactNeighborX="-669" custLinFactNeighborY="-11711"/>
      <dgm:spPr>
        <a:blipFill rotWithShape="1">
          <a:blip xmlns:r="http://schemas.openxmlformats.org/officeDocument/2006/relationships" r:embed="rId1"/>
          <a:stretch>
            <a:fillRect/>
          </a:stretch>
        </a:blipFill>
      </dgm:spPr>
    </dgm:pt>
    <dgm:pt modelId="{04481B30-30AC-4106-A4C4-668E45AE60BD}" type="pres">
      <dgm:prSet presAssocID="{3CFC0183-CC08-4C17-9797-3993EE24676F}" presName="sibTrans" presStyleLbl="sibTrans2D1" presStyleIdx="0" presStyleCnt="0"/>
      <dgm:spPr/>
    </dgm:pt>
    <dgm:pt modelId="{6B22C459-073F-4226-9358-2AF84AED039F}" type="pres">
      <dgm:prSet presAssocID="{435B3BF0-61A3-493C-B31B-5E3C252AB8D6}" presName="compNode" presStyleCnt="0"/>
      <dgm:spPr/>
    </dgm:pt>
    <dgm:pt modelId="{3FD5FC55-4C56-4155-8FBA-FCE0ED015B97}" type="pres">
      <dgm:prSet presAssocID="{435B3BF0-61A3-493C-B31B-5E3C252AB8D6}" presName="node" presStyleLbl="node1" presStyleIdx="1" presStyleCnt="2">
        <dgm:presLayoutVars>
          <dgm:bulletEnabled val="1"/>
        </dgm:presLayoutVars>
      </dgm:prSet>
      <dgm:spPr/>
      <dgm:t>
        <a:bodyPr/>
        <a:lstStyle/>
        <a:p>
          <a:endParaRPr lang="el-GR"/>
        </a:p>
      </dgm:t>
    </dgm:pt>
    <dgm:pt modelId="{A07DCEB4-43BC-48CA-81FD-7981E79AC831}" type="pres">
      <dgm:prSet presAssocID="{435B3BF0-61A3-493C-B31B-5E3C252AB8D6}" presName="invisiNode" presStyleLbl="node1" presStyleIdx="1" presStyleCnt="2"/>
      <dgm:spPr/>
    </dgm:pt>
    <dgm:pt modelId="{A2B8A1F8-B532-4596-91DF-54623EF5EC26}" type="pres">
      <dgm:prSet presAssocID="{435B3BF0-61A3-493C-B31B-5E3C252AB8D6}" presName="imagNode" presStyleLbl="fgImgPlace1" presStyleIdx="1" presStyleCnt="2" custScaleX="50591" custScaleY="107085" custLinFactNeighborX="-4243" custLinFactNeighborY="-9515"/>
      <dgm:spPr>
        <a:blipFill rotWithShape="1">
          <a:blip xmlns:r="http://schemas.openxmlformats.org/officeDocument/2006/relationships" r:embed="rId2"/>
          <a:stretch>
            <a:fillRect/>
          </a:stretch>
        </a:blipFill>
      </dgm:spPr>
      <dgm:t>
        <a:bodyPr/>
        <a:lstStyle/>
        <a:p>
          <a:endParaRPr lang="el-GR"/>
        </a:p>
      </dgm:t>
    </dgm:pt>
  </dgm:ptLst>
  <dgm:cxnLst>
    <dgm:cxn modelId="{E588241C-3862-428D-AC79-60ECB49DEC81}" type="presOf" srcId="{3CFC0183-CC08-4C17-9797-3993EE24676F}" destId="{04481B30-30AC-4106-A4C4-668E45AE60BD}" srcOrd="0" destOrd="0" presId="urn:microsoft.com/office/officeart/2005/8/layout/pList2"/>
    <dgm:cxn modelId="{6B8EA43B-C0E7-4BAA-B9A1-75F14883A6F8}" type="presOf" srcId="{E6A438D8-C8F5-41CD-A265-1B8E74EF4995}" destId="{01741B03-CACE-4DB5-A15A-DF528EA0E290}" srcOrd="0" destOrd="0" presId="urn:microsoft.com/office/officeart/2005/8/layout/pList2"/>
    <dgm:cxn modelId="{09D4DED3-3997-49AF-AF66-1B1628451A16}" srcId="{E6A438D8-C8F5-41CD-A265-1B8E74EF4995}" destId="{435B3BF0-61A3-493C-B31B-5E3C252AB8D6}" srcOrd="1" destOrd="0" parTransId="{BEA0E380-1A36-4E89-B268-86DABBB9D238}" sibTransId="{48D45CAD-60BF-46AE-BF45-9A12B982940C}"/>
    <dgm:cxn modelId="{0CC179F1-A127-4455-9163-E0CEEBB258FB}" type="presOf" srcId="{32C7D403-9952-4C79-8825-F2B4EFCC3BB1}" destId="{73F18FE7-AE53-46DA-8799-B96F18321A42}" srcOrd="0" destOrd="0" presId="urn:microsoft.com/office/officeart/2005/8/layout/pList2"/>
    <dgm:cxn modelId="{29622782-1341-474B-BED1-D59B0BBAB00C}" srcId="{E6A438D8-C8F5-41CD-A265-1B8E74EF4995}" destId="{32C7D403-9952-4C79-8825-F2B4EFCC3BB1}" srcOrd="0" destOrd="0" parTransId="{647FDA5C-3003-4869-BBB7-B1E69729A067}" sibTransId="{3CFC0183-CC08-4C17-9797-3993EE24676F}"/>
    <dgm:cxn modelId="{0D122EC6-D792-4762-A244-E67B3F1D21C8}" type="presOf" srcId="{435B3BF0-61A3-493C-B31B-5E3C252AB8D6}" destId="{3FD5FC55-4C56-4155-8FBA-FCE0ED015B97}" srcOrd="0" destOrd="0" presId="urn:microsoft.com/office/officeart/2005/8/layout/pList2"/>
    <dgm:cxn modelId="{E34A1063-A7C8-49A1-9DA1-4B10C2D90B1C}" type="presParOf" srcId="{01741B03-CACE-4DB5-A15A-DF528EA0E290}" destId="{99696B4B-51C8-4AA7-9840-E63959633466}" srcOrd="0" destOrd="0" presId="urn:microsoft.com/office/officeart/2005/8/layout/pList2"/>
    <dgm:cxn modelId="{F08E5D4D-3811-48C9-A660-AB5FC0D4B529}" type="presParOf" srcId="{01741B03-CACE-4DB5-A15A-DF528EA0E290}" destId="{1CEBD621-3D30-4D8D-8FFA-65A0FF3FFF6C}" srcOrd="1" destOrd="0" presId="urn:microsoft.com/office/officeart/2005/8/layout/pList2"/>
    <dgm:cxn modelId="{EFED85F4-03A0-4EA5-B8B0-2C985C3D483D}" type="presParOf" srcId="{1CEBD621-3D30-4D8D-8FFA-65A0FF3FFF6C}" destId="{521C9385-FBBE-4499-8593-192530CED665}" srcOrd="0" destOrd="0" presId="urn:microsoft.com/office/officeart/2005/8/layout/pList2"/>
    <dgm:cxn modelId="{44715087-13E5-4256-84E8-80F99A327F98}" type="presParOf" srcId="{521C9385-FBBE-4499-8593-192530CED665}" destId="{73F18FE7-AE53-46DA-8799-B96F18321A42}" srcOrd="0" destOrd="0" presId="urn:microsoft.com/office/officeart/2005/8/layout/pList2"/>
    <dgm:cxn modelId="{93769CE8-E391-40C4-A744-DA8565F8A877}" type="presParOf" srcId="{521C9385-FBBE-4499-8593-192530CED665}" destId="{9A5FA829-B922-4F87-B35A-9AF252B0E1D2}" srcOrd="1" destOrd="0" presId="urn:microsoft.com/office/officeart/2005/8/layout/pList2"/>
    <dgm:cxn modelId="{35FFC7FD-7559-47E1-B47A-86371104FF60}" type="presParOf" srcId="{521C9385-FBBE-4499-8593-192530CED665}" destId="{F2AF377E-F7EA-4548-AD7E-F69166B68E14}" srcOrd="2" destOrd="0" presId="urn:microsoft.com/office/officeart/2005/8/layout/pList2"/>
    <dgm:cxn modelId="{62CB87B4-D91D-4904-8AD0-58DB9B490D61}" type="presParOf" srcId="{1CEBD621-3D30-4D8D-8FFA-65A0FF3FFF6C}" destId="{04481B30-30AC-4106-A4C4-668E45AE60BD}" srcOrd="1" destOrd="0" presId="urn:microsoft.com/office/officeart/2005/8/layout/pList2"/>
    <dgm:cxn modelId="{925D0C43-B8BF-43AE-9C1D-02AFE8C3F831}" type="presParOf" srcId="{1CEBD621-3D30-4D8D-8FFA-65A0FF3FFF6C}" destId="{6B22C459-073F-4226-9358-2AF84AED039F}" srcOrd="2" destOrd="0" presId="urn:microsoft.com/office/officeart/2005/8/layout/pList2"/>
    <dgm:cxn modelId="{76CFA537-290F-4DB5-AC08-8411F133D9E7}" type="presParOf" srcId="{6B22C459-073F-4226-9358-2AF84AED039F}" destId="{3FD5FC55-4C56-4155-8FBA-FCE0ED015B97}" srcOrd="0" destOrd="0" presId="urn:microsoft.com/office/officeart/2005/8/layout/pList2"/>
    <dgm:cxn modelId="{325CC5CA-6DE4-4147-BB39-D11C2325853B}" type="presParOf" srcId="{6B22C459-073F-4226-9358-2AF84AED039F}" destId="{A07DCEB4-43BC-48CA-81FD-7981E79AC831}" srcOrd="1" destOrd="0" presId="urn:microsoft.com/office/officeart/2005/8/layout/pList2"/>
    <dgm:cxn modelId="{8801BDCC-D29D-4D60-A614-967655AB855A}" type="presParOf" srcId="{6B22C459-073F-4226-9358-2AF84AED039F}" destId="{A2B8A1F8-B532-4596-91DF-54623EF5EC2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3D402-7FB1-461B-BDE7-21155D4DEF9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847207C3-5517-46BF-9CA0-16C8D80F2F19}">
      <dgm:prSet phldrT="[Κείμενο]" phldr="1"/>
      <dgm:spPr>
        <a:blipFill rotWithShape="0">
          <a:blip xmlns:r="http://schemas.openxmlformats.org/officeDocument/2006/relationships" r:embed="rId1"/>
          <a:stretch>
            <a:fillRect/>
          </a:stretch>
        </a:blipFill>
      </dgm:spPr>
      <dgm:t>
        <a:bodyPr/>
        <a:lstStyle/>
        <a:p>
          <a:endParaRPr lang="el-GR" dirty="0"/>
        </a:p>
      </dgm:t>
    </dgm:pt>
    <dgm:pt modelId="{B63F9408-355C-4113-992E-A36A127261AA}" type="parTrans" cxnId="{04F98115-F75E-47C9-9DCD-31E4B5A1F486}">
      <dgm:prSet/>
      <dgm:spPr/>
      <dgm:t>
        <a:bodyPr/>
        <a:lstStyle/>
        <a:p>
          <a:endParaRPr lang="el-GR"/>
        </a:p>
      </dgm:t>
    </dgm:pt>
    <dgm:pt modelId="{ED214DE4-3E63-45F7-BD0B-4DA85447BB93}" type="sibTrans" cxnId="{04F98115-F75E-47C9-9DCD-31E4B5A1F486}">
      <dgm:prSet/>
      <dgm:spPr/>
      <dgm:t>
        <a:bodyPr/>
        <a:lstStyle/>
        <a:p>
          <a:endParaRPr lang="el-GR"/>
        </a:p>
      </dgm:t>
    </dgm:pt>
    <dgm:pt modelId="{FDA9EE69-C692-45DA-89ED-8EB0BC24C028}">
      <dgm:prSet phldrT="[Κείμενο]"/>
      <dgm:spPr>
        <a:solidFill>
          <a:schemeClr val="accent3">
            <a:lumMod val="40000"/>
            <a:lumOff val="60000"/>
            <a:alpha val="90000"/>
          </a:schemeClr>
        </a:solidFill>
      </dgm:spPr>
      <dgm:t>
        <a:bodyPr/>
        <a:lstStyle/>
        <a:p>
          <a:r>
            <a:rPr lang="el-GR" smtClean="0"/>
            <a:t>Είτε γιατί αφορά </a:t>
          </a:r>
          <a:r>
            <a:rPr lang="el-GR" dirty="0" smtClean="0"/>
            <a:t>παράνομη δραστηριότητα (ναρκωτικά, δουλεμπόριο, όπλα κλπ.)</a:t>
          </a:r>
          <a:endParaRPr lang="el-GR" dirty="0"/>
        </a:p>
      </dgm:t>
    </dgm:pt>
    <dgm:pt modelId="{D23592AE-A400-4326-9B77-73488C831573}" type="parTrans" cxnId="{DB684BED-22D0-499D-BA2F-91EF8D5B1672}">
      <dgm:prSet/>
      <dgm:spPr/>
      <dgm:t>
        <a:bodyPr/>
        <a:lstStyle/>
        <a:p>
          <a:endParaRPr lang="el-GR"/>
        </a:p>
      </dgm:t>
    </dgm:pt>
    <dgm:pt modelId="{4BC51F74-3D1B-4AE6-B9F2-6E47C73D0775}" type="sibTrans" cxnId="{DB684BED-22D0-499D-BA2F-91EF8D5B1672}">
      <dgm:prSet/>
      <dgm:spPr/>
      <dgm:t>
        <a:bodyPr/>
        <a:lstStyle/>
        <a:p>
          <a:endParaRPr lang="el-GR"/>
        </a:p>
      </dgm:t>
    </dgm:pt>
    <dgm:pt modelId="{27458BB1-C30D-4CDE-B393-FE2E677A6A67}">
      <dgm:prSet phldrT="[Κείμενο]" phldr="1"/>
      <dgm:spPr>
        <a:blipFill rotWithShape="0">
          <a:blip xmlns:r="http://schemas.openxmlformats.org/officeDocument/2006/relationships" r:embed="rId2"/>
          <a:stretch>
            <a:fillRect/>
          </a:stretch>
        </a:blipFill>
      </dgm:spPr>
      <dgm:t>
        <a:bodyPr/>
        <a:lstStyle/>
        <a:p>
          <a:endParaRPr lang="el-GR" dirty="0"/>
        </a:p>
      </dgm:t>
    </dgm:pt>
    <dgm:pt modelId="{BC6D292A-D09D-4851-B993-F22428EC4F29}" type="parTrans" cxnId="{806EECD7-617D-401B-80F6-7C7179DD08C5}">
      <dgm:prSet/>
      <dgm:spPr/>
      <dgm:t>
        <a:bodyPr/>
        <a:lstStyle/>
        <a:p>
          <a:endParaRPr lang="el-GR"/>
        </a:p>
      </dgm:t>
    </dgm:pt>
    <dgm:pt modelId="{153B1EC4-A5D1-4FE2-8BA7-ECABBE9841E0}" type="sibTrans" cxnId="{806EECD7-617D-401B-80F6-7C7179DD08C5}">
      <dgm:prSet/>
      <dgm:spPr/>
      <dgm:t>
        <a:bodyPr/>
        <a:lstStyle/>
        <a:p>
          <a:endParaRPr lang="el-GR"/>
        </a:p>
      </dgm:t>
    </dgm:pt>
    <dgm:pt modelId="{BFB0183D-7E60-4D9A-8228-EDB094C767A6}">
      <dgm:prSet phldrT="[Κείμενο]"/>
      <dgm:spPr>
        <a:solidFill>
          <a:schemeClr val="accent3">
            <a:lumMod val="40000"/>
            <a:lumOff val="60000"/>
            <a:alpha val="90000"/>
          </a:schemeClr>
        </a:solidFill>
      </dgm:spPr>
      <dgm:t>
        <a:bodyPr/>
        <a:lstStyle/>
        <a:p>
          <a:r>
            <a:rPr lang="el-GR" dirty="0" smtClean="0"/>
            <a:t>Είτε γιατί θέλουν να αποφύγουν τη φορολόγηση </a:t>
          </a:r>
          <a:endParaRPr lang="el-GR" dirty="0"/>
        </a:p>
      </dgm:t>
    </dgm:pt>
    <dgm:pt modelId="{B8D8B1FB-7839-443B-975A-8C025FFB61D9}" type="parTrans" cxnId="{A25DB8B4-087C-4363-86DF-0FE913133952}">
      <dgm:prSet/>
      <dgm:spPr/>
      <dgm:t>
        <a:bodyPr/>
        <a:lstStyle/>
        <a:p>
          <a:endParaRPr lang="el-GR"/>
        </a:p>
      </dgm:t>
    </dgm:pt>
    <dgm:pt modelId="{442EDE7C-B92F-49BB-86CF-DB4B4778059A}" type="sibTrans" cxnId="{A25DB8B4-087C-4363-86DF-0FE913133952}">
      <dgm:prSet/>
      <dgm:spPr/>
      <dgm:t>
        <a:bodyPr/>
        <a:lstStyle/>
        <a:p>
          <a:endParaRPr lang="el-GR"/>
        </a:p>
      </dgm:t>
    </dgm:pt>
    <dgm:pt modelId="{DF773113-ADD7-4191-9C90-2DC292556385}" type="pres">
      <dgm:prSet presAssocID="{C893D402-7FB1-461B-BDE7-21155D4DEF98}" presName="Name0" presStyleCnt="0">
        <dgm:presLayoutVars>
          <dgm:dir/>
          <dgm:animLvl val="lvl"/>
          <dgm:resizeHandles/>
        </dgm:presLayoutVars>
      </dgm:prSet>
      <dgm:spPr/>
    </dgm:pt>
    <dgm:pt modelId="{44D11CEB-4B7D-47E7-B713-5AC32DC87046}" type="pres">
      <dgm:prSet presAssocID="{847207C3-5517-46BF-9CA0-16C8D80F2F19}" presName="linNode" presStyleCnt="0"/>
      <dgm:spPr/>
    </dgm:pt>
    <dgm:pt modelId="{25E0BBBE-0D2B-43DB-8122-AEB225E305D6}" type="pres">
      <dgm:prSet presAssocID="{847207C3-5517-46BF-9CA0-16C8D80F2F19}" presName="parentShp" presStyleLbl="node1" presStyleIdx="0" presStyleCnt="2">
        <dgm:presLayoutVars>
          <dgm:bulletEnabled val="1"/>
        </dgm:presLayoutVars>
      </dgm:prSet>
      <dgm:spPr/>
    </dgm:pt>
    <dgm:pt modelId="{5FF5B54F-99EF-4156-8C38-E20CCB575F13}" type="pres">
      <dgm:prSet presAssocID="{847207C3-5517-46BF-9CA0-16C8D80F2F19}" presName="childShp" presStyleLbl="bgAccFollowNode1" presStyleIdx="0" presStyleCnt="2">
        <dgm:presLayoutVars>
          <dgm:bulletEnabled val="1"/>
        </dgm:presLayoutVars>
      </dgm:prSet>
      <dgm:spPr/>
      <dgm:t>
        <a:bodyPr/>
        <a:lstStyle/>
        <a:p>
          <a:endParaRPr lang="el-GR"/>
        </a:p>
      </dgm:t>
    </dgm:pt>
    <dgm:pt modelId="{0ABC47B3-F0B6-479C-99AF-F6A62D3184CA}" type="pres">
      <dgm:prSet presAssocID="{ED214DE4-3E63-45F7-BD0B-4DA85447BB93}" presName="spacing" presStyleCnt="0"/>
      <dgm:spPr/>
    </dgm:pt>
    <dgm:pt modelId="{BB6EC693-C200-4165-BB1D-7B1A13C1CBC1}" type="pres">
      <dgm:prSet presAssocID="{27458BB1-C30D-4CDE-B393-FE2E677A6A67}" presName="linNode" presStyleCnt="0"/>
      <dgm:spPr/>
    </dgm:pt>
    <dgm:pt modelId="{3AC29DB2-F27D-4960-972D-C46F41A19DD4}" type="pres">
      <dgm:prSet presAssocID="{27458BB1-C30D-4CDE-B393-FE2E677A6A67}" presName="parentShp" presStyleLbl="node1" presStyleIdx="1" presStyleCnt="2">
        <dgm:presLayoutVars>
          <dgm:bulletEnabled val="1"/>
        </dgm:presLayoutVars>
      </dgm:prSet>
      <dgm:spPr/>
    </dgm:pt>
    <dgm:pt modelId="{4ECA1E6F-94E2-4D26-909A-16FFCC8D2B8E}" type="pres">
      <dgm:prSet presAssocID="{27458BB1-C30D-4CDE-B393-FE2E677A6A67}" presName="childShp" presStyleLbl="bgAccFollowNode1" presStyleIdx="1" presStyleCnt="2">
        <dgm:presLayoutVars>
          <dgm:bulletEnabled val="1"/>
        </dgm:presLayoutVars>
      </dgm:prSet>
      <dgm:spPr/>
      <dgm:t>
        <a:bodyPr/>
        <a:lstStyle/>
        <a:p>
          <a:endParaRPr lang="el-GR"/>
        </a:p>
      </dgm:t>
    </dgm:pt>
  </dgm:ptLst>
  <dgm:cxnLst>
    <dgm:cxn modelId="{84A8B130-B29D-45C5-990B-BD2C65DA306F}" type="presOf" srcId="{BFB0183D-7E60-4D9A-8228-EDB094C767A6}" destId="{4ECA1E6F-94E2-4D26-909A-16FFCC8D2B8E}" srcOrd="0" destOrd="0" presId="urn:microsoft.com/office/officeart/2005/8/layout/vList6"/>
    <dgm:cxn modelId="{597CBF6E-7D4D-46F5-99A8-036937F2A38A}" type="presOf" srcId="{FDA9EE69-C692-45DA-89ED-8EB0BC24C028}" destId="{5FF5B54F-99EF-4156-8C38-E20CCB575F13}" srcOrd="0" destOrd="0" presId="urn:microsoft.com/office/officeart/2005/8/layout/vList6"/>
    <dgm:cxn modelId="{A25DB8B4-087C-4363-86DF-0FE913133952}" srcId="{27458BB1-C30D-4CDE-B393-FE2E677A6A67}" destId="{BFB0183D-7E60-4D9A-8228-EDB094C767A6}" srcOrd="0" destOrd="0" parTransId="{B8D8B1FB-7839-443B-975A-8C025FFB61D9}" sibTransId="{442EDE7C-B92F-49BB-86CF-DB4B4778059A}"/>
    <dgm:cxn modelId="{75142536-EADE-430B-BADE-1C4C8F8AA1F5}" type="presOf" srcId="{847207C3-5517-46BF-9CA0-16C8D80F2F19}" destId="{25E0BBBE-0D2B-43DB-8122-AEB225E305D6}" srcOrd="0" destOrd="0" presId="urn:microsoft.com/office/officeart/2005/8/layout/vList6"/>
    <dgm:cxn modelId="{0DCE1413-FF28-47B9-9A1B-5C526C3288EC}" type="presOf" srcId="{C893D402-7FB1-461B-BDE7-21155D4DEF98}" destId="{DF773113-ADD7-4191-9C90-2DC292556385}" srcOrd="0" destOrd="0" presId="urn:microsoft.com/office/officeart/2005/8/layout/vList6"/>
    <dgm:cxn modelId="{806EECD7-617D-401B-80F6-7C7179DD08C5}" srcId="{C893D402-7FB1-461B-BDE7-21155D4DEF98}" destId="{27458BB1-C30D-4CDE-B393-FE2E677A6A67}" srcOrd="1" destOrd="0" parTransId="{BC6D292A-D09D-4851-B993-F22428EC4F29}" sibTransId="{153B1EC4-A5D1-4FE2-8BA7-ECABBE9841E0}"/>
    <dgm:cxn modelId="{1A528749-7A9E-42E1-8D5C-0CD00B649FCF}" type="presOf" srcId="{27458BB1-C30D-4CDE-B393-FE2E677A6A67}" destId="{3AC29DB2-F27D-4960-972D-C46F41A19DD4}" srcOrd="0" destOrd="0" presId="urn:microsoft.com/office/officeart/2005/8/layout/vList6"/>
    <dgm:cxn modelId="{04F98115-F75E-47C9-9DCD-31E4B5A1F486}" srcId="{C893D402-7FB1-461B-BDE7-21155D4DEF98}" destId="{847207C3-5517-46BF-9CA0-16C8D80F2F19}" srcOrd="0" destOrd="0" parTransId="{B63F9408-355C-4113-992E-A36A127261AA}" sibTransId="{ED214DE4-3E63-45F7-BD0B-4DA85447BB93}"/>
    <dgm:cxn modelId="{DB684BED-22D0-499D-BA2F-91EF8D5B1672}" srcId="{847207C3-5517-46BF-9CA0-16C8D80F2F19}" destId="{FDA9EE69-C692-45DA-89ED-8EB0BC24C028}" srcOrd="0" destOrd="0" parTransId="{D23592AE-A400-4326-9B77-73488C831573}" sibTransId="{4BC51F74-3D1B-4AE6-B9F2-6E47C73D0775}"/>
    <dgm:cxn modelId="{2ECAD8E5-69C1-46D9-A417-E2CDDC3A4F28}" type="presParOf" srcId="{DF773113-ADD7-4191-9C90-2DC292556385}" destId="{44D11CEB-4B7D-47E7-B713-5AC32DC87046}" srcOrd="0" destOrd="0" presId="urn:microsoft.com/office/officeart/2005/8/layout/vList6"/>
    <dgm:cxn modelId="{039A747F-B7FD-42B3-B472-E6CCED70C2C1}" type="presParOf" srcId="{44D11CEB-4B7D-47E7-B713-5AC32DC87046}" destId="{25E0BBBE-0D2B-43DB-8122-AEB225E305D6}" srcOrd="0" destOrd="0" presId="urn:microsoft.com/office/officeart/2005/8/layout/vList6"/>
    <dgm:cxn modelId="{FAD15F02-60A4-41BC-A6F6-8399AEDDC506}" type="presParOf" srcId="{44D11CEB-4B7D-47E7-B713-5AC32DC87046}" destId="{5FF5B54F-99EF-4156-8C38-E20CCB575F13}" srcOrd="1" destOrd="0" presId="urn:microsoft.com/office/officeart/2005/8/layout/vList6"/>
    <dgm:cxn modelId="{34CF6168-EBA6-487C-BB2E-CD4B691124FD}" type="presParOf" srcId="{DF773113-ADD7-4191-9C90-2DC292556385}" destId="{0ABC47B3-F0B6-479C-99AF-F6A62D3184CA}" srcOrd="1" destOrd="0" presId="urn:microsoft.com/office/officeart/2005/8/layout/vList6"/>
    <dgm:cxn modelId="{43A6CB79-E562-4436-89FF-BD8564493047}" type="presParOf" srcId="{DF773113-ADD7-4191-9C90-2DC292556385}" destId="{BB6EC693-C200-4165-BB1D-7B1A13C1CBC1}" srcOrd="2" destOrd="0" presId="urn:microsoft.com/office/officeart/2005/8/layout/vList6"/>
    <dgm:cxn modelId="{C1A95C8B-17C1-4459-A63E-AF745CA8127F}" type="presParOf" srcId="{BB6EC693-C200-4165-BB1D-7B1A13C1CBC1}" destId="{3AC29DB2-F27D-4960-972D-C46F41A19DD4}" srcOrd="0" destOrd="0" presId="urn:microsoft.com/office/officeart/2005/8/layout/vList6"/>
    <dgm:cxn modelId="{A491C4DF-099C-4193-827E-BA8FCA127F04}" type="presParOf" srcId="{BB6EC693-C200-4165-BB1D-7B1A13C1CBC1}" destId="{4ECA1E6F-94E2-4D26-909A-16FFCC8D2B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6B4B-51C8-4AA7-9840-E63959633466}">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F377E-F7EA-4548-AD7E-F69166B68E14}">
      <dsp:nvSpPr>
        <dsp:cNvPr id="0" name=""/>
        <dsp:cNvSpPr/>
      </dsp:nvSpPr>
      <dsp:spPr>
        <a:xfrm>
          <a:off x="1458333" y="42048"/>
          <a:ext cx="2359552" cy="153767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18FE7-AE53-46DA-8799-B96F18321A42}">
      <dsp:nvSpPr>
        <dsp:cNvPr id="0" name=""/>
        <dsp:cNvSpPr/>
      </dsp:nvSpPr>
      <dsp:spPr>
        <a:xfrm rot="10800000">
          <a:off x="316674" y="1958102"/>
          <a:ext cx="4705833" cy="2393235"/>
        </a:xfrm>
        <a:prstGeom prst="round2SameRect">
          <a:avLst>
            <a:gd name="adj1" fmla="val 10500"/>
            <a:gd name="adj2" fmla="val 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l-GR" sz="2200" kern="1200" dirty="0" smtClean="0"/>
            <a:t>Δεν δείχνει ποια αγαθά παράγονται στην οικονομία πχ. Τρόφιμα, παιχνίδια ή όπλα και ναρκωτικά.  Δείχνει μόνο την αξία τους.</a:t>
          </a:r>
          <a:endParaRPr lang="el-GR" sz="2200" kern="1200" dirty="0"/>
        </a:p>
      </dsp:txBody>
      <dsp:txXfrm rot="10800000">
        <a:off x="390274" y="1958102"/>
        <a:ext cx="4558633" cy="2319635"/>
      </dsp:txXfrm>
    </dsp:sp>
    <dsp:sp modelId="{A2B8A1F8-B532-4596-91DF-54623EF5EC26}">
      <dsp:nvSpPr>
        <dsp:cNvPr id="0" name=""/>
        <dsp:cNvSpPr/>
      </dsp:nvSpPr>
      <dsp:spPr>
        <a:xfrm>
          <a:off x="6455975" y="73582"/>
          <a:ext cx="2380728" cy="153767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5FC55-4C56-4155-8FBA-FCE0ED015B97}">
      <dsp:nvSpPr>
        <dsp:cNvPr id="0" name=""/>
        <dsp:cNvSpPr/>
      </dsp:nvSpPr>
      <dsp:spPr>
        <a:xfrm rot="10800000">
          <a:off x="5493091" y="1958102"/>
          <a:ext cx="4705833" cy="2393235"/>
        </a:xfrm>
        <a:prstGeom prst="round2SameRect">
          <a:avLst>
            <a:gd name="adj1" fmla="val 10500"/>
            <a:gd name="adj2" fmla="val 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l-GR" sz="2200" kern="1200" dirty="0" smtClean="0"/>
            <a:t>Δεν δείχνει πώς κατανέμονται τα αγαθά στα μέλη της κοινωνίας. Ισομερώς-&gt;υψηλό βιοτικό επίπεδο</a:t>
          </a:r>
        </a:p>
        <a:p>
          <a:pPr lvl="0" algn="ctr" defTabSz="977900">
            <a:lnSpc>
              <a:spcPct val="90000"/>
            </a:lnSpc>
            <a:spcBef>
              <a:spcPct val="0"/>
            </a:spcBef>
            <a:spcAft>
              <a:spcPct val="35000"/>
            </a:spcAft>
          </a:pPr>
          <a:r>
            <a:rPr lang="el-GR" sz="2200" kern="1200" dirty="0" smtClean="0"/>
            <a:t>Ανισομερώς-&gt;μεγάλο χάσμα ανάμεσα σε πλούσιους &amp; φτωχούς, έλλειψη κοινωνικής ευημερίας</a:t>
          </a:r>
          <a:endParaRPr lang="el-GR" sz="2200" kern="1200" dirty="0"/>
        </a:p>
      </dsp:txBody>
      <dsp:txXfrm rot="10800000">
        <a:off x="5566691" y="1958102"/>
        <a:ext cx="4558633" cy="2319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5B54F-99EF-4156-8C38-E20CCB575F13}">
      <dsp:nvSpPr>
        <dsp:cNvPr id="0" name=""/>
        <dsp:cNvSpPr/>
      </dsp:nvSpPr>
      <dsp:spPr>
        <a:xfrm>
          <a:off x="3403950" y="393"/>
          <a:ext cx="5105925" cy="1536275"/>
        </a:xfrm>
        <a:prstGeom prst="rightArrow">
          <a:avLst>
            <a:gd name="adj1" fmla="val 75000"/>
            <a:gd name="adj2" fmla="val 50000"/>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l-GR" sz="2600" kern="1200" smtClean="0"/>
            <a:t>Είτε γιατί αφορά </a:t>
          </a:r>
          <a:r>
            <a:rPr lang="el-GR" sz="2600" kern="1200" dirty="0" smtClean="0"/>
            <a:t>παράνομη δραστηριότητα (ναρκωτικά, δουλεμπόριο, όπλα κλπ.)</a:t>
          </a:r>
          <a:endParaRPr lang="el-GR" sz="2600" kern="1200" dirty="0"/>
        </a:p>
      </dsp:txBody>
      <dsp:txXfrm>
        <a:off x="3403950" y="192427"/>
        <a:ext cx="4529822" cy="1152207"/>
      </dsp:txXfrm>
    </dsp:sp>
    <dsp:sp modelId="{25E0BBBE-0D2B-43DB-8122-AEB225E305D6}">
      <dsp:nvSpPr>
        <dsp:cNvPr id="0" name=""/>
        <dsp:cNvSpPr/>
      </dsp:nvSpPr>
      <dsp:spPr>
        <a:xfrm>
          <a:off x="0" y="393"/>
          <a:ext cx="3403950" cy="1536275"/>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el-GR" sz="5400" kern="1200" dirty="0"/>
        </a:p>
      </dsp:txBody>
      <dsp:txXfrm>
        <a:off x="74995" y="75388"/>
        <a:ext cx="3253960" cy="1386285"/>
      </dsp:txXfrm>
    </dsp:sp>
    <dsp:sp modelId="{4ECA1E6F-94E2-4D26-909A-16FFCC8D2B8E}">
      <dsp:nvSpPr>
        <dsp:cNvPr id="0" name=""/>
        <dsp:cNvSpPr/>
      </dsp:nvSpPr>
      <dsp:spPr>
        <a:xfrm>
          <a:off x="3403950" y="1690297"/>
          <a:ext cx="5105925" cy="1536275"/>
        </a:xfrm>
        <a:prstGeom prst="rightArrow">
          <a:avLst>
            <a:gd name="adj1" fmla="val 75000"/>
            <a:gd name="adj2" fmla="val 50000"/>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l-GR" sz="2600" kern="1200" dirty="0" smtClean="0"/>
            <a:t>Είτε γιατί θέλουν να αποφύγουν τη φορολόγηση </a:t>
          </a:r>
          <a:endParaRPr lang="el-GR" sz="2600" kern="1200" dirty="0"/>
        </a:p>
      </dsp:txBody>
      <dsp:txXfrm>
        <a:off x="3403950" y="1882331"/>
        <a:ext cx="4529822" cy="1152207"/>
      </dsp:txXfrm>
    </dsp:sp>
    <dsp:sp modelId="{3AC29DB2-F27D-4960-972D-C46F41A19DD4}">
      <dsp:nvSpPr>
        <dsp:cNvPr id="0" name=""/>
        <dsp:cNvSpPr/>
      </dsp:nvSpPr>
      <dsp:spPr>
        <a:xfrm>
          <a:off x="0" y="1690297"/>
          <a:ext cx="3403950" cy="1536275"/>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endParaRPr lang="el-GR" sz="5400" kern="1200" dirty="0"/>
        </a:p>
      </dsp:txBody>
      <dsp:txXfrm>
        <a:off x="74995" y="1765292"/>
        <a:ext cx="3253960" cy="138628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F0D727D-0DB6-4C51-8E47-BBA1DD266C7E}" type="datetimeFigureOut">
              <a:rPr lang="el-GR" smtClean="0"/>
              <a:t>17/3/2021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16591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0D727D-0DB6-4C51-8E47-BBA1DD266C7E}" type="datetimeFigureOut">
              <a:rPr lang="el-GR" smtClean="0"/>
              <a:t>17/3/2021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233894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0D727D-0DB6-4C51-8E47-BBA1DD266C7E}" type="datetimeFigureOut">
              <a:rPr lang="el-GR" smtClean="0"/>
              <a:t>17/3/2021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161647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F0D727D-0DB6-4C51-8E47-BBA1DD266C7E}" type="datetimeFigureOut">
              <a:rPr lang="el-GR" smtClean="0"/>
              <a:t>17/3/2021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337417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F0D727D-0DB6-4C51-8E47-BBA1DD266C7E}" type="datetimeFigureOut">
              <a:rPr lang="el-GR" smtClean="0"/>
              <a:t>17/3/2021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387047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F0D727D-0DB6-4C51-8E47-BBA1DD266C7E}" type="datetimeFigureOut">
              <a:rPr lang="el-GR" smtClean="0"/>
              <a:t>17/3/2021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95637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F0D727D-0DB6-4C51-8E47-BBA1DD266C7E}" type="datetimeFigureOut">
              <a:rPr lang="el-GR" smtClean="0"/>
              <a:t>17/3/2021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3358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F0D727D-0DB6-4C51-8E47-BBA1DD266C7E}" type="datetimeFigureOut">
              <a:rPr lang="el-GR" smtClean="0"/>
              <a:t>17/3/2021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110080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F0D727D-0DB6-4C51-8E47-BBA1DD266C7E}" type="datetimeFigureOut">
              <a:rPr lang="el-GR" smtClean="0"/>
              <a:t>17/3/2021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360783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0D727D-0DB6-4C51-8E47-BBA1DD266C7E}" type="datetimeFigureOut">
              <a:rPr lang="el-GR" smtClean="0"/>
              <a:t>17/3/2021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186785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0D727D-0DB6-4C51-8E47-BBA1DD266C7E}" type="datetimeFigureOut">
              <a:rPr lang="el-GR" smtClean="0"/>
              <a:t>17/3/2021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EF7CCD7-13C3-4F66-A294-45EADF630E02}" type="slidenum">
              <a:rPr lang="el-GR" smtClean="0"/>
              <a:t>‹#›</a:t>
            </a:fld>
            <a:endParaRPr lang="el-GR"/>
          </a:p>
        </p:txBody>
      </p:sp>
    </p:spTree>
    <p:extLst>
      <p:ext uri="{BB962C8B-B14F-4D97-AF65-F5344CB8AC3E}">
        <p14:creationId xmlns:p14="http://schemas.microsoft.com/office/powerpoint/2010/main" val="38002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D727D-0DB6-4C51-8E47-BBA1DD266C7E}" type="datetimeFigureOut">
              <a:rPr lang="el-GR" smtClean="0"/>
              <a:t>17/3/2021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7CCD7-13C3-4F66-A294-45EADF630E02}" type="slidenum">
              <a:rPr lang="el-GR" smtClean="0"/>
              <a:t>‹#›</a:t>
            </a:fld>
            <a:endParaRPr lang="el-GR"/>
          </a:p>
        </p:txBody>
      </p:sp>
    </p:spTree>
    <p:extLst>
      <p:ext uri="{BB962C8B-B14F-4D97-AF65-F5344CB8AC3E}">
        <p14:creationId xmlns:p14="http://schemas.microsoft.com/office/powerpoint/2010/main" val="4265667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solidFill>
            <a:srgbClr val="FFC000"/>
          </a:solidFill>
        </p:spPr>
        <p:txBody>
          <a:bodyPr/>
          <a:lstStyle/>
          <a:p>
            <a:r>
              <a:rPr lang="el-GR" b="1" dirty="0" smtClean="0"/>
              <a:t>ΟΙ ΑΔΥΝΑΜΙΕΣ ΤΟΥ ΑΕΠ</a:t>
            </a:r>
            <a:endParaRPr lang="el-GR" b="1" dirty="0"/>
          </a:p>
        </p:txBody>
      </p:sp>
      <p:sp>
        <p:nvSpPr>
          <p:cNvPr id="3" name="Υπότιτλος 2"/>
          <p:cNvSpPr>
            <a:spLocks noGrp="1"/>
          </p:cNvSpPr>
          <p:nvPr>
            <p:ph type="subTitle" idx="1"/>
          </p:nvPr>
        </p:nvSpPr>
        <p:spPr>
          <a:solidFill>
            <a:srgbClr val="002060"/>
          </a:solidFill>
        </p:spPr>
        <p:txBody>
          <a:bodyPr>
            <a:normAutofit lnSpcReduction="10000"/>
          </a:bodyPr>
          <a:lstStyle/>
          <a:p>
            <a:r>
              <a:rPr lang="el-GR" dirty="0" smtClean="0">
                <a:solidFill>
                  <a:schemeClr val="bg2">
                    <a:lumMod val="90000"/>
                  </a:schemeClr>
                </a:solidFill>
              </a:rPr>
              <a:t>Το πραγματικό ΑΕΠ και το Κατά Κεφαλήν πραγματικό ΑΕΠ μας πληροφορούν για την οικονομική ευημερία και το βιοτικό επίπεδο μιας χώρας, μας επιτρέπουν να κάνουμε διαχρονικές συγκρίσεις και συγκρίσεις μεταξύ διαφορετικών κρατών. Χρήσιμο μέγεθος όμως παρουσιάζει και κάποιες αδυναμίες.</a:t>
            </a:r>
          </a:p>
          <a:p>
            <a:endParaRPr lang="el-GR" dirty="0"/>
          </a:p>
        </p:txBody>
      </p:sp>
    </p:spTree>
    <p:extLst>
      <p:ext uri="{BB962C8B-B14F-4D97-AF65-F5344CB8AC3E}">
        <p14:creationId xmlns:p14="http://schemas.microsoft.com/office/powerpoint/2010/main" val="167128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4">
              <a:lumMod val="60000"/>
              <a:lumOff val="40000"/>
            </a:schemeClr>
          </a:solidFill>
        </p:spPr>
        <p:txBody>
          <a:bodyPr/>
          <a:lstStyle/>
          <a:p>
            <a:pPr algn="ctr"/>
            <a:r>
              <a:rPr lang="el-GR" b="1" dirty="0" smtClean="0"/>
              <a:t>1. Δεν περιλαμβάνει την </a:t>
            </a:r>
            <a:r>
              <a:rPr lang="el-GR" b="1" dirty="0" err="1" smtClean="0"/>
              <a:t>ιδιοκατανάλωση</a:t>
            </a:r>
            <a:endParaRPr lang="el-GR" b="1" dirty="0"/>
          </a:p>
        </p:txBody>
      </p:sp>
      <p:sp>
        <p:nvSpPr>
          <p:cNvPr id="3" name="Θέση περιεχομένου 2"/>
          <p:cNvSpPr>
            <a:spLocks noGrp="1"/>
          </p:cNvSpPr>
          <p:nvPr>
            <p:ph idx="1"/>
          </p:nvPr>
        </p:nvSpPr>
        <p:spPr>
          <a:solidFill>
            <a:schemeClr val="accent5">
              <a:lumMod val="40000"/>
              <a:lumOff val="60000"/>
            </a:schemeClr>
          </a:solidFill>
        </p:spPr>
        <p:txBody>
          <a:bodyPr/>
          <a:lstStyle/>
          <a:p>
            <a:r>
              <a:rPr lang="el-GR" dirty="0" smtClean="0"/>
              <a:t>Δεν περιλαμβάνει την αξία παραγωγής που αφορά την </a:t>
            </a:r>
            <a:r>
              <a:rPr lang="el-GR" dirty="0" err="1" smtClean="0"/>
              <a:t>ιδιοκατανάλωση</a:t>
            </a:r>
            <a:r>
              <a:rPr lang="el-GR" dirty="0" smtClean="0"/>
              <a:t>, δηλαδή την αξία των αγαθών και υπηρεσιών που δεν γίνονται αντικείμενο αγοραπωλησίας, αλλά καταναλώνονται από τους παραγωγούς τους.</a:t>
            </a:r>
            <a:endParaRPr lang="el-GR" dirty="0"/>
          </a:p>
        </p:txBody>
      </p:sp>
      <p:pic>
        <p:nvPicPr>
          <p:cNvPr id="4" name="Εικόνα 3"/>
          <p:cNvPicPr>
            <a:picLocks noChangeAspect="1"/>
          </p:cNvPicPr>
          <p:nvPr/>
        </p:nvPicPr>
        <p:blipFill>
          <a:blip r:embed="rId2"/>
          <a:stretch>
            <a:fillRect/>
          </a:stretch>
        </p:blipFill>
        <p:spPr>
          <a:xfrm>
            <a:off x="838200" y="4144962"/>
            <a:ext cx="3028950" cy="1514475"/>
          </a:xfrm>
          <a:prstGeom prst="rect">
            <a:avLst/>
          </a:prstGeom>
        </p:spPr>
      </p:pic>
      <p:pic>
        <p:nvPicPr>
          <p:cNvPr id="5" name="Εικόνα 4"/>
          <p:cNvPicPr>
            <a:picLocks noChangeAspect="1"/>
          </p:cNvPicPr>
          <p:nvPr/>
        </p:nvPicPr>
        <p:blipFill>
          <a:blip r:embed="rId3"/>
          <a:stretch>
            <a:fillRect/>
          </a:stretch>
        </p:blipFill>
        <p:spPr>
          <a:xfrm>
            <a:off x="4265612" y="4030661"/>
            <a:ext cx="2619375" cy="1743075"/>
          </a:xfrm>
          <a:prstGeom prst="rect">
            <a:avLst/>
          </a:prstGeom>
        </p:spPr>
      </p:pic>
      <p:pic>
        <p:nvPicPr>
          <p:cNvPr id="6" name="Εικόνα 5"/>
          <p:cNvPicPr>
            <a:picLocks noChangeAspect="1"/>
          </p:cNvPicPr>
          <p:nvPr/>
        </p:nvPicPr>
        <p:blipFill>
          <a:blip r:embed="rId4"/>
          <a:stretch>
            <a:fillRect/>
          </a:stretch>
        </p:blipFill>
        <p:spPr>
          <a:xfrm>
            <a:off x="7516812" y="4001294"/>
            <a:ext cx="2619375" cy="1743075"/>
          </a:xfrm>
          <a:prstGeom prst="rect">
            <a:avLst/>
          </a:prstGeom>
        </p:spPr>
      </p:pic>
    </p:spTree>
    <p:extLst>
      <p:ext uri="{BB962C8B-B14F-4D97-AF65-F5344CB8AC3E}">
        <p14:creationId xmlns:p14="http://schemas.microsoft.com/office/powerpoint/2010/main" val="175632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6627"/>
          </a:xfrm>
          <a:solidFill>
            <a:schemeClr val="accent6">
              <a:lumMod val="60000"/>
              <a:lumOff val="40000"/>
            </a:schemeClr>
          </a:solidFill>
        </p:spPr>
        <p:txBody>
          <a:bodyPr/>
          <a:lstStyle/>
          <a:p>
            <a:pPr algn="ctr"/>
            <a:r>
              <a:rPr lang="el-GR" b="1" dirty="0" smtClean="0"/>
              <a:t>2. Είναι ποσοτικός κι όχι ποιοτικός δείκτης</a:t>
            </a:r>
            <a:endParaRPr lang="el-GR" b="1" dirty="0"/>
          </a:p>
        </p:txBody>
      </p:sp>
      <p:sp>
        <p:nvSpPr>
          <p:cNvPr id="3" name="Θέση περιεχομένου 2"/>
          <p:cNvSpPr>
            <a:spLocks noGrp="1"/>
          </p:cNvSpPr>
          <p:nvPr>
            <p:ph idx="1"/>
          </p:nvPr>
        </p:nvSpPr>
        <p:spPr>
          <a:xfrm>
            <a:off x="838200" y="1271752"/>
            <a:ext cx="10515600" cy="5112606"/>
          </a:xfrm>
          <a:solidFill>
            <a:srgbClr val="F0A8B4"/>
          </a:solidFill>
        </p:spPr>
        <p:txBody>
          <a:bodyPr/>
          <a:lstStyle/>
          <a:p>
            <a:r>
              <a:rPr lang="el-GR" dirty="0" smtClean="0"/>
              <a:t>Καταγράφει αξίες δηλαδή ποσότητες επί τιμή των αγαθών</a:t>
            </a:r>
          </a:p>
          <a:p>
            <a:r>
              <a:rPr lang="el-GR" dirty="0" smtClean="0"/>
              <a:t>Δεν καταγράφει τη βελτίωση ή χειροτέρευση της ποιότητας, όταν δεν αντικατοπτρίζεται στις τιμές των αγαθών</a:t>
            </a:r>
          </a:p>
          <a:p>
            <a:r>
              <a:rPr lang="el-GR" dirty="0" smtClean="0"/>
              <a:t>Πχ.</a:t>
            </a:r>
            <a:endParaRPr lang="el-GR" dirty="0"/>
          </a:p>
        </p:txBody>
      </p:sp>
      <p:pic>
        <p:nvPicPr>
          <p:cNvPr id="4" name="Εικόνα 3"/>
          <p:cNvPicPr>
            <a:picLocks noChangeAspect="1"/>
          </p:cNvPicPr>
          <p:nvPr/>
        </p:nvPicPr>
        <p:blipFill>
          <a:blip r:embed="rId2"/>
          <a:stretch>
            <a:fillRect/>
          </a:stretch>
        </p:blipFill>
        <p:spPr>
          <a:xfrm>
            <a:off x="2076450" y="2855912"/>
            <a:ext cx="2095500" cy="1514475"/>
          </a:xfrm>
          <a:prstGeom prst="rect">
            <a:avLst/>
          </a:prstGeom>
        </p:spPr>
      </p:pic>
      <p:pic>
        <p:nvPicPr>
          <p:cNvPr id="5" name="Εικόνα 4"/>
          <p:cNvPicPr>
            <a:picLocks noChangeAspect="1"/>
          </p:cNvPicPr>
          <p:nvPr/>
        </p:nvPicPr>
        <p:blipFill>
          <a:blip r:embed="rId3"/>
          <a:stretch>
            <a:fillRect/>
          </a:stretch>
        </p:blipFill>
        <p:spPr>
          <a:xfrm>
            <a:off x="5108028" y="2570345"/>
            <a:ext cx="3210472" cy="2066741"/>
          </a:xfrm>
          <a:prstGeom prst="rect">
            <a:avLst/>
          </a:prstGeom>
        </p:spPr>
      </p:pic>
      <p:pic>
        <p:nvPicPr>
          <p:cNvPr id="6" name="Εικόνα 5"/>
          <p:cNvPicPr>
            <a:picLocks noChangeAspect="1"/>
          </p:cNvPicPr>
          <p:nvPr/>
        </p:nvPicPr>
        <p:blipFill>
          <a:blip r:embed="rId4"/>
          <a:stretch>
            <a:fillRect/>
          </a:stretch>
        </p:blipFill>
        <p:spPr>
          <a:xfrm>
            <a:off x="2019300" y="4538662"/>
            <a:ext cx="2466975" cy="1847850"/>
          </a:xfrm>
          <a:prstGeom prst="rect">
            <a:avLst/>
          </a:prstGeom>
        </p:spPr>
      </p:pic>
      <p:pic>
        <p:nvPicPr>
          <p:cNvPr id="7" name="Εικόνα 6"/>
          <p:cNvPicPr>
            <a:picLocks noChangeAspect="1"/>
          </p:cNvPicPr>
          <p:nvPr/>
        </p:nvPicPr>
        <p:blipFill>
          <a:blip r:embed="rId5"/>
          <a:stretch>
            <a:fillRect/>
          </a:stretch>
        </p:blipFill>
        <p:spPr>
          <a:xfrm>
            <a:off x="5033168" y="4370387"/>
            <a:ext cx="3201988" cy="2013971"/>
          </a:xfrm>
          <a:prstGeom prst="rect">
            <a:avLst/>
          </a:prstGeom>
        </p:spPr>
      </p:pic>
      <p:pic>
        <p:nvPicPr>
          <p:cNvPr id="8" name="Εικόνα 7"/>
          <p:cNvPicPr>
            <a:picLocks noChangeAspect="1"/>
          </p:cNvPicPr>
          <p:nvPr/>
        </p:nvPicPr>
        <p:blipFill>
          <a:blip r:embed="rId6"/>
          <a:stretch>
            <a:fillRect/>
          </a:stretch>
        </p:blipFill>
        <p:spPr>
          <a:xfrm>
            <a:off x="5394325" y="4568825"/>
            <a:ext cx="2724150" cy="1676400"/>
          </a:xfrm>
          <a:prstGeom prst="rect">
            <a:avLst/>
          </a:prstGeom>
        </p:spPr>
      </p:pic>
    </p:spTree>
    <p:extLst>
      <p:ext uri="{BB962C8B-B14F-4D97-AF65-F5344CB8AC3E}">
        <p14:creationId xmlns:p14="http://schemas.microsoft.com/office/powerpoint/2010/main" val="256156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6">
              <a:lumMod val="60000"/>
              <a:lumOff val="40000"/>
            </a:schemeClr>
          </a:solidFill>
        </p:spPr>
        <p:txBody>
          <a:bodyPr/>
          <a:lstStyle/>
          <a:p>
            <a:pPr algn="ctr"/>
            <a:r>
              <a:rPr lang="el-GR" b="1" dirty="0" smtClean="0"/>
              <a:t>2. Είναι ποσοτικός κι όχι ποιοτικός δείκτης</a:t>
            </a:r>
            <a:endParaRPr lang="el-GR" dirty="0"/>
          </a:p>
        </p:txBody>
      </p:sp>
      <p:sp>
        <p:nvSpPr>
          <p:cNvPr id="3" name="Θέση περιεχομένου 2"/>
          <p:cNvSpPr>
            <a:spLocks noGrp="1"/>
          </p:cNvSpPr>
          <p:nvPr>
            <p:ph idx="1"/>
          </p:nvPr>
        </p:nvSpPr>
        <p:spPr>
          <a:xfrm>
            <a:off x="838200" y="1555531"/>
            <a:ext cx="10515600" cy="4621432"/>
          </a:xfrm>
          <a:solidFill>
            <a:srgbClr val="F0A8B4"/>
          </a:solidFill>
        </p:spPr>
        <p:txBody>
          <a:bodyPr/>
          <a:lstStyle/>
          <a:p>
            <a:r>
              <a:rPr lang="el-GR" dirty="0" smtClean="0"/>
              <a:t>Επίσης, δεν καταγράφει δείκτες της ποιότητας ζωής όπως την καθαρή ατμόσφαιρα, το άγχος των πολιτών </a:t>
            </a:r>
            <a:r>
              <a:rPr lang="el-GR" dirty="0" err="1" smtClean="0"/>
              <a:t>κ.ο.κ.</a:t>
            </a:r>
            <a:r>
              <a:rPr lang="el-GR" dirty="0" smtClean="0"/>
              <a:t> που είναι ουσιώδεις παράγοντες για τη διάρκεια ζωής και την ποιότητα ζωής.</a:t>
            </a:r>
            <a:endParaRPr lang="el-GR" dirty="0"/>
          </a:p>
        </p:txBody>
      </p:sp>
      <p:pic>
        <p:nvPicPr>
          <p:cNvPr id="4" name="Εικόνα 3"/>
          <p:cNvPicPr>
            <a:picLocks noChangeAspect="1"/>
          </p:cNvPicPr>
          <p:nvPr/>
        </p:nvPicPr>
        <p:blipFill>
          <a:blip r:embed="rId2"/>
          <a:stretch>
            <a:fillRect/>
          </a:stretch>
        </p:blipFill>
        <p:spPr>
          <a:xfrm>
            <a:off x="1827651" y="2881094"/>
            <a:ext cx="2847975" cy="1600200"/>
          </a:xfrm>
          <a:prstGeom prst="rect">
            <a:avLst/>
          </a:prstGeom>
        </p:spPr>
      </p:pic>
      <p:pic>
        <p:nvPicPr>
          <p:cNvPr id="5" name="Εικόνα 4"/>
          <p:cNvPicPr>
            <a:picLocks noChangeAspect="1"/>
          </p:cNvPicPr>
          <p:nvPr/>
        </p:nvPicPr>
        <p:blipFill>
          <a:blip r:embed="rId3"/>
          <a:stretch>
            <a:fillRect/>
          </a:stretch>
        </p:blipFill>
        <p:spPr>
          <a:xfrm>
            <a:off x="5665077" y="2881094"/>
            <a:ext cx="2557297" cy="1685925"/>
          </a:xfrm>
          <a:prstGeom prst="rect">
            <a:avLst/>
          </a:prstGeom>
        </p:spPr>
      </p:pic>
      <p:pic>
        <p:nvPicPr>
          <p:cNvPr id="6" name="Εικόνα 5"/>
          <p:cNvPicPr>
            <a:picLocks noChangeAspect="1"/>
          </p:cNvPicPr>
          <p:nvPr/>
        </p:nvPicPr>
        <p:blipFill>
          <a:blip r:embed="rId4"/>
          <a:stretch>
            <a:fillRect/>
          </a:stretch>
        </p:blipFill>
        <p:spPr>
          <a:xfrm>
            <a:off x="2561893" y="4662488"/>
            <a:ext cx="2847975" cy="1514475"/>
          </a:xfrm>
          <a:prstGeom prst="rect">
            <a:avLst/>
          </a:prstGeom>
        </p:spPr>
      </p:pic>
      <p:pic>
        <p:nvPicPr>
          <p:cNvPr id="8" name="Εικόνα 7"/>
          <p:cNvPicPr>
            <a:picLocks noChangeAspect="1"/>
          </p:cNvPicPr>
          <p:nvPr/>
        </p:nvPicPr>
        <p:blipFill>
          <a:blip r:embed="rId5"/>
          <a:stretch>
            <a:fillRect/>
          </a:stretch>
        </p:blipFill>
        <p:spPr>
          <a:xfrm>
            <a:off x="7133561" y="4635731"/>
            <a:ext cx="2571750" cy="1567988"/>
          </a:xfrm>
          <a:prstGeom prst="rect">
            <a:avLst/>
          </a:prstGeom>
        </p:spPr>
      </p:pic>
    </p:spTree>
    <p:extLst>
      <p:ext uri="{BB962C8B-B14F-4D97-AF65-F5344CB8AC3E}">
        <p14:creationId xmlns:p14="http://schemas.microsoft.com/office/powerpoint/2010/main" val="362999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993366"/>
          </a:solidFill>
        </p:spPr>
        <p:txBody>
          <a:bodyPr/>
          <a:lstStyle/>
          <a:p>
            <a:r>
              <a:rPr lang="el-GR" b="1" dirty="0" smtClean="0">
                <a:solidFill>
                  <a:schemeClr val="tx2">
                    <a:lumMod val="20000"/>
                    <a:lumOff val="80000"/>
                  </a:schemeClr>
                </a:solidFill>
              </a:rPr>
              <a:t>3. Αγνοεί α) τη σύνθεση και β) την κατανομή της παραγωγής</a:t>
            </a:r>
            <a:endParaRPr lang="el-GR" b="1" dirty="0">
              <a:solidFill>
                <a:schemeClr val="tx2">
                  <a:lumMod val="20000"/>
                  <a:lumOff val="80000"/>
                </a:schemeClr>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8934129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60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9999"/>
          </a:solidFill>
        </p:spPr>
        <p:txBody>
          <a:bodyPr/>
          <a:lstStyle/>
          <a:p>
            <a:r>
              <a:rPr lang="el-GR" b="1" dirty="0" smtClean="0">
                <a:solidFill>
                  <a:schemeClr val="accent6">
                    <a:lumMod val="20000"/>
                    <a:lumOff val="80000"/>
                  </a:schemeClr>
                </a:solidFill>
              </a:rPr>
              <a:t>4. Δεν περιλαμβάνει την αξία των αγαθών και υπηρεσιών της παραοικονομίας</a:t>
            </a:r>
            <a:endParaRPr lang="el-GR" b="1" dirty="0">
              <a:solidFill>
                <a:schemeClr val="accent6">
                  <a:lumMod val="20000"/>
                  <a:lumOff val="80000"/>
                </a:schemeClr>
              </a:solidFill>
            </a:endParaRPr>
          </a:p>
        </p:txBody>
      </p:sp>
      <p:sp>
        <p:nvSpPr>
          <p:cNvPr id="3" name="Θέση περιεχομένου 2"/>
          <p:cNvSpPr>
            <a:spLocks noGrp="1"/>
          </p:cNvSpPr>
          <p:nvPr>
            <p:ph idx="1"/>
          </p:nvPr>
        </p:nvSpPr>
        <p:spPr>
          <a:solidFill>
            <a:srgbClr val="F0A8B4"/>
          </a:solidFill>
        </p:spPr>
        <p:txBody>
          <a:bodyPr>
            <a:normAutofit/>
          </a:bodyPr>
          <a:lstStyle/>
          <a:p>
            <a:r>
              <a:rPr lang="el-GR" sz="3200" dirty="0" smtClean="0"/>
              <a:t>Παραοικονομία είναι το μέρος της οικονομικής δραστηριότητας που οι πολίτες αποκρύπτουν από το κράτος</a:t>
            </a:r>
            <a:endParaRPr lang="el-GR" sz="3200" dirty="0"/>
          </a:p>
        </p:txBody>
      </p:sp>
      <p:graphicFrame>
        <p:nvGraphicFramePr>
          <p:cNvPr id="4" name="Διάγραμμα 3"/>
          <p:cNvGraphicFramePr/>
          <p:nvPr>
            <p:extLst>
              <p:ext uri="{D42A27DB-BD31-4B8C-83A1-F6EECF244321}">
                <p14:modId xmlns:p14="http://schemas.microsoft.com/office/powerpoint/2010/main" val="154720576"/>
              </p:ext>
            </p:extLst>
          </p:nvPr>
        </p:nvGraphicFramePr>
        <p:xfrm>
          <a:off x="1019503" y="2753711"/>
          <a:ext cx="8509876" cy="322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525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268</Words>
  <Application>Microsoft Office PowerPoint</Application>
  <PresentationFormat>Ευρεία οθόνη</PresentationFormat>
  <Paragraphs>18</Paragraphs>
  <Slides>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6</vt:i4>
      </vt:variant>
    </vt:vector>
  </HeadingPairs>
  <TitlesOfParts>
    <vt:vector size="10" baseType="lpstr">
      <vt:lpstr>Arial</vt:lpstr>
      <vt:lpstr>Calibri</vt:lpstr>
      <vt:lpstr>Calibri Light</vt:lpstr>
      <vt:lpstr>Θέμα του Office</vt:lpstr>
      <vt:lpstr>ΟΙ ΑΔΥΝΑΜΙΕΣ ΤΟΥ ΑΕΠ</vt:lpstr>
      <vt:lpstr>1. Δεν περιλαμβάνει την ιδιοκατανάλωση</vt:lpstr>
      <vt:lpstr>2. Είναι ποσοτικός κι όχι ποιοτικός δείκτης</vt:lpstr>
      <vt:lpstr>2. Είναι ποσοτικός κι όχι ποιοτικός δείκτης</vt:lpstr>
      <vt:lpstr>3. Αγνοεί α) τη σύνθεση και β) την κατανομή της παραγωγής</vt:lpstr>
      <vt:lpstr>4. Δεν περιλαμβάνει την αξία των αγαθών και υπηρεσιών της παραοικονομίας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ΑΔΥΝΑΜΙΕΣ ΤΟΥ ΑΕΠ</dc:title>
  <dc:creator>Lenovo</dc:creator>
  <cp:lastModifiedBy>Lenovo</cp:lastModifiedBy>
  <cp:revision>14</cp:revision>
  <dcterms:created xsi:type="dcterms:W3CDTF">2021-03-17T09:52:10Z</dcterms:created>
  <dcterms:modified xsi:type="dcterms:W3CDTF">2021-03-17T16:22:05Z</dcterms:modified>
</cp:coreProperties>
</file>