
<file path=[Content_Types].xml><?xml version="1.0" encoding="utf-8"?>
<Types xmlns="http://schemas.openxmlformats.org/package/2006/content-types">
  <Default Extension="png" ContentType="image/png"/>
  <Default Extension="652159+00_00" ContentType="image/gi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0" r:id="rId2"/>
    <p:sldId id="280" r:id="rId3"/>
    <p:sldId id="281" r:id="rId4"/>
    <p:sldId id="277" r:id="rId5"/>
    <p:sldId id="278" r:id="rId6"/>
    <p:sldId id="274" r:id="rId7"/>
    <p:sldId id="275" r:id="rId8"/>
    <p:sldId id="276" r:id="rId9"/>
    <p:sldId id="261" r:id="rId10"/>
    <p:sldId id="262" r:id="rId11"/>
    <p:sldId id="297" r:id="rId12"/>
    <p:sldId id="257" r:id="rId13"/>
    <p:sldId id="298" r:id="rId14"/>
    <p:sldId id="299" r:id="rId15"/>
    <p:sldId id="300" r:id="rId16"/>
    <p:sldId id="301" r:id="rId17"/>
    <p:sldId id="303" r:id="rId18"/>
    <p:sldId id="306" r:id="rId19"/>
    <p:sldId id="258" r:id="rId20"/>
    <p:sldId id="296" r:id="rId21"/>
    <p:sldId id="302" r:id="rId22"/>
    <p:sldId id="307" r:id="rId23"/>
    <p:sldId id="271" r:id="rId24"/>
    <p:sldId id="272" r:id="rId25"/>
    <p:sldId id="282" r:id="rId26"/>
    <p:sldId id="293" r:id="rId27"/>
    <p:sldId id="308" r:id="rId28"/>
    <p:sldId id="312" r:id="rId29"/>
    <p:sldId id="313" r:id="rId30"/>
    <p:sldId id="309" r:id="rId31"/>
    <p:sldId id="310" r:id="rId32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6600"/>
    <a:srgbClr val="80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9A9DB-C3B6-4D92-8CFD-447BA541F07B}" type="datetimeFigureOut">
              <a:rPr lang="el-GR" smtClean="0"/>
              <a:t>24/1/2021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Επεξεργασία 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FF22E5-07A9-4C56-8AAD-920D394D7D8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1230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306F885E-F3CE-4222-B95A-B725A9DF8B94}" type="slidenum">
              <a:rPr lang="el-GR" altLang="el-GR">
                <a:latin typeface="Times New Roman" pitchFamily="18" charset="0"/>
              </a:rPr>
              <a:pPr/>
              <a:t>8</a:t>
            </a:fld>
            <a:endParaRPr lang="el-GR" altLang="el-GR">
              <a:latin typeface="Times New Roman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l-GR" altLang="el-GR" smtClean="0"/>
          </a:p>
        </p:txBody>
      </p:sp>
    </p:spTree>
    <p:extLst>
      <p:ext uri="{BB962C8B-B14F-4D97-AF65-F5344CB8AC3E}">
        <p14:creationId xmlns:p14="http://schemas.microsoft.com/office/powerpoint/2010/main" val="2812794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15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36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2399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24F44-E708-4DD5-AF0A-FCEF5BE8A6F1}" type="slidenum">
              <a:rPr 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145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sz="quarter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>
          <a:xfrm>
            <a:off x="9144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9144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9482F6-6567-444F-9A04-38D96E42A2C9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202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Τίτλος, Αντικείμενο και 2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3"/>
          </p:nvPr>
        </p:nvSpPr>
        <p:spPr>
          <a:xfrm>
            <a:off x="6197600" y="4114800"/>
            <a:ext cx="50800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3AF50-8782-40CF-8B53-39F564DB54A3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808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Τίτλος και Αντικείμενο επάνω από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 alt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altLang="el-GR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2E8E-A6A2-4C00-8D22-066B12895CBB}" type="slidenum">
              <a:rPr lang="el-GR" altLang="el-G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l-GR" alt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440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05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95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791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389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699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6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42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1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FFFFCC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12/10/2017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505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652159+00_00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ipedia.org/wiki/%CE%A0%CE%B5%CE%AF%CF%81%CE%B1%CE%BC%CE%B1_%CF%84%CE%BF%CF%85_%CE%9A%CE%AC%CE%B2%CE%B5%CE%BD%CF%84%CE%B9%CF%82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6.png"/><Relationship Id="rId7" Type="http://schemas.openxmlformats.org/officeDocument/2006/relationships/image" Target="../media/image41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62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65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seilias.gr/index.php?option=com_content&amp;task=view&amp;id=164&amp;Itemid=32&amp;catid=21" TargetMode="External"/><Relationship Id="rId5" Type="http://schemas.openxmlformats.org/officeDocument/2006/relationships/image" Target="../media/image630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openxmlformats.org/officeDocument/2006/relationships/image" Target="../media/image100.png"/><Relationship Id="rId2" Type="http://schemas.openxmlformats.org/officeDocument/2006/relationships/image" Target="../media/image2.png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4.png"/><Relationship Id="rId11" Type="http://schemas.microsoft.com/office/2007/relationships/hdphoto" Target="../media/hdphoto2.wdp"/><Relationship Id="rId5" Type="http://schemas.openxmlformats.org/officeDocument/2006/relationships/image" Target="../media/image510.png"/><Relationship Id="rId15" Type="http://schemas.openxmlformats.org/officeDocument/2006/relationships/image" Target="../media/image8.pn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image" Target="../media/image80.png"/><Relationship Id="rId14" Type="http://schemas.microsoft.com/office/2007/relationships/hdphoto" Target="../media/hdphoto3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phet.colorado.edu/el/simulation/gravity-force-lab" TargetMode="External"/><Relationship Id="rId2" Type="http://schemas.openxmlformats.org/officeDocument/2006/relationships/hyperlink" Target="https://www.youtube.com/watch?v=QasZWJmZpmE&amp;ab_channel=KhanAcademyGreek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ylikonet.gr/tag/2-10-%ce%b2%ce%b1%cf%81%cf%8d%cf%84%ce%b7%cf%84%ce%b1/" TargetMode="External"/><Relationship Id="rId5" Type="http://schemas.openxmlformats.org/officeDocument/2006/relationships/hyperlink" Target="https://www.youtube.com/watch?v=j5yxciWG2Gw&amp;ab_channel=CosmosEduThessCosmosEducationThessaloniki" TargetMode="External"/><Relationship Id="rId4" Type="http://schemas.openxmlformats.org/officeDocument/2006/relationships/hyperlink" Target="http://users.ntua.gr/ytheod/cavendish/cavendish.html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12.png"/><Relationship Id="rId9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7.png"/><Relationship Id="rId11" Type="http://schemas.openxmlformats.org/officeDocument/2006/relationships/image" Target="../media/image83.png"/><Relationship Id="rId5" Type="http://schemas.openxmlformats.org/officeDocument/2006/relationships/image" Target="../media/image76.png"/><Relationship Id="rId10" Type="http://schemas.openxmlformats.org/officeDocument/2006/relationships/image" Target="../media/image82.png"/><Relationship Id="rId4" Type="http://schemas.openxmlformats.org/officeDocument/2006/relationships/image" Target="../media/image75.png"/><Relationship Id="rId9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merkopanas.blogspot.com/2019/09/1791-michael-faraday.html" TargetMode="External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merkopanas.blogspot.com/2020/01/1643-isaac-newton.html" TargetMode="External"/><Relationship Id="rId3" Type="http://schemas.openxmlformats.org/officeDocument/2006/relationships/image" Target="../media/image29.png"/><Relationship Id="rId7" Type="http://schemas.openxmlformats.org/officeDocument/2006/relationships/image" Target="../media/image32.jp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82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96"/>
            <a:ext cx="12192000" cy="6853604"/>
          </a:xfrm>
          <a:prstGeom prst="rect">
            <a:avLst/>
          </a:prstGeom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931531" y="390863"/>
            <a:ext cx="43289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</a:t>
            </a:r>
            <a:r>
              <a:rPr lang="el-GR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Βαρυτικό</a:t>
            </a:r>
            <a:r>
              <a:rPr lang="el-GR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</a:t>
            </a:r>
          </a:p>
        </p:txBody>
      </p:sp>
    </p:spTree>
    <p:extLst>
      <p:ext uri="{BB962C8B-B14F-4D97-AF65-F5344CB8AC3E}">
        <p14:creationId xmlns:p14="http://schemas.microsoft.com/office/powerpoint/2010/main" val="212433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1429079" y="386615"/>
            <a:ext cx="93338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O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νόμος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r>
              <a:rPr lang="el-GR" b="1" dirty="0">
                <a:latin typeface="Comic Sans MS" panose="030F0702030302020204" pitchFamily="66" charset="0"/>
              </a:rPr>
              <a:t>της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Παγκόσμιας Έλξης</a:t>
            </a:r>
            <a:r>
              <a:rPr lang="el-GR" b="1" dirty="0">
                <a:latin typeface="Comic Sans MS" panose="030F0702030302020204" pitchFamily="66" charset="0"/>
              </a:rPr>
              <a:t> του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Newton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εκφράζεται από τη σχέση</a:t>
            </a:r>
            <a:endParaRPr lang="el-G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4732233" y="949719"/>
                <a:ext cx="2347694" cy="8335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2233" y="949719"/>
                <a:ext cx="2347694" cy="83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Ορθογώνιο 8"/>
          <p:cNvSpPr/>
          <p:nvPr/>
        </p:nvSpPr>
        <p:spPr>
          <a:xfrm>
            <a:off x="1640840" y="1884720"/>
            <a:ext cx="898454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Το μέτρο των ελκτικών δυνάμεων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μεταξύ δύο 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(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ουράνιων ή επίγειων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σωμάτων είναι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ανάλογο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του γινομένου των </a:t>
            </a:r>
            <a:r>
              <a:rPr lang="el-GR" sz="2000" b="1" dirty="0">
                <a:latin typeface="Comic Sans MS" panose="030F0702030302020204" pitchFamily="66" charset="0"/>
              </a:rPr>
              <a:t>μαζών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 τους και αντιστρόφως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ανάλογο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του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τετραγώνου</a:t>
            </a:r>
            <a:r>
              <a:rPr lang="en-US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της απόστασης μεταξύ 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των </a:t>
            </a:r>
            <a:r>
              <a:rPr lang="el-GR" sz="2000" b="1" dirty="0">
                <a:latin typeface="Comic Sans MS" panose="030F0702030302020204" pitchFamily="66" charset="0"/>
              </a:rPr>
              <a:t>κέντρων μάζας</a:t>
            </a:r>
            <a:r>
              <a:rPr lang="el-GR" sz="2000" b="1" dirty="0">
                <a:solidFill>
                  <a:srgbClr val="202122"/>
                </a:solidFill>
                <a:latin typeface="Comic Sans MS" panose="030F0702030302020204" pitchFamily="66" charset="0"/>
              </a:rPr>
              <a:t> </a:t>
            </a:r>
            <a:r>
              <a:rPr lang="el-GR" sz="2000" b="1" dirty="0" smtClean="0">
                <a:solidFill>
                  <a:srgbClr val="202122"/>
                </a:solidFill>
                <a:latin typeface="Comic Sans MS" panose="030F0702030302020204" pitchFamily="66" charset="0"/>
              </a:rPr>
              <a:t>τους.</a:t>
            </a:r>
            <a:endParaRPr lang="el-GR" sz="2000" b="1" dirty="0">
              <a:solidFill>
                <a:srgbClr val="202122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5440" y="3490776"/>
            <a:ext cx="8961120" cy="87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b="1" dirty="0" smtClean="0">
                <a:latin typeface="Comic Sans MS" panose="030F0702030302020204" pitchFamily="66" charset="0"/>
              </a:rPr>
              <a:t>Τις μάζες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και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θα τις θεωρούμε σημειακές. Αν τα σώματα έχουν (μικρές) διαστάσεις, θα θεωρούμε ότι η μάζα τους είναι συγκεντρωμένη στο κέντρο μάζας. 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72042" y="4398488"/>
            <a:ext cx="7522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είναι μια σταθερά αναλογίας, έχει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σταθερή τιμή οπουδήποτε στο σύμπαν</a:t>
            </a:r>
            <a:r>
              <a:rPr lang="el-GR" sz="2000" b="1" dirty="0" smtClean="0">
                <a:latin typeface="Comic Sans MS" panose="030F0702030302020204" pitchFamily="66" charset="0"/>
              </a:rPr>
              <a:t> και έχει υπολογιστεί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πειραματικά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50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412" y="805233"/>
                <a:ext cx="2715453" cy="833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 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12" y="805233"/>
                <a:ext cx="2715453" cy="8335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Ομάδα 14"/>
          <p:cNvGrpSpPr/>
          <p:nvPr/>
        </p:nvGrpSpPr>
        <p:grpSpPr>
          <a:xfrm>
            <a:off x="1536124" y="1731769"/>
            <a:ext cx="7898423" cy="4632737"/>
            <a:chOff x="1536124" y="1731769"/>
            <a:chExt cx="7898423" cy="4632737"/>
          </a:xfrm>
        </p:grpSpPr>
        <p:pic>
          <p:nvPicPr>
            <p:cNvPr id="10" name="Εικόνα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6562" y="1731769"/>
              <a:ext cx="6925971" cy="427156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536124" y="1731769"/>
              <a:ext cx="87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omic Sans MS" panose="030F0702030302020204" pitchFamily="66" charset="0"/>
                </a:rPr>
                <a:t>F</a:t>
              </a:r>
              <a:r>
                <a:rPr lang="en-US" b="1" dirty="0" smtClean="0">
                  <a:latin typeface="Comic Sans MS" panose="030F0702030302020204" pitchFamily="66" charset="0"/>
                </a:rPr>
                <a:t> / N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564109" y="5995174"/>
              <a:ext cx="87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i="1" dirty="0" smtClean="0">
                  <a:latin typeface="Comic Sans MS" panose="030F0702030302020204" pitchFamily="66" charset="0"/>
                </a:rPr>
                <a:t>r</a:t>
              </a:r>
              <a:r>
                <a:rPr lang="en-US" b="1" dirty="0" smtClean="0">
                  <a:latin typeface="Comic Sans MS" panose="030F0702030302020204" pitchFamily="66" charset="0"/>
                </a:rPr>
                <a:t> / m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40265" y="2971800"/>
                <a:ext cx="15376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𝑭</m:t>
                      </m:r>
                      <m:r>
                        <a:rPr lang="en-US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𝝈𝝉𝜶𝜽</m:t>
                      </m:r>
                      <m:r>
                        <a:rPr lang="el-GR" sz="2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FF0000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0265" y="2971800"/>
                <a:ext cx="1537600" cy="5761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6212" y="250594"/>
            <a:ext cx="717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Δύναμη 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</a:t>
            </a:r>
            <a:r>
              <a:rPr lang="en-US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Απόσταση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86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Μερκ. Παναγιωτόπουλος - Φυσικός                 </a:t>
            </a: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www.merkopanas.blogspot.gr</a:t>
            </a: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F53439-851E-44AD-84B1-B6BFC3D0C743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6760" y="1411700"/>
            <a:ext cx="4868008" cy="3894406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3117947" y="444897"/>
            <a:ext cx="54256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l-GR" alt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Στοιχεία Βαρυτικού Πεδίου</a:t>
            </a:r>
          </a:p>
        </p:txBody>
      </p:sp>
    </p:spTree>
    <p:extLst>
      <p:ext uri="{BB962C8B-B14F-4D97-AF65-F5344CB8AC3E}">
        <p14:creationId xmlns:p14="http://schemas.microsoft.com/office/powerpoint/2010/main" val="97501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5600" y="508030"/>
            <a:ext cx="754451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000" b="1" dirty="0">
                <a:latin typeface="Comic Sans MS" panose="030F0702030302020204" pitchFamily="66" charset="0"/>
              </a:rPr>
              <a:t>Ένα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βαρυτικό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πεδίο μπορούμε να το περιγράψουμε είτε με</a:t>
            </a:r>
          </a:p>
          <a:p>
            <a:pPr algn="just"/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Ένταση </a:t>
            </a:r>
            <a:r>
              <a:rPr lang="el-GR" altLang="el-GR" sz="2400" b="1" dirty="0">
                <a:latin typeface="Comic Sans MS" pitchFamily="66" charset="0"/>
              </a:rPr>
              <a:t>(σ’ ένα σημείο) </a:t>
            </a:r>
            <a:r>
              <a:rPr lang="el-GR" altLang="el-GR" sz="2400" b="1" dirty="0" smtClean="0">
                <a:latin typeface="Comic Sans MS" pitchFamily="66" charset="0"/>
              </a:rPr>
              <a:t>του βαρυτικού </a:t>
            </a:r>
            <a:r>
              <a:rPr lang="el-GR" altLang="el-GR" sz="2400" b="1" dirty="0">
                <a:latin typeface="Comic Sans MS" pitchFamily="66" charset="0"/>
              </a:rPr>
              <a:t>πεδίου</a:t>
            </a:r>
            <a:r>
              <a:rPr lang="en-US" altLang="el-GR" sz="2400" b="1" dirty="0">
                <a:latin typeface="Comic Sans MS" pitchFamily="66" charset="0"/>
              </a:rPr>
              <a:t>,</a:t>
            </a:r>
            <a:endParaRPr lang="el-GR" altLang="el-GR" sz="2400" b="1" dirty="0">
              <a:latin typeface="Comic Sans MS" pitchFamily="66" charset="0"/>
            </a:endParaRPr>
          </a:p>
          <a:p>
            <a:pPr algn="just">
              <a:spcBef>
                <a:spcPct val="50000"/>
              </a:spcBef>
              <a:defRPr/>
            </a:pPr>
            <a:endParaRPr lang="el-GR" altLang="el-GR" sz="1400" b="1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Δυναμικό </a:t>
            </a:r>
            <a:r>
              <a:rPr lang="el-GR" altLang="el-GR" sz="2400" b="1" dirty="0">
                <a:latin typeface="Comic Sans MS" pitchFamily="66" charset="0"/>
              </a:rPr>
              <a:t>(σ’ ένα σημείο) </a:t>
            </a:r>
            <a:r>
              <a:rPr lang="el-GR" altLang="el-GR" sz="2400" b="1" dirty="0" smtClean="0">
                <a:latin typeface="Comic Sans MS" pitchFamily="66" charset="0"/>
              </a:rPr>
              <a:t>του βαρυτικού </a:t>
            </a:r>
            <a:r>
              <a:rPr lang="el-GR" altLang="el-GR" sz="2400" b="1" dirty="0">
                <a:latin typeface="Comic Sans MS" pitchFamily="66" charset="0"/>
              </a:rPr>
              <a:t>πεδίου.</a:t>
            </a:r>
          </a:p>
          <a:p>
            <a:pPr algn="just"/>
            <a:endParaRPr lang="el-GR" altLang="el-GR" sz="24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r>
              <a:rPr lang="el-GR" sz="2000" b="1" dirty="0">
                <a:latin typeface="Comic Sans MS" panose="030F0702030302020204" pitchFamily="66" charset="0"/>
              </a:rPr>
              <a:t> είτε με </a:t>
            </a:r>
          </a:p>
          <a:p>
            <a:endParaRPr lang="el-GR" sz="2000" b="1" dirty="0">
              <a:latin typeface="Comic Sans MS" panose="030F0702030302020204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l-GR" altLang="el-GR" sz="1200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Βαρυτικές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Δυναμικές γραμμές.</a:t>
            </a:r>
          </a:p>
          <a:p>
            <a:pPr algn="ctr"/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007768" y="1052736"/>
            <a:ext cx="388843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Α.   Φυσικά μεγέθη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151784" y="3645024"/>
            <a:ext cx="42484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Β.   Γεωμετρικό τρόπο</a:t>
            </a:r>
          </a:p>
        </p:txBody>
      </p:sp>
    </p:spTree>
    <p:extLst>
      <p:ext uri="{BB962C8B-B14F-4D97-AF65-F5344CB8AC3E}">
        <p14:creationId xmlns:p14="http://schemas.microsoft.com/office/powerpoint/2010/main" val="2803470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14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30"/>
          <p:cNvSpPr>
            <a:spLocks/>
          </p:cNvSpPr>
          <p:nvPr/>
        </p:nvSpPr>
        <p:spPr bwMode="auto">
          <a:xfrm>
            <a:off x="1511755" y="882650"/>
            <a:ext cx="4156075" cy="3176588"/>
          </a:xfrm>
          <a:custGeom>
            <a:avLst/>
            <a:gdLst>
              <a:gd name="T0" fmla="*/ 278 w 2618"/>
              <a:gd name="T1" fmla="*/ 336 h 2001"/>
              <a:gd name="T2" fmla="*/ 202 w 2618"/>
              <a:gd name="T3" fmla="*/ 1383 h 2001"/>
              <a:gd name="T4" fmla="*/ 346 w 2618"/>
              <a:gd name="T5" fmla="*/ 1652 h 2001"/>
              <a:gd name="T6" fmla="*/ 413 w 2618"/>
              <a:gd name="T7" fmla="*/ 1728 h 2001"/>
              <a:gd name="T8" fmla="*/ 480 w 2618"/>
              <a:gd name="T9" fmla="*/ 1767 h 2001"/>
              <a:gd name="T10" fmla="*/ 701 w 2618"/>
              <a:gd name="T11" fmla="*/ 1892 h 2001"/>
              <a:gd name="T12" fmla="*/ 826 w 2618"/>
              <a:gd name="T13" fmla="*/ 1940 h 2001"/>
              <a:gd name="T14" fmla="*/ 1133 w 2618"/>
              <a:gd name="T15" fmla="*/ 1949 h 2001"/>
              <a:gd name="T16" fmla="*/ 1776 w 2618"/>
              <a:gd name="T17" fmla="*/ 1959 h 2001"/>
              <a:gd name="T18" fmla="*/ 1824 w 2618"/>
              <a:gd name="T19" fmla="*/ 1920 h 2001"/>
              <a:gd name="T20" fmla="*/ 2035 w 2618"/>
              <a:gd name="T21" fmla="*/ 1882 h 2001"/>
              <a:gd name="T22" fmla="*/ 2342 w 2618"/>
              <a:gd name="T23" fmla="*/ 1796 h 2001"/>
              <a:gd name="T24" fmla="*/ 2419 w 2618"/>
              <a:gd name="T25" fmla="*/ 1738 h 2001"/>
              <a:gd name="T26" fmla="*/ 2525 w 2618"/>
              <a:gd name="T27" fmla="*/ 1642 h 2001"/>
              <a:gd name="T28" fmla="*/ 2486 w 2618"/>
              <a:gd name="T29" fmla="*/ 1181 h 2001"/>
              <a:gd name="T30" fmla="*/ 2429 w 2618"/>
              <a:gd name="T31" fmla="*/ 1095 h 2001"/>
              <a:gd name="T32" fmla="*/ 2400 w 2618"/>
              <a:gd name="T33" fmla="*/ 1076 h 2001"/>
              <a:gd name="T34" fmla="*/ 2323 w 2618"/>
              <a:gd name="T35" fmla="*/ 989 h 2001"/>
              <a:gd name="T36" fmla="*/ 2285 w 2618"/>
              <a:gd name="T37" fmla="*/ 932 h 2001"/>
              <a:gd name="T38" fmla="*/ 2208 w 2618"/>
              <a:gd name="T39" fmla="*/ 836 h 2001"/>
              <a:gd name="T40" fmla="*/ 2179 w 2618"/>
              <a:gd name="T41" fmla="*/ 778 h 2001"/>
              <a:gd name="T42" fmla="*/ 2198 w 2618"/>
              <a:gd name="T43" fmla="*/ 500 h 2001"/>
              <a:gd name="T44" fmla="*/ 2189 w 2618"/>
              <a:gd name="T45" fmla="*/ 413 h 2001"/>
              <a:gd name="T46" fmla="*/ 2016 w 2618"/>
              <a:gd name="T47" fmla="*/ 240 h 2001"/>
              <a:gd name="T48" fmla="*/ 1958 w 2618"/>
              <a:gd name="T49" fmla="*/ 192 h 2001"/>
              <a:gd name="T50" fmla="*/ 1814 w 2618"/>
              <a:gd name="T51" fmla="*/ 183 h 2001"/>
              <a:gd name="T52" fmla="*/ 1680 w 2618"/>
              <a:gd name="T53" fmla="*/ 135 h 2001"/>
              <a:gd name="T54" fmla="*/ 1574 w 2618"/>
              <a:gd name="T55" fmla="*/ 106 h 2001"/>
              <a:gd name="T56" fmla="*/ 1373 w 2618"/>
              <a:gd name="T57" fmla="*/ 0 h 2001"/>
              <a:gd name="T58" fmla="*/ 605 w 2618"/>
              <a:gd name="T59" fmla="*/ 29 h 2001"/>
              <a:gd name="T60" fmla="*/ 547 w 2618"/>
              <a:gd name="T61" fmla="*/ 48 h 2001"/>
              <a:gd name="T62" fmla="*/ 480 w 2618"/>
              <a:gd name="T63" fmla="*/ 116 h 2001"/>
              <a:gd name="T64" fmla="*/ 346 w 2618"/>
              <a:gd name="T65" fmla="*/ 154 h 2001"/>
              <a:gd name="T66" fmla="*/ 298 w 2618"/>
              <a:gd name="T67" fmla="*/ 202 h 2001"/>
              <a:gd name="T68" fmla="*/ 278 w 2618"/>
              <a:gd name="T69" fmla="*/ 221 h 2001"/>
              <a:gd name="T70" fmla="*/ 278 w 2618"/>
              <a:gd name="T71" fmla="*/ 336 h 2001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618" h="2001">
                <a:moveTo>
                  <a:pt x="278" y="336"/>
                </a:moveTo>
                <a:cubicBezTo>
                  <a:pt x="92" y="659"/>
                  <a:pt x="0" y="990"/>
                  <a:pt x="202" y="1383"/>
                </a:cubicBezTo>
                <a:cubicBezTo>
                  <a:pt x="222" y="1492"/>
                  <a:pt x="278" y="1568"/>
                  <a:pt x="346" y="1652"/>
                </a:cubicBezTo>
                <a:cubicBezTo>
                  <a:pt x="370" y="1681"/>
                  <a:pt x="373" y="1707"/>
                  <a:pt x="413" y="1728"/>
                </a:cubicBezTo>
                <a:cubicBezTo>
                  <a:pt x="431" y="1737"/>
                  <a:pt x="464" y="1753"/>
                  <a:pt x="480" y="1767"/>
                </a:cubicBezTo>
                <a:cubicBezTo>
                  <a:pt x="563" y="1837"/>
                  <a:pt x="597" y="1869"/>
                  <a:pt x="701" y="1892"/>
                </a:cubicBezTo>
                <a:cubicBezTo>
                  <a:pt x="745" y="1902"/>
                  <a:pt x="781" y="1938"/>
                  <a:pt x="826" y="1940"/>
                </a:cubicBezTo>
                <a:cubicBezTo>
                  <a:pt x="928" y="1946"/>
                  <a:pt x="1031" y="1946"/>
                  <a:pt x="1133" y="1949"/>
                </a:cubicBezTo>
                <a:cubicBezTo>
                  <a:pt x="1329" y="2001"/>
                  <a:pt x="1623" y="1962"/>
                  <a:pt x="1776" y="1959"/>
                </a:cubicBezTo>
                <a:cubicBezTo>
                  <a:pt x="1793" y="1948"/>
                  <a:pt x="1805" y="1927"/>
                  <a:pt x="1824" y="1920"/>
                </a:cubicBezTo>
                <a:cubicBezTo>
                  <a:pt x="1889" y="1896"/>
                  <a:pt x="1968" y="1900"/>
                  <a:pt x="2035" y="1882"/>
                </a:cubicBezTo>
                <a:cubicBezTo>
                  <a:pt x="2137" y="1854"/>
                  <a:pt x="2238" y="1816"/>
                  <a:pt x="2342" y="1796"/>
                </a:cubicBezTo>
                <a:cubicBezTo>
                  <a:pt x="2365" y="1773"/>
                  <a:pt x="2396" y="1761"/>
                  <a:pt x="2419" y="1738"/>
                </a:cubicBezTo>
                <a:cubicBezTo>
                  <a:pt x="2497" y="1660"/>
                  <a:pt x="2461" y="1690"/>
                  <a:pt x="2525" y="1642"/>
                </a:cubicBezTo>
                <a:cubicBezTo>
                  <a:pt x="2607" y="1517"/>
                  <a:pt x="2618" y="1267"/>
                  <a:pt x="2486" y="1181"/>
                </a:cubicBezTo>
                <a:cubicBezTo>
                  <a:pt x="2442" y="1114"/>
                  <a:pt x="2461" y="1143"/>
                  <a:pt x="2429" y="1095"/>
                </a:cubicBezTo>
                <a:cubicBezTo>
                  <a:pt x="2423" y="1085"/>
                  <a:pt x="2409" y="1083"/>
                  <a:pt x="2400" y="1076"/>
                </a:cubicBezTo>
                <a:cubicBezTo>
                  <a:pt x="2373" y="1053"/>
                  <a:pt x="2345" y="1017"/>
                  <a:pt x="2323" y="989"/>
                </a:cubicBezTo>
                <a:cubicBezTo>
                  <a:pt x="2309" y="971"/>
                  <a:pt x="2298" y="951"/>
                  <a:pt x="2285" y="932"/>
                </a:cubicBezTo>
                <a:cubicBezTo>
                  <a:pt x="2263" y="898"/>
                  <a:pt x="2227" y="873"/>
                  <a:pt x="2208" y="836"/>
                </a:cubicBezTo>
                <a:cubicBezTo>
                  <a:pt x="2165" y="751"/>
                  <a:pt x="2237" y="866"/>
                  <a:pt x="2179" y="778"/>
                </a:cubicBezTo>
                <a:cubicBezTo>
                  <a:pt x="2158" y="690"/>
                  <a:pt x="2177" y="588"/>
                  <a:pt x="2198" y="500"/>
                </a:cubicBezTo>
                <a:cubicBezTo>
                  <a:pt x="2195" y="471"/>
                  <a:pt x="2195" y="441"/>
                  <a:pt x="2189" y="413"/>
                </a:cubicBezTo>
                <a:cubicBezTo>
                  <a:pt x="2173" y="343"/>
                  <a:pt x="2070" y="278"/>
                  <a:pt x="2016" y="240"/>
                </a:cubicBezTo>
                <a:cubicBezTo>
                  <a:pt x="1996" y="225"/>
                  <a:pt x="1983" y="197"/>
                  <a:pt x="1958" y="192"/>
                </a:cubicBezTo>
                <a:cubicBezTo>
                  <a:pt x="1911" y="182"/>
                  <a:pt x="1862" y="186"/>
                  <a:pt x="1814" y="183"/>
                </a:cubicBezTo>
                <a:cubicBezTo>
                  <a:pt x="1766" y="170"/>
                  <a:pt x="1726" y="152"/>
                  <a:pt x="1680" y="135"/>
                </a:cubicBezTo>
                <a:cubicBezTo>
                  <a:pt x="1646" y="122"/>
                  <a:pt x="1609" y="118"/>
                  <a:pt x="1574" y="106"/>
                </a:cubicBezTo>
                <a:cubicBezTo>
                  <a:pt x="1514" y="46"/>
                  <a:pt x="1454" y="21"/>
                  <a:pt x="1373" y="0"/>
                </a:cubicBezTo>
                <a:cubicBezTo>
                  <a:pt x="1072" y="13"/>
                  <a:pt x="957" y="23"/>
                  <a:pt x="605" y="29"/>
                </a:cubicBezTo>
                <a:cubicBezTo>
                  <a:pt x="586" y="35"/>
                  <a:pt x="566" y="42"/>
                  <a:pt x="547" y="48"/>
                </a:cubicBezTo>
                <a:cubicBezTo>
                  <a:pt x="517" y="58"/>
                  <a:pt x="510" y="107"/>
                  <a:pt x="480" y="116"/>
                </a:cubicBezTo>
                <a:cubicBezTo>
                  <a:pt x="435" y="130"/>
                  <a:pt x="390" y="138"/>
                  <a:pt x="346" y="154"/>
                </a:cubicBezTo>
                <a:cubicBezTo>
                  <a:pt x="330" y="170"/>
                  <a:pt x="314" y="186"/>
                  <a:pt x="298" y="202"/>
                </a:cubicBezTo>
                <a:cubicBezTo>
                  <a:pt x="291" y="208"/>
                  <a:pt x="278" y="221"/>
                  <a:pt x="278" y="221"/>
                </a:cubicBezTo>
                <a:cubicBezTo>
                  <a:pt x="274" y="232"/>
                  <a:pt x="229" y="336"/>
                  <a:pt x="278" y="336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  <a:headEnd/>
            <a:tailEnd/>
          </a:ln>
          <a:effectLst/>
          <a:extLst/>
        </p:spPr>
        <p:txBody>
          <a:bodyPr/>
          <a:lstStyle/>
          <a:p>
            <a:endParaRPr lang="el-GR"/>
          </a:p>
        </p:txBody>
      </p:sp>
      <p:grpSp>
        <p:nvGrpSpPr>
          <p:cNvPr id="26" name="Ομάδα 25"/>
          <p:cNvGrpSpPr/>
          <p:nvPr/>
        </p:nvGrpSpPr>
        <p:grpSpPr>
          <a:xfrm>
            <a:off x="2470153" y="1700346"/>
            <a:ext cx="1767339" cy="770599"/>
            <a:chOff x="946152" y="1700345"/>
            <a:chExt cx="1767339" cy="770599"/>
          </a:xfrm>
        </p:grpSpPr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V="1">
              <a:off x="946152" y="2158547"/>
              <a:ext cx="733876" cy="3123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4" name="Text Box 38"/>
            <p:cNvSpPr txBox="1">
              <a:spLocks noChangeArrowheads="1"/>
            </p:cNvSpPr>
            <p:nvPr/>
          </p:nvSpPr>
          <p:spPr bwMode="auto">
            <a:xfrm>
              <a:off x="1633636" y="1921253"/>
              <a:ext cx="43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15" name="Line 39"/>
            <p:cNvSpPr>
              <a:spLocks noChangeShapeType="1"/>
            </p:cNvSpPr>
            <p:nvPr/>
          </p:nvSpPr>
          <p:spPr bwMode="auto">
            <a:xfrm flipV="1">
              <a:off x="2065791" y="1700345"/>
              <a:ext cx="647700" cy="288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0" name="Ομάδα 29"/>
          <p:cNvGrpSpPr/>
          <p:nvPr/>
        </p:nvGrpSpPr>
        <p:grpSpPr>
          <a:xfrm>
            <a:off x="2483299" y="2522519"/>
            <a:ext cx="1955941" cy="338554"/>
            <a:chOff x="959298" y="2522519"/>
            <a:chExt cx="2082403" cy="338554"/>
          </a:xfrm>
        </p:grpSpPr>
        <p:sp>
          <p:nvSpPr>
            <p:cNvPr id="20" name="Line 40"/>
            <p:cNvSpPr>
              <a:spLocks noChangeShapeType="1"/>
            </p:cNvSpPr>
            <p:nvPr/>
          </p:nvSpPr>
          <p:spPr bwMode="auto">
            <a:xfrm flipH="1" flipV="1">
              <a:off x="959298" y="2522519"/>
              <a:ext cx="890237" cy="1444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1" name="Text Box 41"/>
            <p:cNvSpPr txBox="1">
              <a:spLocks noChangeArrowheads="1"/>
            </p:cNvSpPr>
            <p:nvPr/>
          </p:nvSpPr>
          <p:spPr bwMode="auto">
            <a:xfrm>
              <a:off x="1892835" y="2522519"/>
              <a:ext cx="3603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  <p:sp>
          <p:nvSpPr>
            <p:cNvPr id="22" name="Line 42"/>
            <p:cNvSpPr>
              <a:spLocks noChangeShapeType="1"/>
            </p:cNvSpPr>
            <p:nvPr/>
          </p:nvSpPr>
          <p:spPr bwMode="auto">
            <a:xfrm>
              <a:off x="2288350" y="2739315"/>
              <a:ext cx="753351" cy="1019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8281" y="1582877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Α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4430250" y="2803329"/>
            <a:ext cx="3674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>
                <a:latin typeface="Comic Sans MS" panose="030F0702030302020204" pitchFamily="66" charset="0"/>
              </a:rPr>
              <a:t>Β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021852" y="835502"/>
                <a:ext cx="2211053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cap="all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cap="all" dirty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52" y="835502"/>
                <a:ext cx="2211053" cy="8961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Ομάδα 43"/>
          <p:cNvGrpSpPr/>
          <p:nvPr/>
        </p:nvGrpSpPr>
        <p:grpSpPr>
          <a:xfrm>
            <a:off x="7381768" y="823010"/>
            <a:ext cx="2337655" cy="898964"/>
            <a:chOff x="5867213" y="1188346"/>
            <a:chExt cx="2337655" cy="898964"/>
          </a:xfrm>
        </p:grpSpPr>
        <p:sp>
          <p:nvSpPr>
            <p:cNvPr id="39" name="Δεξιό βέλος 38"/>
            <p:cNvSpPr/>
            <p:nvPr/>
          </p:nvSpPr>
          <p:spPr>
            <a:xfrm>
              <a:off x="5867213" y="1656911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428741" y="1188346"/>
                  <a:ext cx="1776127" cy="89896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l-GR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𝑭</m:t>
                            </m:r>
                          </m:num>
                          <m:den>
                            <m:r>
                              <a:rPr lang="en-US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𝒎</m:t>
                            </m:r>
                          </m:den>
                        </m:f>
                        <m:r>
                          <a:rPr lang="en-US" sz="2800" b="1" i="1" cap="all" dirty="0">
                            <a:latin typeface="Cambria Math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2800" b="1" i="1" cap="all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𝑮</m:t>
                        </m:r>
                        <m:f>
                          <m:fPr>
                            <m:ctrlPr>
                              <a:rPr lang="en-US" sz="2800" b="1" i="1" cap="all" dirty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cap="all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𝑴</m:t>
                            </m:r>
                          </m:num>
                          <m:den>
                            <m:r>
                              <a:rPr lang="en-US" sz="2800" b="1" i="1" cap="all" dirty="0">
                                <a:latin typeface="Cambria Math"/>
                                <a:ea typeface="Cambria Math" panose="02040503050406030204" pitchFamily="18" charset="0"/>
                              </a:rPr>
                              <m:t>𝒓</m:t>
                            </m:r>
                            <m:r>
                              <a:rPr lang="en-US" sz="2800" b="1" i="1" cap="all" baseline="30000" dirty="0">
                                <a:latin typeface="Cambria Math"/>
                                <a:ea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oMath>
                    </m:oMathPara>
                  </a14:m>
                  <a:endParaRPr lang="el-GR" sz="2800" b="1" cap="all" dirty="0">
                    <a:latin typeface="Comic Sans MS" panose="030F0702030302020204" pitchFamily="66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28741" y="1188346"/>
                  <a:ext cx="1776127" cy="89896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5637519" y="1835736"/>
                <a:ext cx="2455159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</m:e>
                        <m:sup>
                          <m:r>
                            <a:rPr lang="en-US" sz="2800" b="1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>
                              <a:latin typeface="Cambria Math"/>
                            </a:rPr>
                            <m:t>.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>
                              <a:latin typeface="Cambria Math"/>
                            </a:rPr>
                            <m:t>𝒓</m:t>
                          </m:r>
                          <m:r>
                            <a:rPr lang="en-US" sz="2800" b="1" baseline="3000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7519" y="1835736"/>
                <a:ext cx="2455159" cy="89896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8068300" y="2071532"/>
                <a:ext cx="10779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>
                          <a:latin typeface="Cambria Math"/>
                        </a:rPr>
                        <m:t>𝟐</m:t>
                      </m:r>
                      <m:r>
                        <a:rPr lang="en-US" sz="2800" b="1" i="1">
                          <a:latin typeface="Cambria Math"/>
                        </a:rPr>
                        <m:t>𝑭</m:t>
                      </m:r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8300" y="2071532"/>
                <a:ext cx="107792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6162491" y="2774110"/>
                <a:ext cx="1917192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r>
                        <a:rPr lang="en-US" sz="2800" b="1" i="1" cap="all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800" b="1" i="1" cap="all" dirty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2491" y="2774110"/>
                <a:ext cx="1917192" cy="9346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/>
          <p:cNvSpPr txBox="1"/>
          <p:nvPr/>
        </p:nvSpPr>
        <p:spPr>
          <a:xfrm>
            <a:off x="9826658" y="113742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55234" y="312883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mic Sans MS" panose="030F0702030302020204" pitchFamily="66" charset="0"/>
              </a:rPr>
              <a:t>(2)</a:t>
            </a:r>
            <a:endParaRPr lang="el-GR" b="1" dirty="0">
              <a:latin typeface="Comic Sans MS" panose="030F0702030302020204" pitchFamily="66" charset="0"/>
            </a:endParaRPr>
          </a:p>
        </p:txBody>
      </p:sp>
      <p:grpSp>
        <p:nvGrpSpPr>
          <p:cNvPr id="50" name="Ομάδα 49"/>
          <p:cNvGrpSpPr/>
          <p:nvPr/>
        </p:nvGrpSpPr>
        <p:grpSpPr>
          <a:xfrm>
            <a:off x="4193158" y="4113057"/>
            <a:ext cx="1927552" cy="369332"/>
            <a:chOff x="666512" y="4809991"/>
            <a:chExt cx="1927552" cy="369332"/>
          </a:xfrm>
        </p:grpSpPr>
        <p:sp>
          <p:nvSpPr>
            <p:cNvPr id="48" name="TextBox 47"/>
            <p:cNvSpPr txBox="1"/>
            <p:nvPr/>
          </p:nvSpPr>
          <p:spPr>
            <a:xfrm>
              <a:off x="666512" y="4809991"/>
              <a:ext cx="13724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Comic Sans MS" panose="030F0702030302020204" pitchFamily="66" charset="0"/>
                </a:rPr>
                <a:t>(1) </a:t>
              </a:r>
              <a:r>
                <a:rPr lang="el-GR" b="1" dirty="0">
                  <a:latin typeface="Comic Sans MS" panose="030F0702030302020204" pitchFamily="66" charset="0"/>
                </a:rPr>
                <a:t>και </a:t>
              </a:r>
              <a:r>
                <a:rPr lang="en-US" b="1" dirty="0">
                  <a:latin typeface="Comic Sans MS" panose="030F0702030302020204" pitchFamily="66" charset="0"/>
                </a:rPr>
                <a:t>(2)</a:t>
              </a:r>
              <a:endParaRPr lang="el-GR" b="1" dirty="0">
                <a:latin typeface="Comic Sans MS" panose="030F0702030302020204" pitchFamily="66" charset="0"/>
              </a:endParaRPr>
            </a:p>
          </p:txBody>
        </p:sp>
        <p:sp>
          <p:nvSpPr>
            <p:cNvPr id="49" name="Δεξιό βέλος 48"/>
            <p:cNvSpPr/>
            <p:nvPr/>
          </p:nvSpPr>
          <p:spPr>
            <a:xfrm>
              <a:off x="2038960" y="4941168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282791" y="3728657"/>
                <a:ext cx="3897927" cy="9346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𝑭</m:t>
                          </m:r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  <m:r>
                        <a:rPr lang="en-US" sz="28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…=</m:t>
                      </m:r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𝛔𝛕𝛂𝛉</m:t>
                      </m:r>
                      <m:r>
                        <a:rPr lang="el-GR" sz="2800" b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91" y="3728657"/>
                <a:ext cx="3897927" cy="934615"/>
              </a:xfrm>
              <a:prstGeom prst="rect">
                <a:avLst/>
              </a:prstGeom>
              <a:blipFill>
                <a:blip r:embed="rId7"/>
                <a:stretch>
                  <a:fillRect b="-6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2002537" y="4692847"/>
            <a:ext cx="91074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Παρατηρούμε, ότι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όποια μάζα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κι αν φέρουμε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σε σημείο που απέχει απόσταση </a:t>
            </a:r>
            <a:r>
              <a:rPr lang="en-US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r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από τη μάζα </a:t>
            </a:r>
            <a:r>
              <a:rPr lang="el-GR" sz="20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δημιουργεί το πεδίο,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ο λόγος της δύναμης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που ασκείται </a:t>
            </a:r>
            <a:r>
              <a:rPr 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στην μάζα από 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προς 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την μάζα,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παραμένει σταθερός.</a:t>
            </a:r>
            <a:r>
              <a:rPr 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52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8" y="4914026"/>
            <a:ext cx="1085871" cy="10349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3042318" y="185190"/>
            <a:ext cx="62403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 ιδέα για την έννοια της Έντασης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2096097" y="2159971"/>
            <a:ext cx="614961" cy="358122"/>
            <a:chOff x="573582" y="1631016"/>
            <a:chExt cx="614961" cy="358122"/>
          </a:xfrm>
        </p:grpSpPr>
        <p:sp>
          <p:nvSpPr>
            <p:cNvPr id="7" name="Oval 31"/>
            <p:cNvSpPr>
              <a:spLocks noChangeArrowheads="1"/>
            </p:cNvSpPr>
            <p:nvPr/>
          </p:nvSpPr>
          <p:spPr bwMode="auto">
            <a:xfrm>
              <a:off x="881063" y="1917700"/>
              <a:ext cx="76200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8" name="Text Box 32"/>
            <p:cNvSpPr txBox="1">
              <a:spLocks noChangeArrowheads="1"/>
            </p:cNvSpPr>
            <p:nvPr/>
          </p:nvSpPr>
          <p:spPr bwMode="auto">
            <a:xfrm>
              <a:off x="573582" y="1631016"/>
              <a:ext cx="61496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l-GR" altLang="el-GR" sz="1600" b="1" i="1" dirty="0" smtClean="0">
                  <a:latin typeface="Comic Sans MS" pitchFamily="66" charset="0"/>
                </a:rPr>
                <a:t>Μ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9" name="Ομάδα 8"/>
          <p:cNvGrpSpPr/>
          <p:nvPr/>
        </p:nvGrpSpPr>
        <p:grpSpPr>
          <a:xfrm>
            <a:off x="4157367" y="1337404"/>
            <a:ext cx="438912" cy="384273"/>
            <a:chOff x="923895" y="937394"/>
            <a:chExt cx="438912" cy="384273"/>
          </a:xfrm>
        </p:grpSpPr>
        <p:sp>
          <p:nvSpPr>
            <p:cNvPr id="10" name="Oval 33"/>
            <p:cNvSpPr>
              <a:spLocks noChangeArrowheads="1"/>
            </p:cNvSpPr>
            <p:nvPr/>
          </p:nvSpPr>
          <p:spPr bwMode="auto">
            <a:xfrm flipH="1" flipV="1">
              <a:off x="1000615" y="1275948"/>
              <a:ext cx="45719" cy="45719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3895" y="937394"/>
              <a:ext cx="43891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" name="Ομάδα 11"/>
          <p:cNvGrpSpPr/>
          <p:nvPr/>
        </p:nvGrpSpPr>
        <p:grpSpPr>
          <a:xfrm>
            <a:off x="4418674" y="2516886"/>
            <a:ext cx="494593" cy="344187"/>
            <a:chOff x="4418674" y="2516886"/>
            <a:chExt cx="494593" cy="344187"/>
          </a:xfrm>
        </p:grpSpPr>
        <p:sp>
          <p:nvSpPr>
            <p:cNvPr id="17" name="Oval 35"/>
            <p:cNvSpPr>
              <a:spLocks noChangeArrowheads="1"/>
            </p:cNvSpPr>
            <p:nvPr/>
          </p:nvSpPr>
          <p:spPr bwMode="auto">
            <a:xfrm>
              <a:off x="4439239" y="2800780"/>
              <a:ext cx="57247" cy="6029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8674" y="2516886"/>
              <a:ext cx="49459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</a:rPr>
                <a:t>2</a:t>
              </a:r>
              <a:r>
                <a:rPr lang="en-US" sz="1600" b="1" i="1" dirty="0" smtClean="0">
                  <a:latin typeface="Comic Sans MS" panose="030F0702030302020204" pitchFamily="66" charset="0"/>
                </a:rPr>
                <a:t>m</a:t>
              </a:r>
              <a:endParaRPr lang="el-GR" sz="1600" b="1" baseline="-25000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Ομάδα 35"/>
          <p:cNvGrpSpPr/>
          <p:nvPr/>
        </p:nvGrpSpPr>
        <p:grpSpPr>
          <a:xfrm>
            <a:off x="3802211" y="1491228"/>
            <a:ext cx="420248" cy="367649"/>
            <a:chOff x="3802211" y="1491228"/>
            <a:chExt cx="420248" cy="367649"/>
          </a:xfrm>
        </p:grpSpPr>
        <p:cxnSp>
          <p:nvCxnSpPr>
            <p:cNvPr id="19" name="Ευθύγραμμο βέλος σύνδεσης 18"/>
            <p:cNvCxnSpPr/>
            <p:nvPr/>
          </p:nvCxnSpPr>
          <p:spPr>
            <a:xfrm flipH="1">
              <a:off x="3913642" y="1712382"/>
              <a:ext cx="308817" cy="14649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/>
                <p:cNvSpPr txBox="1"/>
                <p:nvPr/>
              </p:nvSpPr>
              <p:spPr>
                <a:xfrm>
                  <a:off x="3802211" y="1491228"/>
                  <a:ext cx="203004" cy="3105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24" name="TextBox 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02211" y="1491228"/>
                  <a:ext cx="203004" cy="310598"/>
                </a:xfrm>
                <a:prstGeom prst="rect">
                  <a:avLst/>
                </a:prstGeom>
                <a:blipFill>
                  <a:blip r:embed="rId9"/>
                  <a:stretch>
                    <a:fillRect l="-27273" r="-27273" b="-588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7" name="Ομάδα 36"/>
          <p:cNvGrpSpPr/>
          <p:nvPr/>
        </p:nvGrpSpPr>
        <p:grpSpPr>
          <a:xfrm>
            <a:off x="3851399" y="2417047"/>
            <a:ext cx="596831" cy="424202"/>
            <a:chOff x="3851399" y="2417047"/>
            <a:chExt cx="596831" cy="42420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3851399" y="2417047"/>
                  <a:ext cx="259686" cy="33348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  <m:r>
                              <a:rPr lang="en-US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acc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51399" y="2417047"/>
                  <a:ext cx="259686" cy="333489"/>
                </a:xfrm>
                <a:prstGeom prst="rect">
                  <a:avLst/>
                </a:prstGeom>
                <a:blipFill>
                  <a:blip r:embed="rId10"/>
                  <a:stretch>
                    <a:fillRect l="-26190" r="-26190" b="-909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6" name="Ευθύγραμμο βέλος σύνδεσης 55"/>
            <p:cNvCxnSpPr/>
            <p:nvPr/>
          </p:nvCxnSpPr>
          <p:spPr>
            <a:xfrm flipH="1" flipV="1">
              <a:off x="3888069" y="2774110"/>
              <a:ext cx="560161" cy="6713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895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1" grpId="0"/>
      <p:bldP spid="32" grpId="0"/>
      <p:bldP spid="38" grpId="0"/>
      <p:bldP spid="41" grpId="0"/>
      <p:bldP spid="42" grpId="0"/>
      <p:bldP spid="45" grpId="0"/>
      <p:bldP spid="46" grpId="0"/>
      <p:bldP spid="47" grpId="0"/>
      <p:bldP spid="51" grpId="0"/>
      <p:bldP spid="43" grpId="0"/>
      <p:bldP spid="5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15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323692" y="303945"/>
            <a:ext cx="5544617" cy="64837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el-GR" altLang="el-GR" sz="32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14"/>
              <p:cNvSpPr txBox="1">
                <a:spLocks noChangeArrowheads="1"/>
              </p:cNvSpPr>
              <p:nvPr/>
            </p:nvSpPr>
            <p:spPr bwMode="auto">
              <a:xfrm>
                <a:off x="2378773" y="804612"/>
                <a:ext cx="7434453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el-GR" altLang="el-GR" sz="2000" b="1" dirty="0" smtClean="0">
                    <a:latin typeface="Comic Sans MS" pitchFamily="66" charset="0"/>
                  </a:rPr>
                  <a:t>Η </a:t>
                </a:r>
                <a:r>
                  <a:rPr lang="el-GR" altLang="el-GR" sz="2000" b="1" dirty="0" smtClean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altLang="el-GR" sz="20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altLang="el-GR" sz="2000" b="1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, </a:t>
                </a:r>
                <a:r>
                  <a:rPr lang="el-GR" altLang="el-GR" sz="2000" b="1" dirty="0">
                    <a:latin typeface="Comic Sans MS" pitchFamily="66" charset="0"/>
                  </a:rPr>
                  <a:t>σε σημείο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βαρυτικού </a:t>
                </a:r>
                <a:r>
                  <a:rPr lang="el-GR" altLang="el-GR" sz="2000" b="1" dirty="0">
                    <a:latin typeface="Comic Sans MS" pitchFamily="66" charset="0"/>
                  </a:rPr>
                  <a:t>πεδίου, είναι ένα χαρακτηριστικό (διανυσματικό) μέγεθος του πεδίου, που έχει μέτρο ίσο με το πηλίκο του μέτρου της δύναμης που ασκείται σε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μάζα </a:t>
                </a:r>
                <a:r>
                  <a:rPr lang="el-GR" altLang="el-GR" sz="2000" b="1" dirty="0">
                    <a:latin typeface="Comic Sans MS" pitchFamily="66" charset="0"/>
                  </a:rPr>
                  <a:t>που βρίσκεται στο σημείο αυτό, προς </a:t>
                </a:r>
                <a:r>
                  <a:rPr lang="el-GR" altLang="el-GR" sz="2000" b="1" dirty="0" smtClean="0">
                    <a:latin typeface="Comic Sans MS" pitchFamily="66" charset="0"/>
                  </a:rPr>
                  <a:t>την μάζα.</a:t>
                </a:r>
                <a:endParaRPr lang="el-GR" altLang="el-GR" sz="2000" b="1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" name="Text 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8773" y="804612"/>
                <a:ext cx="7434453" cy="1938992"/>
              </a:xfrm>
              <a:prstGeom prst="rect">
                <a:avLst/>
              </a:prstGeom>
              <a:blipFill>
                <a:blip r:embed="rId2"/>
                <a:stretch>
                  <a:fillRect l="-820" r="-820" b="-18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287569" y="2726996"/>
                <a:ext cx="1546384" cy="1010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l-GR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7569" y="2726996"/>
                <a:ext cx="1546384" cy="1010469"/>
              </a:xfrm>
              <a:prstGeom prst="rect">
                <a:avLst/>
              </a:prstGeom>
              <a:blipFill>
                <a:blip r:embed="rId3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964280" y="4182752"/>
            <a:ext cx="305186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b="1" dirty="0">
                <a:latin typeface="Comic Sans MS" panose="030F0702030302020204" pitchFamily="66" charset="0"/>
              </a:rPr>
              <a:t>Μονάδα μέτρησης στο </a:t>
            </a:r>
            <a:r>
              <a:rPr lang="en-US" b="1" dirty="0">
                <a:latin typeface="Comic Sans MS" panose="030F0702030302020204" pitchFamily="66" charset="0"/>
              </a:rPr>
              <a:t>SI: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945693" y="4035944"/>
                <a:ext cx="792205" cy="8511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>
                              <a:latin typeface="Cambria Math"/>
                            </a:rPr>
                            <m:t>𝐍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</a:rPr>
                            <m:t>𝟏</m:t>
                          </m:r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5693" y="4035944"/>
                <a:ext cx="792205" cy="8511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5067428" y="3587176"/>
            <a:ext cx="1158202" cy="1299898"/>
            <a:chOff x="3489549" y="3711116"/>
            <a:chExt cx="1158202" cy="129989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3489549" y="4162320"/>
                  <a:ext cx="1158202" cy="84869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/>
                          </a:rPr>
                          <m:t>𝟏</m:t>
                        </m:r>
                        <m:f>
                          <m:fPr>
                            <m:ctrlPr>
                              <a:rPr lang="el-GR" sz="2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>
                                <a:latin typeface="Cambria Math"/>
                              </a:rPr>
                              <m:t>𝐍</m:t>
                            </m:r>
                          </m:num>
                          <m:den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𝐤𝐠</m:t>
                            </m:r>
                          </m:den>
                        </m:f>
                        <m:r>
                          <a:rPr lang="en-US" sz="2400" b="1" i="1">
                            <a:latin typeface="Cambria Math"/>
                          </a:rPr>
                          <m:t>=</m:t>
                        </m:r>
                      </m:oMath>
                    </m:oMathPara>
                  </a14:m>
                  <a:endParaRPr lang="el-GR" sz="2400" b="1" dirty="0"/>
                </a:p>
              </p:txBody>
            </p:sp>
          </mc:Choice>
          <mc:Fallback xmlns=""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9549" y="4162320"/>
                  <a:ext cx="1158202" cy="84869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Ευθύγραμμο βέλος σύνδεσης 14"/>
            <p:cNvCxnSpPr/>
            <p:nvPr/>
          </p:nvCxnSpPr>
          <p:spPr>
            <a:xfrm>
              <a:off x="3926628" y="3711116"/>
              <a:ext cx="0" cy="45120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Ελεύθερη σχεδίαση 31"/>
          <p:cNvSpPr/>
          <p:nvPr/>
        </p:nvSpPr>
        <p:spPr>
          <a:xfrm rot="284140">
            <a:off x="6583680" y="3118506"/>
            <a:ext cx="428127" cy="1101587"/>
          </a:xfrm>
          <a:custGeom>
            <a:avLst/>
            <a:gdLst>
              <a:gd name="connsiteX0" fmla="*/ 0 w 561259"/>
              <a:gd name="connsiteY0" fmla="*/ 0 h 1110343"/>
              <a:gd name="connsiteX1" fmla="*/ 87086 w 561259"/>
              <a:gd name="connsiteY1" fmla="*/ 21772 h 1110343"/>
              <a:gd name="connsiteX2" fmla="*/ 152400 w 561259"/>
              <a:gd name="connsiteY2" fmla="*/ 65314 h 1110343"/>
              <a:gd name="connsiteX3" fmla="*/ 261257 w 561259"/>
              <a:gd name="connsiteY3" fmla="*/ 97972 h 1110343"/>
              <a:gd name="connsiteX4" fmla="*/ 326571 w 561259"/>
              <a:gd name="connsiteY4" fmla="*/ 141514 h 1110343"/>
              <a:gd name="connsiteX5" fmla="*/ 348343 w 561259"/>
              <a:gd name="connsiteY5" fmla="*/ 163286 h 1110343"/>
              <a:gd name="connsiteX6" fmla="*/ 435429 w 561259"/>
              <a:gd name="connsiteY6" fmla="*/ 228600 h 1110343"/>
              <a:gd name="connsiteX7" fmla="*/ 457200 w 561259"/>
              <a:gd name="connsiteY7" fmla="*/ 261257 h 1110343"/>
              <a:gd name="connsiteX8" fmla="*/ 500743 w 561259"/>
              <a:gd name="connsiteY8" fmla="*/ 304800 h 1110343"/>
              <a:gd name="connsiteX9" fmla="*/ 544286 w 561259"/>
              <a:gd name="connsiteY9" fmla="*/ 402772 h 1110343"/>
              <a:gd name="connsiteX10" fmla="*/ 544286 w 561259"/>
              <a:gd name="connsiteY10" fmla="*/ 685800 h 1110343"/>
              <a:gd name="connsiteX11" fmla="*/ 522514 w 561259"/>
              <a:gd name="connsiteY11" fmla="*/ 751114 h 1110343"/>
              <a:gd name="connsiteX12" fmla="*/ 478971 w 561259"/>
              <a:gd name="connsiteY12" fmla="*/ 805543 h 1110343"/>
              <a:gd name="connsiteX13" fmla="*/ 446314 w 561259"/>
              <a:gd name="connsiteY13" fmla="*/ 838200 h 1110343"/>
              <a:gd name="connsiteX14" fmla="*/ 370114 w 561259"/>
              <a:gd name="connsiteY14" fmla="*/ 925286 h 1110343"/>
              <a:gd name="connsiteX15" fmla="*/ 337457 w 561259"/>
              <a:gd name="connsiteY15" fmla="*/ 957943 h 1110343"/>
              <a:gd name="connsiteX16" fmla="*/ 304800 w 561259"/>
              <a:gd name="connsiteY16" fmla="*/ 968829 h 1110343"/>
              <a:gd name="connsiteX17" fmla="*/ 217714 w 561259"/>
              <a:gd name="connsiteY17" fmla="*/ 1034143 h 1110343"/>
              <a:gd name="connsiteX18" fmla="*/ 174171 w 561259"/>
              <a:gd name="connsiteY18" fmla="*/ 1045029 h 1110343"/>
              <a:gd name="connsiteX19" fmla="*/ 108857 w 561259"/>
              <a:gd name="connsiteY19" fmla="*/ 1088572 h 1110343"/>
              <a:gd name="connsiteX20" fmla="*/ 54429 w 561259"/>
              <a:gd name="connsiteY20" fmla="*/ 1110343 h 1110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61259" h="1110343">
                <a:moveTo>
                  <a:pt x="0" y="0"/>
                </a:moveTo>
                <a:cubicBezTo>
                  <a:pt x="15082" y="3016"/>
                  <a:pt x="68256" y="11311"/>
                  <a:pt x="87086" y="21772"/>
                </a:cubicBezTo>
                <a:cubicBezTo>
                  <a:pt x="109959" y="34479"/>
                  <a:pt x="127016" y="58968"/>
                  <a:pt x="152400" y="65314"/>
                </a:cubicBezTo>
                <a:cubicBezTo>
                  <a:pt x="176742" y="71400"/>
                  <a:pt x="245354" y="87370"/>
                  <a:pt x="261257" y="97972"/>
                </a:cubicBezTo>
                <a:cubicBezTo>
                  <a:pt x="283028" y="112486"/>
                  <a:pt x="308069" y="123012"/>
                  <a:pt x="326571" y="141514"/>
                </a:cubicBezTo>
                <a:cubicBezTo>
                  <a:pt x="333828" y="148771"/>
                  <a:pt x="340132" y="157128"/>
                  <a:pt x="348343" y="163286"/>
                </a:cubicBezTo>
                <a:cubicBezTo>
                  <a:pt x="383158" y="189397"/>
                  <a:pt x="410467" y="197398"/>
                  <a:pt x="435429" y="228600"/>
                </a:cubicBezTo>
                <a:cubicBezTo>
                  <a:pt x="443602" y="238816"/>
                  <a:pt x="448686" y="251324"/>
                  <a:pt x="457200" y="261257"/>
                </a:cubicBezTo>
                <a:cubicBezTo>
                  <a:pt x="470558" y="276842"/>
                  <a:pt x="500743" y="304800"/>
                  <a:pt x="500743" y="304800"/>
                </a:cubicBezTo>
                <a:cubicBezTo>
                  <a:pt x="526651" y="382526"/>
                  <a:pt x="509784" y="351019"/>
                  <a:pt x="544286" y="402772"/>
                </a:cubicBezTo>
                <a:cubicBezTo>
                  <a:pt x="567685" y="519774"/>
                  <a:pt x="566136" y="489148"/>
                  <a:pt x="544286" y="685800"/>
                </a:cubicBezTo>
                <a:cubicBezTo>
                  <a:pt x="541752" y="708609"/>
                  <a:pt x="538741" y="734886"/>
                  <a:pt x="522514" y="751114"/>
                </a:cubicBezTo>
                <a:cubicBezTo>
                  <a:pt x="459168" y="814463"/>
                  <a:pt x="547642" y="723139"/>
                  <a:pt x="478971" y="805543"/>
                </a:cubicBezTo>
                <a:cubicBezTo>
                  <a:pt x="469116" y="817369"/>
                  <a:pt x="456169" y="826373"/>
                  <a:pt x="446314" y="838200"/>
                </a:cubicBezTo>
                <a:cubicBezTo>
                  <a:pt x="356305" y="946212"/>
                  <a:pt x="539710" y="755690"/>
                  <a:pt x="370114" y="925286"/>
                </a:cubicBezTo>
                <a:cubicBezTo>
                  <a:pt x="359228" y="936172"/>
                  <a:pt x="352062" y="953075"/>
                  <a:pt x="337457" y="957943"/>
                </a:cubicBezTo>
                <a:lnTo>
                  <a:pt x="304800" y="968829"/>
                </a:lnTo>
                <a:cubicBezTo>
                  <a:pt x="250755" y="1022873"/>
                  <a:pt x="270912" y="1018943"/>
                  <a:pt x="217714" y="1034143"/>
                </a:cubicBezTo>
                <a:cubicBezTo>
                  <a:pt x="203329" y="1038253"/>
                  <a:pt x="188685" y="1041400"/>
                  <a:pt x="174171" y="1045029"/>
                </a:cubicBezTo>
                <a:cubicBezTo>
                  <a:pt x="152400" y="1059543"/>
                  <a:pt x="133680" y="1080298"/>
                  <a:pt x="108857" y="1088572"/>
                </a:cubicBezTo>
                <a:cubicBezTo>
                  <a:pt x="68503" y="1102023"/>
                  <a:pt x="86463" y="1094325"/>
                  <a:pt x="54429" y="1110343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Ελεύθερη σχεδίαση 3"/>
          <p:cNvSpPr/>
          <p:nvPr/>
        </p:nvSpPr>
        <p:spPr>
          <a:xfrm rot="150755">
            <a:off x="5791199" y="3615998"/>
            <a:ext cx="359790" cy="1073605"/>
          </a:xfrm>
          <a:custGeom>
            <a:avLst/>
            <a:gdLst>
              <a:gd name="connsiteX0" fmla="*/ 261257 w 304800"/>
              <a:gd name="connsiteY0" fmla="*/ 0 h 1012599"/>
              <a:gd name="connsiteX1" fmla="*/ 195942 w 304800"/>
              <a:gd name="connsiteY1" fmla="*/ 10886 h 1012599"/>
              <a:gd name="connsiteX2" fmla="*/ 130628 w 304800"/>
              <a:gd name="connsiteY2" fmla="*/ 32657 h 1012599"/>
              <a:gd name="connsiteX3" fmla="*/ 108857 w 304800"/>
              <a:gd name="connsiteY3" fmla="*/ 54429 h 1012599"/>
              <a:gd name="connsiteX4" fmla="*/ 76200 w 304800"/>
              <a:gd name="connsiteY4" fmla="*/ 76200 h 1012599"/>
              <a:gd name="connsiteX5" fmla="*/ 65314 w 304800"/>
              <a:gd name="connsiteY5" fmla="*/ 108857 h 1012599"/>
              <a:gd name="connsiteX6" fmla="*/ 43542 w 304800"/>
              <a:gd name="connsiteY6" fmla="*/ 130629 h 1012599"/>
              <a:gd name="connsiteX7" fmla="*/ 21771 w 304800"/>
              <a:gd name="connsiteY7" fmla="*/ 195943 h 1012599"/>
              <a:gd name="connsiteX8" fmla="*/ 10885 w 304800"/>
              <a:gd name="connsiteY8" fmla="*/ 228600 h 1012599"/>
              <a:gd name="connsiteX9" fmla="*/ 0 w 304800"/>
              <a:gd name="connsiteY9" fmla="*/ 283029 h 1012599"/>
              <a:gd name="connsiteX10" fmla="*/ 32657 w 304800"/>
              <a:gd name="connsiteY10" fmla="*/ 772886 h 1012599"/>
              <a:gd name="connsiteX11" fmla="*/ 54428 w 304800"/>
              <a:gd name="connsiteY11" fmla="*/ 849086 h 1012599"/>
              <a:gd name="connsiteX12" fmla="*/ 163285 w 304800"/>
              <a:gd name="connsiteY12" fmla="*/ 936172 h 1012599"/>
              <a:gd name="connsiteX13" fmla="*/ 217714 w 304800"/>
              <a:gd name="connsiteY13" fmla="*/ 979714 h 1012599"/>
              <a:gd name="connsiteX14" fmla="*/ 250371 w 304800"/>
              <a:gd name="connsiteY14" fmla="*/ 990600 h 1012599"/>
              <a:gd name="connsiteX15" fmla="*/ 304800 w 304800"/>
              <a:gd name="connsiteY15" fmla="*/ 1012372 h 10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4800" h="1012599">
                <a:moveTo>
                  <a:pt x="261257" y="0"/>
                </a:moveTo>
                <a:cubicBezTo>
                  <a:pt x="239485" y="3629"/>
                  <a:pt x="217355" y="5533"/>
                  <a:pt x="195942" y="10886"/>
                </a:cubicBezTo>
                <a:cubicBezTo>
                  <a:pt x="173678" y="16452"/>
                  <a:pt x="130628" y="32657"/>
                  <a:pt x="130628" y="32657"/>
                </a:cubicBezTo>
                <a:cubicBezTo>
                  <a:pt x="123371" y="39914"/>
                  <a:pt x="116871" y="48018"/>
                  <a:pt x="108857" y="54429"/>
                </a:cubicBezTo>
                <a:cubicBezTo>
                  <a:pt x="98641" y="62602"/>
                  <a:pt x="84373" y="65984"/>
                  <a:pt x="76200" y="76200"/>
                </a:cubicBezTo>
                <a:cubicBezTo>
                  <a:pt x="69032" y="85160"/>
                  <a:pt x="71218" y="99018"/>
                  <a:pt x="65314" y="108857"/>
                </a:cubicBezTo>
                <a:cubicBezTo>
                  <a:pt x="60033" y="117658"/>
                  <a:pt x="50799" y="123372"/>
                  <a:pt x="43542" y="130629"/>
                </a:cubicBezTo>
                <a:lnTo>
                  <a:pt x="21771" y="195943"/>
                </a:lnTo>
                <a:cubicBezTo>
                  <a:pt x="18142" y="206829"/>
                  <a:pt x="13135" y="217348"/>
                  <a:pt x="10885" y="228600"/>
                </a:cubicBezTo>
                <a:lnTo>
                  <a:pt x="0" y="283029"/>
                </a:lnTo>
                <a:cubicBezTo>
                  <a:pt x="4463" y="430322"/>
                  <a:pt x="-5951" y="618443"/>
                  <a:pt x="32657" y="772886"/>
                </a:cubicBezTo>
                <a:cubicBezTo>
                  <a:pt x="33796" y="777443"/>
                  <a:pt x="48420" y="840675"/>
                  <a:pt x="54428" y="849086"/>
                </a:cubicBezTo>
                <a:cubicBezTo>
                  <a:pt x="108284" y="924484"/>
                  <a:pt x="91331" y="864221"/>
                  <a:pt x="163285" y="936172"/>
                </a:cubicBezTo>
                <a:cubicBezTo>
                  <a:pt x="183535" y="956421"/>
                  <a:pt x="190250" y="965982"/>
                  <a:pt x="217714" y="979714"/>
                </a:cubicBezTo>
                <a:cubicBezTo>
                  <a:pt x="227977" y="984846"/>
                  <a:pt x="240108" y="985468"/>
                  <a:pt x="250371" y="990600"/>
                </a:cubicBezTo>
                <a:cubicBezTo>
                  <a:pt x="301965" y="1016398"/>
                  <a:pt x="262790" y="1012372"/>
                  <a:pt x="304800" y="1012372"/>
                </a:cubicBezTo>
              </a:path>
            </a:pathLst>
          </a:custGeom>
          <a:noFill/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801355" y="217730"/>
            <a:ext cx="469814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βαρυτικού </a:t>
            </a: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πεδίου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720120" y="5134203"/>
                <a:ext cx="1106970" cy="7301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𝐦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𝐬</m:t>
                              </m:r>
                            </m:e>
                            <m:sup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4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120" y="5134203"/>
                <a:ext cx="1106970" cy="7301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Ορθογώνιο 4"/>
          <p:cNvSpPr/>
          <p:nvPr/>
        </p:nvSpPr>
        <p:spPr>
          <a:xfrm>
            <a:off x="5945693" y="5345996"/>
            <a:ext cx="4152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</a:t>
            </a:r>
            <a:r>
              <a:rPr lang="el-GR" b="1" dirty="0" smtClean="0">
                <a:latin typeface="Comic Sans MS" panose="030F0702030302020204" pitchFamily="66" charset="0"/>
              </a:rPr>
              <a:t>πιο </a:t>
            </a:r>
            <a:r>
              <a:rPr lang="el-GR" b="1" dirty="0" smtClean="0">
                <a:latin typeface="Comic Sans MS" panose="030F0702030302020204" pitchFamily="66" charset="0"/>
              </a:rPr>
              <a:t>συνηθισμένη </a:t>
            </a:r>
            <a:r>
              <a:rPr lang="el-GR" b="1" dirty="0">
                <a:latin typeface="Comic Sans MS" panose="030F0702030302020204" pitchFamily="66" charset="0"/>
              </a:rPr>
              <a:t>μονάδα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μέτρησης</a:t>
            </a:r>
            <a:r>
              <a:rPr lang="en-US" b="1" dirty="0" smtClean="0">
                <a:latin typeface="Comic Sans MS" panose="030F0702030302020204" pitchFamily="66" charset="0"/>
              </a:rPr>
              <a:t>)</a:t>
            </a:r>
            <a:r>
              <a:rPr lang="el-GR" b="1" dirty="0" smtClean="0">
                <a:latin typeface="Comic Sans MS" panose="030F0702030302020204" pitchFamily="66" charset="0"/>
              </a:rPr>
              <a:t> 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Ορθογώνιο 7"/>
              <p:cNvSpPr/>
              <p:nvPr/>
            </p:nvSpPr>
            <p:spPr>
              <a:xfrm>
                <a:off x="2617862" y="4889887"/>
                <a:ext cx="2250424" cy="10678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/>
                            </a:rPr>
                            <m:t>𝐍</m:t>
                          </m:r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𝐦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𝐬</m:t>
                                  </m:r>
                                </m:e>
                                <m:sup>
                                  <m:r>
                                    <a:rPr lang="en-US" sz="2400" b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den>
                          </m:f>
                        </m:num>
                        <m:den>
                          <m:r>
                            <a:rPr lang="en-US" sz="2400" b="1">
                              <a:latin typeface="Cambria Math" panose="02040503050406030204" pitchFamily="18" charset="0"/>
                            </a:rPr>
                            <m:t>𝐤𝐠</m:t>
                          </m:r>
                        </m:den>
                      </m:f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8" name="Ορθογώνιο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7862" y="4889887"/>
                <a:ext cx="2250424" cy="10678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Ομάδα 17"/>
          <p:cNvGrpSpPr/>
          <p:nvPr/>
        </p:nvGrpSpPr>
        <p:grpSpPr>
          <a:xfrm>
            <a:off x="4001008" y="5025493"/>
            <a:ext cx="384048" cy="939530"/>
            <a:chOff x="4645152" y="5056632"/>
            <a:chExt cx="384048" cy="939530"/>
          </a:xfrm>
        </p:grpSpPr>
        <p:cxnSp>
          <p:nvCxnSpPr>
            <p:cNvPr id="14" name="Ευθεία γραμμή σύνδεσης 13"/>
            <p:cNvCxnSpPr/>
            <p:nvPr/>
          </p:nvCxnSpPr>
          <p:spPr>
            <a:xfrm flipH="1">
              <a:off x="4645152" y="5056632"/>
              <a:ext cx="219456" cy="384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Ευθεία γραμμή σύνδεσης 20"/>
            <p:cNvCxnSpPr/>
            <p:nvPr/>
          </p:nvCxnSpPr>
          <p:spPr>
            <a:xfrm flipH="1">
              <a:off x="4809744" y="5612114"/>
              <a:ext cx="219456" cy="384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50972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32" grpId="0" animBg="1"/>
      <p:bldP spid="4" grpId="0" animBg="1"/>
      <p:bldP spid="16" grpId="0"/>
      <p:bldP spid="17" grpId="0"/>
      <p:bldP spid="5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16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83711" y="125885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Group 76"/>
          <p:cNvGrpSpPr>
            <a:grpSpLocks/>
          </p:cNvGrpSpPr>
          <p:nvPr/>
        </p:nvGrpSpPr>
        <p:grpSpPr bwMode="auto">
          <a:xfrm>
            <a:off x="1658375" y="2632918"/>
            <a:ext cx="506413" cy="374651"/>
            <a:chOff x="716" y="1652"/>
            <a:chExt cx="319" cy="236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716" y="1652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43" name="Ομάδα 42"/>
          <p:cNvGrpSpPr/>
          <p:nvPr/>
        </p:nvGrpSpPr>
        <p:grpSpPr>
          <a:xfrm>
            <a:off x="2017149" y="1877267"/>
            <a:ext cx="1679575" cy="1046161"/>
            <a:chOff x="1717675" y="2031191"/>
            <a:chExt cx="1679575" cy="1046161"/>
          </a:xfrm>
        </p:grpSpPr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1717675" y="2622803"/>
              <a:ext cx="731838" cy="454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2718046" y="2031191"/>
              <a:ext cx="679204" cy="424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sp>
        <p:nvSpPr>
          <p:cNvPr id="22" name="Line 14"/>
          <p:cNvSpPr>
            <a:spLocks noChangeShapeType="1"/>
          </p:cNvSpPr>
          <p:nvPr/>
        </p:nvSpPr>
        <p:spPr bwMode="auto">
          <a:xfrm flipH="1">
            <a:off x="3128306" y="1840639"/>
            <a:ext cx="611893" cy="3856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41" name="Ομάδα 40"/>
          <p:cNvGrpSpPr/>
          <p:nvPr/>
        </p:nvGrpSpPr>
        <p:grpSpPr>
          <a:xfrm>
            <a:off x="3425024" y="1542399"/>
            <a:ext cx="575142" cy="608434"/>
            <a:chOff x="3125550" y="1696323"/>
            <a:chExt cx="575142" cy="608434"/>
          </a:xfrm>
        </p:grpSpPr>
        <p:grpSp>
          <p:nvGrpSpPr>
            <p:cNvPr id="34" name="Ομάδα 33"/>
            <p:cNvGrpSpPr/>
            <p:nvPr/>
          </p:nvGrpSpPr>
          <p:grpSpPr>
            <a:xfrm>
              <a:off x="3125550" y="1696323"/>
              <a:ext cx="444499" cy="338137"/>
              <a:chOff x="3125550" y="1696323"/>
              <a:chExt cx="444499" cy="338137"/>
            </a:xfrm>
          </p:grpSpPr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125550" y="1696323"/>
                <a:ext cx="444499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380921" y="2053260"/>
                <a:ext cx="4677920" cy="5064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sz="2400" b="1" dirty="0"/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και</a:t>
                </a:r>
                <a:r>
                  <a:rPr lang="el-GR" sz="2400" b="1" dirty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/>
                          </a:rPr>
                          <m:t>𝑭</m:t>
                        </m:r>
                      </m:e>
                    </m:acc>
                  </m:oMath>
                </a14:m>
                <a:r>
                  <a:rPr lang="el-GR" sz="2400" b="1" dirty="0"/>
                  <a:t> 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έχουν την ίδια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κατεύθυνση.</a:t>
                </a:r>
                <a:r>
                  <a:rPr lang="el-GR" sz="2000" b="1" dirty="0" smtClean="0"/>
                  <a:t> </a:t>
                </a:r>
                <a:endParaRPr lang="el-GR" sz="20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0921" y="2053260"/>
                <a:ext cx="4677920" cy="506421"/>
              </a:xfrm>
              <a:prstGeom prst="rect">
                <a:avLst/>
              </a:prstGeom>
              <a:blipFill>
                <a:blip r:embed="rId2"/>
                <a:stretch>
                  <a:fillRect b="-168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684794" y="882316"/>
                <a:ext cx="1538370" cy="10104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l-GR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=  </m:t>
                      </m:r>
                      <m:f>
                        <m:fPr>
                          <m:ctrlPr>
                            <a:rPr lang="el-GR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l-GR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</m:num>
                        <m:den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4794" y="882316"/>
                <a:ext cx="1538370" cy="1010469"/>
              </a:xfrm>
              <a:prstGeom prst="rect">
                <a:avLst/>
              </a:prstGeom>
              <a:blipFill>
                <a:blip r:embed="rId3"/>
                <a:stretch>
                  <a:fillRect b="-18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Text Box 4"/>
          <p:cNvSpPr txBox="1">
            <a:spLocks noChangeArrowheads="1"/>
          </p:cNvSpPr>
          <p:nvPr/>
        </p:nvSpPr>
        <p:spPr bwMode="auto">
          <a:xfrm>
            <a:off x="3233300" y="278859"/>
            <a:ext cx="599089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</a:t>
            </a:r>
            <a:r>
              <a:rPr lang="en-US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και επιτάχυνση βαρύτητας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994806" y="1854247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4806" y="1854247"/>
                <a:ext cx="203004" cy="310598"/>
              </a:xfrm>
              <a:prstGeom prst="rect">
                <a:avLst/>
              </a:prstGeom>
              <a:blipFill>
                <a:blip r:embed="rId4"/>
                <a:stretch>
                  <a:fillRect l="-23529" r="-26471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357122" y="2124400"/>
                <a:ext cx="20839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</m:oMath>
                  </m:oMathPara>
                </a14:m>
                <a:endParaRPr lang="el-GR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22" y="2124400"/>
                <a:ext cx="208390" cy="276999"/>
              </a:xfrm>
              <a:prstGeom prst="rect">
                <a:avLst/>
              </a:prstGeom>
              <a:blipFill>
                <a:blip r:embed="rId5"/>
                <a:stretch>
                  <a:fillRect l="-29412" r="-29412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Line 13"/>
          <p:cNvSpPr>
            <a:spLocks noChangeShapeType="1"/>
          </p:cNvSpPr>
          <p:nvPr/>
        </p:nvSpPr>
        <p:spPr bwMode="auto">
          <a:xfrm flipH="1">
            <a:off x="3267314" y="1844988"/>
            <a:ext cx="445285" cy="30162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859944" y="2703789"/>
                <a:ext cx="6332911" cy="1381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η μάζα </a:t>
                </a:r>
                <a:r>
                  <a:rPr lang="en-US" sz="2000" b="1" i="1" dirty="0" smtClean="0">
                    <a:latin typeface="Comic Sans MS" panose="030F0702030302020204" pitchFamily="66" charset="0"/>
                  </a:rPr>
                  <a:t>m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αφεθεί ελεύθερη στο Α, θ’ αποκτήσει επιτάχυνση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  <m:r>
                      <a:rPr lang="el-GR" sz="2400" b="1" i="1" dirty="0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l-GR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l-GR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dirty="0" smtClean="0">
                                <a:solidFill>
                                  <a:srgbClr val="006600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en-US" sz="2400" b="1" i="1" dirty="0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b="1" dirty="0" smtClean="0">
                    <a:latin typeface="Comic Sans MS" panose="030F0702030302020204" pitchFamily="66" charset="0"/>
                  </a:rPr>
                  <a:t>(2)    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2</a:t>
                </a:r>
                <a:r>
                  <a:rPr lang="el-GR" sz="1600" b="1" baseline="30000" dirty="0" smtClean="0">
                    <a:latin typeface="Comic Sans MS" panose="030F0702030302020204" pitchFamily="66" charset="0"/>
                  </a:rPr>
                  <a:t>ος</a:t>
                </a:r>
                <a:r>
                  <a:rPr lang="el-GR" sz="1600" b="1" dirty="0" smtClean="0">
                    <a:latin typeface="Comic Sans MS" panose="030F0702030302020204" pitchFamily="66" charset="0"/>
                  </a:rPr>
                  <a:t> νόμος 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Newton)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9944" y="2703789"/>
                <a:ext cx="6332911" cy="1381212"/>
              </a:xfrm>
              <a:prstGeom prst="rect">
                <a:avLst/>
              </a:prstGeom>
              <a:blipFill>
                <a:blip r:embed="rId6"/>
                <a:stretch>
                  <a:fillRect l="-481" r="-2021" b="-4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358705" y="1278896"/>
            <a:ext cx="530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283016" y="4341118"/>
                <a:ext cx="909031" cy="3914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groupChr>
                        <m:groupChrPr>
                          <m:chr m:val="→"/>
                          <m:vertJc m:val="bot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"/>
                                </m:r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  <m:r>
                            <m:rPr>
                              <m:brk m:alnAt="2"/>
                            </m:rPr>
                            <a:rPr lang="el-GR" b="1" i="0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𝛋𝛂𝛊</m:t>
                          </m:r>
                          <m:r>
                            <a:rPr lang="el-GR" b="1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brk m:alnAt="2"/>
                            </m:rPr>
                            <a:rPr lang="el-GR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groupChr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3016" y="4341118"/>
                <a:ext cx="909031" cy="3914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Ορθογώνιο 36"/>
              <p:cNvSpPr/>
              <p:nvPr/>
            </p:nvSpPr>
            <p:spPr>
              <a:xfrm>
                <a:off x="7378241" y="4285515"/>
                <a:ext cx="12963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</m:acc>
                      <m:r>
                        <a:rPr lang="el-GR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=</m:t>
                      </m:r>
                      <m:acc>
                        <m:accPr>
                          <m:chr m:val="⃗"/>
                          <m:ctrlPr>
                            <a:rPr lang="el-GR" sz="2800" b="1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l-GR" sz="2800" b="1" i="1" dirty="0">
                              <a:solidFill>
                                <a:srgbClr val="006600"/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</m:acc>
                    </m:oMath>
                  </m:oMathPara>
                </a14:m>
                <a:endParaRPr lang="el-GR" sz="2800" dirty="0"/>
              </a:p>
            </p:txBody>
          </p:sp>
        </mc:Choice>
        <mc:Fallback xmlns="">
          <p:sp>
            <p:nvSpPr>
              <p:cNvPr id="37" name="Ορθογώνιο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8241" y="4285515"/>
                <a:ext cx="1296317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1155512" y="4787590"/>
                <a:ext cx="10146472" cy="11078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Σε πεδίο βαρύτητας, η ένταση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του πεδίου σ’ ένα σημείο του ταυτίζεται με την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sz="2400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l-GR" sz="2400" b="1" i="1" dirty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acc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 που θ’ αποκτήσει ένα σώμα, αν αφεθεί ελεύθερο σ’ εκείνο το σημείο.  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12" y="4787590"/>
                <a:ext cx="10146472" cy="1107867"/>
              </a:xfrm>
              <a:prstGeom prst="rect">
                <a:avLst/>
              </a:prstGeom>
              <a:blipFill>
                <a:blip r:embed="rId9"/>
                <a:stretch>
                  <a:fillRect l="-661" r="-601" b="-82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410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2" grpId="0" animBg="1"/>
      <p:bldP spid="46" grpId="0"/>
      <p:bldP spid="9" grpId="0"/>
      <p:bldP spid="44" grpId="0"/>
      <p:bldP spid="24" grpId="0"/>
      <p:bldP spid="48" grpId="0"/>
      <p:bldP spid="16" grpId="0" animBg="1"/>
      <p:bldP spid="25" grpId="0"/>
      <p:bldP spid="35" grpId="0"/>
      <p:bldP spid="36" grpId="0"/>
      <p:bldP spid="37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>
          <a:xfrm>
            <a:off x="8678178" y="6329487"/>
            <a:ext cx="2844800" cy="365125"/>
          </a:xfrm>
        </p:spPr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26242" y="359228"/>
            <a:ext cx="783215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Βαρυτικού Πεδίου από σημειακή μάζα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183711" y="1258852"/>
            <a:ext cx="3831778" cy="2952328"/>
          </a:xfrm>
          <a:custGeom>
            <a:avLst/>
            <a:gdLst>
              <a:gd name="T0" fmla="*/ 2098663867 w 2880"/>
              <a:gd name="T1" fmla="*/ 344142111 h 2329"/>
              <a:gd name="T2" fmla="*/ 1580735118 w 2880"/>
              <a:gd name="T3" fmla="*/ 434957240 h 2329"/>
              <a:gd name="T4" fmla="*/ 1206508303 w 2880"/>
              <a:gd name="T5" fmla="*/ 618977491 h 2329"/>
              <a:gd name="T6" fmla="*/ 1032865871 w 2880"/>
              <a:gd name="T7" fmla="*/ 733691013 h 2329"/>
              <a:gd name="T8" fmla="*/ 805336078 w 2880"/>
              <a:gd name="T9" fmla="*/ 872302927 h 2329"/>
              <a:gd name="T10" fmla="*/ 458052943 w 2880"/>
              <a:gd name="T11" fmla="*/ 1192546645 h 2329"/>
              <a:gd name="T12" fmla="*/ 344288047 w 2880"/>
              <a:gd name="T13" fmla="*/ 1536687210 h 2329"/>
              <a:gd name="T14" fmla="*/ 113764896 w 2880"/>
              <a:gd name="T15" fmla="*/ 2147483647 h 2329"/>
              <a:gd name="T16" fmla="*/ 56882448 w 2880"/>
              <a:gd name="T17" fmla="*/ 2147483647 h 2329"/>
              <a:gd name="T18" fmla="*/ 26943680 w 2880"/>
              <a:gd name="T19" fmla="*/ 2147483647 h 2329"/>
              <a:gd name="T20" fmla="*/ 0 w 2880"/>
              <a:gd name="T21" fmla="*/ 2147483647 h 2329"/>
              <a:gd name="T22" fmla="*/ 26943680 w 2880"/>
              <a:gd name="T23" fmla="*/ 2147483647 h 2329"/>
              <a:gd name="T24" fmla="*/ 56882448 w 2880"/>
              <a:gd name="T25" fmla="*/ 2147483647 h 2329"/>
              <a:gd name="T26" fmla="*/ 170647345 w 2880"/>
              <a:gd name="T27" fmla="*/ 2147483647 h 2329"/>
              <a:gd name="T28" fmla="*/ 431109263 w 2880"/>
              <a:gd name="T29" fmla="*/ 2147483647 h 2329"/>
              <a:gd name="T30" fmla="*/ 574812927 w 2880"/>
              <a:gd name="T31" fmla="*/ 2147483647 h 2329"/>
              <a:gd name="T32" fmla="*/ 1032865871 w 2880"/>
              <a:gd name="T33" fmla="*/ 2147483647 h 2329"/>
              <a:gd name="T34" fmla="*/ 1550796350 w 2880"/>
              <a:gd name="T35" fmla="*/ 2147483647 h 2329"/>
              <a:gd name="T36" fmla="*/ 2098663867 w 2880"/>
              <a:gd name="T37" fmla="*/ 2147483647 h 2329"/>
              <a:gd name="T38" fmla="*/ 2147483647 w 2880"/>
              <a:gd name="T39" fmla="*/ 2147483647 h 2329"/>
              <a:gd name="T40" fmla="*/ 2147483647 w 2880"/>
              <a:gd name="T41" fmla="*/ 2147483647 h 2329"/>
              <a:gd name="T42" fmla="*/ 2147483647 w 2880"/>
              <a:gd name="T43" fmla="*/ 2147483647 h 2329"/>
              <a:gd name="T44" fmla="*/ 2147483647 w 2880"/>
              <a:gd name="T45" fmla="*/ 2147483647 h 2329"/>
              <a:gd name="T46" fmla="*/ 2147483647 w 2880"/>
              <a:gd name="T47" fmla="*/ 2147483647 h 2329"/>
              <a:gd name="T48" fmla="*/ 2147483647 w 2880"/>
              <a:gd name="T49" fmla="*/ 2147483647 h 2329"/>
              <a:gd name="T50" fmla="*/ 2147483647 w 2880"/>
              <a:gd name="T51" fmla="*/ 2147483647 h 2329"/>
              <a:gd name="T52" fmla="*/ 2147483647 w 2880"/>
              <a:gd name="T53" fmla="*/ 2147483647 h 2329"/>
              <a:gd name="T54" fmla="*/ 2147483647 w 2880"/>
              <a:gd name="T55" fmla="*/ 2147483647 h 2329"/>
              <a:gd name="T56" fmla="*/ 2147483647 w 2880"/>
              <a:gd name="T57" fmla="*/ 2147483647 h 2329"/>
              <a:gd name="T58" fmla="*/ 2147483647 w 2880"/>
              <a:gd name="T59" fmla="*/ 2147483647 h 2329"/>
              <a:gd name="T60" fmla="*/ 2147483647 w 2880"/>
              <a:gd name="T61" fmla="*/ 2147483647 h 2329"/>
              <a:gd name="T62" fmla="*/ 2147483647 w 2880"/>
              <a:gd name="T63" fmla="*/ 2147483647 h 2329"/>
              <a:gd name="T64" fmla="*/ 2147483647 w 2880"/>
              <a:gd name="T65" fmla="*/ 2147483647 h 2329"/>
              <a:gd name="T66" fmla="*/ 2147483647 w 2880"/>
              <a:gd name="T67" fmla="*/ 1696809069 h 2329"/>
              <a:gd name="T68" fmla="*/ 2147483647 w 2880"/>
              <a:gd name="T69" fmla="*/ 1515178811 h 2329"/>
              <a:gd name="T70" fmla="*/ 2147483647 w 2880"/>
              <a:gd name="T71" fmla="*/ 1376565351 h 2329"/>
              <a:gd name="T72" fmla="*/ 2147483647 w 2880"/>
              <a:gd name="T73" fmla="*/ 1307260167 h 2329"/>
              <a:gd name="T74" fmla="*/ 2147483647 w 2880"/>
              <a:gd name="T75" fmla="*/ 1192546645 h 2329"/>
              <a:gd name="T76" fmla="*/ 2147483647 w 2880"/>
              <a:gd name="T77" fmla="*/ 917711265 h 2329"/>
              <a:gd name="T78" fmla="*/ 2147483647 w 2880"/>
              <a:gd name="T79" fmla="*/ 482754025 h 2329"/>
              <a:gd name="T80" fmla="*/ 2147483647 w 2880"/>
              <a:gd name="T81" fmla="*/ 253326982 h 2329"/>
              <a:gd name="T82" fmla="*/ 2147483647 w 2880"/>
              <a:gd name="T83" fmla="*/ 0 h 2329"/>
              <a:gd name="T84" fmla="*/ 2147483647 w 2880"/>
              <a:gd name="T85" fmla="*/ 69306730 h 2329"/>
              <a:gd name="T86" fmla="*/ 2147483647 w 2880"/>
              <a:gd name="T87" fmla="*/ 160121859 h 2329"/>
              <a:gd name="T88" fmla="*/ 2125609277 w 2880"/>
              <a:gd name="T89" fmla="*/ 253326982 h 2329"/>
              <a:gd name="T90" fmla="*/ 2098663867 w 2880"/>
              <a:gd name="T91" fmla="*/ 344142111 h 232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880" h="2329">
                <a:moveTo>
                  <a:pt x="701" y="144"/>
                </a:moveTo>
                <a:cubicBezTo>
                  <a:pt x="556" y="156"/>
                  <a:pt x="619" y="154"/>
                  <a:pt x="528" y="182"/>
                </a:cubicBezTo>
                <a:cubicBezTo>
                  <a:pt x="486" y="210"/>
                  <a:pt x="448" y="236"/>
                  <a:pt x="403" y="259"/>
                </a:cubicBezTo>
                <a:cubicBezTo>
                  <a:pt x="361" y="323"/>
                  <a:pt x="413" y="255"/>
                  <a:pt x="345" y="307"/>
                </a:cubicBezTo>
                <a:cubicBezTo>
                  <a:pt x="259" y="373"/>
                  <a:pt x="332" y="343"/>
                  <a:pt x="269" y="365"/>
                </a:cubicBezTo>
                <a:cubicBezTo>
                  <a:pt x="226" y="406"/>
                  <a:pt x="196" y="458"/>
                  <a:pt x="153" y="499"/>
                </a:cubicBezTo>
                <a:cubicBezTo>
                  <a:pt x="142" y="547"/>
                  <a:pt x="128" y="595"/>
                  <a:pt x="115" y="643"/>
                </a:cubicBezTo>
                <a:cubicBezTo>
                  <a:pt x="103" y="734"/>
                  <a:pt x="86" y="905"/>
                  <a:pt x="38" y="979"/>
                </a:cubicBezTo>
                <a:cubicBezTo>
                  <a:pt x="32" y="998"/>
                  <a:pt x="25" y="1018"/>
                  <a:pt x="19" y="1037"/>
                </a:cubicBezTo>
                <a:cubicBezTo>
                  <a:pt x="16" y="1047"/>
                  <a:pt x="12" y="1056"/>
                  <a:pt x="9" y="1066"/>
                </a:cubicBezTo>
                <a:cubicBezTo>
                  <a:pt x="6" y="1075"/>
                  <a:pt x="0" y="1094"/>
                  <a:pt x="0" y="1094"/>
                </a:cubicBezTo>
                <a:cubicBezTo>
                  <a:pt x="3" y="1136"/>
                  <a:pt x="7" y="1177"/>
                  <a:pt x="9" y="1219"/>
                </a:cubicBezTo>
                <a:cubicBezTo>
                  <a:pt x="13" y="1296"/>
                  <a:pt x="13" y="1373"/>
                  <a:pt x="19" y="1450"/>
                </a:cubicBezTo>
                <a:cubicBezTo>
                  <a:pt x="22" y="1488"/>
                  <a:pt x="31" y="1519"/>
                  <a:pt x="57" y="1546"/>
                </a:cubicBezTo>
                <a:cubicBezTo>
                  <a:pt x="85" y="1624"/>
                  <a:pt x="118" y="1698"/>
                  <a:pt x="144" y="1776"/>
                </a:cubicBezTo>
                <a:cubicBezTo>
                  <a:pt x="156" y="1813"/>
                  <a:pt x="192" y="1882"/>
                  <a:pt x="192" y="1882"/>
                </a:cubicBezTo>
                <a:cubicBezTo>
                  <a:pt x="209" y="1956"/>
                  <a:pt x="270" y="2025"/>
                  <a:pt x="345" y="2045"/>
                </a:cubicBezTo>
                <a:cubicBezTo>
                  <a:pt x="383" y="2100"/>
                  <a:pt x="453" y="2116"/>
                  <a:pt x="518" y="2131"/>
                </a:cubicBezTo>
                <a:cubicBezTo>
                  <a:pt x="572" y="2166"/>
                  <a:pt x="639" y="2169"/>
                  <a:pt x="701" y="2179"/>
                </a:cubicBezTo>
                <a:cubicBezTo>
                  <a:pt x="806" y="2196"/>
                  <a:pt x="912" y="2213"/>
                  <a:pt x="1017" y="2227"/>
                </a:cubicBezTo>
                <a:cubicBezTo>
                  <a:pt x="1097" y="2255"/>
                  <a:pt x="1212" y="2266"/>
                  <a:pt x="1296" y="2275"/>
                </a:cubicBezTo>
                <a:cubicBezTo>
                  <a:pt x="1453" y="2329"/>
                  <a:pt x="1631" y="2283"/>
                  <a:pt x="1795" y="2266"/>
                </a:cubicBezTo>
                <a:cubicBezTo>
                  <a:pt x="1891" y="2233"/>
                  <a:pt x="1821" y="2240"/>
                  <a:pt x="1977" y="2227"/>
                </a:cubicBezTo>
                <a:cubicBezTo>
                  <a:pt x="2043" y="2215"/>
                  <a:pt x="2102" y="2197"/>
                  <a:pt x="2169" y="2189"/>
                </a:cubicBezTo>
                <a:cubicBezTo>
                  <a:pt x="2179" y="2186"/>
                  <a:pt x="2189" y="2184"/>
                  <a:pt x="2198" y="2179"/>
                </a:cubicBezTo>
                <a:cubicBezTo>
                  <a:pt x="2208" y="2174"/>
                  <a:pt x="2216" y="2165"/>
                  <a:pt x="2227" y="2160"/>
                </a:cubicBezTo>
                <a:cubicBezTo>
                  <a:pt x="2349" y="2107"/>
                  <a:pt x="2165" y="2205"/>
                  <a:pt x="2313" y="2131"/>
                </a:cubicBezTo>
                <a:cubicBezTo>
                  <a:pt x="2395" y="2090"/>
                  <a:pt x="2326" y="2110"/>
                  <a:pt x="2400" y="2093"/>
                </a:cubicBezTo>
                <a:cubicBezTo>
                  <a:pt x="2429" y="2074"/>
                  <a:pt x="2444" y="2055"/>
                  <a:pt x="2477" y="2045"/>
                </a:cubicBezTo>
                <a:cubicBezTo>
                  <a:pt x="2562" y="1980"/>
                  <a:pt x="2526" y="2004"/>
                  <a:pt x="2582" y="1968"/>
                </a:cubicBezTo>
                <a:cubicBezTo>
                  <a:pt x="2693" y="1798"/>
                  <a:pt x="2612" y="1568"/>
                  <a:pt x="2592" y="1373"/>
                </a:cubicBezTo>
                <a:cubicBezTo>
                  <a:pt x="2595" y="1309"/>
                  <a:pt x="2596" y="1245"/>
                  <a:pt x="2601" y="1181"/>
                </a:cubicBezTo>
                <a:cubicBezTo>
                  <a:pt x="2606" y="1115"/>
                  <a:pt x="2639" y="1046"/>
                  <a:pt x="2649" y="979"/>
                </a:cubicBezTo>
                <a:cubicBezTo>
                  <a:pt x="2658" y="827"/>
                  <a:pt x="2641" y="810"/>
                  <a:pt x="2717" y="710"/>
                </a:cubicBezTo>
                <a:cubicBezTo>
                  <a:pt x="2773" y="636"/>
                  <a:pt x="2730" y="669"/>
                  <a:pt x="2784" y="634"/>
                </a:cubicBezTo>
                <a:cubicBezTo>
                  <a:pt x="2787" y="630"/>
                  <a:pt x="2832" y="576"/>
                  <a:pt x="2832" y="576"/>
                </a:cubicBezTo>
                <a:cubicBezTo>
                  <a:pt x="2838" y="568"/>
                  <a:pt x="2836" y="556"/>
                  <a:pt x="2841" y="547"/>
                </a:cubicBezTo>
                <a:cubicBezTo>
                  <a:pt x="2852" y="529"/>
                  <a:pt x="2869" y="516"/>
                  <a:pt x="2880" y="499"/>
                </a:cubicBezTo>
                <a:cubicBezTo>
                  <a:pt x="2871" y="445"/>
                  <a:pt x="2858" y="403"/>
                  <a:pt x="2803" y="384"/>
                </a:cubicBezTo>
                <a:cubicBezTo>
                  <a:pt x="2737" y="318"/>
                  <a:pt x="2638" y="259"/>
                  <a:pt x="2563" y="202"/>
                </a:cubicBezTo>
                <a:cubicBezTo>
                  <a:pt x="2515" y="165"/>
                  <a:pt x="2489" y="120"/>
                  <a:pt x="2429" y="106"/>
                </a:cubicBezTo>
                <a:cubicBezTo>
                  <a:pt x="2381" y="58"/>
                  <a:pt x="2328" y="22"/>
                  <a:pt x="2265" y="0"/>
                </a:cubicBezTo>
                <a:cubicBezTo>
                  <a:pt x="1838" y="9"/>
                  <a:pt x="1450" y="23"/>
                  <a:pt x="1017" y="29"/>
                </a:cubicBezTo>
                <a:cubicBezTo>
                  <a:pt x="948" y="40"/>
                  <a:pt x="884" y="56"/>
                  <a:pt x="816" y="67"/>
                </a:cubicBezTo>
                <a:cubicBezTo>
                  <a:pt x="779" y="80"/>
                  <a:pt x="748" y="96"/>
                  <a:pt x="710" y="106"/>
                </a:cubicBezTo>
                <a:cubicBezTo>
                  <a:pt x="700" y="137"/>
                  <a:pt x="701" y="124"/>
                  <a:pt x="701" y="144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6" name="Ομάδα 5"/>
          <p:cNvGrpSpPr/>
          <p:nvPr/>
        </p:nvGrpSpPr>
        <p:grpSpPr>
          <a:xfrm>
            <a:off x="2017149" y="1877267"/>
            <a:ext cx="1679575" cy="1046161"/>
            <a:chOff x="1717675" y="2031191"/>
            <a:chExt cx="1679575" cy="1046161"/>
          </a:xfrm>
        </p:grpSpPr>
        <p:sp>
          <p:nvSpPr>
            <p:cNvPr id="7" name="Line 9"/>
            <p:cNvSpPr>
              <a:spLocks noChangeShapeType="1"/>
            </p:cNvSpPr>
            <p:nvPr/>
          </p:nvSpPr>
          <p:spPr bwMode="auto">
            <a:xfrm flipV="1">
              <a:off x="1717675" y="2622803"/>
              <a:ext cx="731838" cy="4545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arrow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 flipV="1">
              <a:off x="2718046" y="2031191"/>
              <a:ext cx="679204" cy="424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2449513" y="2378853"/>
              <a:ext cx="358775" cy="338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10" name="Ομάδα 9"/>
          <p:cNvGrpSpPr/>
          <p:nvPr/>
        </p:nvGrpSpPr>
        <p:grpSpPr>
          <a:xfrm>
            <a:off x="3425024" y="1542399"/>
            <a:ext cx="575142" cy="608434"/>
            <a:chOff x="3125550" y="1696323"/>
            <a:chExt cx="575142" cy="608434"/>
          </a:xfrm>
        </p:grpSpPr>
        <p:grpSp>
          <p:nvGrpSpPr>
            <p:cNvPr id="11" name="Ομάδα 10"/>
            <p:cNvGrpSpPr/>
            <p:nvPr/>
          </p:nvGrpSpPr>
          <p:grpSpPr>
            <a:xfrm>
              <a:off x="3125550" y="1696323"/>
              <a:ext cx="444499" cy="338137"/>
              <a:chOff x="3125550" y="1696323"/>
              <a:chExt cx="444499" cy="338137"/>
            </a:xfrm>
          </p:grpSpPr>
          <p:sp>
            <p:nvSpPr>
              <p:cNvPr id="13" name="Oval 8"/>
              <p:cNvSpPr>
                <a:spLocks noChangeArrowheads="1"/>
              </p:cNvSpPr>
              <p:nvPr/>
            </p:nvSpPr>
            <p:spPr bwMode="auto">
              <a:xfrm flipH="1" flipV="1">
                <a:off x="3382963" y="1985153"/>
                <a:ext cx="46038" cy="46037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l-GR" altLang="el-GR" sz="1800">
                  <a:latin typeface="Arial" pitchFamily="34" charset="0"/>
                </a:endParaRPr>
              </a:p>
            </p:txBody>
          </p:sp>
          <p:sp>
            <p:nvSpPr>
              <p:cNvPr id="14" name="Text Box 12"/>
              <p:cNvSpPr txBox="1">
                <a:spLocks noChangeArrowheads="1"/>
              </p:cNvSpPr>
              <p:nvPr/>
            </p:nvSpPr>
            <p:spPr bwMode="auto">
              <a:xfrm>
                <a:off x="3125550" y="1696323"/>
                <a:ext cx="444499" cy="3381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3333272" y="1966203"/>
              <a:ext cx="3674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996976" y="1892747"/>
                <a:ext cx="203004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</m:acc>
                    </m:oMath>
                  </m:oMathPara>
                </a14:m>
                <a:endParaRPr lang="el-GR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6976" y="1892747"/>
                <a:ext cx="203004" cy="310598"/>
              </a:xfrm>
              <a:prstGeom prst="rect">
                <a:avLst/>
              </a:prstGeom>
              <a:blipFill>
                <a:blip r:embed="rId2"/>
                <a:stretch>
                  <a:fillRect l="-27273" r="-27273" b="-784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3357122" y="2124400"/>
                <a:ext cx="3317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l-GR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acc>
                        </m:e>
                        <m:sub>
                          <m:r>
                            <a:rPr lang="el-GR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𝚨</m:t>
                          </m:r>
                        </m:sub>
                      </m:sSub>
                    </m:oMath>
                  </m:oMathPara>
                </a14:m>
                <a:endParaRPr lang="el-GR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122" y="2124400"/>
                <a:ext cx="331757" cy="276999"/>
              </a:xfrm>
              <a:prstGeom prst="rect">
                <a:avLst/>
              </a:prstGeom>
              <a:blipFill>
                <a:blip r:embed="rId3"/>
                <a:stretch>
                  <a:fillRect l="-18519" r="-9259" b="-2391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ine 14"/>
          <p:cNvSpPr>
            <a:spLocks noChangeShapeType="1"/>
          </p:cNvSpPr>
          <p:nvPr/>
        </p:nvSpPr>
        <p:spPr bwMode="auto">
          <a:xfrm flipH="1">
            <a:off x="3128306" y="1840639"/>
            <a:ext cx="611893" cy="38563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 flipH="1">
            <a:off x="3294380" y="1845518"/>
            <a:ext cx="445285" cy="27561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9" name="Group 76"/>
          <p:cNvGrpSpPr>
            <a:grpSpLocks/>
          </p:cNvGrpSpPr>
          <p:nvPr/>
        </p:nvGrpSpPr>
        <p:grpSpPr bwMode="auto">
          <a:xfrm>
            <a:off x="1713143" y="2563066"/>
            <a:ext cx="506413" cy="374651"/>
            <a:chOff x="716" y="1652"/>
            <a:chExt cx="319" cy="236"/>
          </a:xfrm>
        </p:grpSpPr>
        <p:sp>
          <p:nvSpPr>
            <p:cNvPr id="20" name="Oval 6"/>
            <p:cNvSpPr>
              <a:spLocks noChangeArrowheads="1"/>
            </p:cNvSpPr>
            <p:nvPr/>
          </p:nvSpPr>
          <p:spPr bwMode="auto">
            <a:xfrm>
              <a:off x="884" y="1842"/>
              <a:ext cx="46" cy="4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l-GR" altLang="el-GR" sz="1800">
                <a:latin typeface="Arial" pitchFamily="34" charset="0"/>
              </a:endParaRPr>
            </a:p>
          </p:txBody>
        </p:sp>
        <p:sp>
          <p:nvSpPr>
            <p:cNvPr id="21" name="Text Box 7"/>
            <p:cNvSpPr txBox="1">
              <a:spLocks noChangeArrowheads="1"/>
            </p:cNvSpPr>
            <p:nvPr/>
          </p:nvSpPr>
          <p:spPr bwMode="auto">
            <a:xfrm>
              <a:off x="716" y="1652"/>
              <a:ext cx="319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8037" y="1081119"/>
                <a:ext cx="2211055" cy="896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𝑭</m:t>
                      </m:r>
                      <m:r>
                        <a:rPr lang="en-US" sz="2800" b="1" i="1" cap="all" dirty="0" smtClean="0">
                          <a:latin typeface="Cambria Math"/>
                          <a:ea typeface="Cambria Math" panose="02040503050406030204" pitchFamily="18" charset="0"/>
                        </a:rPr>
                        <m:t> =</m:t>
                      </m:r>
                      <m:r>
                        <a:rPr lang="en-US" sz="2800" b="1" i="1" cap="all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800" b="1" i="1" cap="all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𝒎</m:t>
                          </m:r>
                        </m:num>
                        <m:den>
                          <m:r>
                            <a:rPr lang="en-US" sz="2800" b="1" i="1" cap="all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800" b="1" i="1" cap="all" baseline="30000" dirty="0" smtClean="0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800" b="1" cap="all" dirty="0">
                  <a:latin typeface="Comic Sans MS" panose="030F0702030302020204" pitchFamily="66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037" y="1081119"/>
                <a:ext cx="2211055" cy="8961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8320951" y="1286293"/>
            <a:ext cx="597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mic Sans MS" panose="030F0702030302020204" pitchFamily="66" charset="0"/>
              </a:rPr>
              <a:t>(1)</a:t>
            </a:r>
            <a:endParaRPr lang="el-GR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52596" y="2182286"/>
                <a:ext cx="1551194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/>
                            </a:rPr>
                            <m:t>𝑭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596" y="2182286"/>
                <a:ext cx="1551194" cy="89896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Ομάδα 25"/>
          <p:cNvGrpSpPr/>
          <p:nvPr/>
        </p:nvGrpSpPr>
        <p:grpSpPr>
          <a:xfrm>
            <a:off x="7126620" y="2302020"/>
            <a:ext cx="611502" cy="451285"/>
            <a:chOff x="5822708" y="2047447"/>
            <a:chExt cx="611502" cy="451285"/>
          </a:xfrm>
        </p:grpSpPr>
        <p:sp>
          <p:nvSpPr>
            <p:cNvPr id="28" name="Δεξιό βέλος 28"/>
            <p:cNvSpPr/>
            <p:nvPr/>
          </p:nvSpPr>
          <p:spPr>
            <a:xfrm>
              <a:off x="5822708" y="2368316"/>
              <a:ext cx="555104" cy="130416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36750" y="2047447"/>
              <a:ext cx="59746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latin typeface="Comic Sans MS" panose="030F0702030302020204" pitchFamily="66" charset="0"/>
                </a:rPr>
                <a:t>(1)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711895" y="1877266"/>
                <a:ext cx="2313646" cy="11780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0" baseline="-25000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𝐀</m:t>
                      </m:r>
                      <m:r>
                        <a:rPr lang="el-GR" sz="2800" b="1" i="1" smtClean="0">
                          <a:solidFill>
                            <a:schemeClr val="tx1"/>
                          </a:solidFill>
                          <a:effectLst/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cap="all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𝑮</m:t>
                          </m:r>
                          <m:f>
                            <m:fPr>
                              <m:ctrlP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𝑴</m:t>
                              </m:r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800" b="1" i="1" cap="all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𝒎</m:t>
                              </m:r>
                            </m:num>
                            <m:den>
                              <m:r>
                                <a:rPr lang="en-US" sz="2800" b="1" i="1" cap="all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𝒓</m:t>
                              </m:r>
                              <m:r>
                                <a:rPr lang="en-US" sz="2800" b="1" i="1" cap="all" baseline="30000" dirty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𝒎</m:t>
                          </m:r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895" y="1877266"/>
                <a:ext cx="2313646" cy="11780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Ομάδα 37"/>
          <p:cNvGrpSpPr/>
          <p:nvPr/>
        </p:nvGrpSpPr>
        <p:grpSpPr>
          <a:xfrm>
            <a:off x="9235774" y="1914229"/>
            <a:ext cx="574326" cy="1167021"/>
            <a:chOff x="9235774" y="1914229"/>
            <a:chExt cx="574326" cy="1167021"/>
          </a:xfrm>
        </p:grpSpPr>
        <p:cxnSp>
          <p:nvCxnSpPr>
            <p:cNvPr id="31" name="Ευθεία γραμμή σύνδεσης 30"/>
            <p:cNvCxnSpPr/>
            <p:nvPr/>
          </p:nvCxnSpPr>
          <p:spPr>
            <a:xfrm flipH="1">
              <a:off x="9590292" y="1914229"/>
              <a:ext cx="219808" cy="34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Ευθεία γραμμή σύνδεσης 31"/>
            <p:cNvCxnSpPr/>
            <p:nvPr/>
          </p:nvCxnSpPr>
          <p:spPr>
            <a:xfrm flipH="1">
              <a:off x="9235774" y="2733587"/>
              <a:ext cx="219808" cy="34766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Ορθογώνιο 32"/>
              <p:cNvSpPr/>
              <p:nvPr/>
            </p:nvSpPr>
            <p:spPr>
              <a:xfrm>
                <a:off x="7147920" y="3135569"/>
                <a:ext cx="2002343" cy="101111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3200" b="1" i="0" baseline="-2500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𝐀</m:t>
                      </m:r>
                      <m:r>
                        <a:rPr lang="el-GR" sz="32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3200" b="1" i="1" cap="all" dirty="0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3200" b="1" i="1" cap="all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3200" b="1" i="1" cap="all" baseline="30000" dirty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33" name="Ορθογώνιο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920" y="3135569"/>
                <a:ext cx="2002343" cy="1011111"/>
              </a:xfrm>
              <a:prstGeom prst="rect">
                <a:avLst/>
              </a:prstGeom>
              <a:blipFill>
                <a:blip r:embed="rId7"/>
                <a:stretch>
                  <a:fillRect b="-18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Δεξιό βέλος 28"/>
          <p:cNvSpPr/>
          <p:nvPr/>
        </p:nvSpPr>
        <p:spPr>
          <a:xfrm>
            <a:off x="10100578" y="2601719"/>
            <a:ext cx="555104" cy="130416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2078137" y="4213588"/>
            <a:ext cx="798026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el-GR" altLang="el-GR" sz="2000" b="1" dirty="0">
                <a:latin typeface="Comic Sans MS" pitchFamily="66" charset="0"/>
              </a:rPr>
              <a:t>Η ένταση </a:t>
            </a:r>
            <a:r>
              <a:rPr lang="el-GR" altLang="el-GR" sz="2000" b="1" dirty="0" smtClean="0">
                <a:latin typeface="Comic Sans MS" pitchFamily="66" charset="0"/>
              </a:rPr>
              <a:t>σ</a:t>
            </a:r>
            <a:r>
              <a:rPr lang="el-GR" altLang="el-GR" sz="2000" b="1" dirty="0">
                <a:latin typeface="Comic Sans MS" pitchFamily="66" charset="0"/>
              </a:rPr>
              <a:t>ε</a:t>
            </a:r>
            <a:r>
              <a:rPr lang="el-GR" altLang="el-GR" sz="2000" b="1" dirty="0" smtClean="0">
                <a:latin typeface="Comic Sans MS" pitchFamily="66" charset="0"/>
              </a:rPr>
              <a:t> </a:t>
            </a:r>
            <a:r>
              <a:rPr lang="el-GR" altLang="el-GR" sz="2000" b="1" dirty="0">
                <a:latin typeface="Comic Sans MS" pitchFamily="66" charset="0"/>
              </a:rPr>
              <a:t>σημείο </a:t>
            </a:r>
            <a:r>
              <a:rPr lang="el-GR" altLang="el-GR" sz="2000" b="1" dirty="0" smtClean="0">
                <a:latin typeface="Comic Sans MS" pitchFamily="66" charset="0"/>
              </a:rPr>
              <a:t>βαρυτικού πεδίου που δημιουργείται από σημειακή μάζα, εξαρτάται </a:t>
            </a:r>
            <a:r>
              <a:rPr lang="el-GR" altLang="el-GR" sz="2000" b="1" dirty="0">
                <a:latin typeface="Comic Sans MS" pitchFamily="66" charset="0"/>
              </a:rPr>
              <a:t>από</a:t>
            </a:r>
            <a:r>
              <a:rPr lang="el-GR" altLang="el-GR" sz="2000" dirty="0">
                <a:latin typeface="Comic Sans MS" pitchFamily="66" charset="0"/>
              </a:rPr>
              <a:t>  </a:t>
            </a: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μάζα </a:t>
            </a:r>
            <a:r>
              <a:rPr lang="el-GR" altLang="el-GR" b="1" dirty="0" smtClean="0">
                <a:latin typeface="Comic Sans MS" pitchFamily="66" charset="0"/>
              </a:rPr>
              <a:t>(πηγή του πεδίου)</a:t>
            </a:r>
            <a:r>
              <a:rPr lang="en-US" altLang="el-GR" sz="2000" b="1" dirty="0" smtClean="0">
                <a:latin typeface="Comic Sans MS" pitchFamily="66" charset="0"/>
              </a:rPr>
              <a:t>,</a:t>
            </a:r>
            <a:endParaRPr lang="el-GR" altLang="el-GR" sz="2000" dirty="0">
              <a:latin typeface="Comic Sans MS" pitchFamily="66" charset="0"/>
            </a:endParaRPr>
          </a:p>
          <a:p>
            <a:pPr marL="342900" indent="-342900" algn="just">
              <a:spcBef>
                <a:spcPct val="5000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απόσταση του σημείου από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την μάζα </a:t>
            </a:r>
            <a:r>
              <a:rPr lang="el-GR" altLang="el-GR" sz="1600" b="1" dirty="0">
                <a:latin typeface="Comic Sans MS" pitchFamily="66" charset="0"/>
              </a:rPr>
              <a:t>(πηγή του πεδίου)</a:t>
            </a:r>
            <a:r>
              <a:rPr lang="el-GR" altLang="el-GR" sz="2000" b="1" dirty="0" smtClean="0">
                <a:latin typeface="Comic Sans MS" pitchFamily="66" charset="0"/>
              </a:rPr>
              <a:t>.</a:t>
            </a:r>
            <a:r>
              <a:rPr lang="el-GR" altLang="el-GR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l-GR" altLang="el-G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8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5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5" grpId="0"/>
      <p:bldP spid="16" grpId="0"/>
      <p:bldP spid="18" grpId="0" animBg="1"/>
      <p:bldP spid="17" grpId="0" animBg="1"/>
      <p:bldP spid="22" grpId="0"/>
      <p:bldP spid="23" grpId="0"/>
      <p:bldP spid="24" grpId="0"/>
      <p:bldP spid="27" grpId="0"/>
      <p:bldP spid="33" grpId="0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18</a:t>
            </a:fld>
            <a:endParaRPr lang="el-GR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462412" y="712259"/>
                <a:ext cx="2715453" cy="896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800" b="1" i="1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  </m:t>
                      </m:r>
                      <m:r>
                        <a:rPr lang="en-US" sz="28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800" b="1" i="1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2800" b="1" i="1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2412" y="712259"/>
                <a:ext cx="2715453" cy="896143"/>
              </a:xfrm>
              <a:prstGeom prst="rect">
                <a:avLst/>
              </a:prstGeom>
              <a:blipFill>
                <a:blip r:embed="rId2"/>
                <a:stretch>
                  <a:fillRect b="-13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506212" y="250594"/>
            <a:ext cx="7179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/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Γραφική παράσταση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l-GR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Ένταση 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US" altLang="el-GR" sz="2400" b="1" i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</a:t>
            </a:r>
            <a:r>
              <a:rPr lang="en-US" altLang="el-GR" sz="24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 </a:t>
            </a:r>
            <a:r>
              <a:rPr lang="el-GR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– Απόσταση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(</a:t>
            </a:r>
            <a:r>
              <a:rPr lang="en-GB" altLang="el-G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</a:t>
            </a:r>
            <a:r>
              <a:rPr lang="en-GB" altLang="el-G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)</a:t>
            </a:r>
            <a:endParaRPr lang="el-GR" altLang="el-GR" sz="24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8" name="Ομάδα 7"/>
          <p:cNvGrpSpPr/>
          <p:nvPr/>
        </p:nvGrpSpPr>
        <p:grpSpPr>
          <a:xfrm>
            <a:off x="1613916" y="1656898"/>
            <a:ext cx="7679927" cy="4559269"/>
            <a:chOff x="1613916" y="1656898"/>
            <a:chExt cx="7679927" cy="4559269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6697" y="1656898"/>
              <a:ext cx="6987146" cy="4309289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613916" y="1656898"/>
                  <a:ext cx="638829" cy="47833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/</m:t>
                        </m:r>
                        <m:f>
                          <m:f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𝐬</m:t>
                                </m:r>
                              </m:e>
                              <m:sup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l-GR" b="1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13916" y="1656898"/>
                  <a:ext cx="638829" cy="47833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6" name="TextBox 15"/>
                <p:cNvSpPr txBox="1"/>
                <p:nvPr/>
              </p:nvSpPr>
              <p:spPr>
                <a:xfrm>
                  <a:off x="8737600" y="5939168"/>
                  <a:ext cx="556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/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𝐦</m:t>
                        </m:r>
                      </m:oMath>
                    </m:oMathPara>
                  </a14:m>
                  <a:endParaRPr lang="el-GR" b="1" dirty="0"/>
                </a:p>
              </p:txBody>
            </p:sp>
          </mc:Choice>
          <mc:Fallback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37600" y="5939168"/>
                  <a:ext cx="55624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435" t="-2174" r="-6522" b="-32609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820138" y="2749530"/>
                <a:ext cx="1537600" cy="5761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𝝈𝝉𝜶𝜽</m:t>
                      </m:r>
                      <m:r>
                        <a:rPr lang="el-GR" sz="2000" b="1" i="1" smtClean="0">
                          <a:solidFill>
                            <a:srgbClr val="0000FF"/>
                          </a:solidFill>
                          <a:effectLst/>
                          <a:latin typeface="Cambria Math" panose="02040503050406030204" pitchFamily="18" charset="0"/>
                        </a:rPr>
                        <m:t>. </m:t>
                      </m:r>
                      <m:f>
                        <m:fPr>
                          <m:ctrlPr>
                            <a:rPr lang="el-GR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smtClean="0">
                              <a:solidFill>
                                <a:srgbClr val="0000FF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l-GR" sz="2000" b="1" i="1" smtClean="0">
                                  <a:solidFill>
                                    <a:srgbClr val="0000FF"/>
                                  </a:solidFill>
                                  <a:effectLst/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2000" b="1" dirty="0">
                  <a:solidFill>
                    <a:srgbClr val="0000FF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138" y="2749530"/>
                <a:ext cx="1537600" cy="5761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7585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570" y="830413"/>
            <a:ext cx="1219200" cy="1162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532770" y="221407"/>
            <a:ext cx="79778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just"/>
            <a:r>
              <a:rPr lang="el-GR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Παρατηρήσεις για τη</a:t>
            </a:r>
            <a:r>
              <a:rPr lang="en-US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800000"/>
                </a:solidFill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800000"/>
                </a:solidFill>
                <a:latin typeface="Comic Sans MS" panose="030F0702030302020204" pitchFamily="66" charset="0"/>
              </a:rPr>
              <a:t> </a:t>
            </a:r>
            <a:r>
              <a:rPr lang="el-GR" sz="2400" b="1" dirty="0" smtClean="0">
                <a:solidFill>
                  <a:srgbClr val="800000"/>
                </a:solidFill>
                <a:latin typeface="Comic Sans MS" panose="030F0702030302020204" pitchFamily="66" charset="0"/>
              </a:rPr>
              <a:t>δύναμη και την ένταση </a:t>
            </a:r>
            <a:endParaRPr lang="en-US" sz="2400" b="1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2801112" y="683072"/>
            <a:ext cx="64526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Η διεύθυνση της δύναμης βρίσκεται </a:t>
            </a:r>
            <a:r>
              <a:rPr lang="el-GR" sz="2000" b="1" dirty="0" smtClean="0">
                <a:latin typeface="Comic Sans MS" panose="030F0702030302020204" pitchFamily="66" charset="0"/>
              </a:rPr>
              <a:t>στη </a:t>
            </a:r>
            <a:r>
              <a:rPr lang="el-GR" sz="2000" b="1" dirty="0">
                <a:latin typeface="Comic Sans MS" panose="030F0702030302020204" pitchFamily="66" charset="0"/>
              </a:rPr>
              <a:t>(νοητή) ευθεία που συνδέει τις δύο σημειακές μάζες.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7" name="Ομάδα 6"/>
          <p:cNvGrpSpPr/>
          <p:nvPr/>
        </p:nvGrpSpPr>
        <p:grpSpPr>
          <a:xfrm>
            <a:off x="4314948" y="1698735"/>
            <a:ext cx="4122301" cy="1133488"/>
            <a:chOff x="2556042" y="4657620"/>
            <a:chExt cx="4122301" cy="1133488"/>
          </a:xfrm>
        </p:grpSpPr>
        <p:grpSp>
          <p:nvGrpSpPr>
            <p:cNvPr id="8" name="Ομάδα 7"/>
            <p:cNvGrpSpPr/>
            <p:nvPr/>
          </p:nvGrpSpPr>
          <p:grpSpPr>
            <a:xfrm>
              <a:off x="2826544" y="5333543"/>
              <a:ext cx="3470215" cy="457565"/>
              <a:chOff x="3153172" y="3886252"/>
              <a:chExt cx="2964253" cy="457565"/>
            </a:xfrm>
          </p:grpSpPr>
          <p:sp>
            <p:nvSpPr>
              <p:cNvPr id="15" name="Text Box 24"/>
              <p:cNvSpPr txBox="1">
                <a:spLocks noChangeArrowheads="1"/>
              </p:cNvSpPr>
              <p:nvPr/>
            </p:nvSpPr>
            <p:spPr bwMode="auto">
              <a:xfrm>
                <a:off x="4572144" y="3922324"/>
                <a:ext cx="3603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itchFamily="66" charset="0"/>
                  </a:rPr>
                  <a:t>r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6" name="Line 25"/>
              <p:cNvSpPr>
                <a:spLocks noChangeShapeType="1"/>
              </p:cNvSpPr>
              <p:nvPr/>
            </p:nvSpPr>
            <p:spPr bwMode="auto">
              <a:xfrm>
                <a:off x="3153172" y="3912017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7" name="Line 26"/>
              <p:cNvSpPr>
                <a:spLocks noChangeShapeType="1"/>
              </p:cNvSpPr>
              <p:nvPr/>
            </p:nvSpPr>
            <p:spPr bwMode="auto">
              <a:xfrm>
                <a:off x="6110167" y="3886252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8" name="Line 27"/>
              <p:cNvSpPr>
                <a:spLocks noChangeShapeType="1"/>
              </p:cNvSpPr>
              <p:nvPr/>
            </p:nvSpPr>
            <p:spPr bwMode="auto">
              <a:xfrm flipH="1">
                <a:off x="3165585" y="4114759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19" name="Line 28"/>
              <p:cNvSpPr>
                <a:spLocks noChangeShapeType="1"/>
              </p:cNvSpPr>
              <p:nvPr/>
            </p:nvSpPr>
            <p:spPr bwMode="auto">
              <a:xfrm flipH="1">
                <a:off x="4820438" y="4102152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9" name="Ομάδα 8"/>
            <p:cNvGrpSpPr/>
            <p:nvPr/>
          </p:nvGrpSpPr>
          <p:grpSpPr>
            <a:xfrm>
              <a:off x="2556042" y="4657620"/>
              <a:ext cx="4122301" cy="675923"/>
              <a:chOff x="2607635" y="3210329"/>
              <a:chExt cx="4122301" cy="675923"/>
            </a:xfrm>
          </p:grpSpPr>
          <p:grpSp>
            <p:nvGrpSpPr>
              <p:cNvPr id="10" name="Ομάδα 9"/>
              <p:cNvGrpSpPr/>
              <p:nvPr/>
            </p:nvGrpSpPr>
            <p:grpSpPr>
              <a:xfrm>
                <a:off x="2697163" y="3525888"/>
                <a:ext cx="3753198" cy="360364"/>
                <a:chOff x="2697163" y="3525888"/>
                <a:chExt cx="3753198" cy="360364"/>
              </a:xfrm>
            </p:grpSpPr>
            <p:sp>
              <p:nvSpPr>
                <p:cNvPr id="13" name="Oval 16"/>
                <p:cNvSpPr>
                  <a:spLocks noChangeArrowheads="1"/>
                </p:cNvSpPr>
                <p:nvPr/>
              </p:nvSpPr>
              <p:spPr bwMode="auto">
                <a:xfrm>
                  <a:off x="2697163" y="3525888"/>
                  <a:ext cx="361950" cy="36036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" name="Oval 17"/>
                <p:cNvSpPr>
                  <a:spLocks noChangeArrowheads="1"/>
                </p:cNvSpPr>
                <p:nvPr/>
              </p:nvSpPr>
              <p:spPr bwMode="auto">
                <a:xfrm>
                  <a:off x="6229350" y="3595679"/>
                  <a:ext cx="221011" cy="215536"/>
                </a:xfrm>
                <a:prstGeom prst="ellipse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1" name="Text Box 12"/>
              <p:cNvSpPr txBox="1">
                <a:spLocks noChangeArrowheads="1"/>
              </p:cNvSpPr>
              <p:nvPr/>
            </p:nvSpPr>
            <p:spPr bwMode="auto">
              <a:xfrm>
                <a:off x="2607635" y="3210329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1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2" name="Text Box 13"/>
              <p:cNvSpPr txBox="1">
                <a:spLocks noChangeArrowheads="1"/>
              </p:cNvSpPr>
              <p:nvPr/>
            </p:nvSpPr>
            <p:spPr bwMode="auto">
              <a:xfrm>
                <a:off x="6225111" y="3267677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20" name="Ομάδα 19"/>
          <p:cNvGrpSpPr/>
          <p:nvPr/>
        </p:nvGrpSpPr>
        <p:grpSpPr>
          <a:xfrm>
            <a:off x="4762187" y="1762051"/>
            <a:ext cx="3170237" cy="440536"/>
            <a:chOff x="4635152" y="1822512"/>
            <a:chExt cx="3170237" cy="440536"/>
          </a:xfrm>
        </p:grpSpPr>
        <p:grpSp>
          <p:nvGrpSpPr>
            <p:cNvPr id="21" name="Ομάδα 20"/>
            <p:cNvGrpSpPr/>
            <p:nvPr/>
          </p:nvGrpSpPr>
          <p:grpSpPr>
            <a:xfrm>
              <a:off x="4635152" y="1822512"/>
              <a:ext cx="887561" cy="440536"/>
              <a:chOff x="4635152" y="1822512"/>
              <a:chExt cx="887561" cy="440536"/>
            </a:xfrm>
          </p:grpSpPr>
          <p:sp>
            <p:nvSpPr>
              <p:cNvPr id="25" name="Line 19"/>
              <p:cNvSpPr>
                <a:spLocks noChangeShapeType="1"/>
              </p:cNvSpPr>
              <p:nvPr/>
            </p:nvSpPr>
            <p:spPr bwMode="auto">
              <a:xfrm>
                <a:off x="463515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 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2" name="Ομάδα 21"/>
            <p:cNvGrpSpPr/>
            <p:nvPr/>
          </p:nvGrpSpPr>
          <p:grpSpPr>
            <a:xfrm>
              <a:off x="6913589" y="1828179"/>
              <a:ext cx="891800" cy="434869"/>
              <a:chOff x="6913589" y="1828179"/>
              <a:chExt cx="891800" cy="434869"/>
            </a:xfrm>
          </p:grpSpPr>
          <p:sp>
            <p:nvSpPr>
              <p:cNvPr id="23" name="Line 18"/>
              <p:cNvSpPr>
                <a:spLocks noChangeShapeType="1"/>
              </p:cNvSpPr>
              <p:nvPr/>
            </p:nvSpPr>
            <p:spPr bwMode="auto">
              <a:xfrm>
                <a:off x="694020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7" name="Line 9"/>
          <p:cNvSpPr>
            <a:spLocks noChangeShapeType="1"/>
          </p:cNvSpPr>
          <p:nvPr/>
        </p:nvSpPr>
        <p:spPr bwMode="auto">
          <a:xfrm>
            <a:off x="5627374" y="2202587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Ορθογώνιο 27"/>
          <p:cNvSpPr/>
          <p:nvPr/>
        </p:nvSpPr>
        <p:spPr>
          <a:xfrm>
            <a:off x="2801112" y="2898218"/>
            <a:ext cx="66903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Το μέτρο της δύναμης </a:t>
            </a:r>
            <a:r>
              <a:rPr lang="en-US" sz="2000" b="1" i="1" dirty="0">
                <a:latin typeface="Comic Sans MS" panose="030F0702030302020204" pitchFamily="66" charset="0"/>
              </a:rPr>
              <a:t>F</a:t>
            </a:r>
            <a:r>
              <a:rPr lang="en-US" sz="2000" b="1" baseline="-25000" dirty="0">
                <a:latin typeface="Comic Sans MS" panose="030F0702030302020204" pitchFamily="66" charset="0"/>
              </a:rPr>
              <a:t>1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είναι ίσο με το μέτρο της δύναμης </a:t>
            </a:r>
            <a:r>
              <a:rPr lang="en-US" sz="2000" b="1" i="1" dirty="0">
                <a:latin typeface="Comic Sans MS" panose="030F0702030302020204" pitchFamily="66" charset="0"/>
              </a:rPr>
              <a:t>F</a:t>
            </a:r>
            <a:r>
              <a:rPr lang="el-GR" sz="2000" b="1" baseline="-25000" dirty="0">
                <a:latin typeface="Comic Sans MS" panose="030F0702030302020204" pitchFamily="66" charset="0"/>
              </a:rPr>
              <a:t>2 </a:t>
            </a:r>
            <a:r>
              <a:rPr lang="el-GR" sz="2000" b="1" dirty="0">
                <a:latin typeface="Comic Sans MS" panose="030F0702030302020204" pitchFamily="66" charset="0"/>
              </a:rPr>
              <a:t>(3</a:t>
            </a:r>
            <a:r>
              <a:rPr lang="el-GR" sz="2000" b="1" baseline="30000" dirty="0">
                <a:latin typeface="Comic Sans MS" panose="030F0702030302020204" pitchFamily="66" charset="0"/>
              </a:rPr>
              <a:t>ος</a:t>
            </a:r>
            <a:r>
              <a:rPr lang="el-GR" sz="2000" b="1" dirty="0">
                <a:latin typeface="Comic Sans MS" panose="030F0702030302020204" pitchFamily="66" charset="0"/>
              </a:rPr>
              <a:t> νόμος </a:t>
            </a:r>
            <a:r>
              <a:rPr lang="en-US" sz="2000" b="1" dirty="0">
                <a:latin typeface="Comic Sans MS" panose="030F0702030302020204" pitchFamily="66" charset="0"/>
              </a:rPr>
              <a:t>Newton</a:t>
            </a:r>
            <a:r>
              <a:rPr lang="el-GR" sz="2000" b="1" dirty="0">
                <a:latin typeface="Comic Sans MS" panose="030F0702030302020204" pitchFamily="66" charset="0"/>
              </a:rPr>
              <a:t>, δράση-αντίδραση</a:t>
            </a:r>
            <a:r>
              <a:rPr lang="en-US" sz="2000" b="1" dirty="0">
                <a:latin typeface="Comic Sans MS" panose="030F0702030302020204" pitchFamily="66" charset="0"/>
              </a:rPr>
              <a:t>)</a:t>
            </a:r>
            <a:r>
              <a:rPr lang="el-GR" sz="2000" b="1" dirty="0">
                <a:latin typeface="Comic Sans MS" panose="030F0702030302020204" pitchFamily="66" charset="0"/>
              </a:rPr>
              <a:t>. </a:t>
            </a:r>
            <a:endParaRPr lang="en-US" sz="2000" b="1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267185" y="3873183"/>
                <a:ext cx="2160240" cy="5360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altLang="el-GR" sz="2400" b="1" i="1" baseline="-2500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𝟏</m:t>
                          </m:r>
                        </m:e>
                      </m:d>
                      <m:r>
                        <a:rPr lang="en-US" sz="2400" b="1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24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l-GR" sz="2400" b="1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𝑭</m:t>
                              </m:r>
                            </m:e>
                          </m:acc>
                          <m:r>
                            <a:rPr lang="en-US" altLang="el-GR" sz="2400" b="1" i="1" baseline="-25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185" y="3873183"/>
                <a:ext cx="2160240" cy="5360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Ορθογώνιο 29"/>
              <p:cNvSpPr/>
              <p:nvPr/>
            </p:nvSpPr>
            <p:spPr>
              <a:xfrm>
                <a:off x="2801112" y="4425037"/>
                <a:ext cx="8089392" cy="15334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altLang="el-GR" sz="2000" b="1" dirty="0">
                    <a:latin typeface="Comic Sans MS" pitchFamily="66" charset="0"/>
                  </a:rPr>
                  <a:t>Η δύναμη είναι διανυσματικό μέγεθος.</a:t>
                </a:r>
                <a:r>
                  <a: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itchFamily="66" charset="0"/>
                  </a:rPr>
                  <a:t> Αν σε μια μάζα ασκούνται περισσότερες από μία δυνάμεις, χρειάζεται να βρούμε τη συνολική δύναμη,</a:t>
                </a:r>
                <a:r>
                  <a:rPr lang="el-GR" altLang="el-GR" sz="2000" b="1" dirty="0">
                    <a:latin typeface="Comic Sans MS" pitchFamily="66" charset="0"/>
                  </a:rPr>
                  <a:t> </a:t>
                </a:r>
                <a:r>
                  <a:rPr lang="el-GR" alt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  <a:hlinkClick r:id="rId6"/>
                  </a:rPr>
                  <a:t>ΔΙΑΝΥΣΜΑΤΙΚΑ</a:t>
                </a:r>
                <a:r>
                  <a:rPr lang="en-US" altLang="el-GR" sz="2000" b="1" dirty="0">
                    <a:solidFill>
                      <a:srgbClr val="FF0000"/>
                    </a:solidFill>
                    <a:latin typeface="Comic Sans MS" pitchFamily="66" charset="0"/>
                  </a:rPr>
                  <a:t> </a:t>
                </a:r>
                <a:r>
                  <a:rPr lang="en-US" altLang="el-GR" sz="2000" b="1" dirty="0">
                    <a:latin typeface="Comic Sans MS" pitchFamily="66" charset="0"/>
                  </a:rPr>
                  <a:t>(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>
                        <a:latin typeface="Cambria Math"/>
                      </a:rPr>
                      <m:t>= </m:t>
                    </m:r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 baseline="-25000">
                        <a:latin typeface="Cambria Math"/>
                      </a:rPr>
                      <m:t>𝟏</m:t>
                    </m:r>
                  </m:oMath>
                </a14:m>
                <a:r>
                  <a:rPr lang="en-US" altLang="el-GR" sz="2000" b="1" dirty="0">
                    <a:latin typeface="Comic Sans MS" pitchFamily="66" charset="0"/>
                  </a:rPr>
                  <a:t>+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 dirty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 dirty="0">
                            <a:latin typeface="Cambria Math"/>
                          </a:rPr>
                          <m:t>𝑭</m:t>
                        </m:r>
                      </m:e>
                    </m:acc>
                    <m:r>
                      <a:rPr lang="en-US" altLang="el-GR" sz="2000" b="1" i="1" baseline="-25000" dirty="0">
                        <a:latin typeface="Cambria Math"/>
                      </a:rPr>
                      <m:t>𝟐</m:t>
                    </m:r>
                  </m:oMath>
                </a14:m>
                <a:r>
                  <a:rPr lang="en-US" altLang="el-GR" sz="2000" b="1" dirty="0">
                    <a:latin typeface="Comic Sans MS" pitchFamily="66" charset="0"/>
                  </a:rPr>
                  <a:t>+…)</a:t>
                </a:r>
                <a:r>
                  <a:rPr lang="el-GR" altLang="el-GR" sz="2000" b="1" dirty="0">
                    <a:latin typeface="Comic Sans MS" pitchFamily="66" charset="0"/>
                  </a:rPr>
                  <a:t>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0" name="Ορθογώνιο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1112" y="4425037"/>
                <a:ext cx="8089392" cy="1533433"/>
              </a:xfrm>
              <a:prstGeom prst="rect">
                <a:avLst/>
              </a:prstGeom>
              <a:blipFill>
                <a:blip r:embed="rId7"/>
                <a:stretch>
                  <a:fillRect l="-678" r="-1130" b="-39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46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7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7" grpId="0" animBg="1"/>
      <p:bldP spid="28" grpId="0"/>
      <p:bldP spid="29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376" y="540549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719608" y="262516"/>
            <a:ext cx="6941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Comic Sans MS" pitchFamily="66" charset="0"/>
                <a:ea typeface="+mn-ea"/>
                <a:cs typeface="+mn-cs"/>
              </a:rPr>
              <a:t>Ας γνωρίσουμε μερικές έννοιες που θα μας χρειαστούν.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16078" y="795306"/>
            <a:ext cx="76260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ονομάζεται η δύναμη που δρα σ’ ένα σώμα, όταν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έχει τη διεύθυνση της ευθείας που ενώνει το σώμα με το σημείο από το οποίο θεωρείται ότι προέρχεται η δύναμη και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l-GR" sz="2000" b="1" dirty="0" smtClean="0">
                <a:latin typeface="Comic Sans MS" panose="030F0702030302020204" pitchFamily="66" charset="0"/>
              </a:rPr>
              <a:t>το μέτρο της εξαρτάται μόνο από την απόσταση του σώματος από το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το</a:t>
            </a:r>
            <a:r>
              <a:rPr lang="el-GR" sz="2000" b="1" dirty="0" smtClean="0">
                <a:latin typeface="Comic Sans MS" panose="030F0702030302020204" pitchFamily="66" charset="0"/>
              </a:rPr>
              <a:t> σημείο αυτό. 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10118" y="3668967"/>
            <a:ext cx="2551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Coulomb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4881813" y="3127873"/>
            <a:ext cx="3170237" cy="511775"/>
            <a:chOff x="3059113" y="3204563"/>
            <a:chExt cx="3170237" cy="511775"/>
          </a:xfrm>
        </p:grpSpPr>
        <p:sp>
          <p:nvSpPr>
            <p:cNvPr id="11" name="Line 18"/>
            <p:cNvSpPr>
              <a:spLocks noChangeShapeType="1"/>
            </p:cNvSpPr>
            <p:nvPr/>
          </p:nvSpPr>
          <p:spPr bwMode="auto">
            <a:xfrm>
              <a:off x="5364163" y="3716338"/>
              <a:ext cx="86518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2" name="Line 19"/>
            <p:cNvSpPr>
              <a:spLocks noChangeShapeType="1"/>
            </p:cNvSpPr>
            <p:nvPr/>
          </p:nvSpPr>
          <p:spPr bwMode="auto">
            <a:xfrm>
              <a:off x="3059113" y="3716338"/>
              <a:ext cx="865187" cy="0"/>
            </a:xfrm>
            <a:prstGeom prst="line">
              <a:avLst/>
            </a:prstGeom>
            <a:noFill/>
            <a:ln w="57150">
              <a:solidFill>
                <a:srgbClr val="0033CC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530135" y="3204563"/>
                  <a:ext cx="576263" cy="43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 smtClean="0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l-GR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oMath>
                    </m:oMathPara>
                  </a14:m>
                  <a:endParaRPr lang="el-GR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3" name="Text 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30135" y="3204563"/>
                  <a:ext cx="576263" cy="437492"/>
                </a:xfrm>
                <a:prstGeom prst="rect">
                  <a:avLst/>
                </a:prstGeom>
                <a:blipFill>
                  <a:blip r:embed="rId3"/>
                  <a:stretch>
                    <a:fillRect b="-972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5292725" y="3213100"/>
                  <a:ext cx="503238" cy="4374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altLang="el-GR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altLang="el-GR" sz="2000" b="1" i="1"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𝑭</m:t>
                                </m:r>
                              </m:e>
                            </m:acc>
                          </m:e>
                          <m:sub>
                            <m:r>
                              <a:rPr lang="en-US" altLang="el-GR" sz="20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oMath>
                    </m:oMathPara>
                  </a14:m>
                  <a:endParaRPr lang="el-GR" altLang="el-GR" sz="2000" b="1" i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4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292725" y="3213100"/>
                  <a:ext cx="503238" cy="437492"/>
                </a:xfrm>
                <a:prstGeom prst="rect">
                  <a:avLst/>
                </a:prstGeom>
                <a:blipFill>
                  <a:blip r:embed="rId4"/>
                  <a:stretch>
                    <a:fillRect b="-9859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Line 22"/>
            <p:cNvSpPr>
              <a:spLocks noChangeShapeType="1"/>
            </p:cNvSpPr>
            <p:nvPr/>
          </p:nvSpPr>
          <p:spPr bwMode="auto">
            <a:xfrm>
              <a:off x="3924300" y="3716338"/>
              <a:ext cx="143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16" name="Ομάδα 15"/>
          <p:cNvGrpSpPr/>
          <p:nvPr/>
        </p:nvGrpSpPr>
        <p:grpSpPr>
          <a:xfrm>
            <a:off x="4338311" y="2923685"/>
            <a:ext cx="4218564" cy="1436688"/>
            <a:chOff x="2464018" y="4447666"/>
            <a:chExt cx="4218564" cy="1436688"/>
          </a:xfrm>
        </p:grpSpPr>
        <p:grpSp>
          <p:nvGrpSpPr>
            <p:cNvPr id="17" name="Ομάδα 16"/>
            <p:cNvGrpSpPr/>
            <p:nvPr/>
          </p:nvGrpSpPr>
          <p:grpSpPr>
            <a:xfrm>
              <a:off x="2716431" y="5452554"/>
              <a:ext cx="3711358" cy="431800"/>
              <a:chOff x="3059113" y="4005263"/>
              <a:chExt cx="3170237" cy="431800"/>
            </a:xfrm>
          </p:grpSpPr>
          <p:sp>
            <p:nvSpPr>
              <p:cNvPr id="24" name="Text Box 24"/>
              <p:cNvSpPr txBox="1">
                <a:spLocks noChangeArrowheads="1"/>
              </p:cNvSpPr>
              <p:nvPr/>
            </p:nvSpPr>
            <p:spPr bwMode="auto">
              <a:xfrm>
                <a:off x="4500563" y="4005263"/>
                <a:ext cx="360362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>
                    <a:latin typeface="Comic Sans MS" pitchFamily="66" charset="0"/>
                  </a:rPr>
                  <a:t>r</a:t>
                </a:r>
                <a:endParaRPr lang="el-GR" altLang="el-GR" sz="2000" b="1" i="1">
                  <a:latin typeface="Comic Sans MS" pitchFamily="66" charset="0"/>
                </a:endParaRPr>
              </a:p>
            </p:txBody>
          </p:sp>
          <p:sp>
            <p:nvSpPr>
              <p:cNvPr id="25" name="Line 25"/>
              <p:cNvSpPr>
                <a:spLocks noChangeShapeType="1"/>
              </p:cNvSpPr>
              <p:nvPr/>
            </p:nvSpPr>
            <p:spPr bwMode="auto">
              <a:xfrm>
                <a:off x="3059113" y="4005263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6"/>
              <p:cNvSpPr>
                <a:spLocks noChangeShapeType="1"/>
              </p:cNvSpPr>
              <p:nvPr/>
            </p:nvSpPr>
            <p:spPr bwMode="auto">
              <a:xfrm>
                <a:off x="6227763" y="4005263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7" name="Line 27"/>
              <p:cNvSpPr>
                <a:spLocks noChangeShapeType="1"/>
              </p:cNvSpPr>
              <p:nvPr/>
            </p:nvSpPr>
            <p:spPr bwMode="auto">
              <a:xfrm flipH="1">
                <a:off x="3059113" y="4221163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8" name="Line 28"/>
              <p:cNvSpPr>
                <a:spLocks noChangeShapeType="1"/>
              </p:cNvSpPr>
              <p:nvPr/>
            </p:nvSpPr>
            <p:spPr bwMode="auto">
              <a:xfrm flipH="1">
                <a:off x="4932363" y="4221163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8" name="Ομάδα 17"/>
            <p:cNvGrpSpPr/>
            <p:nvPr/>
          </p:nvGrpSpPr>
          <p:grpSpPr>
            <a:xfrm>
              <a:off x="2464018" y="4447666"/>
              <a:ext cx="4218564" cy="933450"/>
              <a:chOff x="2515611" y="3000375"/>
              <a:chExt cx="4218564" cy="933450"/>
            </a:xfrm>
          </p:grpSpPr>
          <p:grpSp>
            <p:nvGrpSpPr>
              <p:cNvPr id="19" name="Ομάδα 18"/>
              <p:cNvGrpSpPr/>
              <p:nvPr/>
            </p:nvGrpSpPr>
            <p:grpSpPr>
              <a:xfrm>
                <a:off x="2555875" y="3429000"/>
                <a:ext cx="4175125" cy="504825"/>
                <a:chOff x="2555875" y="3429000"/>
                <a:chExt cx="4175125" cy="504825"/>
              </a:xfrm>
            </p:grpSpPr>
            <p:sp>
              <p:nvSpPr>
                <p:cNvPr id="22" name="Oval 16"/>
                <p:cNvSpPr>
                  <a:spLocks noChangeArrowheads="1"/>
                </p:cNvSpPr>
                <p:nvPr/>
              </p:nvSpPr>
              <p:spPr bwMode="auto">
                <a:xfrm>
                  <a:off x="2555875" y="3429000"/>
                  <a:ext cx="503238" cy="504825"/>
                </a:xfrm>
                <a:prstGeom prst="ellipse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400" b="1" dirty="0">
                      <a:solidFill>
                        <a:srgbClr val="FF0000"/>
                      </a:solidFill>
                    </a:rPr>
                    <a:t>+</a:t>
                  </a:r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3" name="Oval 17"/>
                <p:cNvSpPr>
                  <a:spLocks noChangeArrowheads="1"/>
                </p:cNvSpPr>
                <p:nvPr/>
              </p:nvSpPr>
              <p:spPr bwMode="auto">
                <a:xfrm>
                  <a:off x="6227763" y="3429000"/>
                  <a:ext cx="503237" cy="504825"/>
                </a:xfrm>
                <a:prstGeom prst="ellipse">
                  <a:avLst/>
                </a:prstGeom>
                <a:solidFill>
                  <a:srgbClr val="99FF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altLang="el-GR" sz="2800" b="1">
                      <a:solidFill>
                        <a:srgbClr val="FF0000"/>
                      </a:solidFill>
                    </a:rPr>
                    <a:t>-</a:t>
                  </a:r>
                  <a:endParaRPr lang="el-GR" altLang="el-GR" sz="2800" b="1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2515611" y="3052474"/>
                <a:ext cx="5048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itchFamily="66" charset="0"/>
                  </a:rPr>
                  <a:t>q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1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6229350" y="3000375"/>
                <a:ext cx="504825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2000" b="1" i="1" dirty="0">
                    <a:latin typeface="Comic Sans MS" pitchFamily="66" charset="0"/>
                  </a:rPr>
                  <a:t>q</a:t>
                </a:r>
                <a:r>
                  <a:rPr lang="en-US" altLang="el-GR" sz="2000" b="1" baseline="-25000" dirty="0">
                    <a:latin typeface="Comic Sans MS" pitchFamily="66" charset="0"/>
                  </a:rPr>
                  <a:t>2</a:t>
                </a:r>
                <a:endParaRPr lang="el-GR" altLang="el-GR" sz="2000" b="1" i="1" dirty="0">
                  <a:latin typeface="Comic Sans MS" pitchFamily="66" charset="0"/>
                </a:endParaRPr>
              </a:p>
            </p:txBody>
          </p:sp>
        </p:grpSp>
      </p:grpSp>
      <p:grpSp>
        <p:nvGrpSpPr>
          <p:cNvPr id="30" name="Ομάδα 29"/>
          <p:cNvGrpSpPr/>
          <p:nvPr/>
        </p:nvGrpSpPr>
        <p:grpSpPr>
          <a:xfrm>
            <a:off x="5264495" y="5091615"/>
            <a:ext cx="2773734" cy="1285875"/>
            <a:chOff x="3153456" y="1004658"/>
            <a:chExt cx="2773734" cy="1285875"/>
          </a:xfrm>
        </p:grpSpPr>
        <p:grpSp>
          <p:nvGrpSpPr>
            <p:cNvPr id="31" name="Ομάδα 30"/>
            <p:cNvGrpSpPr/>
            <p:nvPr/>
          </p:nvGrpSpPr>
          <p:grpSpPr>
            <a:xfrm>
              <a:off x="5004048" y="1206994"/>
              <a:ext cx="923142" cy="440601"/>
              <a:chOff x="4788024" y="1268117"/>
              <a:chExt cx="923142" cy="440601"/>
            </a:xfrm>
          </p:grpSpPr>
          <p:cxnSp>
            <p:nvCxnSpPr>
              <p:cNvPr id="36" name="Ευθύγραμμο βέλος σύνδεσης 35"/>
              <p:cNvCxnSpPr/>
              <p:nvPr/>
            </p:nvCxnSpPr>
            <p:spPr>
              <a:xfrm>
                <a:off x="478802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Ορθογώνιο 36"/>
                  <p:cNvSpPr/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baseline="-2500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𝚨𝚩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9" name="Ορθογώνιο 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07605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Ομάδα 31"/>
            <p:cNvGrpSpPr/>
            <p:nvPr/>
          </p:nvGrpSpPr>
          <p:grpSpPr>
            <a:xfrm>
              <a:off x="3153456" y="1206994"/>
              <a:ext cx="1008112" cy="440601"/>
              <a:chOff x="2915816" y="1268117"/>
              <a:chExt cx="1008112" cy="440601"/>
            </a:xfrm>
          </p:grpSpPr>
          <p:cxnSp>
            <p:nvCxnSpPr>
              <p:cNvPr id="34" name="Ευθύγραμμο βέλος σύνδεσης 33"/>
              <p:cNvCxnSpPr/>
              <p:nvPr/>
            </p:nvCxnSpPr>
            <p:spPr>
              <a:xfrm>
                <a:off x="3347864" y="1708718"/>
                <a:ext cx="576064" cy="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Ορθογώνιο 34"/>
                  <p:cNvSpPr/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sz="20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0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𝑭</m:t>
                              </m:r>
                            </m:e>
                          </m:acc>
                          <m:r>
                            <a:rPr lang="el-GR" sz="2000" b="1" i="0" baseline="-2500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 panose="02040503050406030204" pitchFamily="18" charset="0"/>
                            </a:rPr>
                            <m:t>𝚩𝚨</m:t>
                          </m:r>
                        </m:oMath>
                      </m:oMathPara>
                    </a14:m>
                    <a:endParaRPr lang="el-GR" sz="2000" dirty="0"/>
                  </a:p>
                </p:txBody>
              </p:sp>
            </mc:Choice>
            <mc:Fallback xmlns="">
              <p:sp>
                <p:nvSpPr>
                  <p:cNvPr id="12" name="Ορθογώνιο 11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15816" y="1268117"/>
                    <a:ext cx="635110" cy="437492"/>
                  </a:xfrm>
                  <a:prstGeom prst="rect">
                    <a:avLst/>
                  </a:prstGeom>
                  <a:blipFill rotWithShape="1">
                    <a:blip r:embed="rId6"/>
                    <a:stretch>
                      <a:fillRect b="-5556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33" name="Picture 5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2597" y="1004658"/>
              <a:ext cx="1600200" cy="1285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Ομάδα 37"/>
          <p:cNvGrpSpPr/>
          <p:nvPr/>
        </p:nvGrpSpPr>
        <p:grpSpPr>
          <a:xfrm>
            <a:off x="4767521" y="4567554"/>
            <a:ext cx="1763833" cy="713871"/>
            <a:chOff x="2600832" y="108251"/>
            <a:chExt cx="1763833" cy="7138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n-US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𝐀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𝚨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0529" y="108251"/>
                  <a:ext cx="1224136" cy="392993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b="-937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0" name="Picture 7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0832" y="212522"/>
              <a:ext cx="1476375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" name="Ομάδα 40"/>
          <p:cNvGrpSpPr/>
          <p:nvPr/>
        </p:nvGrpSpPr>
        <p:grpSpPr>
          <a:xfrm>
            <a:off x="6700083" y="4563304"/>
            <a:ext cx="1896087" cy="668705"/>
            <a:chOff x="4533394" y="104001"/>
            <a:chExt cx="1896087" cy="6687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𝒎</m:t>
                        </m:r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  <m:r>
                          <a:rPr lang="en-US" sz="2000" b="1" i="1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sz="2000" b="1" i="1" smtClean="0">
                                <a:solidFill>
                                  <a:srgbClr val="0000FF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𝝊</m:t>
                            </m:r>
                          </m:e>
                        </m:acc>
                        <m:r>
                          <a:rPr lang="el-GR" sz="2000" b="1" i="0" baseline="-25000" smtClean="0">
                            <a:solidFill>
                              <a:srgbClr val="0000FF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𝚩</m:t>
                        </m:r>
                      </m:oMath>
                    </m:oMathPara>
                  </a14:m>
                  <a:endParaRPr lang="el-GR" sz="2000" b="1" baseline="-25000" dirty="0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33394" y="104001"/>
                  <a:ext cx="1224136" cy="392993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 b="-923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3" name="Picture 8" descr="C:\Users\Merkouris\Desktop\Χωρίς τίτλο.png"/>
            <p:cNvPicPr>
              <a:picLocks noChangeAspect="1" noChangeArrowheads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131" y="229781"/>
              <a:ext cx="1657350" cy="5429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1792503" y="4875900"/>
            <a:ext cx="26082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 σύγκρουση 2 σφαιρών</a:t>
            </a:r>
            <a:endParaRPr lang="el-GR" sz="2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915650" y="3267336"/>
                <a:ext cx="2022587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είναι κεντρικές. 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650" y="3267336"/>
                <a:ext cx="2022587" cy="644664"/>
              </a:xfrm>
              <a:prstGeom prst="rect">
                <a:avLst/>
              </a:prstGeom>
              <a:blipFill>
                <a:blip r:embed="rId15"/>
                <a:stretch>
                  <a:fillRect l="-302" r="-5438" b="-1226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916544" y="4971619"/>
                <a:ext cx="2133248" cy="644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6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𝚨𝚩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l-GR" sz="1600" b="1" i="1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sz="1600" b="1" i="1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altLang="el-GR" sz="16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𝚩𝚨</m:t>
                        </m:r>
                      </m:sub>
                    </m:sSub>
                  </m:oMath>
                </a14:m>
                <a:r>
                  <a:rPr lang="el-GR" sz="1600" b="1" dirty="0" smtClean="0">
                    <a:latin typeface="Comic Sans MS" panose="030F0702030302020204" pitchFamily="66" charset="0"/>
                  </a:rPr>
                  <a:t> είναι κεντρικές. </a:t>
                </a:r>
                <a:endParaRPr lang="el-GR" sz="16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6544" y="4971619"/>
                <a:ext cx="2133248" cy="644664"/>
              </a:xfrm>
              <a:prstGeom prst="rect">
                <a:avLst/>
              </a:prstGeom>
              <a:blipFill>
                <a:blip r:embed="rId16"/>
                <a:stretch>
                  <a:fillRect l="-286" r="-4857" b="-133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828808" y="3103630"/>
            <a:ext cx="175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omic Sans MS" panose="030F0702030302020204" pitchFamily="66" charset="0"/>
              </a:rPr>
              <a:t>Παραδείγματα</a:t>
            </a:r>
            <a:r>
              <a:rPr lang="en-US" dirty="0" smtClean="0">
                <a:latin typeface="Comic Sans MS" panose="030F0702030302020204" pitchFamily="66" charset="0"/>
              </a:rPr>
              <a:t>:</a:t>
            </a:r>
            <a:endParaRPr lang="el-GR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4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44" grpId="0"/>
      <p:bldP spid="45" grpId="0"/>
      <p:bldP spid="46" grpId="0"/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prstClr val="black"/>
                </a:solidFill>
              </a:rPr>
              <a:t>Μερκ</a:t>
            </a:r>
            <a:r>
              <a:rPr lang="el-GR" dirty="0" smtClean="0">
                <a:solidFill>
                  <a:prstClr val="black"/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prstClr val="black"/>
                </a:solidFill>
              </a:rPr>
              <a:t>www.merkopanas.blogspot.gr</a:t>
            </a:r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/>
                </a:solidFill>
              </a:rPr>
              <a:pPr/>
              <a:t>20</a:t>
            </a:fld>
            <a:endParaRPr lang="el-GR" dirty="0">
              <a:solidFill>
                <a:prstClr val="black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60" y="936871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0672" y="515832"/>
            <a:ext cx="70567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Η </a:t>
            </a:r>
            <a:r>
              <a:rPr lang="el-GR" sz="2000" b="1" dirty="0">
                <a:latin typeface="Comic Sans MS" panose="030F0702030302020204" pitchFamily="66" charset="0"/>
              </a:rPr>
              <a:t>Ένταση αναφέρεται σε συγκεκριμένο σημείο του πεδίου. Γενικά, η Ένταση διαφέρει από σημείο σε σημείο ενός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βαρυτικού πεδίου.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2550672" y="2318767"/>
            <a:ext cx="73888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>
                <a:latin typeface="Comic Sans MS" panose="030F0702030302020204" pitchFamily="66" charset="0"/>
              </a:rPr>
              <a:t>Για το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ίδιο σημείο </a:t>
            </a:r>
            <a:r>
              <a:rPr lang="el-GR" sz="2000" b="1" dirty="0">
                <a:latin typeface="Comic Sans MS" panose="030F0702030302020204" pitchFamily="66" charset="0"/>
              </a:rPr>
              <a:t>του πεδίου, η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Ένταση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θα είναι </a:t>
            </a:r>
            <a:r>
              <a:rPr 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ίδια</a:t>
            </a:r>
            <a:r>
              <a:rPr lang="el-GR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,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ανεξάρτητα από 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dirty="0">
                <a:latin typeface="Comic Sans MS" panose="030F0702030302020204" pitchFamily="66" charset="0"/>
              </a:rPr>
              <a:t>μέτρο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μάζας </a:t>
            </a:r>
            <a:r>
              <a:rPr lang="el-GR" sz="2000" b="1" dirty="0">
                <a:latin typeface="Comic Sans MS" panose="030F0702030302020204" pitchFamily="66" charset="0"/>
              </a:rPr>
              <a:t>που </a:t>
            </a:r>
            <a:r>
              <a:rPr lang="el-GR" sz="2000" b="1" dirty="0" smtClean="0">
                <a:latin typeface="Comic Sans MS" panose="030F0702030302020204" pitchFamily="66" charset="0"/>
              </a:rPr>
              <a:t>(πιθανόν) </a:t>
            </a:r>
            <a:r>
              <a:rPr lang="el-GR" sz="2000" b="1" dirty="0">
                <a:latin typeface="Comic Sans MS" panose="030F0702030302020204" pitchFamily="66" charset="0"/>
              </a:rPr>
              <a:t>υπάρχει στο σημείο αυτό του πεδίου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r>
              <a:rPr lang="el-GR" sz="1600" b="1" dirty="0" smtClean="0">
                <a:latin typeface="Comic Sans MS" panose="030F0702030302020204" pitchFamily="66" charset="0"/>
              </a:rPr>
              <a:t>(Δεν</a:t>
            </a: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είναι απαραίτητο να υπάρχει κάποια μάζα στο σημείο </a:t>
            </a:r>
            <a:r>
              <a:rPr lang="el-GR" sz="1600" b="1" dirty="0" smtClean="0">
                <a:latin typeface="Comic Sans MS" panose="030F0702030302020204" pitchFamily="66" charset="0"/>
              </a:rPr>
              <a:t>αυτό</a:t>
            </a:r>
            <a:r>
              <a:rPr lang="en-US" sz="1600" b="1" dirty="0" smtClean="0">
                <a:latin typeface="Comic Sans MS" panose="030F0702030302020204" pitchFamily="66" charset="0"/>
              </a:rPr>
              <a:t> </a:t>
            </a:r>
            <a:r>
              <a:rPr lang="el-GR" sz="1600" b="1" dirty="0" smtClean="0">
                <a:latin typeface="Comic Sans MS" panose="030F0702030302020204" pitchFamily="66" charset="0"/>
              </a:rPr>
              <a:t>για να έχει το σημείο ένταση).</a:t>
            </a:r>
            <a:endParaRPr lang="en-US" sz="1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6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Ορθογώνιο 3"/>
              <p:cNvSpPr/>
              <p:nvPr/>
            </p:nvSpPr>
            <p:spPr>
              <a:xfrm>
                <a:off x="2146420" y="86591"/>
                <a:ext cx="8136904" cy="328436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endParaRPr lang="en-US" sz="700" b="1" dirty="0" smtClean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>
                    <a:latin typeface="Comic Sans MS" panose="030F0702030302020204" pitchFamily="66" charset="0"/>
                  </a:rPr>
                  <a:t>Το μέγεθος </a:t>
                </a:r>
                <a:r>
                  <a:rPr lang="el-GR" sz="20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Ένταση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συνδέει την έννοια του πεδίου με την έννοια της 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δύναμης.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μέτρο της Έντασης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του πεδίου σε ένα σημείο του</a:t>
                </a:r>
                <a:r>
                  <a:rPr lang="el-GR" sz="2000" b="1" dirty="0">
                    <a:solidFill>
                      <a:srgbClr val="006600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μας</a:t>
                </a:r>
                <a:r>
                  <a:rPr lang="el-GR" sz="2000" b="1" dirty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omic Sans MS" panose="030F0702030302020204" pitchFamily="66" charset="0"/>
                  </a:rPr>
                  <a:t> πληροφορεί για το πόσο ισχυρό είναι το πεδίο. </a:t>
                </a:r>
                <a:endParaRPr lang="en-US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Π.χ.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Αν το πεδίο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σ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’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ένα σημείο του έχει ένταση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5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0000FF"/>
                            </a:solidFill>
                            <a:latin typeface="Cambria Math"/>
                          </a:rPr>
                          <m:t>N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αυτό σημαίνει ότι</a:t>
                </a: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αν 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US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 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φέρουμε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σ’ αυτό το σημείο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μάζα 1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kg,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το πεδίο θα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της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ασκήσει δύναμη 5Ν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  Αν η μάζα </a:t>
                </a:r>
                <a:r>
                  <a:rPr lang="el-GR" dirty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είναι 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2</a:t>
                </a:r>
                <a:r>
                  <a:rPr lang="en-US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kg</a:t>
                </a:r>
                <a:r>
                  <a:rPr lang="el-GR" dirty="0" smtClean="0">
                    <a:solidFill>
                      <a:srgbClr val="0000FF"/>
                    </a:solidFill>
                    <a:latin typeface="Comic Sans MS" panose="030F0702030302020204" pitchFamily="66" charset="0"/>
                  </a:rPr>
                  <a:t>, η δύναμη από το πεδίο θα είναι 10Ν.</a:t>
                </a:r>
                <a:endParaRPr lang="en-US" dirty="0">
                  <a:solidFill>
                    <a:srgbClr val="0000FF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4" name="Ορθογώνιο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20" y="86591"/>
                <a:ext cx="8136904" cy="3284361"/>
              </a:xfrm>
              <a:prstGeom prst="rect">
                <a:avLst/>
              </a:prstGeom>
              <a:blipFill>
                <a:blip r:embed="rId2"/>
                <a:stretch>
                  <a:fillRect l="-674" r="-824" b="-7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Ορθογώνιο 4"/>
              <p:cNvSpPr/>
              <p:nvPr/>
            </p:nvSpPr>
            <p:spPr>
              <a:xfrm>
                <a:off x="2146420" y="3370952"/>
                <a:ext cx="8698364" cy="24827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Αν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υπάρχουν δύο ή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περισσότερες μάζες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(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πηγές</a:t>
                </a:r>
                <a:r>
                  <a:rPr lang="en-US" sz="2000" b="1" dirty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πεδίου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)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,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τότε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σ’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ένα σημείο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Α, η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κάθε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μάζα δημιουργεί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την δικιά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της Ένταση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,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ανεξάρτητα από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την άλλη.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Η ολική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Ένταση 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στο σημείο Α θα ισούται με το διανυσματικό άθροισμα των εντάσεων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0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𝛐𝛌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400" b="1" i="1" smtClean="0">
                            <a:solidFill>
                              <a:srgbClr val="FF0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l-GR" sz="2400" b="1" i="1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+ …</m:t>
                    </m:r>
                  </m:oMath>
                </a14:m>
                <a:endParaRPr lang="en-US" sz="2400" b="1" dirty="0" smtClean="0">
                  <a:latin typeface="Comic Sans MS" panose="030F0702030302020204" pitchFamily="66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  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Προφανώς</a:t>
                </a:r>
                <a:r>
                  <a:rPr lang="el-GR" sz="2000" b="1" dirty="0">
                    <a:latin typeface="Comic Sans MS" panose="030F0702030302020204" pitchFamily="66" charset="0"/>
                  </a:rPr>
                  <a:t>, σε κάθε σημείο Α υπάρχει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μια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</m:acc>
                      </m:e>
                      <m:sub>
                        <m:r>
                          <a:rPr lang="el-GR" sz="2000" b="1">
                            <a:latin typeface="Cambria Math"/>
                          </a:rPr>
                          <m:t>𝛐𝛌</m:t>
                        </m:r>
                      </m:sub>
                    </m:sSub>
                  </m:oMath>
                </a14:m>
                <a:r>
                  <a:rPr lang="el-GR" sz="2000" b="1" i="1" dirty="0" smtClean="0">
                    <a:latin typeface="Comic Sans MS" panose="030F0702030302020204" pitchFamily="66" charset="0"/>
                  </a:rPr>
                  <a:t>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>
          <p:sp>
            <p:nvSpPr>
              <p:cNvPr id="5" name="Ορθογώνιο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6420" y="3370952"/>
                <a:ext cx="8698364" cy="2482731"/>
              </a:xfrm>
              <a:prstGeom prst="rect">
                <a:avLst/>
              </a:prstGeom>
              <a:blipFill>
                <a:blip r:embed="rId3"/>
                <a:stretch>
                  <a:fillRect l="-631" r="-771" b="-172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36" y="882007"/>
            <a:ext cx="1008112" cy="960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476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9331" y="260649"/>
            <a:ext cx="834110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algn="ctr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Παρακάτω δίνονται </a:t>
            </a:r>
            <a:r>
              <a:rPr lang="el-GR" altLang="el-GR" sz="20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διευθύνσεις </a:t>
            </a:r>
            <a:r>
              <a:rPr lang="el-GR" altLang="el-GR" sz="2000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όπου μπορείτε να βρείτε αναρτήσεις με θέμα </a:t>
            </a:r>
            <a:r>
              <a:rPr lang="el-GR" altLang="el-G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 </a:t>
            </a:r>
            <a:r>
              <a:rPr lang="el-GR" altLang="el-GR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Βαρυτικό</a:t>
            </a:r>
            <a:r>
              <a:rPr lang="el-GR" altLang="el-GR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πεδίο – Ένταση Βαρυτικού πεδίου».</a:t>
            </a:r>
            <a:endParaRPr lang="el-GR" altLang="el-GR" sz="20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" name="Ορθογώνιο 1"/>
          <p:cNvSpPr/>
          <p:nvPr/>
        </p:nvSpPr>
        <p:spPr>
          <a:xfrm>
            <a:off x="1292470" y="1567181"/>
            <a:ext cx="87279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Το </a:t>
            </a:r>
            <a:r>
              <a:rPr lang="el-GR" sz="2000" b="1" i="1" dirty="0">
                <a:latin typeface="Comic Sans MS" panose="030F0702030302020204" pitchFamily="66" charset="0"/>
              </a:rPr>
              <a:t>g</a:t>
            </a:r>
            <a:r>
              <a:rPr lang="el-GR" sz="2000" b="1" dirty="0">
                <a:latin typeface="Comic Sans MS" panose="030F0702030302020204" pitchFamily="66" charset="0"/>
              </a:rPr>
              <a:t> ως ένταση του βαρυτικού πεδίου της γης κοντά στην επιφάνειά </a:t>
            </a:r>
            <a:r>
              <a:rPr lang="el-GR" sz="2000" b="1" dirty="0" smtClean="0">
                <a:latin typeface="Comic Sans MS" panose="030F0702030302020204" pitchFamily="66" charset="0"/>
              </a:rPr>
              <a:t>της</a:t>
            </a:r>
            <a:r>
              <a:rPr lang="en-US" sz="2000" b="1" dirty="0" smtClean="0">
                <a:latin typeface="Comic Sans MS" panose="030F0702030302020204" pitchFamily="66" charset="0"/>
              </a:rPr>
              <a:t>”, </a:t>
            </a:r>
            <a:r>
              <a:rPr lang="el-GR" sz="2000" b="1" dirty="0" smtClean="0">
                <a:latin typeface="Comic Sans MS" panose="030F0702030302020204" pitchFamily="66" charset="0"/>
              </a:rPr>
              <a:t>διαδικτυακή παρουσίαση από τον Σταύρο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Λουβερδή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2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Εργαστήριο βαρύτητας</a:t>
            </a:r>
            <a:r>
              <a:rPr lang="en-US" sz="2000" b="1" dirty="0" smtClean="0">
                <a:latin typeface="Comic Sans MS" panose="030F0702030302020204" pitchFamily="66" charset="0"/>
              </a:rPr>
              <a:t>”</a:t>
            </a:r>
            <a:r>
              <a:rPr lang="el-GR" sz="2000" b="1" dirty="0" smtClean="0">
                <a:latin typeface="Comic Sans MS" panose="030F0702030302020204" pitchFamily="66" charset="0"/>
              </a:rPr>
              <a:t>, προσομοίωση από το </a:t>
            </a:r>
            <a:r>
              <a:rPr lang="en-US" sz="2000" b="1" dirty="0" err="1" smtClean="0">
                <a:latin typeface="Comic Sans MS" panose="030F0702030302020204" pitchFamily="66" charset="0"/>
              </a:rPr>
              <a:t>Phet</a:t>
            </a:r>
            <a:r>
              <a:rPr lang="en-US" sz="2000" b="1" dirty="0" smtClean="0">
                <a:latin typeface="Comic Sans MS" panose="030F0702030302020204" pitchFamily="66" charset="0"/>
              </a:rPr>
              <a:t> Colorado  </a:t>
            </a:r>
            <a:r>
              <a:rPr lang="el-GR" sz="2000" b="1" dirty="0" smtClean="0">
                <a:latin typeface="Comic Sans MS" panose="030F0702030302020204" pitchFamily="66" charset="0"/>
                <a:hlinkClick r:id="rId3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Το πείραμα του </a:t>
            </a:r>
            <a:r>
              <a:rPr lang="en-US" sz="2000" b="1" dirty="0" smtClean="0">
                <a:latin typeface="Comic Sans MS" panose="030F0702030302020204" pitchFamily="66" charset="0"/>
              </a:rPr>
              <a:t>Cavendish </a:t>
            </a:r>
            <a:r>
              <a:rPr lang="el-GR" sz="2000" b="1" dirty="0">
                <a:latin typeface="Comic Sans MS" panose="030F0702030302020204" pitchFamily="66" charset="0"/>
              </a:rPr>
              <a:t>για την μέτρηση της Παγκόσμιας </a:t>
            </a:r>
            <a:r>
              <a:rPr lang="el-GR" sz="2000" b="1" dirty="0" err="1">
                <a:latin typeface="Comic Sans MS" panose="030F0702030302020204" pitchFamily="66" charset="0"/>
              </a:rPr>
              <a:t>σταθεράς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G</a:t>
            </a:r>
            <a:r>
              <a:rPr lang="en-US" sz="2000" b="1" dirty="0" smtClean="0">
                <a:latin typeface="Comic Sans MS" panose="030F0702030302020204" pitchFamily="66" charset="0"/>
              </a:rPr>
              <a:t>, </a:t>
            </a:r>
            <a:r>
              <a:rPr lang="el-GR" sz="2000" b="1" dirty="0" smtClean="0">
                <a:latin typeface="Comic Sans MS" panose="030F0702030302020204" pitchFamily="66" charset="0"/>
              </a:rPr>
              <a:t>από το ΕΜΠ  </a:t>
            </a:r>
            <a:r>
              <a:rPr lang="el-GR" sz="2000" b="1" dirty="0" smtClean="0">
                <a:latin typeface="Comic Sans MS" panose="030F0702030302020204" pitchFamily="66" charset="0"/>
                <a:hlinkClick r:id="rId4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endParaRPr lang="el-GR" sz="2000" b="1" dirty="0" smtClean="0">
              <a:latin typeface="Comic Sans MS" panose="030F0702030302020204" pitchFamily="66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Ο Αϊνστάιν και τα κύματα βαρύτητας, από </a:t>
            </a:r>
            <a:r>
              <a:rPr lang="en-US" sz="2000" b="1" dirty="0">
                <a:latin typeface="Comic Sans MS" panose="030F0702030302020204" pitchFamily="66" charset="0"/>
              </a:rPr>
              <a:t>Cosmos Education </a:t>
            </a:r>
            <a:r>
              <a:rPr lang="en-US" sz="2000" b="1" dirty="0" smtClean="0">
                <a:latin typeface="Comic Sans MS" panose="030F0702030302020204" pitchFamily="66" charset="0"/>
              </a:rPr>
              <a:t>Thessaloniki</a:t>
            </a:r>
            <a:r>
              <a:rPr lang="el-GR" sz="2000" b="1" dirty="0" smtClean="0">
                <a:latin typeface="Comic Sans MS" panose="030F0702030302020204" pitchFamily="66" charset="0"/>
              </a:rPr>
              <a:t>  </a:t>
            </a:r>
            <a:r>
              <a:rPr lang="el-GR" sz="2000" b="1" dirty="0" smtClean="0">
                <a:latin typeface="Comic Sans MS" panose="030F0702030302020204" pitchFamily="66" charset="0"/>
                <a:hlinkClick r:id="rId5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l-GR" sz="2000" b="1" dirty="0" smtClean="0">
                <a:latin typeface="Comic Sans MS" panose="030F0702030302020204" pitchFamily="66" charset="0"/>
              </a:rPr>
              <a:t>Πολλές ερωτήσεις και ασκήσεις από το Υλικό Φυσικής-Χημείας  </a:t>
            </a:r>
            <a:r>
              <a:rPr lang="el-GR" sz="2000" b="1" dirty="0" smtClean="0">
                <a:latin typeface="Comic Sans MS" panose="030F0702030302020204" pitchFamily="66" charset="0"/>
                <a:hlinkClick r:id="rId6"/>
              </a:rPr>
              <a:t>εδώ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58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093915" y="1903485"/>
            <a:ext cx="6004169" cy="1123179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 από το σχολικό βιβλίο</a:t>
            </a:r>
            <a:b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</a:br>
            <a:r>
              <a:rPr lang="el-G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( από σελ. 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1</a:t>
            </a:r>
            <a:r>
              <a:rPr lang="en-US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91</a:t>
            </a:r>
            <a:r>
              <a:rPr lang="el-GR" sz="20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lang="el-GR" sz="20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434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2535397" y="1372896"/>
            <a:ext cx="20190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>
                <a:solidFill>
                  <a:srgbClr val="FF0000"/>
                </a:solidFill>
                <a:latin typeface="Trebuchet MS" panose="020B0603020202020204" pitchFamily="34" charset="0"/>
              </a:rPr>
              <a:t>της </a:t>
            </a:r>
            <a:r>
              <a:rPr lang="en-US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δύναμης 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5894060" y="1855259"/>
            <a:ext cx="18314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διανυσματικό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685922" y="2721804"/>
            <a:ext cx="231000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Ν/</a:t>
            </a:r>
            <a:r>
              <a:rPr lang="el-GR" sz="2000" b="1" dirty="0" err="1" smtClean="0">
                <a:solidFill>
                  <a:srgbClr val="FF0000"/>
                </a:solidFill>
                <a:latin typeface="Trebuchet MS" panose="020B0603020202020204" pitchFamily="34" charset="0"/>
              </a:rPr>
              <a:t>Kg</a:t>
            </a:r>
            <a:r>
              <a:rPr lang="el-GR" sz="2000" dirty="0" smtClean="0"/>
              <a:t>       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1 </a:t>
            </a:r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m/s</a:t>
            </a:r>
            <a:r>
              <a:rPr lang="el-GR" sz="2000" b="1" baseline="30000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2</a:t>
            </a:r>
            <a:endParaRPr lang="el-GR" sz="2000" b="1" baseline="30000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pSp>
        <p:nvGrpSpPr>
          <p:cNvPr id="10" name="Ομάδα 9"/>
          <p:cNvGrpSpPr/>
          <p:nvPr/>
        </p:nvGrpSpPr>
        <p:grpSpPr>
          <a:xfrm>
            <a:off x="1617784" y="424098"/>
            <a:ext cx="9047285" cy="2862322"/>
            <a:chOff x="1617784" y="424098"/>
            <a:chExt cx="9047285" cy="2862322"/>
          </a:xfrm>
        </p:grpSpPr>
        <p:sp>
          <p:nvSpPr>
            <p:cNvPr id="2" name="Ορθογώνιο 1"/>
            <p:cNvSpPr/>
            <p:nvPr/>
          </p:nvSpPr>
          <p:spPr>
            <a:xfrm>
              <a:off x="1617784" y="424098"/>
              <a:ext cx="9047285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b="1" dirty="0" smtClean="0">
                  <a:latin typeface="Trebuchet MS" panose="020B0603020202020204" pitchFamily="34" charset="0"/>
                </a:rPr>
                <a:t>35.  </a:t>
              </a:r>
              <a:r>
                <a:rPr lang="el-GR" sz="2000" dirty="0" smtClean="0">
                  <a:latin typeface="Trebuchet MS" panose="020B0603020202020204" pitchFamily="34" charset="0"/>
                </a:rPr>
                <a:t>Συμπληρώστε </a:t>
              </a:r>
              <a:r>
                <a:rPr lang="el-GR" sz="2000" dirty="0">
                  <a:latin typeface="Trebuchet MS" panose="020B0603020202020204" pitchFamily="34" charset="0"/>
                </a:rPr>
                <a:t>τις προτάσεις: </a:t>
              </a:r>
              <a:endParaRPr lang="en-US" sz="2000" dirty="0" smtClean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dirty="0" smtClean="0">
                  <a:latin typeface="Trebuchet MS" panose="020B0603020202020204" pitchFamily="34" charset="0"/>
                </a:rPr>
                <a:t>Ένταση </a:t>
              </a:r>
              <a:r>
                <a:rPr lang="el-GR" sz="2000" dirty="0">
                  <a:latin typeface="Trebuchet MS" panose="020B0603020202020204" pitchFamily="34" charset="0"/>
                </a:rPr>
                <a:t>του πεδίου βαρύτητας, σε ένα σημείο του, ονομάζεται το σταθερό πηλίκο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 ……………., </a:t>
              </a:r>
              <a:r>
                <a:rPr lang="el-GR" sz="2000" dirty="0">
                  <a:latin typeface="Trebuchet MS" panose="020B0603020202020204" pitchFamily="34" charset="0"/>
                </a:rPr>
                <a:t>που θα ασκηθεί σε μια μάζα </a:t>
              </a:r>
              <a:r>
                <a:rPr lang="el-GR" sz="2000" i="1" dirty="0">
                  <a:latin typeface="Trebuchet MS" panose="020B0603020202020204" pitchFamily="34" charset="0"/>
                </a:rPr>
                <a:t>m</a:t>
              </a:r>
              <a:r>
                <a:rPr lang="el-GR" sz="2000" dirty="0">
                  <a:latin typeface="Trebuchet MS" panose="020B0603020202020204" pitchFamily="34" charset="0"/>
                </a:rPr>
                <a:t> αν βρεθεί στο σημείο αυτό, προς τη μάζα. Η ένταση είναι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……………………… </a:t>
              </a:r>
              <a:r>
                <a:rPr lang="el-GR" sz="2000" dirty="0">
                  <a:latin typeface="Trebuchet MS" panose="020B0603020202020204" pitchFamily="34" charset="0"/>
                </a:rPr>
                <a:t>μέγεθος και έχει την ίδια κατεύθυνση με τη δύναμη. Μονάδα έντασης του πεδίου βαρύτητας είναι το </a:t>
              </a:r>
              <a:r>
                <a:rPr lang="el-GR" sz="2000" dirty="0" smtClean="0">
                  <a:latin typeface="Trebuchet MS" panose="020B0603020202020204" pitchFamily="34" charset="0"/>
                </a:rPr>
                <a:t>…………………………… .</a:t>
              </a:r>
              <a:endParaRPr lang="el-GR" sz="2000" dirty="0">
                <a:latin typeface="Trebuchet MS" panose="020B0603020202020204" pitchFamily="34" charset="0"/>
              </a:endParaRPr>
            </a:p>
          </p:txBody>
        </p:sp>
        <p:sp>
          <p:nvSpPr>
            <p:cNvPr id="9" name="Ορθογώνιο 8"/>
            <p:cNvSpPr/>
            <p:nvPr/>
          </p:nvSpPr>
          <p:spPr>
            <a:xfrm>
              <a:off x="2680463" y="2721804"/>
              <a:ext cx="3209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b="1" dirty="0">
                  <a:latin typeface="Trebuchet MS" panose="020B0603020202020204" pitchFamily="34" charset="0"/>
                </a:rPr>
                <a:t>ή</a:t>
              </a:r>
              <a:endParaRPr lang="el-GR" dirty="0"/>
            </a:p>
          </p:txBody>
        </p:sp>
      </p:grpSp>
    </p:spTree>
    <p:extLst>
      <p:ext uri="{BB962C8B-B14F-4D97-AF65-F5344CB8AC3E}">
        <p14:creationId xmlns:p14="http://schemas.microsoft.com/office/powerpoint/2010/main" val="162420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2227385" y="1613339"/>
            <a:ext cx="7737230" cy="813338"/>
          </a:xfrm>
        </p:spPr>
        <p:txBody>
          <a:bodyPr>
            <a:normAutofit fontScale="90000"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</a:pP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Ερωτήσεις</a:t>
            </a:r>
            <a:r>
              <a:rPr lang="en-US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εκτός του </a:t>
            </a:r>
            <a:r>
              <a:rPr lang="el-GR" sz="32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σχολικού </a:t>
            </a:r>
            <a:r>
              <a:rPr lang="el-GR" sz="32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n-ea"/>
                <a:cs typeface="+mn-cs"/>
              </a:rPr>
              <a:t>βιβλίου</a:t>
            </a:r>
          </a:p>
        </p:txBody>
      </p:sp>
    </p:spTree>
    <p:extLst>
      <p:ext uri="{BB962C8B-B14F-4D97-AF65-F5344CB8AC3E}">
        <p14:creationId xmlns:p14="http://schemas.microsoft.com/office/powerpoint/2010/main" val="188704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16736" y="530352"/>
            <a:ext cx="9262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1.  </a:t>
            </a:r>
            <a:r>
              <a:rPr lang="el-GR" sz="2000" dirty="0" smtClean="0">
                <a:latin typeface="Trebuchet MS" panose="020B0603020202020204" pitchFamily="34" charset="0"/>
              </a:rPr>
              <a:t>Να συμπληρώσετε τις προτάσεις</a:t>
            </a:r>
            <a:r>
              <a:rPr lang="en-US" sz="2000" dirty="0" smtClean="0">
                <a:latin typeface="Trebuchet MS" panose="020B0603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ηλεκτρικό και το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βαρυτικό</a:t>
            </a:r>
            <a:r>
              <a:rPr lang="el-GR" sz="2000" dirty="0" smtClean="0">
                <a:latin typeface="Trebuchet MS" panose="020B0603020202020204" pitchFamily="34" charset="0"/>
              </a:rPr>
              <a:t> είναι …………………… πεδία.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</a:t>
            </a:r>
            <a:r>
              <a:rPr lang="el-GR" sz="2000" dirty="0" smtClean="0">
                <a:latin typeface="Trebuchet MS" panose="020B0603020202020204" pitchFamily="34" charset="0"/>
              </a:rPr>
              <a:t>Το μέτρο της έντασης του βαρυτικού πεδίου που δημιουργείται από σημειακή μάζα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M</a:t>
            </a:r>
            <a:r>
              <a:rPr lang="el-GR" sz="2000" dirty="0" smtClean="0">
                <a:latin typeface="Trebuchet MS" panose="020B0603020202020204" pitchFamily="34" charset="0"/>
              </a:rPr>
              <a:t>,</a:t>
            </a:r>
            <a:r>
              <a:rPr lang="en-US" sz="2000" i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σε απόσταση </a:t>
            </a:r>
            <a:r>
              <a:rPr lang="en-US" sz="2000" i="1" dirty="0" smtClean="0">
                <a:latin typeface="Trebuchet MS" panose="020B0603020202020204" pitchFamily="34" charset="0"/>
              </a:rPr>
              <a:t>r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από αυτή</a:t>
            </a:r>
            <a:r>
              <a:rPr lang="el-GR" sz="2000" i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δίνεται από τη σχέση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r>
              <a:rPr lang="en-US" sz="2000" dirty="0" smtClean="0">
                <a:latin typeface="Trebuchet MS" panose="020B0603020202020204" pitchFamily="34" charset="0"/>
              </a:rPr>
              <a:t> = ……… .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endParaRPr lang="el-GR" sz="2000" b="1" dirty="0">
              <a:latin typeface="Trebuchet MS" panose="020B0603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864" y="1038183"/>
            <a:ext cx="1691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συντηρητικά</a:t>
            </a:r>
            <a:endParaRPr lang="el-GR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Ορθογώνιο 5"/>
              <p:cNvSpPr/>
              <p:nvPr/>
            </p:nvSpPr>
            <p:spPr>
              <a:xfrm>
                <a:off x="9132686" y="1880000"/>
                <a:ext cx="697114" cy="6665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cap="all" dirty="0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𝑮</m:t>
                      </m:r>
                      <m:f>
                        <m:fPr>
                          <m:ctrlP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𝑴</m:t>
                          </m:r>
                        </m:num>
                        <m:den>
                          <m:r>
                            <a:rPr lang="en-US" sz="2000" b="1" i="1" cap="all" dirty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𝒓</m:t>
                          </m:r>
                          <m:r>
                            <a:rPr lang="en-US" sz="2000" b="1" i="1" cap="all" baseline="30000" dirty="0">
                              <a:solidFill>
                                <a:srgbClr val="FF0000"/>
                              </a:solidFill>
                              <a:effectLst/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l-GR" sz="20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Ορθογώνιο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2686" y="1880000"/>
                <a:ext cx="697114" cy="6665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Ορθογώνιο 9"/>
          <p:cNvSpPr/>
          <p:nvPr/>
        </p:nvSpPr>
        <p:spPr>
          <a:xfrm>
            <a:off x="1316736" y="2821252"/>
            <a:ext cx="9262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2. </a:t>
            </a:r>
            <a:r>
              <a:rPr lang="el-GR" sz="2000" dirty="0">
                <a:latin typeface="Trebuchet MS" panose="020B0603020202020204" pitchFamily="34" charset="0"/>
              </a:rPr>
              <a:t>Τα δύο φυσικά μεγέθη που περιγράφουν τις ιδιότητες ενός βαρυτικού πεδίου είναι</a:t>
            </a:r>
          </a:p>
          <a:p>
            <a:pPr algn="just"/>
            <a:endParaRPr lang="el-GR" sz="2000" b="1" dirty="0">
              <a:latin typeface="Trebuchet MS" panose="020B0603020202020204" pitchFamily="34" charset="0"/>
            </a:endParaRPr>
          </a:p>
          <a:p>
            <a:pPr algn="just"/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……………</a:t>
            </a:r>
            <a:r>
              <a:rPr lang="el-GR" sz="2000" b="1" dirty="0" smtClean="0">
                <a:latin typeface="Trebuchet MS" panose="020B0603020202020204" pitchFamily="34" charset="0"/>
              </a:rPr>
              <a:t>                </a:t>
            </a:r>
            <a:r>
              <a:rPr lang="el-GR" sz="2000" dirty="0">
                <a:latin typeface="Trebuchet MS" panose="020B0603020202020204" pitchFamily="34" charset="0"/>
              </a:rPr>
              <a:t>και</a:t>
            </a:r>
            <a:r>
              <a:rPr lang="el-GR" sz="2000" b="1" dirty="0">
                <a:latin typeface="Trebuchet MS" panose="020B0603020202020204" pitchFamily="34" charset="0"/>
              </a:rPr>
              <a:t>              β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 smtClean="0">
                <a:latin typeface="Trebuchet MS" panose="020B0603020202020204" pitchFamily="34" charset="0"/>
              </a:rPr>
              <a:t>το</a:t>
            </a:r>
            <a:r>
              <a:rPr lang="el-GR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……………… 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9928" y="3965391"/>
            <a:ext cx="1048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ένταση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6040" y="3973117"/>
            <a:ext cx="1356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δυναμικό</a:t>
            </a:r>
            <a:endParaRPr lang="ru-RU" sz="20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7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1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Έλλειψη 5"/>
          <p:cNvSpPr/>
          <p:nvPr/>
        </p:nvSpPr>
        <p:spPr>
          <a:xfrm>
            <a:off x="1436327" y="2633011"/>
            <a:ext cx="432048" cy="4327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9" name="Ορθογώνιο 8"/>
          <p:cNvSpPr/>
          <p:nvPr/>
        </p:nvSpPr>
        <p:spPr>
          <a:xfrm>
            <a:off x="1460472" y="243426"/>
            <a:ext cx="851563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3.  </a:t>
            </a:r>
            <a:r>
              <a:rPr lang="el-GR" sz="2000" dirty="0" smtClean="0">
                <a:latin typeface="Trebuchet MS" panose="020B0603020202020204" pitchFamily="34" charset="0"/>
              </a:rPr>
              <a:t>Για </a:t>
            </a:r>
            <a:r>
              <a:rPr lang="el-GR" sz="2000" dirty="0">
                <a:latin typeface="Trebuchet MS" panose="020B0603020202020204" pitchFamily="34" charset="0"/>
              </a:rPr>
              <a:t>να διαπιστώσουμε ότι σε κάποιο σημείο υπάρχει πεδίο δυνάμεων, πρέπει στο </a:t>
            </a:r>
            <a:r>
              <a:rPr lang="el-GR" sz="2000" dirty="0" smtClean="0">
                <a:latin typeface="Trebuchet MS" panose="020B0603020202020204" pitchFamily="34" charset="0"/>
              </a:rPr>
              <a:t>σημείο </a:t>
            </a:r>
            <a:r>
              <a:rPr lang="el-GR" sz="2000" dirty="0">
                <a:latin typeface="Trebuchet MS" panose="020B0603020202020204" pitchFamily="34" charset="0"/>
              </a:rPr>
              <a:t>αυτό να φέρουμε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</a:t>
            </a:r>
            <a:r>
              <a:rPr lang="el-GR" sz="2000" b="1" dirty="0" smtClean="0">
                <a:latin typeface="Trebuchet MS" panose="020B0603020202020204" pitchFamily="34" charset="0"/>
              </a:rPr>
              <a:t>.  </a:t>
            </a:r>
            <a:r>
              <a:rPr lang="el-GR" sz="2000" dirty="0">
                <a:latin typeface="Trebuchet MS" panose="020B0603020202020204" pitchFamily="34" charset="0"/>
              </a:rPr>
              <a:t>μια μάζα.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β.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ηλεκτρικό φορτίο.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ένα </a:t>
            </a:r>
            <a:r>
              <a:rPr lang="el-GR" sz="2000" dirty="0">
                <a:latin typeface="Trebuchet MS" panose="020B0603020202020204" pitchFamily="34" charset="0"/>
              </a:rPr>
              <a:t>μαγνήτη.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</a:t>
            </a:r>
            <a:r>
              <a:rPr lang="el-GR" sz="2000" dirty="0">
                <a:latin typeface="Trebuchet MS" panose="020B0603020202020204" pitchFamily="34" charset="0"/>
              </a:rPr>
              <a:t>κατάλληλο υπόθεμα. </a:t>
            </a:r>
            <a:endParaRPr lang="ru-RU" sz="2000" dirty="0">
              <a:latin typeface="Trebuchet MS" panose="020B0603020202020204" pitchFamily="34" charset="0"/>
            </a:endParaRPr>
          </a:p>
        </p:txBody>
      </p:sp>
      <p:sp>
        <p:nvSpPr>
          <p:cNvPr id="13" name="Έλλειψη 12"/>
          <p:cNvSpPr/>
          <p:nvPr/>
        </p:nvSpPr>
        <p:spPr>
          <a:xfrm>
            <a:off x="1399166" y="5156730"/>
            <a:ext cx="443955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19" name="Ομάδα 18"/>
          <p:cNvGrpSpPr/>
          <p:nvPr/>
        </p:nvGrpSpPr>
        <p:grpSpPr>
          <a:xfrm>
            <a:off x="1436327" y="3206100"/>
            <a:ext cx="9158059" cy="2862322"/>
            <a:chOff x="1526705" y="3032364"/>
            <a:chExt cx="9158059" cy="2862322"/>
          </a:xfrm>
        </p:grpSpPr>
        <p:sp>
          <p:nvSpPr>
            <p:cNvPr id="11" name="Ορθογώνιο 10"/>
            <p:cNvSpPr/>
            <p:nvPr/>
          </p:nvSpPr>
          <p:spPr>
            <a:xfrm>
              <a:off x="1526705" y="3032364"/>
              <a:ext cx="879687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l-GR" sz="2000" b="1" dirty="0" smtClean="0">
                  <a:latin typeface="Trebuchet MS" panose="020B0603020202020204" pitchFamily="34" charset="0"/>
                </a:rPr>
                <a:t>4.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Το </a:t>
              </a:r>
              <a:r>
                <a:rPr lang="el-GR" sz="2000" dirty="0">
                  <a:latin typeface="Trebuchet MS" panose="020B0603020202020204" pitchFamily="34" charset="0"/>
                </a:rPr>
                <a:t>μέτρο της έντασης του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βαρυτικού</a:t>
              </a:r>
              <a:r>
                <a:rPr lang="en-US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πεδίου </a:t>
              </a:r>
              <a:r>
                <a:rPr lang="el-GR" sz="2000" dirty="0">
                  <a:latin typeface="Trebuchet MS" panose="020B0603020202020204" pitchFamily="34" charset="0"/>
                </a:rPr>
                <a:t>που </a:t>
              </a:r>
              <a:r>
                <a:rPr lang="el-GR" sz="2000" dirty="0" smtClean="0">
                  <a:latin typeface="Trebuchet MS" panose="020B0603020202020204" pitchFamily="34" charset="0"/>
                </a:rPr>
                <a:t>δημιουργείται από σημειακή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σε κάποιο </a:t>
              </a:r>
              <a:r>
                <a:rPr lang="el-GR" sz="2000" dirty="0" smtClean="0">
                  <a:latin typeface="Trebuchet MS" panose="020B0603020202020204" pitchFamily="34" charset="0"/>
                </a:rPr>
                <a:t>σημείο </a:t>
              </a:r>
              <a:r>
                <a:rPr lang="el-GR" sz="2000" dirty="0">
                  <a:latin typeface="Trebuchet MS" panose="020B0603020202020204" pitchFamily="34" charset="0"/>
                </a:rPr>
                <a:t>Α, </a:t>
              </a:r>
              <a:r>
                <a:rPr lang="el-GR" sz="2000" dirty="0" smtClean="0">
                  <a:latin typeface="Trebuchet MS" panose="020B0603020202020204" pitchFamily="34" charset="0"/>
                </a:rPr>
                <a:t>εξαρτάται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α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τη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. </a:t>
              </a:r>
              <a:endParaRPr lang="el-GR" sz="2000" dirty="0">
                <a:latin typeface="Trebuchet MS" panose="020B0603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β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μόνο από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γ. 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 smtClean="0">
                  <a:latin typeface="Trebuchet MS" panose="020B0603020202020204" pitchFamily="34" charset="0"/>
                </a:rPr>
                <a:t>από τη μάζα </a:t>
              </a:r>
              <a:r>
                <a:rPr lang="el-GR" sz="2000" i="1" dirty="0" smtClean="0">
                  <a:latin typeface="Trebuchet MS" panose="020B0603020202020204" pitchFamily="34" charset="0"/>
                </a:rPr>
                <a:t>Μ</a:t>
              </a:r>
              <a:r>
                <a:rPr lang="el-GR" sz="2000" dirty="0" smtClean="0">
                  <a:latin typeface="Trebuchet MS" panose="020B0603020202020204" pitchFamily="34" charset="0"/>
                </a:rPr>
                <a:t> </a:t>
              </a:r>
              <a:r>
                <a:rPr lang="el-GR" sz="2000" dirty="0">
                  <a:latin typeface="Trebuchet MS" panose="020B0603020202020204" pitchFamily="34" charset="0"/>
                </a:rPr>
                <a:t>και την απόσταση </a:t>
              </a:r>
              <a:r>
                <a:rPr lang="el-GR" sz="2000" i="1" dirty="0">
                  <a:latin typeface="Trebuchet MS" panose="020B0603020202020204" pitchFamily="34" charset="0"/>
                </a:rPr>
                <a:t>r</a:t>
              </a:r>
              <a:r>
                <a:rPr lang="el-GR" sz="2000" dirty="0">
                  <a:latin typeface="Trebuchet MS" panose="020B0603020202020204" pitchFamily="34" charset="0"/>
                </a:rPr>
                <a:t>. </a:t>
              </a:r>
            </a:p>
            <a:p>
              <a:pPr algn="just">
                <a:lnSpc>
                  <a:spcPct val="150000"/>
                </a:lnSpc>
              </a:pPr>
              <a:r>
                <a:rPr lang="el-GR" sz="2000" b="1" dirty="0">
                  <a:latin typeface="Trebuchet MS" panose="020B0603020202020204" pitchFamily="34" charset="0"/>
                </a:rPr>
                <a:t>δ</a:t>
              </a:r>
              <a:r>
                <a:rPr lang="el-GR" sz="2000" b="1" dirty="0" smtClean="0">
                  <a:latin typeface="Trebuchet MS" panose="020B0603020202020204" pitchFamily="34" charset="0"/>
                </a:rPr>
                <a:t>.  </a:t>
              </a:r>
              <a:r>
                <a:rPr lang="el-GR" sz="2000" dirty="0">
                  <a:latin typeface="Trebuchet MS" panose="020B0603020202020204" pitchFamily="34" charset="0"/>
                </a:rPr>
                <a:t>από </a:t>
              </a:r>
              <a:r>
                <a:rPr lang="el-GR" sz="2000" dirty="0" smtClean="0">
                  <a:latin typeface="Trebuchet MS" panose="020B0603020202020204" pitchFamily="34" charset="0"/>
                </a:rPr>
                <a:t>τη μάζα </a:t>
              </a:r>
              <a:r>
                <a:rPr lang="el-GR" sz="2000" i="1" dirty="0">
                  <a:latin typeface="Trebuchet MS" panose="020B0603020202020204" pitchFamily="34" charset="0"/>
                </a:rPr>
                <a:t>Μ </a:t>
              </a:r>
              <a:r>
                <a:rPr lang="el-GR" sz="2000" dirty="0" smtClean="0">
                  <a:latin typeface="Trebuchet MS" panose="020B0603020202020204" pitchFamily="34" charset="0"/>
                </a:rPr>
                <a:t>και τη μάζα-υπόθεμα </a:t>
              </a:r>
              <a:r>
                <a:rPr lang="en-US" sz="2000" i="1" dirty="0" smtClean="0">
                  <a:latin typeface="Trebuchet MS" panose="020B0603020202020204" pitchFamily="34" charset="0"/>
                </a:rPr>
                <a:t>m</a:t>
              </a:r>
              <a:r>
                <a:rPr lang="el-GR" sz="2000" dirty="0" smtClean="0">
                  <a:latin typeface="Trebuchet MS" panose="020B0603020202020204" pitchFamily="34" charset="0"/>
                </a:rPr>
                <a:t>. </a:t>
              </a:r>
              <a:endParaRPr lang="ru-RU" sz="2000" dirty="0">
                <a:latin typeface="Trebuchet MS" panose="020B0603020202020204" pitchFamily="34" charset="0"/>
              </a:endParaRPr>
            </a:p>
          </p:txBody>
        </p:sp>
        <p:grpSp>
          <p:nvGrpSpPr>
            <p:cNvPr id="18" name="Ομάδα 17"/>
            <p:cNvGrpSpPr/>
            <p:nvPr/>
          </p:nvGrpSpPr>
          <p:grpSpPr>
            <a:xfrm>
              <a:off x="7704949" y="4064801"/>
              <a:ext cx="2979815" cy="1697887"/>
              <a:chOff x="7531213" y="4083089"/>
              <a:chExt cx="2979815" cy="1697887"/>
            </a:xfrm>
          </p:grpSpPr>
          <p:pic>
            <p:nvPicPr>
              <p:cNvPr id="14" name="Εικόνα 13"/>
              <p:cNvPicPr>
                <a:picLocks noChangeAspect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531213" y="4083089"/>
                <a:ext cx="2819794" cy="1467055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8941110" y="4631950"/>
                <a:ext cx="4754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r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651496" y="5411644"/>
                <a:ext cx="37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M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0136124" y="4463525"/>
                <a:ext cx="3749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 smtClean="0">
                    <a:latin typeface="Trebuchet MS" panose="020B0603020202020204" pitchFamily="34" charset="0"/>
                  </a:rPr>
                  <a:t>m</a:t>
                </a:r>
                <a:endParaRPr lang="el-GR" i="1" dirty="0"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2475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078992" y="585216"/>
                <a:ext cx="10021824" cy="11406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Trebuchet MS" panose="020B0603020202020204" pitchFamily="34" charset="0"/>
                  </a:rPr>
                  <a:t>5.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μονάδα της </a:t>
                </a:r>
                <a:r>
                  <a:rPr lang="el-GR" sz="2000" dirty="0" err="1" smtClean="0">
                    <a:latin typeface="Trebuchet MS" panose="020B0603020202020204" pitchFamily="34" charset="0"/>
                  </a:rPr>
                  <a:t>σταθεράς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i="1" dirty="0" smtClean="0">
                    <a:latin typeface="Trebuchet MS" panose="020B0603020202020204" pitchFamily="34" charset="0"/>
                  </a:rPr>
                  <a:t>G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στο σύστημα (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SI)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είναι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l-GR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m</m:t>
                            </m:r>
                          </m:e>
                          <m:sup>
                            <m:r>
                              <a:rPr lang="el-GR" sz="2000" b="0" i="0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kg</m:t>
                            </m:r>
                          </m:e>
                          <m:sup>
                            <m:r>
                              <a:rPr lang="en-US" sz="2000" b="0" i="0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sz="2000" dirty="0">
                            <a:latin typeface="Cambria Math" panose="02040503050406030204" pitchFamily="18" charset="0"/>
                          </a:rPr>
                          <m:t>.</m:t>
                        </m:r>
                        <m:sSup>
                          <m:sSupPr>
                            <m:ctrlPr>
                              <a:rPr lang="en-US" sz="20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sz="2000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sz="200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000" dirty="0" smtClean="0">
                    <a:latin typeface="Trebuchet MS" panose="020B0603020202020204" pitchFamily="34" charset="0"/>
                  </a:rPr>
                  <a:t> .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 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992" y="585216"/>
                <a:ext cx="10021824" cy="1140633"/>
              </a:xfrm>
              <a:prstGeom prst="rect">
                <a:avLst/>
              </a:prstGeom>
              <a:blipFill>
                <a:blip r:embed="rId2"/>
                <a:stretch>
                  <a:fillRect l="-608" t="-32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Έλλειψη 4"/>
          <p:cNvSpPr/>
          <p:nvPr/>
        </p:nvSpPr>
        <p:spPr>
          <a:xfrm>
            <a:off x="6089904" y="1208029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8992" y="2348662"/>
            <a:ext cx="7594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>
                <a:latin typeface="Trebuchet MS" panose="020B0603020202020204" pitchFamily="34" charset="0"/>
              </a:rPr>
              <a:t>6.  </a:t>
            </a:r>
            <a:r>
              <a:rPr lang="el-GR" sz="2000" dirty="0" smtClean="0">
                <a:latin typeface="Trebuchet MS" panose="020B0603020202020204" pitchFamily="34" charset="0"/>
              </a:rPr>
              <a:t>Στο νόμο της παγκόσμιας έλξης, η τιμή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σταθεράς</a:t>
            </a:r>
            <a:r>
              <a:rPr lang="el-GR" sz="2000" dirty="0" smtClean="0">
                <a:latin typeface="Trebuchet MS" panose="020B0603020202020204" pitchFamily="34" charset="0"/>
              </a:rPr>
              <a:t>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endParaRPr lang="el-GR" sz="2000" i="1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εξαρτάται από την μάζα της Γης.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μικραίνει όσο απομακρυνόμαστε από τη Γη.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 smtClean="0">
                <a:latin typeface="Trebuchet MS" panose="020B0603020202020204" pitchFamily="34" charset="0"/>
              </a:rPr>
              <a:t>έχει ίδια τιμή με την επιτάχυνση της βαρύτητας </a:t>
            </a:r>
            <a:r>
              <a:rPr lang="en-US" sz="2000" i="1" dirty="0" smtClean="0">
                <a:latin typeface="Trebuchet MS" panose="020B0603020202020204" pitchFamily="34" charset="0"/>
              </a:rPr>
              <a:t>g</a:t>
            </a:r>
            <a:r>
              <a:rPr lang="en-US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</a:t>
            </a:r>
            <a:r>
              <a:rPr lang="el-GR" sz="2000" dirty="0" smtClean="0">
                <a:latin typeface="Trebuchet MS" panose="020B0603020202020204" pitchFamily="34" charset="0"/>
              </a:rPr>
              <a:t>  είναι μια παγκόσμια σταθερά.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7" name="Έλλειψη 4"/>
          <p:cNvSpPr/>
          <p:nvPr/>
        </p:nvSpPr>
        <p:spPr>
          <a:xfrm>
            <a:off x="1017446" y="4241374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419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17320" y="557784"/>
            <a:ext cx="85953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7.  </a:t>
            </a:r>
            <a:r>
              <a:rPr lang="el-GR" sz="2000" dirty="0" smtClean="0">
                <a:latin typeface="Trebuchet MS" panose="020B0603020202020204" pitchFamily="34" charset="0"/>
              </a:rPr>
              <a:t>Αν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1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το μέτρο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βαρυτικής</a:t>
            </a:r>
            <a:r>
              <a:rPr lang="el-GR" sz="2000" dirty="0" smtClean="0">
                <a:latin typeface="Trebuchet MS" panose="020B0603020202020204" pitchFamily="34" charset="0"/>
              </a:rPr>
              <a:t> δύναμης που ασκεί ο Ήλιος στη Γη και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2</a:t>
            </a:r>
            <a:r>
              <a:rPr lang="en-US" sz="2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το μέτρο της </a:t>
            </a:r>
            <a:r>
              <a:rPr lang="el-GR" sz="2000" dirty="0" err="1" smtClean="0">
                <a:latin typeface="Trebuchet MS" panose="020B0603020202020204" pitchFamily="34" charset="0"/>
              </a:rPr>
              <a:t>βαρυτικής</a:t>
            </a:r>
            <a:r>
              <a:rPr lang="el-GR" sz="2000" dirty="0" smtClean="0">
                <a:latin typeface="Trebuchet MS" panose="020B0603020202020204" pitchFamily="34" charset="0"/>
              </a:rPr>
              <a:t> δύναμης που ασκεί η Γη στον Ήλιο, τότε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α.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n-US" sz="2000" baseline="-25000" dirty="0" smtClean="0">
                <a:latin typeface="Trebuchet MS" panose="020B0603020202020204" pitchFamily="34" charset="0"/>
              </a:rPr>
              <a:t>1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είναι ίση με την </a:t>
            </a:r>
            <a:r>
              <a:rPr lang="en-US" sz="2000" i="1" dirty="0" smtClean="0">
                <a:latin typeface="Trebuchet MS" panose="020B0603020202020204" pitchFamily="34" charset="0"/>
              </a:rPr>
              <a:t>F</a:t>
            </a:r>
            <a:r>
              <a:rPr lang="el-GR" sz="2000" baseline="-25000" dirty="0" smtClean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</a:t>
            </a:r>
            <a:r>
              <a:rPr lang="el-GR" sz="2000" dirty="0" smtClean="0">
                <a:latin typeface="Trebuchet MS" panose="020B0603020202020204" pitchFamily="34" charset="0"/>
              </a:rPr>
              <a:t>πολύ μεγαλύτερη από </a:t>
            </a:r>
            <a:r>
              <a:rPr lang="el-GR" sz="2000" dirty="0">
                <a:latin typeface="Trebuchet MS" panose="020B0603020202020204" pitchFamily="34" charset="0"/>
              </a:rPr>
              <a:t>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γ.  </a:t>
            </a:r>
            <a:r>
              <a:rPr lang="el-GR" sz="2000" dirty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πολύ </a:t>
            </a:r>
            <a:r>
              <a:rPr lang="el-GR" sz="2000" dirty="0" smtClean="0">
                <a:latin typeface="Trebuchet MS" panose="020B0603020202020204" pitchFamily="34" charset="0"/>
              </a:rPr>
              <a:t>μικρότερη </a:t>
            </a:r>
            <a:r>
              <a:rPr lang="el-GR" sz="2000" dirty="0">
                <a:latin typeface="Trebuchet MS" panose="020B0603020202020204" pitchFamily="34" charset="0"/>
              </a:rPr>
              <a:t>από 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>
                <a:latin typeface="Trebuchet MS" panose="020B0603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δ. </a:t>
            </a:r>
            <a:r>
              <a:rPr lang="el-GR" sz="2000" b="1" dirty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n-US" sz="2000" baseline="-25000" dirty="0">
                <a:latin typeface="Trebuchet MS" panose="020B0603020202020204" pitchFamily="34" charset="0"/>
              </a:rPr>
              <a:t>1</a:t>
            </a:r>
            <a:r>
              <a:rPr lang="el-GR" sz="2000" baseline="-25000" dirty="0">
                <a:latin typeface="Trebuchet MS" panose="020B0603020202020204" pitchFamily="34" charset="0"/>
              </a:rPr>
              <a:t> </a:t>
            </a:r>
            <a:r>
              <a:rPr lang="el-GR" sz="2000" dirty="0">
                <a:latin typeface="Trebuchet MS" panose="020B0603020202020204" pitchFamily="34" charset="0"/>
              </a:rPr>
              <a:t>είναι </a:t>
            </a:r>
            <a:r>
              <a:rPr lang="el-GR" sz="2000" dirty="0" smtClean="0">
                <a:latin typeface="Trebuchet MS" panose="020B0603020202020204" pitchFamily="34" charset="0"/>
              </a:rPr>
              <a:t>λίγο </a:t>
            </a:r>
            <a:r>
              <a:rPr lang="el-GR" sz="2000" dirty="0">
                <a:latin typeface="Trebuchet MS" panose="020B0603020202020204" pitchFamily="34" charset="0"/>
              </a:rPr>
              <a:t>μεγαλύτερη από την </a:t>
            </a:r>
            <a:r>
              <a:rPr lang="en-US" sz="2000" i="1" dirty="0">
                <a:latin typeface="Trebuchet MS" panose="020B0603020202020204" pitchFamily="34" charset="0"/>
              </a:rPr>
              <a:t>F</a:t>
            </a:r>
            <a:r>
              <a:rPr lang="el-GR" sz="2000" baseline="-25000" dirty="0">
                <a:latin typeface="Trebuchet MS" panose="020B0603020202020204" pitchFamily="34" charset="0"/>
              </a:rPr>
              <a:t>2</a:t>
            </a:r>
            <a:r>
              <a:rPr lang="el-GR" sz="2000" dirty="0" smtClean="0">
                <a:latin typeface="Trebuchet MS" panose="020B0603020202020204" pitchFamily="34" charset="0"/>
              </a:rPr>
              <a:t>.</a:t>
            </a:r>
            <a:endParaRPr lang="el-GR" sz="2000" dirty="0">
              <a:latin typeface="Trebuchet MS" panose="020B0603020202020204" pitchFamily="34" charset="0"/>
            </a:endParaRPr>
          </a:p>
        </p:txBody>
      </p:sp>
      <p:sp>
        <p:nvSpPr>
          <p:cNvPr id="5" name="Έλλειψη 4"/>
          <p:cNvSpPr/>
          <p:nvPr/>
        </p:nvSpPr>
        <p:spPr>
          <a:xfrm>
            <a:off x="1408176" y="1545677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382268" y="3538338"/>
                <a:ext cx="9427464" cy="1739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8.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Η έκφραση «η ένταση του βαρυτικού πεδίου στο σημείο Α έχει μέτρο 10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000" b="0" i="0" smtClean="0">
                            <a:latin typeface="Cambria Math" panose="02040503050406030204" pitchFamily="18" charset="0"/>
                          </a:rPr>
                          <m:t>Ν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kg</m:t>
                        </m:r>
                      </m:den>
                    </m:f>
                  </m:oMath>
                </a14:m>
                <a:r>
                  <a:rPr lang="el-GR" sz="2000" dirty="0" smtClean="0">
                    <a:latin typeface="Trebuchet MS" panose="020B0603020202020204" pitchFamily="34" charset="0"/>
                  </a:rPr>
                  <a:t>» σημαίνει ότι, αν στο Α τοποθετηθεί μάζα 10</a:t>
                </a:r>
                <a:r>
                  <a:rPr lang="en-US" sz="2000" dirty="0" smtClean="0">
                    <a:latin typeface="Trebuchet MS" panose="020B0603020202020204" pitchFamily="34" charset="0"/>
                  </a:rPr>
                  <a:t>kg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, θα δεχτεί δύναμη </a:t>
                </a:r>
              </a:p>
              <a:p>
                <a:pPr>
                  <a:lnSpc>
                    <a:spcPct val="150000"/>
                  </a:lnSpc>
                </a:pPr>
                <a:r>
                  <a:rPr lang="el-GR" sz="2000" b="1" dirty="0" smtClean="0">
                    <a:latin typeface="Trebuchet MS" panose="020B0603020202020204" pitchFamily="34" charset="0"/>
                  </a:rPr>
                  <a:t>α.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100Ν.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γ.</a:t>
                </a:r>
                <a:r>
                  <a:rPr lang="en-US" sz="2000" b="1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1Ν.                    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δ.  </a:t>
                </a:r>
                <a:r>
                  <a:rPr lang="el-GR" sz="2000" dirty="0" smtClean="0">
                    <a:latin typeface="Trebuchet MS" panose="020B0603020202020204" pitchFamily="34" charset="0"/>
                  </a:rPr>
                  <a:t>20Ν.</a:t>
                </a:r>
                <a:r>
                  <a:rPr lang="el-GR" sz="2000" b="1" dirty="0" smtClean="0">
                    <a:latin typeface="Trebuchet MS" panose="020B0603020202020204" pitchFamily="34" charset="0"/>
                  </a:rPr>
                  <a:t> </a:t>
                </a:r>
                <a:endParaRPr lang="el-GR" sz="2000" b="1" dirty="0">
                  <a:latin typeface="Trebuchet MS" panose="020B0603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268" y="3538338"/>
                <a:ext cx="9427464" cy="1739322"/>
              </a:xfrm>
              <a:prstGeom prst="rect">
                <a:avLst/>
              </a:prstGeom>
              <a:blipFill>
                <a:blip r:embed="rId2"/>
                <a:stretch>
                  <a:fillRect l="-712" b="-174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Έλλειψη 4"/>
          <p:cNvSpPr/>
          <p:nvPr/>
        </p:nvSpPr>
        <p:spPr>
          <a:xfrm>
            <a:off x="3793822" y="4747865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108666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685093" y="372575"/>
            <a:ext cx="68218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l-GR" altLang="el-G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Συντηρητικές (ή διατηρητικές) δυνάμεις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662822" y="4690411"/>
            <a:ext cx="2881312" cy="7143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l-GR" altLang="el-GR">
              <a:latin typeface="Tahoma" panose="020B0604030504040204" pitchFamily="34" charset="0"/>
            </a:endParaRP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35735" y="1103732"/>
            <a:ext cx="21240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l-GR" altLang="el-GR" b="1" dirty="0">
                <a:latin typeface="Comic Sans MS" panose="030F0702030302020204" pitchFamily="66" charset="0"/>
              </a:rPr>
              <a:t>αρχική θέση </a:t>
            </a:r>
            <a:r>
              <a:rPr lang="en-US" altLang="el-GR" b="1" dirty="0">
                <a:latin typeface="Comic Sans MS" panose="030F0702030302020204" pitchFamily="66" charset="0"/>
              </a:rPr>
              <a:t>A</a:t>
            </a:r>
            <a:r>
              <a:rPr lang="en-US" altLang="el-GR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419551" y="4757809"/>
            <a:ext cx="173402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l-GR" altLang="el-GR" b="1" dirty="0">
                <a:latin typeface="Comic Sans MS" panose="030F0702030302020204" pitchFamily="66" charset="0"/>
              </a:rPr>
              <a:t>τελική θέση</a:t>
            </a:r>
            <a:r>
              <a:rPr lang="en-US" altLang="el-GR" b="1" dirty="0">
                <a:latin typeface="Comic Sans MS" panose="030F0702030302020204" pitchFamily="66" charset="0"/>
              </a:rPr>
              <a:t> </a:t>
            </a:r>
            <a:r>
              <a:rPr lang="el-GR" altLang="el-GR" b="1" dirty="0">
                <a:latin typeface="Comic Sans MS" panose="030F0702030302020204" pitchFamily="66" charset="0"/>
              </a:rPr>
              <a:t>Δ</a:t>
            </a:r>
            <a:endParaRPr lang="en-US" altLang="el-GR" dirty="0">
              <a:latin typeface="Comic Sans MS" panose="030F0702030302020204" pitchFamily="66" charset="0"/>
            </a:endParaRPr>
          </a:p>
        </p:txBody>
      </p:sp>
      <p:grpSp>
        <p:nvGrpSpPr>
          <p:cNvPr id="34" name="Ομάδα 33"/>
          <p:cNvGrpSpPr/>
          <p:nvPr/>
        </p:nvGrpSpPr>
        <p:grpSpPr>
          <a:xfrm>
            <a:off x="3536073" y="1234422"/>
            <a:ext cx="583819" cy="3429000"/>
            <a:chOff x="3536073" y="1234422"/>
            <a:chExt cx="583819" cy="3429000"/>
          </a:xfrm>
        </p:grpSpPr>
        <p:sp>
          <p:nvSpPr>
            <p:cNvPr id="7" name="Line 2"/>
            <p:cNvSpPr>
              <a:spLocks noChangeShapeType="1"/>
            </p:cNvSpPr>
            <p:nvPr/>
          </p:nvSpPr>
          <p:spPr bwMode="auto">
            <a:xfrm flipV="1">
              <a:off x="3536073" y="1234422"/>
              <a:ext cx="50323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" name="Line 4"/>
            <p:cNvSpPr>
              <a:spLocks noChangeShapeType="1"/>
            </p:cNvSpPr>
            <p:nvPr/>
          </p:nvSpPr>
          <p:spPr bwMode="auto">
            <a:xfrm>
              <a:off x="3751972" y="1234422"/>
              <a:ext cx="0" cy="3429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3" name="Text Box 8"/>
            <p:cNvSpPr txBox="1">
              <a:spLocks noChangeArrowheads="1"/>
            </p:cNvSpPr>
            <p:nvPr/>
          </p:nvSpPr>
          <p:spPr bwMode="auto">
            <a:xfrm>
              <a:off x="3764989" y="2746517"/>
              <a:ext cx="354903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latin typeface="Comic Sans MS" panose="030F0702030302020204" pitchFamily="66" charset="0"/>
                </a:rPr>
                <a:t>h</a:t>
              </a:r>
              <a:endParaRPr lang="el-GR" altLang="el-GR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967872" y="1018523"/>
            <a:ext cx="10080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i="1" dirty="0" err="1">
                <a:latin typeface="Comic Sans MS" panose="030F0702030302020204" pitchFamily="66" charset="0"/>
              </a:rPr>
              <a:t>υ</a:t>
            </a:r>
            <a:r>
              <a:rPr lang="el-GR" altLang="el-GR" b="1" baseline="-25000" dirty="0" err="1">
                <a:latin typeface="Comic Sans MS" panose="030F0702030302020204" pitchFamily="66" charset="0"/>
              </a:rPr>
              <a:t>αρχ</a:t>
            </a:r>
            <a:r>
              <a:rPr lang="el-GR" altLang="el-GR" b="1" dirty="0">
                <a:latin typeface="Comic Sans MS" panose="030F0702030302020204" pitchFamily="66" charset="0"/>
              </a:rPr>
              <a:t>=0</a:t>
            </a:r>
            <a:endParaRPr lang="el-GR" altLang="el-GR" b="1" i="1" dirty="0">
              <a:latin typeface="Comic Sans MS" panose="030F0702030302020204" pitchFamily="66" charset="0"/>
            </a:endParaRP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031248" y="1162986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33" name="Ομάδα 32"/>
          <p:cNvGrpSpPr/>
          <p:nvPr/>
        </p:nvGrpSpPr>
        <p:grpSpPr>
          <a:xfrm>
            <a:off x="2893611" y="1451911"/>
            <a:ext cx="346710" cy="677823"/>
            <a:chOff x="2893611" y="1451911"/>
            <a:chExt cx="346710" cy="6778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3611" y="1760402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1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93611" y="1760402"/>
                  <a:ext cx="346710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87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175709" y="1451911"/>
              <a:ext cx="0" cy="43338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3031248" y="4403073"/>
            <a:ext cx="288925" cy="288925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endParaRPr lang="el-GR"/>
          </a:p>
        </p:txBody>
      </p:sp>
      <p:grpSp>
        <p:nvGrpSpPr>
          <p:cNvPr id="36" name="Ομάδα 35"/>
          <p:cNvGrpSpPr/>
          <p:nvPr/>
        </p:nvGrpSpPr>
        <p:grpSpPr>
          <a:xfrm>
            <a:off x="2893611" y="4704182"/>
            <a:ext cx="346710" cy="721647"/>
            <a:chOff x="2893611" y="4704182"/>
            <a:chExt cx="346710" cy="72164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2893611" y="5056497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9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893611" y="5056497"/>
                  <a:ext cx="34671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87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Line 15"/>
            <p:cNvSpPr>
              <a:spLocks noChangeShapeType="1"/>
            </p:cNvSpPr>
            <p:nvPr/>
          </p:nvSpPr>
          <p:spPr bwMode="auto">
            <a:xfrm>
              <a:off x="3175709" y="4704182"/>
              <a:ext cx="0" cy="43338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grpSp>
        <p:nvGrpSpPr>
          <p:cNvPr id="35" name="Ομάδα 34"/>
          <p:cNvGrpSpPr/>
          <p:nvPr/>
        </p:nvGrpSpPr>
        <p:grpSpPr>
          <a:xfrm>
            <a:off x="3193281" y="4704182"/>
            <a:ext cx="346710" cy="802720"/>
            <a:chOff x="3349064" y="4704182"/>
            <a:chExt cx="346710" cy="802720"/>
          </a:xfrm>
        </p:grpSpPr>
        <p:sp>
          <p:nvSpPr>
            <p:cNvPr id="22" name="Line 25"/>
            <p:cNvSpPr>
              <a:spLocks noChangeShapeType="1"/>
            </p:cNvSpPr>
            <p:nvPr/>
          </p:nvSpPr>
          <p:spPr bwMode="auto">
            <a:xfrm>
              <a:off x="3393325" y="4704182"/>
              <a:ext cx="0" cy="504825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349064" y="5137570"/>
                  <a:ext cx="34671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altLang="el-GR" b="1" i="1" smtClean="0">
                                <a:solidFill>
                                  <a:srgbClr val="006600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𝝊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solidFill>
                      <a:srgbClr val="006600"/>
                    </a:solidFill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23" name="Text 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9064" y="5137570"/>
                  <a:ext cx="346710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754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7" name="Ομάδα 26"/>
          <p:cNvGrpSpPr/>
          <p:nvPr/>
        </p:nvGrpSpPr>
        <p:grpSpPr>
          <a:xfrm>
            <a:off x="5545992" y="971128"/>
            <a:ext cx="4498341" cy="1015663"/>
            <a:chOff x="5748020" y="2527745"/>
            <a:chExt cx="4507485" cy="101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748020" y="2527745"/>
                  <a:ext cx="4507485" cy="101566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/>
                <a:p>
                  <a:pPr algn="ctr">
                    <a:lnSpc>
                      <a:spcPct val="150000"/>
                    </a:lnSpc>
                    <a:spcBef>
                      <a:spcPct val="50000"/>
                    </a:spcBef>
                  </a:pP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Το έργο του βάρους 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sz="20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l-GR" altLang="el-GR" sz="20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στην κλειστή διαδρομή Α   </a:t>
                  </a:r>
                  <a:r>
                    <a:rPr lang="en-US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  <a:r>
                    <a:rPr lang="el-GR" altLang="el-GR" sz="2000" b="1" dirty="0" smtClean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 Δ    Α </a:t>
                  </a:r>
                  <a:r>
                    <a:rPr lang="el-GR" altLang="el-GR" sz="2000" b="1" dirty="0">
                      <a:effectLst>
                        <a:outerShdw blurRad="38100" dist="38100" dir="2700000" algn="tl">
                          <a:srgbClr val="FFFFFF"/>
                        </a:outerShdw>
                      </a:effectLst>
                      <a:latin typeface="Comic Sans MS" panose="030F0702030302020204" pitchFamily="66" charset="0"/>
                    </a:rPr>
                    <a:t>είναι</a:t>
                  </a:r>
                  <a:endParaRPr lang="el-GR" altLang="el-GR" sz="2000" b="1" dirty="0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Comic Sans MS" panose="030F0702030302020204" pitchFamily="66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 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748020" y="2527745"/>
                  <a:ext cx="4507485" cy="1015663"/>
                </a:xfrm>
                <a:prstGeom prst="rect">
                  <a:avLst/>
                </a:prstGeom>
                <a:blipFill>
                  <a:blip r:embed="rId5"/>
                  <a:stretch>
                    <a:fillRect l="-1220" r="-3794" b="-718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7768463" y="3289081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Line 33"/>
            <p:cNvSpPr>
              <a:spLocks noChangeShapeType="1"/>
            </p:cNvSpPr>
            <p:nvPr/>
          </p:nvSpPr>
          <p:spPr bwMode="auto">
            <a:xfrm>
              <a:off x="8429753" y="3269624"/>
              <a:ext cx="360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68447" y="2077867"/>
                <a:ext cx="4416850" cy="4612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r>
                            <a:rPr lang="el-GR" sz="28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𝛐𝛌</m:t>
                          </m:r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  <m:r>
                                <a:rPr lang="en-US" sz="28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</m:e>
                          </m:d>
                        </m:sub>
                      </m:sSub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+ </m:t>
                      </m:r>
                      <m:sSub>
                        <m:sSubPr>
                          <m:ctrlP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d>
                            <m:dPr>
                              <m:ctrlP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𝚫</m:t>
                              </m:r>
                              <m:r>
                                <a:rPr lang="en-US" sz="28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→</m:t>
                              </m:r>
                              <m:r>
                                <a:rPr lang="el-GR" sz="2800" b="1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𝚨</m:t>
                              </m:r>
                            </m:e>
                          </m:d>
                        </m:sub>
                      </m:sSub>
                    </m:oMath>
                  </m:oMathPara>
                </a14:m>
                <a:endParaRPr lang="el-GR" sz="2800" b="1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7" y="2077867"/>
                <a:ext cx="4416850" cy="461217"/>
              </a:xfrm>
              <a:prstGeom prst="rect">
                <a:avLst/>
              </a:prstGeom>
              <a:blipFill>
                <a:blip r:embed="rId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785297" y="2129734"/>
            <a:ext cx="31212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=</a:t>
            </a:r>
            <a:endParaRPr lang="el-G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80099" y="2773249"/>
                <a:ext cx="256442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0099" y="2773249"/>
                <a:ext cx="2564420" cy="430887"/>
              </a:xfrm>
              <a:prstGeom prst="rect">
                <a:avLst/>
              </a:prstGeom>
              <a:blipFill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444519" y="2777160"/>
                <a:ext cx="664028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8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4519" y="2777160"/>
                <a:ext cx="664028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2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926" y="3694555"/>
            <a:ext cx="984472" cy="9383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68447" y="3372187"/>
                <a:ext cx="6213953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Παρατηρούμε ότι το έργο της δύναμης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l-GR" sz="2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el-GR" sz="2000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</m:oMath>
                </a14:m>
                <a:r>
                  <a:rPr lang="en-US" sz="2000" b="1" dirty="0" smtClean="0">
                    <a:latin typeface="Comic Sans MS" panose="030F0702030302020204" pitchFamily="66" charset="0"/>
                  </a:rPr>
                  <a:t>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κατά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μήκος της κλειστής διαδρομής Α-Δ-Α είναι μηδέν.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l-GR" sz="2000" b="1" dirty="0" smtClean="0">
                    <a:latin typeface="Comic Sans MS" panose="030F0702030302020204" pitchFamily="66" charset="0"/>
                  </a:rPr>
                  <a:t>Μια τέτοια δύναμη λέμε ότι είναι </a:t>
                </a:r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47" y="3372187"/>
                <a:ext cx="6213953" cy="1477328"/>
              </a:xfrm>
              <a:prstGeom prst="rect">
                <a:avLst/>
              </a:prstGeom>
              <a:blipFill>
                <a:blip r:embed="rId10"/>
                <a:stretch>
                  <a:fillRect l="-1079" r="-981" b="-24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Ορθογώνιο 36"/>
          <p:cNvSpPr/>
          <p:nvPr/>
        </p:nvSpPr>
        <p:spPr>
          <a:xfrm>
            <a:off x="5880099" y="4853604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συντηρητική</a:t>
            </a:r>
            <a:endParaRPr lang="el-GR" sz="2400" dirty="0"/>
          </a:p>
        </p:txBody>
      </p:sp>
      <p:sp>
        <p:nvSpPr>
          <p:cNvPr id="38" name="Ορθογώνιο 37"/>
          <p:cNvSpPr/>
          <p:nvPr/>
        </p:nvSpPr>
        <p:spPr>
          <a:xfrm>
            <a:off x="7758938" y="4884381"/>
            <a:ext cx="4299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latin typeface="Comic Sans MS" panose="030F0702030302020204" pitchFamily="66" charset="0"/>
              </a:rPr>
              <a:t>ή </a:t>
            </a:r>
            <a:endParaRPr lang="el-GR" sz="2000" dirty="0"/>
          </a:p>
        </p:txBody>
      </p:sp>
      <p:sp>
        <p:nvSpPr>
          <p:cNvPr id="39" name="Ορθογώνιο 38"/>
          <p:cNvSpPr/>
          <p:nvPr/>
        </p:nvSpPr>
        <p:spPr>
          <a:xfrm>
            <a:off x="8125603" y="4721106"/>
            <a:ext cx="3025187" cy="5850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διατηρητική δύναμη.</a:t>
            </a:r>
          </a:p>
        </p:txBody>
      </p:sp>
    </p:spTree>
    <p:extLst>
      <p:ext uri="{BB962C8B-B14F-4D97-AF65-F5344CB8AC3E}">
        <p14:creationId xmlns:p14="http://schemas.microsoft.com/office/powerpoint/2010/main" val="48074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5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/>
      <p:bldP spid="12" grpId="0"/>
      <p:bldP spid="14" grpId="0"/>
      <p:bldP spid="2" grpId="0"/>
      <p:bldP spid="5" grpId="0"/>
      <p:bldP spid="18" grpId="0"/>
      <p:bldP spid="30" grpId="0"/>
      <p:bldP spid="37" grpId="0"/>
      <p:bldP spid="38" grpId="0"/>
      <p:bldP spid="3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343825" y="348477"/>
            <a:ext cx="9107767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9.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Σε σημείο </a:t>
            </a:r>
            <a:r>
              <a:rPr lang="el-GR" altLang="el-GR" sz="2000" dirty="0">
                <a:latin typeface="Trebuchet MS" panose="020B0603020202020204" pitchFamily="34" charset="0"/>
              </a:rPr>
              <a:t>Α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altLang="el-GR" sz="2000" dirty="0">
                <a:latin typeface="Trebuchet MS" panose="020B0603020202020204" pitchFamily="34" charset="0"/>
              </a:rPr>
              <a:t>πεδίου τοποθετούμε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m</a:t>
            </a:r>
            <a:r>
              <a:rPr lang="en-US" altLang="el-GR" sz="2000" b="1" i="1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και βρίσκουμε ότι η ένταση σ’ αυτό το σημείο έχει μέτρο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Αν στο </a:t>
            </a:r>
            <a:r>
              <a:rPr lang="el-GR" altLang="el-GR" sz="2000" dirty="0">
                <a:latin typeface="Trebuchet MS" panose="020B0603020202020204" pitchFamily="34" charset="0"/>
              </a:rPr>
              <a:t>ίδιο σημείο βάλουμε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m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, </a:t>
            </a:r>
            <a:r>
              <a:rPr lang="el-GR" altLang="el-GR" sz="2000" dirty="0">
                <a:latin typeface="Trebuchet MS" panose="020B0603020202020204" pitchFamily="34" charset="0"/>
              </a:rPr>
              <a:t>τότε η ένταση στο σημείο Α θα είναι</a:t>
            </a:r>
          </a:p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Trebuchet MS" panose="020B0603020202020204" pitchFamily="34" charset="0"/>
              </a:rPr>
              <a:t>α. 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 smtClean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γ</a:t>
            </a:r>
            <a:r>
              <a:rPr lang="el-GR" altLang="el-GR" sz="2000" b="1" dirty="0">
                <a:latin typeface="Trebuchet MS" panose="020B0603020202020204" pitchFamily="34" charset="0"/>
              </a:rPr>
              <a:t>.  </a:t>
            </a:r>
            <a:r>
              <a:rPr lang="el-GR" altLang="el-GR" sz="2000" dirty="0">
                <a:latin typeface="Trebuchet MS" panose="020B0603020202020204" pitchFamily="34" charset="0"/>
              </a:rPr>
              <a:t>-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l-GR" altLang="el-GR" sz="2000" baseline="-25000" dirty="0">
                <a:latin typeface="Trebuchet MS" panose="020B0603020202020204" pitchFamily="34" charset="0"/>
              </a:rPr>
              <a:t>Α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.              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    </a:t>
            </a:r>
            <a:r>
              <a:rPr lang="el-GR" altLang="el-GR" sz="2000" b="1" dirty="0" smtClean="0">
                <a:latin typeface="Trebuchet MS" panose="020B0603020202020204" pitchFamily="34" charset="0"/>
              </a:rPr>
              <a:t>δ. 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0.</a:t>
            </a:r>
            <a:endParaRPr lang="el-GR" altLang="el-GR" sz="2000" dirty="0">
              <a:latin typeface="Trebuchet MS" panose="020B0603020202020204" pitchFamily="34" charset="0"/>
            </a:endParaRPr>
          </a:p>
        </p:txBody>
      </p:sp>
      <p:sp>
        <p:nvSpPr>
          <p:cNvPr id="6" name="Έλλειψη 4"/>
          <p:cNvSpPr/>
          <p:nvPr/>
        </p:nvSpPr>
        <p:spPr>
          <a:xfrm>
            <a:off x="1274463" y="1998090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7" name="Έλλειψη 4"/>
          <p:cNvSpPr/>
          <p:nvPr/>
        </p:nvSpPr>
        <p:spPr>
          <a:xfrm>
            <a:off x="1299677" y="4090971"/>
            <a:ext cx="441206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343825" y="2652995"/>
            <a:ext cx="908777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altLang="el-GR" sz="2000" b="1" dirty="0" smtClean="0">
                <a:latin typeface="Trebuchet MS" panose="020B0603020202020204" pitchFamily="34" charset="0"/>
              </a:rPr>
              <a:t>10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Σημει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ακ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ή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μάζα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i="1" dirty="0" smtClean="0">
                <a:latin typeface="Trebuchet MS" panose="020B0603020202020204" pitchFamily="34" charset="0"/>
              </a:rPr>
              <a:t>Μ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δημιουργεί </a:t>
            </a:r>
            <a:r>
              <a:rPr lang="en-US" altLang="el-GR" sz="2000" dirty="0" err="1">
                <a:latin typeface="Trebuchet MS" panose="020B0603020202020204" pitchFamily="34" charset="0"/>
              </a:rPr>
              <a:t>γύρω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τ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ης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l-GR" altLang="el-GR" sz="2000" dirty="0" err="1" smtClean="0">
                <a:latin typeface="Trebuchet MS" panose="020B0603020202020204" pitchFamily="34" charset="0"/>
              </a:rPr>
              <a:t>βαρυτ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ικό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πεδίο.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απ</a:t>
            </a:r>
            <a:r>
              <a:rPr lang="en-US" altLang="el-GR" sz="2000" dirty="0" err="1">
                <a:latin typeface="Trebuchet MS" panose="020B0603020202020204" pitchFamily="34" charset="0"/>
              </a:rPr>
              <a:t>όστ</a:t>
            </a:r>
            <a:r>
              <a:rPr lang="en-US" altLang="el-GR" sz="2000" dirty="0">
                <a:latin typeface="Trebuchet MS" panose="020B0603020202020204" pitchFamily="34" charset="0"/>
              </a:rPr>
              <a:t>αση </a:t>
            </a:r>
            <a:r>
              <a:rPr lang="en-US" altLang="el-GR" sz="2000" i="1" dirty="0">
                <a:latin typeface="Trebuchet MS" panose="020B0603020202020204" pitchFamily="34" charset="0"/>
              </a:rPr>
              <a:t>r</a:t>
            </a:r>
            <a:r>
              <a:rPr lang="en-US" altLang="el-GR" sz="2000" dirty="0">
                <a:latin typeface="Trebuchet MS" panose="020B0603020202020204" pitchFamily="34" charset="0"/>
              </a:rPr>
              <a:t> απ'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αυτ</a:t>
            </a:r>
            <a:r>
              <a:rPr lang="el-GR" altLang="el-GR" sz="2000" dirty="0" smtClean="0">
                <a:latin typeface="Trebuchet MS" panose="020B0603020202020204" pitchFamily="34" charset="0"/>
              </a:rPr>
              <a:t>ή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 </a:t>
            </a:r>
            <a:r>
              <a:rPr lang="en-US" altLang="el-GR" sz="2000" dirty="0">
                <a:latin typeface="Trebuchet MS" panose="020B0603020202020204" pitchFamily="34" charset="0"/>
              </a:rPr>
              <a:t>η ένταση του πεδίου έχει μέτρο 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g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Σε</a:t>
            </a:r>
            <a:r>
              <a:rPr lang="en-US" altLang="el-GR" sz="2000" dirty="0">
                <a:latin typeface="Trebuchet MS" panose="020B0603020202020204" pitchFamily="34" charset="0"/>
              </a:rPr>
              <a:t> </a:t>
            </a:r>
            <a:r>
              <a:rPr lang="en-US" altLang="el-GR" sz="2000" dirty="0" err="1">
                <a:latin typeface="Trebuchet MS" panose="020B0603020202020204" pitchFamily="34" charset="0"/>
              </a:rPr>
              <a:t>δι</a:t>
            </a:r>
            <a:r>
              <a:rPr lang="en-US" altLang="el-GR" sz="2000" dirty="0">
                <a:latin typeface="Trebuchet MS" panose="020B0603020202020204" pitchFamily="34" charset="0"/>
              </a:rPr>
              <a:t>πλάσια απόσταση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(2</a:t>
            </a:r>
            <a:r>
              <a:rPr lang="en-US" altLang="el-GR" sz="2000" i="1" dirty="0" smtClean="0">
                <a:latin typeface="Trebuchet MS" panose="020B0603020202020204" pitchFamily="34" charset="0"/>
              </a:rPr>
              <a:t>r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), </a:t>
            </a:r>
            <a:r>
              <a:rPr lang="en-US" altLang="el-GR" sz="2000" dirty="0">
                <a:latin typeface="Trebuchet MS" panose="020B0603020202020204" pitchFamily="34" charset="0"/>
              </a:rPr>
              <a:t>το μέτρο της έντασης του πεδίου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α. </a:t>
            </a:r>
            <a:r>
              <a:rPr lang="el-GR" altLang="el-GR" sz="2000" dirty="0">
                <a:latin typeface="Trebuchet MS" panose="020B0603020202020204" pitchFamily="34" charset="0"/>
              </a:rPr>
              <a:t>υ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π</a:t>
            </a:r>
            <a:r>
              <a:rPr lang="en-US" altLang="el-GR" sz="2000" dirty="0" err="1" smtClean="0">
                <a:latin typeface="Trebuchet MS" panose="020B0603020202020204" pitchFamily="34" charset="0"/>
              </a:rPr>
              <a:t>οτετρ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απλασιάζεται.                          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β</a:t>
            </a:r>
            <a:r>
              <a:rPr lang="en-US" altLang="el-GR" sz="2000" b="1" dirty="0">
                <a:latin typeface="Trebuchet MS" panose="020B0603020202020204" pitchFamily="34" charset="0"/>
              </a:rPr>
              <a:t>. </a:t>
            </a:r>
            <a:r>
              <a:rPr lang="el-GR" altLang="el-GR" sz="2000" dirty="0">
                <a:latin typeface="Trebuchet MS" panose="020B0603020202020204" pitchFamily="34" charset="0"/>
              </a:rPr>
              <a:t>δ</a:t>
            </a:r>
            <a:r>
              <a:rPr lang="en-US" altLang="el-GR" sz="2000" dirty="0">
                <a:latin typeface="Trebuchet MS" panose="020B0603020202020204" pitchFamily="34" charset="0"/>
              </a:rPr>
              <a:t>ιπλα</a:t>
            </a:r>
            <a:r>
              <a:rPr lang="en-US" altLang="el-GR" sz="2000" dirty="0" err="1">
                <a:latin typeface="Trebuchet MS" panose="020B0603020202020204" pitchFamily="34" charset="0"/>
              </a:rPr>
              <a:t>σιάζετ</a:t>
            </a:r>
            <a:r>
              <a:rPr lang="en-US" altLang="el-GR" sz="2000" dirty="0">
                <a:latin typeface="Trebuchet MS" panose="020B0603020202020204" pitchFamily="34" charset="0"/>
              </a:rPr>
              <a:t>αι.</a:t>
            </a:r>
          </a:p>
          <a:p>
            <a:pPr algn="just">
              <a:lnSpc>
                <a:spcPct val="150000"/>
              </a:lnSpc>
            </a:pPr>
            <a:r>
              <a:rPr lang="en-US" altLang="el-GR" sz="2000" b="1" dirty="0">
                <a:latin typeface="Trebuchet MS" panose="020B0603020202020204" pitchFamily="34" charset="0"/>
              </a:rPr>
              <a:t>γ. </a:t>
            </a:r>
            <a:r>
              <a:rPr lang="en-US" altLang="el-GR" sz="2000" dirty="0" err="1">
                <a:latin typeface="Trebuchet MS" panose="020B0603020202020204" pitchFamily="34" charset="0"/>
              </a:rPr>
              <a:t>είν</a:t>
            </a:r>
            <a:r>
              <a:rPr lang="en-US" altLang="el-GR" sz="2000" dirty="0">
                <a:latin typeface="Trebuchet MS" panose="020B0603020202020204" pitchFamily="34" charset="0"/>
              </a:rPr>
              <a:t>αι το </a:t>
            </a:r>
            <a:r>
              <a:rPr lang="en-US" altLang="el-GR" sz="2000" dirty="0" smtClean="0">
                <a:latin typeface="Trebuchet MS" panose="020B0603020202020204" pitchFamily="34" charset="0"/>
              </a:rPr>
              <a:t>ίδιο.                                                            </a:t>
            </a:r>
            <a:r>
              <a:rPr lang="en-US" altLang="el-GR" sz="2000" b="1" dirty="0" smtClean="0">
                <a:latin typeface="Trebuchet MS" panose="020B0603020202020204" pitchFamily="34" charset="0"/>
              </a:rPr>
              <a:t>δ</a:t>
            </a:r>
            <a:r>
              <a:rPr lang="en-US" altLang="el-GR" sz="2000" b="1" dirty="0">
                <a:latin typeface="Trebuchet MS" panose="020B0603020202020204" pitchFamily="34" charset="0"/>
              </a:rPr>
              <a:t>. </a:t>
            </a:r>
            <a:r>
              <a:rPr lang="en-US" altLang="el-GR" sz="2000" dirty="0" err="1">
                <a:latin typeface="Trebuchet MS" panose="020B0603020202020204" pitchFamily="34" charset="0"/>
              </a:rPr>
              <a:t>τετρ</a:t>
            </a:r>
            <a:r>
              <a:rPr lang="en-US" altLang="el-GR" sz="2000" dirty="0">
                <a:latin typeface="Trebuchet MS" panose="020B0603020202020204" pitchFamily="34" charset="0"/>
              </a:rPr>
              <a:t>απλασιάζεται.</a:t>
            </a:r>
            <a:r>
              <a:rPr lang="el-GR" altLang="el-GR" sz="2000" dirty="0">
                <a:latin typeface="Trebuchet MS" panose="020B0603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24187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020752" y="325627"/>
            <a:ext cx="1029952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11.  </a:t>
            </a:r>
            <a:r>
              <a:rPr lang="el-GR" sz="2000" dirty="0" smtClean="0">
                <a:latin typeface="Trebuchet MS" panose="020B0603020202020204" pitchFamily="34" charset="0"/>
              </a:rPr>
              <a:t>Ποια </a:t>
            </a:r>
            <a:r>
              <a:rPr lang="el-GR" sz="2000" dirty="0">
                <a:latin typeface="Trebuchet MS" panose="020B0603020202020204" pitchFamily="34" charset="0"/>
              </a:rPr>
              <a:t>από τις παρακάτω εκφράσεις είναι η σωστή;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α.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</a:t>
            </a:r>
            <a:r>
              <a:rPr lang="el-GR" sz="2000" dirty="0" smtClean="0">
                <a:latin typeface="Trebuchet MS" panose="020B0603020202020204" pitchFamily="34" charset="0"/>
              </a:rPr>
              <a:t>μιας μάζας είναι </a:t>
            </a:r>
            <a:r>
              <a:rPr lang="el-GR" sz="2000" dirty="0">
                <a:latin typeface="Trebuchet MS" panose="020B0603020202020204" pitchFamily="34" charset="0"/>
              </a:rPr>
              <a:t>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Trebuchet MS" panose="020B0603020202020204" pitchFamily="34" charset="0"/>
              </a:rPr>
              <a:t>β.</a:t>
            </a:r>
            <a:r>
              <a:rPr lang="en-US" sz="2000" b="1" dirty="0" smtClean="0">
                <a:latin typeface="Trebuchet MS" panose="020B0603020202020204" pitchFamily="34" charset="0"/>
              </a:rPr>
              <a:t> 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της πηγής του </a:t>
            </a:r>
            <a:r>
              <a:rPr 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sz="2000" dirty="0">
                <a:latin typeface="Trebuchet MS" panose="020B0603020202020204" pitchFamily="34" charset="0"/>
              </a:rPr>
              <a:t>πεδίου είναι διανυσματικό 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γ</a:t>
            </a:r>
            <a:r>
              <a:rPr lang="el-GR" sz="2000" b="1" dirty="0" smtClean="0">
                <a:latin typeface="Trebuchet MS" panose="020B0603020202020204" pitchFamily="34" charset="0"/>
              </a:rPr>
              <a:t>.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</a:t>
            </a:r>
            <a:r>
              <a:rPr lang="el-GR" sz="2000" dirty="0" smtClean="0">
                <a:latin typeface="Trebuchet MS" panose="020B0603020202020204" pitchFamily="34" charset="0"/>
              </a:rPr>
              <a:t>βαρυτικού </a:t>
            </a:r>
            <a:r>
              <a:rPr lang="el-GR" sz="2000" dirty="0">
                <a:latin typeface="Trebuchet MS" panose="020B0603020202020204" pitchFamily="34" charset="0"/>
              </a:rPr>
              <a:t>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μονόμετρο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Trebuchet MS" panose="020B0603020202020204" pitchFamily="34" charset="0"/>
              </a:rPr>
              <a:t>δ. </a:t>
            </a:r>
            <a:r>
              <a:rPr lang="en-US" sz="2000" b="1" dirty="0" smtClean="0">
                <a:latin typeface="Trebuchet MS" panose="020B0603020202020204" pitchFamily="34" charset="0"/>
              </a:rPr>
              <a:t> </a:t>
            </a:r>
            <a:r>
              <a:rPr lang="el-GR" sz="2000" dirty="0" smtClean="0">
                <a:latin typeface="Trebuchet MS" panose="020B0603020202020204" pitchFamily="34" charset="0"/>
              </a:rPr>
              <a:t>Η </a:t>
            </a:r>
            <a:r>
              <a:rPr lang="el-GR" sz="2000" dirty="0">
                <a:latin typeface="Trebuchet MS" panose="020B0603020202020204" pitchFamily="34" charset="0"/>
              </a:rPr>
              <a:t>ένταση ενός βαρυτικού πεδίου σε κάποιο σημείο του είναι </a:t>
            </a:r>
            <a:r>
              <a:rPr lang="el-GR" sz="2000" dirty="0" smtClean="0">
                <a:latin typeface="Trebuchet MS" panose="020B0603020202020204" pitchFamily="34" charset="0"/>
              </a:rPr>
              <a:t>διανυσματικό </a:t>
            </a:r>
            <a:r>
              <a:rPr lang="el-GR" sz="2000" dirty="0">
                <a:latin typeface="Trebuchet MS" panose="020B0603020202020204" pitchFamily="34" charset="0"/>
              </a:rPr>
              <a:t>μέγεθος. </a:t>
            </a:r>
          </a:p>
        </p:txBody>
      </p:sp>
      <p:sp>
        <p:nvSpPr>
          <p:cNvPr id="6" name="Έλλειψη 5"/>
          <p:cNvSpPr/>
          <p:nvPr/>
        </p:nvSpPr>
        <p:spPr>
          <a:xfrm>
            <a:off x="956744" y="2211531"/>
            <a:ext cx="432048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23" name="Έλλειψη 4"/>
          <p:cNvSpPr/>
          <p:nvPr/>
        </p:nvSpPr>
        <p:spPr>
          <a:xfrm>
            <a:off x="3664168" y="5559165"/>
            <a:ext cx="466420" cy="4432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rgbClr val="FF0000"/>
                </a:solidFill>
              </a:ln>
              <a:noFill/>
            </a:endParaRPr>
          </a:p>
        </p:txBody>
      </p:sp>
      <p:grpSp>
        <p:nvGrpSpPr>
          <p:cNvPr id="32" name="Ομάδα 31"/>
          <p:cNvGrpSpPr/>
          <p:nvPr/>
        </p:nvGrpSpPr>
        <p:grpSpPr>
          <a:xfrm>
            <a:off x="956744" y="2904918"/>
            <a:ext cx="10070920" cy="3112460"/>
            <a:chOff x="956744" y="2904918"/>
            <a:chExt cx="10070920" cy="3112460"/>
          </a:xfrm>
        </p:grpSpPr>
        <p:grpSp>
          <p:nvGrpSpPr>
            <p:cNvPr id="8" name="Ομάδα 7"/>
            <p:cNvGrpSpPr/>
            <p:nvPr/>
          </p:nvGrpSpPr>
          <p:grpSpPr>
            <a:xfrm>
              <a:off x="956744" y="2904918"/>
              <a:ext cx="10070920" cy="3112460"/>
              <a:chOff x="1060540" y="408606"/>
              <a:chExt cx="10070920" cy="3112460"/>
            </a:xfrm>
          </p:grpSpPr>
          <p:grpSp>
            <p:nvGrpSpPr>
              <p:cNvPr id="9" name="Ομάδα 8"/>
              <p:cNvGrpSpPr/>
              <p:nvPr/>
            </p:nvGrpSpPr>
            <p:grpSpPr>
              <a:xfrm>
                <a:off x="1060540" y="408606"/>
                <a:ext cx="10070920" cy="2579820"/>
                <a:chOff x="1060540" y="408606"/>
                <a:chExt cx="10070920" cy="2579820"/>
              </a:xfrm>
            </p:grpSpPr>
            <p:grpSp>
              <p:nvGrpSpPr>
                <p:cNvPr id="11" name="Ομάδα 10"/>
                <p:cNvGrpSpPr/>
                <p:nvPr/>
              </p:nvGrpSpPr>
              <p:grpSpPr>
                <a:xfrm>
                  <a:off x="1060540" y="408606"/>
                  <a:ext cx="10070920" cy="2579820"/>
                  <a:chOff x="1060540" y="408606"/>
                  <a:chExt cx="10070920" cy="2579820"/>
                </a:xfrm>
              </p:grpSpPr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Ορθογώνιο 15"/>
                      <p:cNvSpPr/>
                      <p:nvPr/>
                    </p:nvSpPr>
                    <p:spPr>
                      <a:xfrm>
                        <a:off x="1060540" y="408606"/>
                        <a:ext cx="10070920" cy="1533433"/>
                      </a:xfrm>
                      <a:prstGeom prst="rect">
                        <a:avLst/>
                      </a:prstGeom>
                    </p:spPr>
                    <p:txBody>
                      <a:bodyPr wrap="square">
                        <a:spAutoFit/>
                      </a:bodyPr>
                      <a:lstStyle/>
                      <a:p>
                        <a:pPr algn="just">
                          <a:lnSpc>
                            <a:spcPct val="150000"/>
                          </a:lnSpc>
                        </a:pPr>
                        <a:r>
                          <a:rPr lang="el-GR" sz="2000" b="1" dirty="0" smtClean="0">
                            <a:latin typeface="Trebuchet MS" panose="020B0603020202020204" pitchFamily="34" charset="0"/>
                          </a:rPr>
                          <a:t>12.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Τα </a:t>
                        </a:r>
                        <a:r>
                          <a:rPr lang="el-GR" sz="2000" dirty="0">
                            <a:latin typeface="Trebuchet MS" panose="020B0603020202020204" pitchFamily="34" charset="0"/>
                          </a:rPr>
                          <a:t>παρακάτω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4 σχέδια </a:t>
                        </a:r>
                        <a:r>
                          <a:rPr lang="el-GR" sz="2000" dirty="0">
                            <a:latin typeface="Trebuchet MS" panose="020B0603020202020204" pitchFamily="34" charset="0"/>
                          </a:rPr>
                          <a:t>δείχνουν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τα διανύσματα της έντασης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e>
                            </m:acc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a14:m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σε σημείο Κ βαρυτικού πεδίου και της δύναμης </a:t>
                        </a:r>
                        <a14:m>
                          <m:oMath xmlns:m="http://schemas.openxmlformats.org/officeDocument/2006/math">
                            <m:acc>
                              <m:accPr>
                                <m:chr m:val="⃗"/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acc>
                            <m:r>
                              <a:rPr lang="en-US" sz="2000">
                                <a:latin typeface="Cambria Math" panose="02040503050406030204" pitchFamily="18" charset="0"/>
                              </a:rPr>
                              <m:t> </m:t>
                            </m:r>
                          </m:oMath>
                        </a14:m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που ασκείται από το </a:t>
                        </a:r>
                        <a:r>
                          <a:rPr lang="el-GR" sz="2000" dirty="0" err="1" smtClean="0">
                            <a:latin typeface="Trebuchet MS" panose="020B0603020202020204" pitchFamily="34" charset="0"/>
                          </a:rPr>
                          <a:t>βαρυτικό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 πεδίο σε μάζα </a:t>
                        </a:r>
                        <a:r>
                          <a:rPr lang="en-US" sz="2000" i="1" dirty="0" smtClean="0">
                            <a:latin typeface="Trebuchet MS" panose="020B0603020202020204" pitchFamily="34" charset="0"/>
                          </a:rPr>
                          <a:t>m</a:t>
                        </a:r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 </a:t>
                        </a:r>
                        <a:r>
                          <a:rPr lang="el-GR" sz="2000" dirty="0" smtClean="0">
                            <a:latin typeface="Trebuchet MS" panose="020B0603020202020204" pitchFamily="34" charset="0"/>
                          </a:rPr>
                          <a:t>που βρίσκεται στο Κ. Ποιο από τα σχέδια είναι το σωστό</a:t>
                        </a:r>
                        <a:r>
                          <a:rPr lang="en-US" sz="2000" dirty="0" smtClean="0">
                            <a:latin typeface="Trebuchet MS" panose="020B0603020202020204" pitchFamily="34" charset="0"/>
                          </a:rPr>
                          <a:t>;</a:t>
                        </a:r>
                        <a:endParaRPr lang="ru-RU" sz="2000" dirty="0">
                          <a:latin typeface="Trebuchet MS" panose="020B0603020202020204" pitchFamily="34" charset="0"/>
                        </a:endParaRPr>
                      </a:p>
                    </p:txBody>
                  </p:sp>
                </mc:Choice>
                <mc:Fallback xmlns="">
                  <p:sp>
                    <p:nvSpPr>
                      <p:cNvPr id="16" name="Ορθογώνιο 15"/>
                      <p:cNvSpPr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1060540" y="408606"/>
                        <a:ext cx="10070920" cy="1533433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666" r="-605" b="-2390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el-GR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p:grpSp>
                <p:nvGrpSpPr>
                  <p:cNvPr id="17" name="Ομάδα 16"/>
                  <p:cNvGrpSpPr/>
                  <p:nvPr/>
                </p:nvGrpSpPr>
                <p:grpSpPr>
                  <a:xfrm>
                    <a:off x="2298764" y="1759530"/>
                    <a:ext cx="7802064" cy="1228896"/>
                    <a:chOff x="2298764" y="1759530"/>
                    <a:chExt cx="7802064" cy="1228896"/>
                  </a:xfrm>
                </p:grpSpPr>
                <p:pic>
                  <p:nvPicPr>
                    <p:cNvPr id="18" name="Εικόνα 17"/>
                    <p:cNvPicPr>
                      <a:picLocks noChangeAspect="1"/>
                    </p:cNvPicPr>
                    <p:nvPr/>
                  </p:nvPicPr>
                  <p:blipFill>
                    <a:blip r:embed="rId3">
                      <a:clrChange>
                        <a:clrFrom>
                          <a:srgbClr val="FFFFFF"/>
                        </a:clrFrom>
                        <a:clrTo>
                          <a:srgbClr val="FFFFFF">
                            <a:alpha val="0"/>
                          </a:srgbClr>
                        </a:clrTo>
                      </a:clrChange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>
                      <a:off x="2298764" y="1759530"/>
                      <a:ext cx="7802064" cy="1228896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" name="TextBox 18"/>
                    <p:cNvSpPr txBox="1"/>
                    <p:nvPr/>
                  </p:nvSpPr>
                  <p:spPr>
                    <a:xfrm>
                      <a:off x="3214116" y="2548608"/>
                      <a:ext cx="466548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Α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0" name="TextBox 19"/>
                    <p:cNvSpPr txBox="1"/>
                    <p:nvPr/>
                  </p:nvSpPr>
                  <p:spPr>
                    <a:xfrm>
                      <a:off x="5254752" y="2550019"/>
                      <a:ext cx="482656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Β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1" name="TextBox 20"/>
                    <p:cNvSpPr txBox="1"/>
                    <p:nvPr/>
                  </p:nvSpPr>
                  <p:spPr>
                    <a:xfrm>
                      <a:off x="7132199" y="2548608"/>
                      <a:ext cx="520494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Γ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8968394" y="2548608"/>
                      <a:ext cx="526451" cy="33855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(</a:t>
                      </a:r>
                      <a:r>
                        <a:rPr lang="el-GR" sz="1600" b="1" dirty="0" smtClean="0">
                          <a:latin typeface="Trebuchet MS" panose="020B0603020202020204" pitchFamily="34" charset="0"/>
                        </a:rPr>
                        <a:t>Δ</a:t>
                      </a:r>
                      <a:r>
                        <a:rPr lang="en-US" sz="1600" b="1" dirty="0" smtClean="0">
                          <a:latin typeface="Trebuchet MS" panose="020B0603020202020204" pitchFamily="34" charset="0"/>
                        </a:rPr>
                        <a:t>)</a:t>
                      </a:r>
                      <a:endParaRPr lang="el-GR" sz="1600" b="1" dirty="0">
                        <a:latin typeface="Trebuchet MS" panose="020B0603020202020204" pitchFamily="34" charset="0"/>
                      </a:endParaRPr>
                    </a:p>
                  </p:txBody>
                </p:sp>
              </p:grpSp>
            </p:grpSp>
            <p:sp>
              <p:nvSpPr>
                <p:cNvPr id="12" name="TextBox 11"/>
                <p:cNvSpPr txBox="1"/>
                <p:nvPr/>
              </p:nvSpPr>
              <p:spPr>
                <a:xfrm>
                  <a:off x="3047167" y="213908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4863633" y="212712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618597" y="216767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  <p:sp>
              <p:nvSpPr>
                <p:cNvPr id="15" name="TextBox 14"/>
                <p:cNvSpPr txBox="1"/>
                <p:nvPr/>
              </p:nvSpPr>
              <p:spPr>
                <a:xfrm>
                  <a:off x="8469241" y="2139083"/>
                  <a:ext cx="393192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1600" b="1" dirty="0" smtClean="0">
                      <a:latin typeface="Trebuchet MS" panose="020B0603020202020204" pitchFamily="34" charset="0"/>
                    </a:rPr>
                    <a:t>Κ</a:t>
                  </a:r>
                  <a:endParaRPr lang="el-GR" sz="1600" b="1" dirty="0">
                    <a:latin typeface="Trebuchet MS" panose="020B0603020202020204" pitchFamily="34" charset="0"/>
                  </a:endParaRPr>
                </a:p>
              </p:txBody>
            </p:sp>
          </p:grpSp>
          <p:sp>
            <p:nvSpPr>
              <p:cNvPr id="10" name="Ορθογώνιο 9"/>
              <p:cNvSpPr/>
              <p:nvPr/>
            </p:nvSpPr>
            <p:spPr>
              <a:xfrm>
                <a:off x="1060540" y="3013235"/>
                <a:ext cx="100709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l-GR" altLang="el-GR" b="1" dirty="0">
                    <a:latin typeface="Trebuchet MS" panose="020B0603020202020204" pitchFamily="34" charset="0"/>
                  </a:rPr>
                  <a:t>α.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Α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β.  </a:t>
                </a:r>
                <a:r>
                  <a:rPr lang="el-GR" altLang="el-GR" dirty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Β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γ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.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Γ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              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    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δ</a:t>
                </a:r>
                <a:r>
                  <a:rPr lang="el-GR" altLang="el-GR" b="1" dirty="0">
                    <a:latin typeface="Trebuchet MS" panose="020B0603020202020204" pitchFamily="34" charset="0"/>
                  </a:rPr>
                  <a:t>. </a:t>
                </a:r>
                <a:r>
                  <a:rPr lang="el-GR" altLang="el-GR" b="1" dirty="0" smtClean="0">
                    <a:latin typeface="Trebuchet MS" panose="020B0603020202020204" pitchFamily="34" charset="0"/>
                  </a:rPr>
                  <a:t> 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Το 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(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Δ</a:t>
                </a:r>
                <a:r>
                  <a:rPr lang="en-US" altLang="el-GR" dirty="0" smtClean="0">
                    <a:latin typeface="Trebuchet MS" panose="020B0603020202020204" pitchFamily="34" charset="0"/>
                  </a:rPr>
                  <a:t>)</a:t>
                </a:r>
                <a:r>
                  <a:rPr lang="el-GR" altLang="el-GR" dirty="0" smtClean="0">
                    <a:latin typeface="Trebuchet MS" panose="020B0603020202020204" pitchFamily="34" charset="0"/>
                  </a:rPr>
                  <a:t>.</a:t>
                </a:r>
                <a:endParaRPr lang="el-GR" altLang="el-GR" dirty="0">
                  <a:latin typeface="Trebuchet MS" panose="020B0603020202020204" pitchFamily="34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4" name="Ορθογώνιο 23"/>
                <p:cNvSpPr/>
                <p:nvPr/>
              </p:nvSpPr>
              <p:spPr>
                <a:xfrm>
                  <a:off x="2340836" y="4623393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4" name="Ορθογώνιο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0836" y="4623393"/>
                  <a:ext cx="433900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6761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5" name="Ορθογώνιο 24"/>
                <p:cNvSpPr/>
                <p:nvPr/>
              </p:nvSpPr>
              <p:spPr>
                <a:xfrm>
                  <a:off x="5211470" y="4623393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5" name="Ορθογώνιο 2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1470" y="4623393"/>
                  <a:ext cx="433900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2951" r="-26761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6" name="Ορθογώνιο 25"/>
                <p:cNvSpPr/>
                <p:nvPr/>
              </p:nvSpPr>
              <p:spPr>
                <a:xfrm>
                  <a:off x="6760402" y="4314778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6" name="Ορθογώνιο 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0402" y="4314778"/>
                  <a:ext cx="433900" cy="369332"/>
                </a:xfrm>
                <a:prstGeom prst="rect">
                  <a:avLst/>
                </a:prstGeom>
                <a:blipFill>
                  <a:blip r:embed="rId6"/>
                  <a:stretch>
                    <a:fillRect t="-23333" r="-26761" b="-666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Ορθογώνιο 26"/>
                <p:cNvSpPr/>
                <p:nvPr/>
              </p:nvSpPr>
              <p:spPr>
                <a:xfrm>
                  <a:off x="8726303" y="4257021"/>
                  <a:ext cx="433900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</m:acc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7" name="Ορθογώνιο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303" y="4257021"/>
                  <a:ext cx="433900" cy="369332"/>
                </a:xfrm>
                <a:prstGeom prst="rect">
                  <a:avLst/>
                </a:prstGeom>
                <a:blipFill>
                  <a:blip r:embed="rId7"/>
                  <a:stretch>
                    <a:fillRect t="-22951" r="-26389" b="-6557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Ορθογώνιο 27"/>
                <p:cNvSpPr/>
                <p:nvPr/>
              </p:nvSpPr>
              <p:spPr>
                <a:xfrm>
                  <a:off x="3934209" y="4616598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8" name="Ορθογώνιο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34209" y="4616598"/>
                  <a:ext cx="387670" cy="402931"/>
                </a:xfrm>
                <a:prstGeom prst="rect">
                  <a:avLst/>
                </a:prstGeom>
                <a:blipFill>
                  <a:blip r:embed="rId8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9" name="Ορθογώνιο 28"/>
                <p:cNvSpPr/>
                <p:nvPr/>
              </p:nvSpPr>
              <p:spPr>
                <a:xfrm>
                  <a:off x="5759950" y="4623393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29" name="Ορθογώνιο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9950" y="4623393"/>
                  <a:ext cx="387670" cy="402931"/>
                </a:xfrm>
                <a:prstGeom prst="rect">
                  <a:avLst/>
                </a:prstGeom>
                <a:blipFill>
                  <a:blip r:embed="rId9"/>
                  <a:stretch>
                    <a:fillRect t="-22388" r="-31746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Ορθογώνιο 29"/>
                <p:cNvSpPr/>
                <p:nvPr/>
              </p:nvSpPr>
              <p:spPr>
                <a:xfrm>
                  <a:off x="7580311" y="4616597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30" name="Ορθογώνιο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0311" y="4616597"/>
                  <a:ext cx="387670" cy="402931"/>
                </a:xfrm>
                <a:prstGeom prst="rect">
                  <a:avLst/>
                </a:prstGeom>
                <a:blipFill>
                  <a:blip r:embed="rId10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1" name="Ορθογώνιο 30"/>
                <p:cNvSpPr/>
                <p:nvPr/>
              </p:nvSpPr>
              <p:spPr>
                <a:xfrm>
                  <a:off x="9444748" y="4610787"/>
                  <a:ext cx="387670" cy="40293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lang="el-GR" dirty="0"/>
                </a:p>
              </p:txBody>
            </p:sp>
          </mc:Choice>
          <mc:Fallback>
            <p:sp>
              <p:nvSpPr>
                <p:cNvPr id="31" name="Ορθογώνιο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44748" y="4610787"/>
                  <a:ext cx="387670" cy="402931"/>
                </a:xfrm>
                <a:prstGeom prst="rect">
                  <a:avLst/>
                </a:prstGeom>
                <a:blipFill>
                  <a:blip r:embed="rId11"/>
                  <a:stretch>
                    <a:fillRect t="-22727" r="-3125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721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www.merkopanas.blogspot.com</a:t>
            </a:r>
          </a:p>
        </p:txBody>
      </p:sp>
      <p:sp>
        <p:nvSpPr>
          <p:cNvPr id="26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988E1-9F35-4459-B533-048740886A84}" type="slidenum">
              <a:rPr lang="el-GR" altLang="el-GR"/>
              <a:pPr/>
              <a:t>4</a:t>
            </a:fld>
            <a:endParaRPr lang="el-GR" altLang="el-GR"/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5951539" y="981075"/>
            <a:ext cx="4321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endParaRPr lang="el-GR" altLang="el-GR" b="1">
              <a:latin typeface="Comic Sans MS" panose="030F0702030302020204" pitchFamily="66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842108" y="3865049"/>
            <a:ext cx="6878219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latin typeface="Comic Sans MS" panose="030F0702030302020204" pitchFamily="66" charset="0"/>
              </a:rPr>
              <a:t>Η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μηχανική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ενέργεια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ενός σώματος ή ενός συστήματος σωμάτων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διατηρείται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μόνον όταν οι δυνάμεις που δρουν σ’ αυτό είναι συντηρητικές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292" y="763405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2847087" y="265489"/>
            <a:ext cx="687324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Συντηρητική δύναμη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είναι το </a:t>
            </a:r>
            <a:r>
              <a:rPr lang="el-GR" alt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Βάρος</a:t>
            </a:r>
            <a:r>
              <a:rPr lang="el-GR" altLang="el-GR" sz="2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400" b="1" dirty="0">
                <a:latin typeface="Comic Sans MS" panose="030F0702030302020204" pitchFamily="66" charset="0"/>
              </a:rPr>
              <a:t>ενός σώματος και γενικά οι 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Βαρυτικές δυνάμεις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Άλλες</a:t>
            </a:r>
            <a:r>
              <a:rPr lang="el-GR" alt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συντηρητικές δυνάμεις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είναι η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Ηλεκτροστατική δύναμη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ανάμεσα σε δύο ηλεκτρικά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φορτία</a:t>
            </a:r>
            <a:r>
              <a:rPr lang="el-GR" altLang="el-GR" sz="2000" b="1" dirty="0">
                <a:latin typeface="Comic Sans MS" panose="030F0702030302020204" pitchFamily="66" charset="0"/>
              </a:rPr>
              <a:t>, η </a:t>
            </a:r>
            <a:r>
              <a:rPr lang="el-GR" altLang="el-GR" sz="2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 </a:t>
            </a:r>
            <a:r>
              <a:rPr lang="el-GR" altLang="el-GR" sz="2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Επαναφοράς</a:t>
            </a:r>
            <a:r>
              <a:rPr lang="el-GR" altLang="el-GR" sz="2000" b="1" dirty="0">
                <a:latin typeface="Comic Sans MS" panose="030F0702030302020204" pitchFamily="66" charset="0"/>
              </a:rPr>
              <a:t> ενός 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ιδανικού</a:t>
            </a:r>
            <a:r>
              <a:rPr lang="el-GR" altLang="el-GR" sz="2000" b="1" dirty="0">
                <a:latin typeface="Comic Sans MS" panose="030F0702030302020204" pitchFamily="66" charset="0"/>
              </a:rPr>
              <a:t> 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ελατηρίου.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 smtClean="0">
                <a:latin typeface="Comic Sans MS" panose="030F0702030302020204" pitchFamily="66" charset="0"/>
              </a:rPr>
              <a:t>Αντίθετα, η </a:t>
            </a:r>
            <a:r>
              <a:rPr lang="el-GR" altLang="el-GR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Τριβή</a:t>
            </a:r>
            <a:r>
              <a:rPr lang="el-GR" altLang="el-GR" sz="2000" b="1" dirty="0" smtClean="0">
                <a:latin typeface="Comic Sans MS" panose="030F0702030302020204" pitchFamily="66" charset="0"/>
              </a:rPr>
              <a:t> είναι </a:t>
            </a:r>
            <a:r>
              <a:rPr lang="el-GR" alt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μη συντηρητική δύναμη.</a:t>
            </a:r>
            <a:endParaRPr lang="el-GR" altLang="el-GR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31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altLang="el-GR"/>
              <a:t>Μερκ. Παναγιωτόπουλος - Φυσικός            www.merkopanas.blogspot.com</a:t>
            </a:r>
          </a:p>
        </p:txBody>
      </p:sp>
      <p:sp>
        <p:nvSpPr>
          <p:cNvPr id="5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9B94C-4A82-4A65-BB71-A20EAF1C823C}" type="slidenum">
              <a:rPr lang="el-GR" altLang="el-GR"/>
              <a:pPr/>
              <a:t>5</a:t>
            </a:fld>
            <a:endParaRPr lang="el-GR" altLang="el-GR"/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4" y="553093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913050" y="238506"/>
            <a:ext cx="6365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 έργο μιας συντηρητικής δύναμης εξαρτάται μόνο από την αρχική και την τελική θέση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του σώματος</a:t>
            </a:r>
            <a:r>
              <a:rPr lang="el-GR" altLang="el-GR" sz="20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altLang="el-GR" sz="2000" b="1" dirty="0">
                <a:latin typeface="Comic Sans MS" panose="030F0702030302020204" pitchFamily="66" charset="0"/>
              </a:rPr>
              <a:t>και όχι από την διαδρομή που αυτό ακολουθεί.</a:t>
            </a:r>
            <a:endParaRPr lang="el-GR" altLang="el-GR" sz="2000" dirty="0">
              <a:latin typeface="Comic Sans MS" panose="030F0702030302020204" pitchFamily="66" charset="0"/>
            </a:endParaRPr>
          </a:p>
        </p:txBody>
      </p:sp>
      <p:sp>
        <p:nvSpPr>
          <p:cNvPr id="8" name="AutoShape 4" descr="Γρανίτης"/>
          <p:cNvSpPr>
            <a:spLocks noChangeArrowheads="1"/>
          </p:cNvSpPr>
          <p:nvPr/>
        </p:nvSpPr>
        <p:spPr bwMode="auto">
          <a:xfrm>
            <a:off x="3243516" y="2530667"/>
            <a:ext cx="4782883" cy="1995613"/>
          </a:xfrm>
          <a:prstGeom prst="rtTriangle">
            <a:avLst/>
          </a:prstGeom>
          <a:blipFill dpi="0" rotWithShape="1"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  <a:contourClr>
              <a:srgbClr val="DDDDDD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9" name="Rectangle 7" descr="Καφέ μάρμαρο"/>
          <p:cNvSpPr>
            <a:spLocks noChangeArrowheads="1"/>
          </p:cNvSpPr>
          <p:nvPr/>
        </p:nvSpPr>
        <p:spPr bwMode="auto">
          <a:xfrm rot="1432573">
            <a:off x="3406395" y="2230305"/>
            <a:ext cx="360363" cy="288925"/>
          </a:xfrm>
          <a:prstGeom prst="rect">
            <a:avLst/>
          </a:prstGeom>
          <a:blipFill dpi="0" rotWithShape="1"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/>
          </a:p>
        </p:txBody>
      </p:sp>
      <p:grpSp>
        <p:nvGrpSpPr>
          <p:cNvPr id="3" name="Ομάδα 2"/>
          <p:cNvGrpSpPr/>
          <p:nvPr/>
        </p:nvGrpSpPr>
        <p:grpSpPr>
          <a:xfrm>
            <a:off x="3550857" y="2446204"/>
            <a:ext cx="438712" cy="762962"/>
            <a:chOff x="3550857" y="2446204"/>
            <a:chExt cx="438712" cy="762962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auto">
            <a:xfrm>
              <a:off x="3550857" y="2446204"/>
              <a:ext cx="0" cy="5762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557769" y="2839834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2" name="Text 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557769" y="2839834"/>
                  <a:ext cx="43180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" name="Ομάδα 41"/>
          <p:cNvGrpSpPr/>
          <p:nvPr/>
        </p:nvGrpSpPr>
        <p:grpSpPr>
          <a:xfrm>
            <a:off x="3550857" y="2158869"/>
            <a:ext cx="717550" cy="431797"/>
            <a:chOff x="3550857" y="2158869"/>
            <a:chExt cx="717550" cy="431797"/>
          </a:xfrm>
        </p:grpSpPr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3550857" y="2446204"/>
              <a:ext cx="360362" cy="1444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693732" y="2158869"/>
                  <a:ext cx="57467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n-US" altLang="el-GR" b="1" baseline="-25000" dirty="0">
                      <a:latin typeface="Comic Sans MS" panose="030F0702030302020204" pitchFamily="66" charset="0"/>
                    </a:rPr>
                    <a:t>x</a:t>
                  </a:r>
                  <a:endParaRPr lang="el-GR" altLang="el-GR" b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13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693732" y="2158869"/>
                  <a:ext cx="574675" cy="369332"/>
                </a:xfrm>
                <a:prstGeom prst="rect">
                  <a:avLst/>
                </a:prstGeom>
                <a:blipFill>
                  <a:blip r:embed="rId6"/>
                  <a:stretch>
                    <a:fillRect b="-19672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Ομάδα 13"/>
          <p:cNvGrpSpPr/>
          <p:nvPr/>
        </p:nvGrpSpPr>
        <p:grpSpPr>
          <a:xfrm>
            <a:off x="3527268" y="1799300"/>
            <a:ext cx="4818409" cy="2397342"/>
            <a:chOff x="2887316" y="1772242"/>
            <a:chExt cx="4818409" cy="2397342"/>
          </a:xfrm>
        </p:grpSpPr>
        <p:sp>
          <p:nvSpPr>
            <p:cNvPr id="15" name="Line 27"/>
            <p:cNvSpPr>
              <a:spLocks noChangeShapeType="1"/>
            </p:cNvSpPr>
            <p:nvPr/>
          </p:nvSpPr>
          <p:spPr bwMode="auto">
            <a:xfrm flipH="1">
              <a:off x="2887316" y="1772242"/>
              <a:ext cx="144462" cy="2873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7561263" y="3882246"/>
              <a:ext cx="144462" cy="287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7" name="Line 29"/>
            <p:cNvSpPr>
              <a:spLocks noChangeShapeType="1"/>
            </p:cNvSpPr>
            <p:nvPr/>
          </p:nvSpPr>
          <p:spPr bwMode="auto">
            <a:xfrm>
              <a:off x="2983931" y="1916112"/>
              <a:ext cx="2110488" cy="9592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8" name="Line 30"/>
            <p:cNvSpPr>
              <a:spLocks noChangeShapeType="1"/>
            </p:cNvSpPr>
            <p:nvPr/>
          </p:nvSpPr>
          <p:spPr bwMode="auto">
            <a:xfrm>
              <a:off x="5375276" y="2997202"/>
              <a:ext cx="2263398" cy="10142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948370" y="2703203"/>
              <a:ext cx="503238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>
                  <a:latin typeface="Comic Sans MS" panose="030F0702030302020204" pitchFamily="66" charset="0"/>
                </a:rPr>
                <a:t>s</a:t>
              </a:r>
              <a:endParaRPr lang="el-GR" altLang="el-GR" b="1" i="1">
                <a:latin typeface="Comic Sans MS" panose="030F0702030302020204" pitchFamily="66" charset="0"/>
              </a:endParaRPr>
            </a:p>
          </p:txBody>
        </p:sp>
      </p:grp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3070750" y="2158869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anose="030F0702030302020204" pitchFamily="66" charset="0"/>
              </a:rPr>
              <a:t>Α</a:t>
            </a:r>
          </a:p>
        </p:txBody>
      </p:sp>
      <p:grpSp>
        <p:nvGrpSpPr>
          <p:cNvPr id="21" name="Ομάδα 20"/>
          <p:cNvGrpSpPr/>
          <p:nvPr/>
        </p:nvGrpSpPr>
        <p:grpSpPr>
          <a:xfrm>
            <a:off x="2442971" y="2519640"/>
            <a:ext cx="493204" cy="2010537"/>
            <a:chOff x="1816354" y="2420938"/>
            <a:chExt cx="493204" cy="2010537"/>
          </a:xfrm>
        </p:grpSpPr>
        <p:sp>
          <p:nvSpPr>
            <p:cNvPr id="22" name="Line 22"/>
            <p:cNvSpPr>
              <a:spLocks noChangeShapeType="1"/>
            </p:cNvSpPr>
            <p:nvPr/>
          </p:nvSpPr>
          <p:spPr bwMode="auto">
            <a:xfrm>
              <a:off x="1847850" y="2420938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>
              <a:off x="1847850" y="4431475"/>
              <a:ext cx="431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>
              <a:off x="2063750" y="2420939"/>
              <a:ext cx="0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 flipH="1">
              <a:off x="2046271" y="3541193"/>
              <a:ext cx="17478" cy="865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1816354" y="3171862"/>
              <a:ext cx="49320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anose="030F0702030302020204" pitchFamily="66" charset="0"/>
                </a:rPr>
                <a:t>h</a:t>
              </a:r>
              <a:endParaRPr lang="el-GR" altLang="el-GR" sz="1600" b="1" i="1" dirty="0">
                <a:latin typeface="Comic Sans MS" panose="030F0702030302020204" pitchFamily="66" charset="0"/>
              </a:endParaRPr>
            </a:p>
          </p:txBody>
        </p:sp>
      </p:grpSp>
      <p:sp>
        <p:nvSpPr>
          <p:cNvPr id="27" name="Line 43"/>
          <p:cNvSpPr>
            <a:spLocks noChangeShapeType="1"/>
          </p:cNvSpPr>
          <p:nvPr/>
        </p:nvSpPr>
        <p:spPr bwMode="auto">
          <a:xfrm>
            <a:off x="3171469" y="3224872"/>
            <a:ext cx="0" cy="3603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8" name="Line 44"/>
          <p:cNvSpPr>
            <a:spLocks noChangeShapeType="1"/>
          </p:cNvSpPr>
          <p:nvPr/>
        </p:nvSpPr>
        <p:spPr bwMode="auto">
          <a:xfrm>
            <a:off x="4946072" y="3111987"/>
            <a:ext cx="360362" cy="1444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29" name="Ομάδα 28"/>
          <p:cNvGrpSpPr/>
          <p:nvPr/>
        </p:nvGrpSpPr>
        <p:grpSpPr>
          <a:xfrm>
            <a:off x="3243516" y="4713764"/>
            <a:ext cx="4793042" cy="443910"/>
            <a:chOff x="2640013" y="4785315"/>
            <a:chExt cx="4793042" cy="443910"/>
          </a:xfrm>
        </p:grpSpPr>
        <p:sp>
          <p:nvSpPr>
            <p:cNvPr id="30" name="Line 33"/>
            <p:cNvSpPr>
              <a:spLocks noChangeShapeType="1"/>
            </p:cNvSpPr>
            <p:nvPr/>
          </p:nvSpPr>
          <p:spPr bwMode="auto">
            <a:xfrm>
              <a:off x="2640013" y="478531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1" name="Line 34"/>
            <p:cNvSpPr>
              <a:spLocks noChangeShapeType="1"/>
            </p:cNvSpPr>
            <p:nvPr/>
          </p:nvSpPr>
          <p:spPr bwMode="auto">
            <a:xfrm>
              <a:off x="7433055" y="4797425"/>
              <a:ext cx="0" cy="431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2" name="Line 35"/>
            <p:cNvSpPr>
              <a:spLocks noChangeShapeType="1"/>
            </p:cNvSpPr>
            <p:nvPr/>
          </p:nvSpPr>
          <p:spPr bwMode="auto">
            <a:xfrm>
              <a:off x="2640013" y="5001215"/>
              <a:ext cx="2227645" cy="12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837050" y="4806546"/>
              <a:ext cx="5746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el-GR" b="1" i="1" dirty="0">
                  <a:latin typeface="Comic Sans MS" panose="030F0702030302020204" pitchFamily="66" charset="0"/>
                </a:rPr>
                <a:t>x</a:t>
              </a:r>
              <a:endParaRPr lang="el-GR" altLang="el-GR" b="1" i="1" dirty="0">
                <a:latin typeface="Comic Sans MS" panose="030F0702030302020204" pitchFamily="66" charset="0"/>
              </a:endParaRPr>
            </a:p>
          </p:txBody>
        </p:sp>
        <p:sp>
          <p:nvSpPr>
            <p:cNvPr id="34" name="Line 38"/>
            <p:cNvSpPr>
              <a:spLocks noChangeShapeType="1"/>
            </p:cNvSpPr>
            <p:nvPr/>
          </p:nvSpPr>
          <p:spPr bwMode="auto">
            <a:xfrm>
              <a:off x="5321809" y="5001215"/>
              <a:ext cx="2101087" cy="12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35" name="Text Box 39"/>
          <p:cNvSpPr txBox="1">
            <a:spLocks noChangeArrowheads="1"/>
          </p:cNvSpPr>
          <p:nvPr/>
        </p:nvSpPr>
        <p:spPr bwMode="auto">
          <a:xfrm>
            <a:off x="6956043" y="4135831"/>
            <a:ext cx="431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altLang="el-GR" b="1" i="1" dirty="0">
                <a:latin typeface="Comic Sans MS" panose="030F0702030302020204" pitchFamily="66" charset="0"/>
              </a:rPr>
              <a:t>φ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822440" y="4493776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>
                <a:latin typeface="Comic Sans MS" panose="030F0702030302020204" pitchFamily="66" charset="0"/>
              </a:rPr>
              <a:t>Δ</a:t>
            </a:r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 flipH="1">
            <a:off x="5260371" y="4693963"/>
            <a:ext cx="3603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8" name="Text Box 12"/>
          <p:cNvSpPr txBox="1">
            <a:spLocks noChangeArrowheads="1"/>
          </p:cNvSpPr>
          <p:nvPr/>
        </p:nvSpPr>
        <p:spPr bwMode="auto">
          <a:xfrm>
            <a:off x="3181628" y="4487333"/>
            <a:ext cx="431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altLang="el-GR" sz="1600" b="1" dirty="0" smtClean="0">
                <a:latin typeface="Comic Sans MS" panose="030F0702030302020204" pitchFamily="66" charset="0"/>
              </a:rPr>
              <a:t>Γ</a:t>
            </a:r>
            <a:endParaRPr lang="el-GR" altLang="el-GR" sz="1600" b="1" dirty="0">
              <a:latin typeface="Comic Sans MS" panose="030F0702030302020204" pitchFamily="66" charset="0"/>
            </a:endParaRPr>
          </a:p>
        </p:txBody>
      </p:sp>
      <p:grpSp>
        <p:nvGrpSpPr>
          <p:cNvPr id="2" name="Ομάδα 1"/>
          <p:cNvGrpSpPr/>
          <p:nvPr/>
        </p:nvGrpSpPr>
        <p:grpSpPr>
          <a:xfrm>
            <a:off x="2880968" y="4514952"/>
            <a:ext cx="532757" cy="1007932"/>
            <a:chOff x="2640013" y="3933826"/>
            <a:chExt cx="532757" cy="1007932"/>
          </a:xfrm>
        </p:grpSpPr>
        <p:sp>
          <p:nvSpPr>
            <p:cNvPr id="39" name="Rectangle 9" descr="Καφέ μάρμαρο"/>
            <p:cNvSpPr>
              <a:spLocks noChangeArrowheads="1"/>
            </p:cNvSpPr>
            <p:nvPr/>
          </p:nvSpPr>
          <p:spPr bwMode="auto">
            <a:xfrm>
              <a:off x="2640013" y="3933826"/>
              <a:ext cx="360362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0" name="Line 14"/>
            <p:cNvSpPr>
              <a:spLocks noChangeShapeType="1"/>
            </p:cNvSpPr>
            <p:nvPr/>
          </p:nvSpPr>
          <p:spPr bwMode="auto">
            <a:xfrm>
              <a:off x="2820194" y="4078288"/>
              <a:ext cx="0" cy="576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740970" y="4572426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1" name="Text 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40970" y="4572426"/>
                  <a:ext cx="431800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Ομάδα 42"/>
          <p:cNvGrpSpPr/>
          <p:nvPr/>
        </p:nvGrpSpPr>
        <p:grpSpPr>
          <a:xfrm>
            <a:off x="5992114" y="4517640"/>
            <a:ext cx="635095" cy="898829"/>
            <a:chOff x="4440238" y="3933826"/>
            <a:chExt cx="635095" cy="898829"/>
          </a:xfrm>
        </p:grpSpPr>
        <p:sp>
          <p:nvSpPr>
            <p:cNvPr id="44" name="Rectangle 40" descr="Καφέ μάρμαρο"/>
            <p:cNvSpPr>
              <a:spLocks noChangeArrowheads="1"/>
            </p:cNvSpPr>
            <p:nvPr/>
          </p:nvSpPr>
          <p:spPr bwMode="auto">
            <a:xfrm>
              <a:off x="4440238" y="3933826"/>
              <a:ext cx="360362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5" name="Line 41"/>
            <p:cNvSpPr>
              <a:spLocks noChangeShapeType="1"/>
            </p:cNvSpPr>
            <p:nvPr/>
          </p:nvSpPr>
          <p:spPr bwMode="auto">
            <a:xfrm>
              <a:off x="4620419" y="4095422"/>
              <a:ext cx="0" cy="57626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4643533" y="4463323"/>
                  <a:ext cx="431800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n-US" alt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l-GR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oMath>
                    </m:oMathPara>
                  </a14:m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46" name="Text Box 4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43533" y="4463323"/>
                  <a:ext cx="431800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7" name="Ομάδα 46"/>
          <p:cNvGrpSpPr/>
          <p:nvPr/>
        </p:nvGrpSpPr>
        <p:grpSpPr>
          <a:xfrm>
            <a:off x="8098445" y="4290132"/>
            <a:ext cx="913201" cy="395968"/>
            <a:chOff x="6600826" y="3820597"/>
            <a:chExt cx="913201" cy="395968"/>
          </a:xfrm>
        </p:grpSpPr>
        <p:sp>
          <p:nvSpPr>
            <p:cNvPr id="48" name="Rectangle 8" descr="Καφέ μάρμαρο"/>
            <p:cNvSpPr>
              <a:spLocks noChangeArrowheads="1"/>
            </p:cNvSpPr>
            <p:nvPr/>
          </p:nvSpPr>
          <p:spPr bwMode="auto">
            <a:xfrm rot="1800094">
              <a:off x="6600826" y="3860801"/>
              <a:ext cx="360363" cy="288925"/>
            </a:xfrm>
            <a:prstGeom prst="rect">
              <a:avLst/>
            </a:prstGeom>
            <a:blipFill dpi="0" rotWithShape="1"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9" name="Line 20"/>
            <p:cNvSpPr>
              <a:spLocks noChangeShapeType="1"/>
            </p:cNvSpPr>
            <p:nvPr/>
          </p:nvSpPr>
          <p:spPr bwMode="auto">
            <a:xfrm>
              <a:off x="6781007" y="4017923"/>
              <a:ext cx="334093" cy="19864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6939352" y="3820597"/>
                  <a:ext cx="574675" cy="36933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l-GR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el-GR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</m:oMath>
                  </a14:m>
                  <a:r>
                    <a:rPr lang="en-US" altLang="el-GR" b="1" i="1" baseline="-25000" dirty="0">
                      <a:latin typeface="Comic Sans MS" panose="030F0702030302020204" pitchFamily="66" charset="0"/>
                    </a:rPr>
                    <a:t>x</a:t>
                  </a:r>
                  <a:endParaRPr lang="el-GR" altLang="el-GR" b="1" i="1" dirty="0">
                    <a:latin typeface="Comic Sans MS" panose="030F0702030302020204" pitchFamily="66" charset="0"/>
                  </a:endParaRPr>
                </a:p>
              </p:txBody>
            </p:sp>
          </mc:Choice>
          <mc:Fallback xmlns="">
            <p:sp>
              <p:nvSpPr>
                <p:cNvPr id="50" name="Text 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39352" y="3820597"/>
                  <a:ext cx="574675" cy="369332"/>
                </a:xfrm>
                <a:prstGeom prst="rect">
                  <a:avLst/>
                </a:prstGeom>
                <a:blipFill>
                  <a:blip r:embed="rId9"/>
                  <a:stretch>
                    <a:fillRect b="-2166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8026399" y="1756880"/>
                <a:ext cx="2783775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4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399" y="1756880"/>
                <a:ext cx="2783775" cy="406586"/>
              </a:xfrm>
              <a:prstGeom prst="rect">
                <a:avLst/>
              </a:prstGeom>
              <a:blipFill>
                <a:blip r:embed="rId10"/>
                <a:stretch>
                  <a:fillRect l="-2412" t="-1493" r="-4825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8273446" y="2323675"/>
                <a:ext cx="2400657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00FF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0000FF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𝒎𝒈𝒉</m:t>
                      </m:r>
                    </m:oMath>
                  </m:oMathPara>
                </a14:m>
                <a:endParaRPr lang="el-GR" sz="2400" b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3446" y="2323675"/>
                <a:ext cx="2400657" cy="406586"/>
              </a:xfrm>
              <a:prstGeom prst="rect">
                <a:avLst/>
              </a:prstGeom>
              <a:blipFill>
                <a:blip r:embed="rId11"/>
                <a:stretch>
                  <a:fillRect l="-2792" t="-1493" r="-5584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8193087" y="3184469"/>
                <a:ext cx="3339953" cy="4065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𝚫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 i="0" smtClean="0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l-GR" sz="2400" b="1" i="1" smtClean="0">
                          <a:solidFill>
                            <a:srgbClr val="0066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𝑾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l-GR" sz="2400" b="1" i="1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66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𝚨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l-GR" sz="2400" b="1" i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𝚪</m:t>
                          </m:r>
                          <m:r>
                            <a:rPr lang="el-GR" sz="2400" b="1">
                              <a:solidFill>
                                <a:srgbClr val="0066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0066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3087" y="3184469"/>
                <a:ext cx="3339953" cy="406586"/>
              </a:xfrm>
              <a:prstGeom prst="rect">
                <a:avLst/>
              </a:prstGeom>
              <a:blipFill>
                <a:blip r:embed="rId12"/>
                <a:stretch>
                  <a:fillRect l="-1825" r="-2372" b="-3283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923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75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20" grpId="0"/>
      <p:bldP spid="27" grpId="0" animBg="1"/>
      <p:bldP spid="28" grpId="0" animBg="1"/>
      <p:bldP spid="35" grpId="0"/>
      <p:bldP spid="36" grpId="0"/>
      <p:bldP spid="37" grpId="0" animBg="1"/>
      <p:bldP spid="38" grpId="0"/>
      <p:bldP spid="52" grpId="0"/>
      <p:bldP spid="55" grpId="0"/>
      <p:bldP spid="5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bg1">
                    <a:lumMod val="50000"/>
                  </a:schemeClr>
                </a:solidFill>
              </a:rPr>
              <a:t>Μερκ</a:t>
            </a:r>
            <a:r>
              <a:rPr lang="el-GR" dirty="0" smtClean="0">
                <a:solidFill>
                  <a:schemeClr val="bg1">
                    <a:lumMod val="50000"/>
                  </a:schemeClr>
                </a:solidFill>
              </a:rPr>
              <a:t>. Παναγιωτόπουλος - Φυσικός       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www.merkopanas.blogspot.gr</a:t>
            </a:r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bg1">
                    <a:lumMod val="50000"/>
                  </a:schemeClr>
                </a:solidFill>
              </a:rPr>
              <a:pPr/>
              <a:t>6</a:t>
            </a:fld>
            <a:endParaRPr lang="el-G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7968208" y="50442"/>
            <a:ext cx="1871912" cy="858278"/>
          </a:xfrm>
          <a:prstGeom prst="cloudCallout">
            <a:avLst>
              <a:gd name="adj1" fmla="val 43269"/>
              <a:gd name="adj2" fmla="val 8187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>
                <a:latin typeface="Comic Sans MS" pitchFamily="66" charset="0"/>
              </a:rPr>
              <a:t>Τι είναι το πεδίο</a:t>
            </a:r>
            <a:r>
              <a:rPr lang="en-US" b="1" dirty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04" y="2204424"/>
            <a:ext cx="1094816" cy="1043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5591944" y="571523"/>
            <a:ext cx="2736304" cy="1071736"/>
          </a:xfrm>
          <a:prstGeom prst="cloudCallout">
            <a:avLst>
              <a:gd name="adj1" fmla="val 86089"/>
              <a:gd name="adj2" fmla="val 16566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el-GR" b="1" dirty="0">
                <a:latin typeface="Comic Sans MS" pitchFamily="66" charset="0"/>
              </a:rPr>
              <a:t>…και σε τι μας χρησιμεύει</a:t>
            </a:r>
            <a:r>
              <a:rPr lang="en-US" b="1" dirty="0">
                <a:latin typeface="Comic Sans MS" pitchFamily="66" charset="0"/>
              </a:rPr>
              <a:t>;</a:t>
            </a:r>
            <a:endParaRPr lang="el-GR" b="1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0756" y="4347503"/>
            <a:ext cx="72615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Την ιδέα του πεδίου συνέλαβε ο </a:t>
            </a:r>
            <a:r>
              <a:rPr lang="en-US" sz="2000" b="1" dirty="0" smtClean="0">
                <a:latin typeface="Comic Sans MS" panose="030F0702030302020204" pitchFamily="66" charset="0"/>
              </a:rPr>
              <a:t>Michael Faraday</a:t>
            </a:r>
            <a:r>
              <a:rPr lang="en-US" sz="2000" b="1" dirty="0">
                <a:latin typeface="Comic Sans MS" panose="030F0702030302020204" pitchFamily="66" charset="0"/>
              </a:rPr>
              <a:t>. </a:t>
            </a:r>
            <a:r>
              <a:rPr lang="el-GR" sz="2000" b="1" dirty="0" smtClean="0">
                <a:latin typeface="Comic Sans MS" panose="030F0702030302020204" pitchFamily="66" charset="0"/>
              </a:rPr>
              <a:t>Π.χ</a:t>
            </a:r>
            <a:r>
              <a:rPr lang="el-GR" sz="2000" b="1" dirty="0">
                <a:latin typeface="Comic Sans MS" panose="030F0702030302020204" pitchFamily="66" charset="0"/>
              </a:rPr>
              <a:t>. η έννοια του πεδίου δυνάμεων μάς βοηθά να εξηγήσουμε τη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που μπορεί να ασκείται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από απόσταση!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8368" y="1124744"/>
            <a:ext cx="720204" cy="107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00756" y="1838436"/>
            <a:ext cx="726153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>
                <a:latin typeface="Comic Sans MS" panose="030F0702030302020204" pitchFamily="66" charset="0"/>
              </a:rPr>
              <a:t> είναι μια έννοια της Φυσικής που μπορεί να </a:t>
            </a:r>
            <a:r>
              <a:rPr lang="el-GR" sz="2000" b="1" dirty="0" err="1">
                <a:latin typeface="Comic Sans MS" panose="030F0702030302020204" pitchFamily="66" charset="0"/>
              </a:rPr>
              <a:t>περιγραφεί</a:t>
            </a:r>
            <a:r>
              <a:rPr lang="el-GR" sz="2000" b="1" dirty="0">
                <a:latin typeface="Comic Sans MS" panose="030F0702030302020204" pitchFamily="66" charset="0"/>
              </a:rPr>
              <a:t> από ένα χαρακτηριστικό μέγεθος.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μέγεθος αυτό έχει συγκεκριμένη τιμή η οποία εξαρτάται από τον δημιουργό του πεδίου, τη θέση του σημείου που μελετάμε, τον χρόνο και τα χαρακτηριστικά του χώρου. </a:t>
            </a:r>
          </a:p>
        </p:txBody>
      </p:sp>
      <p:grpSp>
        <p:nvGrpSpPr>
          <p:cNvPr id="12" name="Ομάδα 11"/>
          <p:cNvGrpSpPr/>
          <p:nvPr/>
        </p:nvGrpSpPr>
        <p:grpSpPr>
          <a:xfrm>
            <a:off x="9408368" y="4280387"/>
            <a:ext cx="2302240" cy="1824410"/>
            <a:chOff x="9408368" y="4280387"/>
            <a:chExt cx="2302240" cy="1824410"/>
          </a:xfrm>
        </p:grpSpPr>
        <p:pic>
          <p:nvPicPr>
            <p:cNvPr id="4" name="Εικόνα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8368" y="4280387"/>
              <a:ext cx="2302240" cy="12950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9512500" y="5520022"/>
              <a:ext cx="209397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  <a:hlinkClick r:id="rId5"/>
                </a:rPr>
                <a:t>Michael </a:t>
              </a:r>
              <a:r>
                <a:rPr lang="en-US" sz="1600" b="1" dirty="0" smtClean="0">
                  <a:latin typeface="Comic Sans MS" panose="030F0702030302020204" pitchFamily="66" charset="0"/>
                  <a:hlinkClick r:id="rId5"/>
                </a:rPr>
                <a:t>Faraday</a:t>
              </a:r>
              <a:endParaRPr lang="en-US" sz="16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(1791 – 1867)</a:t>
              </a:r>
              <a:endParaRPr lang="el-G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2961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υποσέλιδου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err="1" smtClean="0">
                <a:solidFill>
                  <a:schemeClr val="tx1"/>
                </a:solidFill>
              </a:rPr>
              <a:t>Μερκ</a:t>
            </a:r>
            <a:r>
              <a:rPr lang="el-GR" dirty="0" smtClean="0">
                <a:solidFill>
                  <a:schemeClr val="tx1"/>
                </a:solidFill>
              </a:rPr>
              <a:t>. Παναγιωτόπουλος - Φυσικός    </a:t>
            </a:r>
            <a:r>
              <a:rPr lang="en-US" dirty="0" smtClean="0">
                <a:solidFill>
                  <a:schemeClr val="tx1"/>
                </a:solidFill>
              </a:rPr>
              <a:t>www.merkopanas.blogspot.gr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schemeClr val="tx1"/>
                </a:solidFill>
              </a:rPr>
              <a:pPr/>
              <a:t>7</a:t>
            </a:fld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76" y="835101"/>
            <a:ext cx="1101690" cy="1050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707" y="449941"/>
            <a:ext cx="82895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Στην κλασική μηχανική μία </a:t>
            </a:r>
            <a:r>
              <a:rPr lang="el-GR" sz="2000" b="1" dirty="0">
                <a:latin typeface="Comic Sans MS" panose="030F0702030302020204" pitchFamily="66" charset="0"/>
              </a:rPr>
              <a:t>μάζα (υλικό σημείο) δημιουργεί γύρω </a:t>
            </a:r>
            <a:r>
              <a:rPr lang="el-GR" sz="2000" b="1" dirty="0" smtClean="0">
                <a:latin typeface="Comic Sans MS" panose="030F0702030302020204" pitchFamily="66" charset="0"/>
              </a:rPr>
              <a:t>της</a:t>
            </a:r>
            <a:endParaRPr lang="en-US" sz="2000" b="1" dirty="0" smtClean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βαρυτικό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πεδίο.</a:t>
            </a:r>
          </a:p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Κάθε άλλη </a:t>
            </a:r>
            <a:r>
              <a:rPr lang="el-GR" sz="2000" b="1" dirty="0">
                <a:latin typeface="Comic Sans MS" panose="030F0702030302020204" pitchFamily="66" charset="0"/>
              </a:rPr>
              <a:t>μάζα (κατάλληλο «υπόθεμα») </a:t>
            </a:r>
            <a:r>
              <a:rPr lang="el-GR" sz="2000" b="1" dirty="0" smtClean="0">
                <a:latin typeface="Comic Sans MS" panose="030F0702030302020204" pitchFamily="66" charset="0"/>
              </a:rPr>
              <a:t>που θα μεταφερθεί </a:t>
            </a:r>
            <a:r>
              <a:rPr lang="el-GR" sz="2000" b="1" dirty="0">
                <a:latin typeface="Comic Sans MS" panose="030F0702030302020204" pitchFamily="66" charset="0"/>
              </a:rPr>
              <a:t>σ’ αυτό το </a:t>
            </a:r>
            <a:r>
              <a:rPr lang="el-GR" sz="2000" b="1" dirty="0" smtClean="0">
                <a:latin typeface="Comic Sans MS" panose="030F0702030302020204" pitchFamily="66" charset="0"/>
              </a:rPr>
              <a:t>χώρο, </a:t>
            </a:r>
            <a:r>
              <a:rPr lang="el-GR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το πεδίο θα της ασκήσει δύναμη</a:t>
            </a:r>
            <a:r>
              <a:rPr lang="el-GR" sz="2000" b="1" dirty="0">
                <a:solidFill>
                  <a:srgbClr val="0000FF"/>
                </a:solidFill>
                <a:latin typeface="Comic Sans MS" panose="030F0702030302020204" pitchFamily="66" charset="0"/>
              </a:rPr>
              <a:t>, </a:t>
            </a:r>
            <a:r>
              <a:rPr lang="el-GR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βαρυτική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δύναμη. </a:t>
            </a:r>
          </a:p>
        </p:txBody>
      </p:sp>
      <p:pic>
        <p:nvPicPr>
          <p:cNvPr id="12290" name="Picture 2" descr="C:\Users\Merkouris\Desktop\WiTA6F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379" y="2901262"/>
            <a:ext cx="3748495" cy="2916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50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l-GR" altLang="el-GR" dirty="0" err="1">
                <a:solidFill>
                  <a:schemeClr val="tx1"/>
                </a:solidFill>
              </a:rPr>
              <a:t>Μερκ</a:t>
            </a:r>
            <a:r>
              <a:rPr lang="el-GR" altLang="el-GR" dirty="0">
                <a:solidFill>
                  <a:schemeClr val="tx1"/>
                </a:solidFill>
              </a:rPr>
              <a:t>. </a:t>
            </a:r>
            <a:r>
              <a:rPr lang="el-GR" altLang="el-GR" dirty="0" smtClean="0">
                <a:solidFill>
                  <a:schemeClr val="tx1"/>
                </a:solidFill>
              </a:rPr>
              <a:t>Παναγιωτόπουλος - Φυσικός        </a:t>
            </a:r>
            <a:r>
              <a:rPr lang="en-US" altLang="el-GR" dirty="0">
                <a:solidFill>
                  <a:schemeClr val="tx1"/>
                </a:solidFill>
              </a:rPr>
              <a:t>www.merkopanas.blogspot.gr</a:t>
            </a:r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1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1B073-54D9-4243-BCBE-4C896A295F33}" type="slidenum">
              <a:rPr lang="el-GR" altLang="el-GR">
                <a:solidFill>
                  <a:schemeClr val="tx1"/>
                </a:solidFill>
              </a:rPr>
              <a:pPr>
                <a:defRPr/>
              </a:pPr>
              <a:t>8</a:t>
            </a:fld>
            <a:endParaRPr lang="el-GR" altLang="el-GR" dirty="0">
              <a:solidFill>
                <a:schemeClr val="tx1"/>
              </a:solidFill>
            </a:endParaRPr>
          </a:p>
        </p:txBody>
      </p:sp>
      <p:sp>
        <p:nvSpPr>
          <p:cNvPr id="4102" name="Freeform 6"/>
          <p:cNvSpPr>
            <a:spLocks/>
          </p:cNvSpPr>
          <p:nvPr/>
        </p:nvSpPr>
        <p:spPr bwMode="auto">
          <a:xfrm>
            <a:off x="1125505" y="275087"/>
            <a:ext cx="3885408" cy="2742433"/>
          </a:xfrm>
          <a:custGeom>
            <a:avLst/>
            <a:gdLst>
              <a:gd name="T0" fmla="*/ 887261 w 1616"/>
              <a:gd name="T1" fmla="*/ 531815 h 1468"/>
              <a:gd name="T2" fmla="*/ 477945 w 1616"/>
              <a:gd name="T3" fmla="*/ 692507 h 1468"/>
              <a:gd name="T4" fmla="*/ 250002 w 1616"/>
              <a:gd name="T5" fmla="*/ 941197 h 1468"/>
              <a:gd name="T6" fmla="*/ 68628 w 1616"/>
              <a:gd name="T7" fmla="*/ 1279798 h 1468"/>
              <a:gd name="T8" fmla="*/ 0 w 1616"/>
              <a:gd name="T9" fmla="*/ 1633704 h 1468"/>
              <a:gd name="T10" fmla="*/ 22059 w 1616"/>
              <a:gd name="T11" fmla="*/ 2060303 h 1468"/>
              <a:gd name="T12" fmla="*/ 387258 w 1616"/>
              <a:gd name="T13" fmla="*/ 2398905 h 1468"/>
              <a:gd name="T14" fmla="*/ 500004 w 1616"/>
              <a:gd name="T15" fmla="*/ 2469686 h 1468"/>
              <a:gd name="T16" fmla="*/ 637260 w 1616"/>
              <a:gd name="T17" fmla="*/ 2540467 h 1468"/>
              <a:gd name="T18" fmla="*/ 887261 w 1616"/>
              <a:gd name="T19" fmla="*/ 2611248 h 1468"/>
              <a:gd name="T20" fmla="*/ 1683836 w 1616"/>
              <a:gd name="T21" fmla="*/ 2808287 h 1468"/>
              <a:gd name="T22" fmla="*/ 1843151 w 1616"/>
              <a:gd name="T23" fmla="*/ 2789157 h 1468"/>
              <a:gd name="T24" fmla="*/ 2071093 w 1616"/>
              <a:gd name="T25" fmla="*/ 2701159 h 1468"/>
              <a:gd name="T26" fmla="*/ 2299036 w 1616"/>
              <a:gd name="T27" fmla="*/ 2435252 h 1468"/>
              <a:gd name="T28" fmla="*/ 2389723 w 1616"/>
              <a:gd name="T29" fmla="*/ 2203778 h 1468"/>
              <a:gd name="T30" fmla="*/ 2504920 w 1616"/>
              <a:gd name="T31" fmla="*/ 2096650 h 1468"/>
              <a:gd name="T32" fmla="*/ 3551496 w 1616"/>
              <a:gd name="T33" fmla="*/ 1830743 h 1468"/>
              <a:gd name="T34" fmla="*/ 3892185 w 1616"/>
              <a:gd name="T35" fmla="*/ 1633704 h 1468"/>
              <a:gd name="T36" fmla="*/ 3960813 w 1616"/>
              <a:gd name="T37" fmla="*/ 1474925 h 1468"/>
              <a:gd name="T38" fmla="*/ 3870126 w 1616"/>
              <a:gd name="T39" fmla="*/ 1082759 h 1468"/>
              <a:gd name="T40" fmla="*/ 3504927 w 1616"/>
              <a:gd name="T41" fmla="*/ 853199 h 1468"/>
              <a:gd name="T42" fmla="*/ 2867668 w 1616"/>
              <a:gd name="T43" fmla="*/ 604509 h 1468"/>
              <a:gd name="T44" fmla="*/ 2732863 w 1616"/>
              <a:gd name="T45" fmla="*/ 550945 h 1468"/>
              <a:gd name="T46" fmla="*/ 2595607 w 1616"/>
              <a:gd name="T47" fmla="*/ 514598 h 1468"/>
              <a:gd name="T48" fmla="*/ 2504920 w 1616"/>
              <a:gd name="T49" fmla="*/ 443816 h 1468"/>
              <a:gd name="T50" fmla="*/ 2414233 w 1616"/>
              <a:gd name="T51" fmla="*/ 407469 h 1468"/>
              <a:gd name="T52" fmla="*/ 2161780 w 1616"/>
              <a:gd name="T53" fmla="*/ 248690 h 1468"/>
              <a:gd name="T54" fmla="*/ 1889720 w 1616"/>
              <a:gd name="T55" fmla="*/ 70781 h 1468"/>
              <a:gd name="T56" fmla="*/ 1752464 w 1616"/>
              <a:gd name="T57" fmla="*/ 0 h 1468"/>
              <a:gd name="T58" fmla="*/ 1321088 w 1616"/>
              <a:gd name="T59" fmla="*/ 34434 h 1468"/>
              <a:gd name="T60" fmla="*/ 1183832 w 1616"/>
              <a:gd name="T61" fmla="*/ 70781 h 1468"/>
              <a:gd name="T62" fmla="*/ 1024517 w 1616"/>
              <a:gd name="T63" fmla="*/ 212343 h 1468"/>
              <a:gd name="T64" fmla="*/ 977948 w 1616"/>
              <a:gd name="T65" fmla="*/ 265907 h 1468"/>
              <a:gd name="T66" fmla="*/ 887261 w 1616"/>
              <a:gd name="T67" fmla="*/ 373035 h 1468"/>
              <a:gd name="T68" fmla="*/ 865202 w 1616"/>
              <a:gd name="T69" fmla="*/ 426599 h 1468"/>
              <a:gd name="T70" fmla="*/ 818633 w 1616"/>
              <a:gd name="T71" fmla="*/ 480164 h 1468"/>
              <a:gd name="T72" fmla="*/ 887261 w 1616"/>
              <a:gd name="T73" fmla="*/ 531815 h 14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1616" h="1468">
                <a:moveTo>
                  <a:pt x="362" y="278"/>
                </a:moveTo>
                <a:cubicBezTo>
                  <a:pt x="285" y="295"/>
                  <a:pt x="260" y="320"/>
                  <a:pt x="195" y="362"/>
                </a:cubicBezTo>
                <a:cubicBezTo>
                  <a:pt x="165" y="407"/>
                  <a:pt x="132" y="448"/>
                  <a:pt x="102" y="492"/>
                </a:cubicBezTo>
                <a:cubicBezTo>
                  <a:pt x="86" y="556"/>
                  <a:pt x="57" y="610"/>
                  <a:pt x="28" y="669"/>
                </a:cubicBezTo>
                <a:cubicBezTo>
                  <a:pt x="4" y="798"/>
                  <a:pt x="13" y="737"/>
                  <a:pt x="0" y="854"/>
                </a:cubicBezTo>
                <a:cubicBezTo>
                  <a:pt x="3" y="928"/>
                  <a:pt x="4" y="1003"/>
                  <a:pt x="9" y="1077"/>
                </a:cubicBezTo>
                <a:cubicBezTo>
                  <a:pt x="15" y="1175"/>
                  <a:pt x="80" y="1214"/>
                  <a:pt x="158" y="1254"/>
                </a:cubicBezTo>
                <a:cubicBezTo>
                  <a:pt x="191" y="1305"/>
                  <a:pt x="157" y="1265"/>
                  <a:pt x="204" y="1291"/>
                </a:cubicBezTo>
                <a:cubicBezTo>
                  <a:pt x="224" y="1302"/>
                  <a:pt x="239" y="1320"/>
                  <a:pt x="260" y="1328"/>
                </a:cubicBezTo>
                <a:cubicBezTo>
                  <a:pt x="294" y="1341"/>
                  <a:pt x="330" y="1349"/>
                  <a:pt x="362" y="1365"/>
                </a:cubicBezTo>
                <a:cubicBezTo>
                  <a:pt x="464" y="1415"/>
                  <a:pt x="574" y="1448"/>
                  <a:pt x="687" y="1468"/>
                </a:cubicBezTo>
                <a:cubicBezTo>
                  <a:pt x="709" y="1465"/>
                  <a:pt x="731" y="1464"/>
                  <a:pt x="752" y="1458"/>
                </a:cubicBezTo>
                <a:cubicBezTo>
                  <a:pt x="783" y="1449"/>
                  <a:pt x="812" y="1423"/>
                  <a:pt x="845" y="1412"/>
                </a:cubicBezTo>
                <a:cubicBezTo>
                  <a:pt x="898" y="1376"/>
                  <a:pt x="903" y="1322"/>
                  <a:pt x="938" y="1273"/>
                </a:cubicBezTo>
                <a:cubicBezTo>
                  <a:pt x="944" y="1249"/>
                  <a:pt x="960" y="1167"/>
                  <a:pt x="975" y="1152"/>
                </a:cubicBezTo>
                <a:cubicBezTo>
                  <a:pt x="1011" y="1116"/>
                  <a:pt x="996" y="1135"/>
                  <a:pt x="1022" y="1096"/>
                </a:cubicBezTo>
                <a:cubicBezTo>
                  <a:pt x="1089" y="887"/>
                  <a:pt x="1198" y="964"/>
                  <a:pt x="1449" y="957"/>
                </a:cubicBezTo>
                <a:cubicBezTo>
                  <a:pt x="1503" y="938"/>
                  <a:pt x="1541" y="887"/>
                  <a:pt x="1588" y="854"/>
                </a:cubicBezTo>
                <a:cubicBezTo>
                  <a:pt x="1598" y="827"/>
                  <a:pt x="1616" y="771"/>
                  <a:pt x="1616" y="771"/>
                </a:cubicBezTo>
                <a:cubicBezTo>
                  <a:pt x="1613" y="728"/>
                  <a:pt x="1616" y="613"/>
                  <a:pt x="1579" y="566"/>
                </a:cubicBezTo>
                <a:cubicBezTo>
                  <a:pt x="1538" y="514"/>
                  <a:pt x="1489" y="474"/>
                  <a:pt x="1430" y="446"/>
                </a:cubicBezTo>
                <a:cubicBezTo>
                  <a:pt x="1356" y="370"/>
                  <a:pt x="1267" y="349"/>
                  <a:pt x="1170" y="316"/>
                </a:cubicBezTo>
                <a:cubicBezTo>
                  <a:pt x="1071" y="282"/>
                  <a:pt x="1216" y="333"/>
                  <a:pt x="1115" y="288"/>
                </a:cubicBezTo>
                <a:cubicBezTo>
                  <a:pt x="1097" y="280"/>
                  <a:pt x="1059" y="269"/>
                  <a:pt x="1059" y="269"/>
                </a:cubicBezTo>
                <a:cubicBezTo>
                  <a:pt x="1047" y="257"/>
                  <a:pt x="1036" y="243"/>
                  <a:pt x="1022" y="232"/>
                </a:cubicBezTo>
                <a:cubicBezTo>
                  <a:pt x="1011" y="224"/>
                  <a:pt x="996" y="222"/>
                  <a:pt x="985" y="213"/>
                </a:cubicBezTo>
                <a:cubicBezTo>
                  <a:pt x="870" y="119"/>
                  <a:pt x="964" y="170"/>
                  <a:pt x="882" y="130"/>
                </a:cubicBezTo>
                <a:cubicBezTo>
                  <a:pt x="795" y="43"/>
                  <a:pt x="849" y="87"/>
                  <a:pt x="771" y="37"/>
                </a:cubicBezTo>
                <a:cubicBezTo>
                  <a:pt x="752" y="25"/>
                  <a:pt x="715" y="0"/>
                  <a:pt x="715" y="0"/>
                </a:cubicBezTo>
                <a:cubicBezTo>
                  <a:pt x="678" y="3"/>
                  <a:pt x="587" y="6"/>
                  <a:pt x="539" y="18"/>
                </a:cubicBezTo>
                <a:cubicBezTo>
                  <a:pt x="520" y="23"/>
                  <a:pt x="483" y="37"/>
                  <a:pt x="483" y="37"/>
                </a:cubicBezTo>
                <a:cubicBezTo>
                  <a:pt x="437" y="68"/>
                  <a:pt x="462" y="46"/>
                  <a:pt x="418" y="111"/>
                </a:cubicBezTo>
                <a:cubicBezTo>
                  <a:pt x="412" y="120"/>
                  <a:pt x="399" y="139"/>
                  <a:pt x="399" y="139"/>
                </a:cubicBezTo>
                <a:cubicBezTo>
                  <a:pt x="378" y="206"/>
                  <a:pt x="408" y="125"/>
                  <a:pt x="362" y="195"/>
                </a:cubicBezTo>
                <a:cubicBezTo>
                  <a:pt x="357" y="203"/>
                  <a:pt x="357" y="214"/>
                  <a:pt x="353" y="223"/>
                </a:cubicBezTo>
                <a:cubicBezTo>
                  <a:pt x="348" y="233"/>
                  <a:pt x="332" y="240"/>
                  <a:pt x="334" y="251"/>
                </a:cubicBezTo>
                <a:cubicBezTo>
                  <a:pt x="336" y="264"/>
                  <a:pt x="353" y="269"/>
                  <a:pt x="362" y="278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/>
          <a:lstStyle/>
          <a:p>
            <a:endParaRPr lang="el-GR"/>
          </a:p>
        </p:txBody>
      </p:sp>
      <p:grpSp>
        <p:nvGrpSpPr>
          <p:cNvPr id="2" name="Ομάδα 1"/>
          <p:cNvGrpSpPr/>
          <p:nvPr/>
        </p:nvGrpSpPr>
        <p:grpSpPr>
          <a:xfrm>
            <a:off x="1633843" y="1067089"/>
            <a:ext cx="576263" cy="374273"/>
            <a:chOff x="1043781" y="1398965"/>
            <a:chExt cx="576263" cy="374273"/>
          </a:xfrm>
        </p:grpSpPr>
        <p:sp>
          <p:nvSpPr>
            <p:cNvPr id="4105" name="Oval 9"/>
            <p:cNvSpPr>
              <a:spLocks noChangeArrowheads="1"/>
            </p:cNvSpPr>
            <p:nvPr/>
          </p:nvSpPr>
          <p:spPr bwMode="auto">
            <a:xfrm>
              <a:off x="1189038" y="1701800"/>
              <a:ext cx="71437" cy="7143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endParaRPr lang="el-GR" altLang="el-GR"/>
            </a:p>
          </p:txBody>
        </p:sp>
        <p:sp>
          <p:nvSpPr>
            <p:cNvPr id="4107" name="Text Box 11"/>
            <p:cNvSpPr txBox="1">
              <a:spLocks noChangeArrowheads="1"/>
            </p:cNvSpPr>
            <p:nvPr/>
          </p:nvSpPr>
          <p:spPr bwMode="auto">
            <a:xfrm>
              <a:off x="1043781" y="1398965"/>
              <a:ext cx="576263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600" b="1" i="1" dirty="0" smtClean="0">
                  <a:latin typeface="Comic Sans MS" pitchFamily="66" charset="0"/>
                </a:rPr>
                <a:t>m</a:t>
              </a:r>
              <a:r>
                <a:rPr lang="en-US" altLang="el-GR" sz="1600" b="1" baseline="-25000" dirty="0" smtClean="0">
                  <a:latin typeface="Comic Sans MS" pitchFamily="66" charset="0"/>
                </a:rPr>
                <a:t>1</a:t>
              </a:r>
              <a:endParaRPr lang="el-GR" altLang="el-GR" sz="1600" b="1" i="1" baseline="-25000" dirty="0">
                <a:latin typeface="Comic Sans MS" pitchFamily="66" charset="0"/>
              </a:endParaRPr>
            </a:p>
          </p:txBody>
        </p:sp>
      </p:grpSp>
      <p:grpSp>
        <p:nvGrpSpPr>
          <p:cNvPr id="4" name="Ομάδα 3"/>
          <p:cNvGrpSpPr/>
          <p:nvPr/>
        </p:nvGrpSpPr>
        <p:grpSpPr>
          <a:xfrm>
            <a:off x="1814025" y="1391892"/>
            <a:ext cx="1976892" cy="338554"/>
            <a:chOff x="1331913" y="1989138"/>
            <a:chExt cx="1976892" cy="338554"/>
          </a:xfrm>
        </p:grpSpPr>
        <p:sp>
          <p:nvSpPr>
            <p:cNvPr id="4109" name="Line 13"/>
            <p:cNvSpPr>
              <a:spLocks noChangeShapeType="1"/>
            </p:cNvSpPr>
            <p:nvPr/>
          </p:nvSpPr>
          <p:spPr bwMode="auto">
            <a:xfrm>
              <a:off x="1331913" y="2205038"/>
              <a:ext cx="86518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0" name="Line 14"/>
            <p:cNvSpPr>
              <a:spLocks noChangeShapeType="1"/>
            </p:cNvSpPr>
            <p:nvPr/>
          </p:nvSpPr>
          <p:spPr bwMode="auto">
            <a:xfrm>
              <a:off x="2518230" y="2205038"/>
              <a:ext cx="7905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4111" name="Text Box 15"/>
            <p:cNvSpPr txBox="1">
              <a:spLocks noChangeArrowheads="1"/>
            </p:cNvSpPr>
            <p:nvPr/>
          </p:nvSpPr>
          <p:spPr bwMode="auto">
            <a:xfrm>
              <a:off x="2124075" y="1989138"/>
              <a:ext cx="50482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altLang="el-GR" sz="1600" b="1" i="1" dirty="0">
                  <a:latin typeface="Comic Sans MS" pitchFamily="66" charset="0"/>
                </a:rPr>
                <a:t>r</a:t>
              </a:r>
              <a:endParaRPr lang="el-GR" altLang="el-GR" sz="1600" b="1" i="1" dirty="0">
                <a:latin typeface="Comic Sans MS" pitchFamily="66" charset="0"/>
              </a:endParaRPr>
            </a:p>
          </p:txBody>
        </p:sp>
      </p:grpSp>
      <p:grpSp>
        <p:nvGrpSpPr>
          <p:cNvPr id="6" name="Ομάδα 5"/>
          <p:cNvGrpSpPr/>
          <p:nvPr/>
        </p:nvGrpSpPr>
        <p:grpSpPr>
          <a:xfrm>
            <a:off x="3182449" y="982825"/>
            <a:ext cx="654187" cy="444785"/>
            <a:chOff x="2622413" y="1377954"/>
            <a:chExt cx="654187" cy="444785"/>
          </a:xfrm>
        </p:grpSpPr>
        <p:sp>
          <p:nvSpPr>
            <p:cNvPr id="4112" name="Line 16"/>
            <p:cNvSpPr>
              <a:spLocks noChangeShapeType="1"/>
            </p:cNvSpPr>
            <p:nvPr/>
          </p:nvSpPr>
          <p:spPr bwMode="auto">
            <a:xfrm flipH="1">
              <a:off x="2771183" y="1809352"/>
              <a:ext cx="505417" cy="13387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l-GR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" name="TextBox 4"/>
                <p:cNvSpPr txBox="1"/>
                <p:nvPr/>
              </p:nvSpPr>
              <p:spPr>
                <a:xfrm>
                  <a:off x="2622413" y="1377954"/>
                  <a:ext cx="405880" cy="43749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lang="el-G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𝑭</m:t>
                            </m:r>
                          </m:e>
                        </m:acc>
                      </m:oMath>
                    </m:oMathPara>
                  </a14:m>
                  <a:endParaRPr lang="el-GR" sz="2000" b="1" dirty="0">
                    <a:solidFill>
                      <a:srgbClr val="FF0000"/>
                    </a:solidFill>
                  </a:endParaRPr>
                </a:p>
              </p:txBody>
            </p:sp>
          </mc:Choice>
          <mc:Fallback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413" y="1377954"/>
                  <a:ext cx="405880" cy="43749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TextBox 6"/>
          <p:cNvSpPr txBox="1"/>
          <p:nvPr/>
        </p:nvSpPr>
        <p:spPr>
          <a:xfrm>
            <a:off x="5699433" y="183406"/>
            <a:ext cx="52610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l-GR" sz="2000" b="1" dirty="0" smtClean="0">
                <a:latin typeface="Comic Sans MS" panose="030F0702030302020204" pitchFamily="66" charset="0"/>
              </a:rPr>
              <a:t>Η ακίνητη σημειακή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1</a:t>
            </a:r>
            <a:r>
              <a:rPr lang="el-GR" sz="2000" b="1" dirty="0" smtClean="0">
                <a:latin typeface="Comic Sans MS" panose="030F0702030302020204" pitchFamily="66" charset="0"/>
              </a:rPr>
              <a:t> δημιουργεί </a:t>
            </a:r>
            <a:r>
              <a:rPr lang="el-GR" sz="2000" b="1" dirty="0">
                <a:latin typeface="Comic Sans MS" panose="030F0702030302020204" pitchFamily="66" charset="0"/>
              </a:rPr>
              <a:t>γύρω </a:t>
            </a:r>
            <a:r>
              <a:rPr lang="el-GR" sz="2000" b="1" dirty="0" smtClean="0">
                <a:latin typeface="Comic Sans MS" panose="030F0702030302020204" pitchFamily="66" charset="0"/>
              </a:rPr>
              <a:t>της </a:t>
            </a:r>
            <a:r>
              <a:rPr lang="el-GR" sz="2000" b="1" dirty="0" err="1" smtClean="0">
                <a:latin typeface="Comic Sans MS" panose="030F0702030302020204" pitchFamily="66" charset="0"/>
              </a:rPr>
              <a:t>βαρυτικό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l-GR" sz="2000" b="1" dirty="0">
                <a:latin typeface="Comic Sans MS" panose="030F0702030302020204" pitchFamily="66" charset="0"/>
              </a:rPr>
              <a:t>πεδίο</a:t>
            </a:r>
            <a:r>
              <a:rPr lang="en-US" sz="2000" b="1" dirty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Στο σημείο Α φέρνουμε </a:t>
            </a:r>
            <a:r>
              <a:rPr lang="el-GR" sz="2000" b="1" dirty="0" smtClean="0">
                <a:latin typeface="Comic Sans MS" panose="030F0702030302020204" pitchFamily="66" charset="0"/>
              </a:rPr>
              <a:t>σημειακή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dirty="0" smtClean="0">
                <a:latin typeface="Comic Sans MS" panose="030F0702030302020204" pitchFamily="66" charset="0"/>
              </a:rPr>
              <a:t>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197" y="2002097"/>
            <a:ext cx="1249357" cy="1190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62472" y="1660734"/>
            <a:ext cx="4791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>
                <a:latin typeface="Comic Sans MS" panose="030F0702030302020204" pitchFamily="66" charset="0"/>
              </a:rPr>
              <a:t>θα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”: H </a:t>
            </a:r>
            <a:r>
              <a:rPr lang="el-GR" sz="2000" b="1" dirty="0" smtClean="0">
                <a:latin typeface="Comic Sans MS" panose="030F0702030302020204" pitchFamily="66" charset="0"/>
              </a:rPr>
              <a:t>μάζα </a:t>
            </a:r>
            <a:r>
              <a:rPr lang="en-US" sz="2000" b="1" i="1" dirty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>
                <a:latin typeface="Comic Sans MS" panose="030F0702030302020204" pitchFamily="66" charset="0"/>
              </a:rPr>
              <a:t>1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ελκτική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δύναμη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στη </a:t>
            </a:r>
            <a:r>
              <a:rPr lang="el-GR" sz="2000" b="1" dirty="0">
                <a:latin typeface="Comic Sans MS" panose="030F0702030302020204" pitchFamily="66" charset="0"/>
              </a:rPr>
              <a:t>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sz="2000" b="1" baseline="-25000" dirty="0" smtClean="0">
                <a:latin typeface="Comic Sans MS" panose="030F0702030302020204" pitchFamily="66" charset="0"/>
              </a:rPr>
              <a:t> </a:t>
            </a:r>
            <a:r>
              <a:rPr lang="en-US" sz="2000" b="1" dirty="0" smtClean="0">
                <a:latin typeface="Comic Sans MS" panose="030F0702030302020204" pitchFamily="66" charset="0"/>
              </a:rPr>
              <a:t> </a:t>
            </a:r>
            <a:r>
              <a:rPr lang="en-US" b="1" dirty="0" smtClean="0">
                <a:latin typeface="Comic Sans MS" panose="030F0702030302020204" pitchFamily="66" charset="0"/>
              </a:rPr>
              <a:t>(</a:t>
            </a:r>
            <a:r>
              <a:rPr lang="el-GR" b="1" dirty="0" smtClean="0">
                <a:latin typeface="Comic Sans MS" panose="030F0702030302020204" pitchFamily="66" charset="0"/>
              </a:rPr>
              <a:t>και η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2</a:t>
            </a:r>
            <a:r>
              <a:rPr lang="en-US" b="1" dirty="0" smtClean="0">
                <a:latin typeface="Comic Sans MS" panose="030F0702030302020204" pitchFamily="66" charset="0"/>
              </a:rPr>
              <a:t> </a:t>
            </a:r>
            <a:r>
              <a:rPr lang="el-GR" b="1" dirty="0" smtClean="0">
                <a:latin typeface="Comic Sans MS" panose="030F0702030302020204" pitchFamily="66" charset="0"/>
              </a:rPr>
              <a:t>ασκεί ελκτική δύναμη στη </a:t>
            </a:r>
            <a:r>
              <a:rPr lang="en-US" b="1" i="1" dirty="0" smtClean="0">
                <a:latin typeface="Comic Sans MS" panose="030F0702030302020204" pitchFamily="66" charset="0"/>
              </a:rPr>
              <a:t>m</a:t>
            </a:r>
            <a:r>
              <a:rPr lang="en-US" b="1" baseline="-25000" dirty="0" smtClean="0">
                <a:latin typeface="Comic Sans MS" panose="030F0702030302020204" pitchFamily="66" charset="0"/>
              </a:rPr>
              <a:t>1</a:t>
            </a:r>
            <a:r>
              <a:rPr lang="en-US" b="1" dirty="0" smtClean="0">
                <a:latin typeface="Comic Sans MS" panose="030F0702030302020204" pitchFamily="66" charset="0"/>
              </a:rPr>
              <a:t>)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grpSp>
        <p:nvGrpSpPr>
          <p:cNvPr id="12" name="Ομάδα 11"/>
          <p:cNvGrpSpPr/>
          <p:nvPr/>
        </p:nvGrpSpPr>
        <p:grpSpPr>
          <a:xfrm>
            <a:off x="3575017" y="1081763"/>
            <a:ext cx="512468" cy="630591"/>
            <a:chOff x="2741951" y="1020244"/>
            <a:chExt cx="512468" cy="630591"/>
          </a:xfrm>
        </p:grpSpPr>
        <p:grpSp>
          <p:nvGrpSpPr>
            <p:cNvPr id="3" name="Ομάδα 2"/>
            <p:cNvGrpSpPr/>
            <p:nvPr/>
          </p:nvGrpSpPr>
          <p:grpSpPr>
            <a:xfrm>
              <a:off x="2741951" y="1020244"/>
              <a:ext cx="504825" cy="345848"/>
              <a:chOff x="2989263" y="1427390"/>
              <a:chExt cx="504825" cy="345848"/>
            </a:xfrm>
          </p:grpSpPr>
          <p:sp>
            <p:nvSpPr>
              <p:cNvPr id="4106" name="Oval 10"/>
              <p:cNvSpPr>
                <a:spLocks noChangeArrowheads="1"/>
              </p:cNvSpPr>
              <p:nvPr/>
            </p:nvSpPr>
            <p:spPr bwMode="auto">
              <a:xfrm flipV="1">
                <a:off x="3205163" y="1727519"/>
                <a:ext cx="45719" cy="45719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endParaRPr lang="el-GR" altLang="el-GR"/>
              </a:p>
            </p:txBody>
          </p:sp>
          <p:sp>
            <p:nvSpPr>
              <p:cNvPr id="4108" name="Text Box 12"/>
              <p:cNvSpPr txBox="1">
                <a:spLocks noChangeArrowheads="1"/>
              </p:cNvSpPr>
              <p:nvPr/>
            </p:nvSpPr>
            <p:spPr bwMode="auto">
              <a:xfrm>
                <a:off x="2989263" y="1427390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baseline="-25000" dirty="0">
                  <a:latin typeface="Comic Sans MS" pitchFamily="66" charset="0"/>
                </a:endParaRPr>
              </a:p>
            </p:txBody>
          </p:sp>
        </p:grpSp>
        <p:sp>
          <p:nvSpPr>
            <p:cNvPr id="11" name="Ορθογώνιο 10"/>
            <p:cNvSpPr/>
            <p:nvPr/>
          </p:nvSpPr>
          <p:spPr>
            <a:xfrm>
              <a:off x="2919071" y="1312281"/>
              <a:ext cx="3353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sz="1600" b="1" dirty="0">
                  <a:latin typeface="Comic Sans MS" panose="030F0702030302020204" pitchFamily="66" charset="0"/>
                </a:rPr>
                <a:t>Α</a:t>
              </a:r>
              <a:endParaRPr lang="el-GR" sz="1600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817837" y="3298916"/>
            <a:ext cx="4850162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Ο </a:t>
            </a:r>
            <a:r>
              <a:rPr lang="en-US" sz="2000" b="1" dirty="0">
                <a:latin typeface="Comic Sans MS" panose="030F0702030302020204" pitchFamily="66" charset="0"/>
              </a:rPr>
              <a:t>Faraday </a:t>
            </a:r>
            <a:r>
              <a:rPr lang="el-GR" sz="2000" b="1" dirty="0">
                <a:latin typeface="Comic Sans MS" panose="030F0702030302020204" pitchFamily="66" charset="0"/>
              </a:rPr>
              <a:t>θα (μπορούσε να) </a:t>
            </a:r>
            <a:r>
              <a:rPr lang="en-US" sz="2000" b="1" dirty="0" smtClean="0">
                <a:latin typeface="Comic Sans MS" panose="030F0702030302020204" pitchFamily="66" charset="0"/>
              </a:rPr>
              <a:t>“</a:t>
            </a:r>
            <a:r>
              <a:rPr lang="el-GR" sz="2000" b="1" dirty="0" smtClean="0">
                <a:latin typeface="Comic Sans MS" panose="030F0702030302020204" pitchFamily="66" charset="0"/>
              </a:rPr>
              <a:t>έλεγε</a:t>
            </a:r>
            <a:r>
              <a:rPr lang="en-US" sz="2000" b="1" dirty="0" smtClean="0">
                <a:latin typeface="Comic Sans MS" panose="030F0702030302020204" pitchFamily="66" charset="0"/>
              </a:rPr>
              <a:t>”: </a:t>
            </a:r>
            <a:endParaRPr lang="el-GR" sz="2000" b="1" dirty="0"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el-GR" sz="2000" b="1" dirty="0">
                <a:latin typeface="Comic Sans MS" panose="030F0702030302020204" pitchFamily="66" charset="0"/>
              </a:rPr>
              <a:t>Το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πεδίο</a:t>
            </a:r>
            <a:r>
              <a:rPr lang="el-GR" sz="2000" b="1" dirty="0"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της μάζας </a:t>
            </a:r>
            <a:r>
              <a:rPr lang="en-US" sz="2000" b="1" i="1" dirty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>
                <a:latin typeface="Comic Sans MS" panose="030F0702030302020204" pitchFamily="66" charset="0"/>
              </a:rPr>
              <a:t>1</a:t>
            </a:r>
            <a:r>
              <a:rPr lang="el-GR" sz="2000" b="1" i="1" dirty="0" smtClean="0">
                <a:latin typeface="Comic Sans MS" panose="030F0702030302020204" pitchFamily="66" charset="0"/>
              </a:rPr>
              <a:t> </a:t>
            </a: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ασκεί δύναμη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l-GR" sz="2000" b="1" dirty="0" smtClean="0">
                <a:latin typeface="Comic Sans MS" panose="030F0702030302020204" pitchFamily="66" charset="0"/>
              </a:rPr>
              <a:t>στη μάζα </a:t>
            </a:r>
            <a:r>
              <a:rPr lang="en-US" sz="2000" b="1" i="1" dirty="0" smtClean="0">
                <a:latin typeface="Comic Sans MS" panose="030F0702030302020204" pitchFamily="66" charset="0"/>
              </a:rPr>
              <a:t>m</a:t>
            </a:r>
            <a:r>
              <a:rPr lang="el-GR" sz="2000" b="1" baseline="-25000" dirty="0" smtClean="0">
                <a:latin typeface="Comic Sans MS" panose="030F0702030302020204" pitchFamily="66" charset="0"/>
              </a:rPr>
              <a:t>2</a:t>
            </a:r>
            <a:r>
              <a:rPr lang="el-GR" sz="2000" b="1" dirty="0" smtClean="0">
                <a:latin typeface="Comic Sans MS" panose="030F0702030302020204" pitchFamily="66" charset="0"/>
              </a:rPr>
              <a:t>.</a:t>
            </a:r>
            <a:r>
              <a:rPr lang="el-GR" sz="2000" b="1" i="1" dirty="0" smtClean="0">
                <a:latin typeface="Comic Sans MS" panose="030F0702030302020204" pitchFamily="66" charset="0"/>
              </a:rPr>
              <a:t>   </a:t>
            </a:r>
            <a:endParaRPr lang="el-GR" sz="2000" b="1" i="1" dirty="0"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9575" y="5258440"/>
            <a:ext cx="6202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anose="030F0702030302020204" pitchFamily="66" charset="0"/>
              </a:rPr>
              <a:t>H </a:t>
            </a:r>
            <a:r>
              <a:rPr lang="el-GR" sz="2000" b="1" dirty="0" smtClean="0">
                <a:latin typeface="Comic Sans MS" panose="030F0702030302020204" pitchFamily="66" charset="0"/>
              </a:rPr>
              <a:t>δύναμη </a:t>
            </a:r>
            <a:r>
              <a:rPr lang="el-GR" sz="2000" b="1" dirty="0" smtClean="0">
                <a:latin typeface="Comic Sans MS" panose="030F0702030302020204" pitchFamily="66" charset="0"/>
              </a:rPr>
              <a:t>αυτή είναι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κεντρική</a:t>
            </a:r>
            <a:r>
              <a:rPr lang="el-GR" sz="2000" b="1" dirty="0" smtClean="0">
                <a:latin typeface="Comic Sans MS" panose="030F0702030302020204" pitchFamily="66" charset="0"/>
              </a:rPr>
              <a:t> και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διατηρητική</a:t>
            </a:r>
            <a:r>
              <a:rPr lang="el-GR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.</a:t>
            </a:r>
            <a:endParaRPr lang="el-GR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Ευθεία γραμμή σύνδεσης 12"/>
          <p:cNvCxnSpPr>
            <a:stCxn id="4105" idx="6"/>
            <a:endCxn id="4108" idx="2"/>
          </p:cNvCxnSpPr>
          <p:nvPr/>
        </p:nvCxnSpPr>
        <p:spPr>
          <a:xfrm>
            <a:off x="1850537" y="1405643"/>
            <a:ext cx="1976893" cy="1467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147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9" grpId="0"/>
      <p:bldP spid="2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>
                <a:solidFill>
                  <a:prstClr val="black">
                    <a:tint val="75000"/>
                  </a:prstClr>
                </a:solidFill>
              </a:rPr>
              <a:t>Μερκ. Παναγιωτόπουλος - Φυσικός                 </a:t>
            </a: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www.merkopanas.blogspot.gr</a:t>
            </a: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02743" y="3040601"/>
                <a:ext cx="3847079" cy="939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3200" b="1" i="1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f>
                        <m:fPr>
                          <m:ctrlPr>
                            <a:rPr lang="en-US" sz="3200" b="1" i="1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𝒓</m:t>
                              </m:r>
                            </m:e>
                            <m:sup>
                              <m:r>
                                <a:rPr lang="en-US" sz="3200" b="1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l-GR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2743" y="3040601"/>
                <a:ext cx="3847079" cy="939553"/>
              </a:xfrm>
              <a:prstGeom prst="rect">
                <a:avLst/>
              </a:prstGeom>
              <a:blipFill>
                <a:blip r:embed="rId2"/>
                <a:stretch>
                  <a:fillRect b="-129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662250" y="346198"/>
            <a:ext cx="48674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l-GR" altLang="el-GR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Νόμος Παγκόσμιας Έλξης</a:t>
            </a:r>
            <a:endParaRPr lang="el-GR" altLang="el-GR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91371" y="977953"/>
            <a:ext cx="96888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latin typeface="Comic Sans MS" panose="030F0702030302020204" pitchFamily="66" charset="0"/>
              </a:rPr>
              <a:t>Ο </a:t>
            </a:r>
            <a:r>
              <a:rPr lang="en-US" sz="2000" b="1" dirty="0" smtClean="0">
                <a:latin typeface="Comic Sans MS" panose="030F0702030302020204" pitchFamily="66" charset="0"/>
              </a:rPr>
              <a:t>Newton </a:t>
            </a:r>
            <a:r>
              <a:rPr lang="el-GR" sz="2000" b="1" dirty="0" smtClean="0">
                <a:latin typeface="Comic Sans MS" panose="030F0702030302020204" pitchFamily="66" charset="0"/>
              </a:rPr>
              <a:t>υπολόγισε την 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ελκτική δύναμη </a:t>
            </a:r>
            <a:r>
              <a:rPr lang="el-GR" sz="2000" b="1" dirty="0" smtClean="0">
                <a:latin typeface="Comic Sans MS" panose="030F0702030302020204" pitchFamily="66" charset="0"/>
              </a:rPr>
              <a:t>ανάμεσα σε δύο (σημειακές) μάζες.</a:t>
            </a:r>
            <a:endParaRPr lang="el-GR" sz="2000" b="1" dirty="0">
              <a:latin typeface="Comic Sans MS" panose="030F0702030302020204" pitchFamily="66" charset="0"/>
            </a:endParaRPr>
          </a:p>
        </p:txBody>
      </p:sp>
      <p:grpSp>
        <p:nvGrpSpPr>
          <p:cNvPr id="31" name="Ομάδα 30"/>
          <p:cNvGrpSpPr/>
          <p:nvPr/>
        </p:nvGrpSpPr>
        <p:grpSpPr>
          <a:xfrm>
            <a:off x="4635152" y="1822512"/>
            <a:ext cx="3170237" cy="440536"/>
            <a:chOff x="4635152" y="1822512"/>
            <a:chExt cx="3170237" cy="440536"/>
          </a:xfrm>
        </p:grpSpPr>
        <p:grpSp>
          <p:nvGrpSpPr>
            <p:cNvPr id="29" name="Ομάδα 28"/>
            <p:cNvGrpSpPr/>
            <p:nvPr/>
          </p:nvGrpSpPr>
          <p:grpSpPr>
            <a:xfrm>
              <a:off x="4635152" y="1822512"/>
              <a:ext cx="887561" cy="440536"/>
              <a:chOff x="4635152" y="1822512"/>
              <a:chExt cx="887561" cy="440536"/>
            </a:xfrm>
          </p:grpSpPr>
          <p:sp>
            <p:nvSpPr>
              <p:cNvPr id="10" name="Line 19"/>
              <p:cNvSpPr>
                <a:spLocks noChangeShapeType="1"/>
              </p:cNvSpPr>
              <p:nvPr/>
            </p:nvSpPr>
            <p:spPr bwMode="auto">
              <a:xfrm>
                <a:off x="463515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1" name="Text 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5102165" y="1822512"/>
                    <a:ext cx="420548" cy="368499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0" name="Ομάδα 29"/>
            <p:cNvGrpSpPr/>
            <p:nvPr/>
          </p:nvGrpSpPr>
          <p:grpSpPr>
            <a:xfrm>
              <a:off x="6913589" y="1828179"/>
              <a:ext cx="891800" cy="434869"/>
              <a:chOff x="6913589" y="1828179"/>
              <a:chExt cx="891800" cy="434869"/>
            </a:xfrm>
          </p:grpSpPr>
          <p:sp>
            <p:nvSpPr>
              <p:cNvPr id="9" name="Line 18"/>
              <p:cNvSpPr>
                <a:spLocks noChangeShapeType="1"/>
              </p:cNvSpPr>
              <p:nvPr/>
            </p:nvSpPr>
            <p:spPr bwMode="auto">
              <a:xfrm>
                <a:off x="6940202" y="2263048"/>
                <a:ext cx="865187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𝑭</m:t>
                                  </m:r>
                                </m:e>
                              </m:acc>
                            </m:e>
                            <m:sub>
                              <m:r>
                                <a:rPr lang="el-GR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  </m:t>
                              </m:r>
                            </m:sub>
                          </m:sSub>
                        </m:oMath>
                      </m:oMathPara>
                    </a14:m>
                    <a:endParaRPr lang="el-GR" altLang="el-GR" sz="1600" b="1" i="1" dirty="0">
                      <a:solidFill>
                        <a:srgbClr val="FF0000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omic Sans MS" pitchFamily="66" charset="0"/>
                    </a:endParaRPr>
                  </a:p>
                </p:txBody>
              </p:sp>
            </mc:Choice>
            <mc:Fallback xmlns="">
              <p:sp>
                <p:nvSpPr>
                  <p:cNvPr id="12" name="Text 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 bwMode="auto">
                  <a:xfrm>
                    <a:off x="6913589" y="1828179"/>
                    <a:ext cx="503238" cy="3684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13" name="Line 22"/>
          <p:cNvSpPr>
            <a:spLocks noChangeShapeType="1"/>
          </p:cNvSpPr>
          <p:nvPr/>
        </p:nvSpPr>
        <p:spPr bwMode="auto">
          <a:xfrm>
            <a:off x="5500339" y="2263048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grpSp>
        <p:nvGrpSpPr>
          <p:cNvPr id="14" name="Ομάδα 13"/>
          <p:cNvGrpSpPr/>
          <p:nvPr/>
        </p:nvGrpSpPr>
        <p:grpSpPr>
          <a:xfrm>
            <a:off x="4183674" y="1757039"/>
            <a:ext cx="4122301" cy="1133488"/>
            <a:chOff x="2556042" y="4657620"/>
            <a:chExt cx="4122301" cy="1133488"/>
          </a:xfrm>
        </p:grpSpPr>
        <p:grpSp>
          <p:nvGrpSpPr>
            <p:cNvPr id="15" name="Ομάδα 14"/>
            <p:cNvGrpSpPr/>
            <p:nvPr/>
          </p:nvGrpSpPr>
          <p:grpSpPr>
            <a:xfrm>
              <a:off x="2826544" y="5333543"/>
              <a:ext cx="3470215" cy="457565"/>
              <a:chOff x="3153172" y="3886252"/>
              <a:chExt cx="2964253" cy="457565"/>
            </a:xfrm>
          </p:grpSpPr>
          <p:sp>
            <p:nvSpPr>
              <p:cNvPr id="22" name="Text Box 24"/>
              <p:cNvSpPr txBox="1">
                <a:spLocks noChangeArrowheads="1"/>
              </p:cNvSpPr>
              <p:nvPr/>
            </p:nvSpPr>
            <p:spPr bwMode="auto">
              <a:xfrm>
                <a:off x="4572144" y="3922324"/>
                <a:ext cx="360362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>
                    <a:latin typeface="Comic Sans MS" pitchFamily="66" charset="0"/>
                  </a:rPr>
                  <a:t>r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23" name="Line 25"/>
              <p:cNvSpPr>
                <a:spLocks noChangeShapeType="1"/>
              </p:cNvSpPr>
              <p:nvPr/>
            </p:nvSpPr>
            <p:spPr bwMode="auto">
              <a:xfrm>
                <a:off x="3153172" y="3912017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4" name="Line 26"/>
              <p:cNvSpPr>
                <a:spLocks noChangeShapeType="1"/>
              </p:cNvSpPr>
              <p:nvPr/>
            </p:nvSpPr>
            <p:spPr bwMode="auto">
              <a:xfrm>
                <a:off x="6110167" y="3886252"/>
                <a:ext cx="0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5" name="Line 27"/>
              <p:cNvSpPr>
                <a:spLocks noChangeShapeType="1"/>
              </p:cNvSpPr>
              <p:nvPr/>
            </p:nvSpPr>
            <p:spPr bwMode="auto">
              <a:xfrm flipH="1">
                <a:off x="3165585" y="4114759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  <p:sp>
            <p:nvSpPr>
              <p:cNvPr id="26" name="Line 28"/>
              <p:cNvSpPr>
                <a:spLocks noChangeShapeType="1"/>
              </p:cNvSpPr>
              <p:nvPr/>
            </p:nvSpPr>
            <p:spPr bwMode="auto">
              <a:xfrm flipH="1">
                <a:off x="4820438" y="4102152"/>
                <a:ext cx="129698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l-GR"/>
              </a:p>
            </p:txBody>
          </p:sp>
        </p:grpSp>
        <p:grpSp>
          <p:nvGrpSpPr>
            <p:cNvPr id="16" name="Ομάδα 15"/>
            <p:cNvGrpSpPr/>
            <p:nvPr/>
          </p:nvGrpSpPr>
          <p:grpSpPr>
            <a:xfrm>
              <a:off x="2556042" y="4657620"/>
              <a:ext cx="4122301" cy="675923"/>
              <a:chOff x="2607635" y="3210329"/>
              <a:chExt cx="4122301" cy="675923"/>
            </a:xfrm>
          </p:grpSpPr>
          <p:grpSp>
            <p:nvGrpSpPr>
              <p:cNvPr id="17" name="Ομάδα 16"/>
              <p:cNvGrpSpPr/>
              <p:nvPr/>
            </p:nvGrpSpPr>
            <p:grpSpPr>
              <a:xfrm>
                <a:off x="2697163" y="3525888"/>
                <a:ext cx="3753198" cy="360364"/>
                <a:chOff x="2697163" y="3525888"/>
                <a:chExt cx="3753198" cy="360364"/>
              </a:xfrm>
            </p:grpSpPr>
            <p:sp>
              <p:nvSpPr>
                <p:cNvPr id="20" name="Oval 16"/>
                <p:cNvSpPr>
                  <a:spLocks noChangeArrowheads="1"/>
                </p:cNvSpPr>
                <p:nvPr/>
              </p:nvSpPr>
              <p:spPr bwMode="auto">
                <a:xfrm>
                  <a:off x="2697163" y="3525888"/>
                  <a:ext cx="361950" cy="360364"/>
                </a:xfrm>
                <a:prstGeom prst="ellipse">
                  <a:avLst/>
                </a:prstGeom>
                <a:solidFill>
                  <a:srgbClr val="FFFF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400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>
                  <a:off x="6229350" y="3595679"/>
                  <a:ext cx="221011" cy="215536"/>
                </a:xfrm>
                <a:prstGeom prst="ellipse">
                  <a:avLst/>
                </a:prstGeom>
                <a:solidFill>
                  <a:srgbClr val="99FFCC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l-GR" altLang="el-GR" sz="2800" b="1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18" name="Text Box 12"/>
              <p:cNvSpPr txBox="1">
                <a:spLocks noChangeArrowheads="1"/>
              </p:cNvSpPr>
              <p:nvPr/>
            </p:nvSpPr>
            <p:spPr bwMode="auto">
              <a:xfrm>
                <a:off x="2607635" y="3210329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1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  <p:sp>
            <p:nvSpPr>
              <p:cNvPr id="19" name="Text Box 13"/>
              <p:cNvSpPr txBox="1">
                <a:spLocks noChangeArrowheads="1"/>
              </p:cNvSpPr>
              <p:nvPr/>
            </p:nvSpPr>
            <p:spPr bwMode="auto">
              <a:xfrm>
                <a:off x="6225111" y="3267677"/>
                <a:ext cx="504825" cy="3385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el-GR" sz="1600" b="1" i="1" dirty="0" smtClean="0">
                    <a:latin typeface="Comic Sans MS" pitchFamily="66" charset="0"/>
                  </a:rPr>
                  <a:t>m</a:t>
                </a:r>
                <a:r>
                  <a:rPr lang="en-US" altLang="el-GR" sz="1600" b="1" baseline="-25000" dirty="0" smtClean="0">
                    <a:latin typeface="Comic Sans MS" pitchFamily="66" charset="0"/>
                  </a:rPr>
                  <a:t>2</a:t>
                </a:r>
                <a:endParaRPr lang="el-GR" altLang="el-GR" sz="1600" b="1" i="1" dirty="0">
                  <a:latin typeface="Comic Sans MS" pitchFamily="66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00158" y="3979315"/>
                <a:ext cx="8440223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Comic Sans MS" panose="030F0702030302020204" pitchFamily="66" charset="0"/>
                  </a:rPr>
                  <a:t>G = 6,673</a:t>
                </a:r>
                <a:r>
                  <a:rPr lang="en-US" sz="1600" b="1" dirty="0" smtClean="0">
                    <a:latin typeface="Comic Sans MS" panose="030F0702030302020204" pitchFamily="66" charset="0"/>
                  </a:rPr>
                  <a:t>*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10</a:t>
                </a:r>
                <a:r>
                  <a:rPr lang="en-US" sz="2000" b="1" baseline="30000" dirty="0" smtClean="0">
                    <a:latin typeface="Comic Sans MS" panose="030F0702030302020204" pitchFamily="66" charset="0"/>
                  </a:rPr>
                  <a:t>-11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𝐍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𝐦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0" smtClean="0">
                                <a:latin typeface="Cambria Math" panose="02040503050406030204" pitchFamily="18" charset="0"/>
                              </a:rPr>
                              <m:t>𝐤𝐠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l-GR" sz="2400" dirty="0" smtClean="0"/>
                  <a:t>  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(</a:t>
                </a:r>
                <a:r>
                  <a:rPr lang="en-US" sz="2000" b="1" dirty="0" smtClean="0">
                    <a:latin typeface="Comic Sans MS" panose="030F0702030302020204" pitchFamily="66" charset="0"/>
                  </a:rPr>
                  <a:t>SI), </a:t>
                </a:r>
                <a:r>
                  <a:rPr lang="el-GR" sz="2000" b="1" dirty="0" smtClean="0">
                    <a:latin typeface="Comic Sans MS" panose="030F0702030302020204" pitchFamily="66" charset="0"/>
                  </a:rPr>
                  <a:t>λέγεται σταθερά της παγκόσμιας έλξης.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158" y="3979315"/>
                <a:ext cx="8440223" cy="728405"/>
              </a:xfrm>
              <a:prstGeom prst="rect">
                <a:avLst/>
              </a:prstGeom>
              <a:blipFill>
                <a:blip r:embed="rId5"/>
                <a:stretch>
                  <a:fillRect l="-722" r="-43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377833" y="5028742"/>
                <a:ext cx="7218484" cy="43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000" b="1" dirty="0" smtClean="0">
                    <a:latin typeface="Comic Sans MS" panose="030F0702030302020204" pitchFamily="66" charset="0"/>
                  </a:rPr>
                  <a:t>Οι δυνάμεις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l-G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 </m:t>
                        </m:r>
                      </m:sub>
                    </m:sSub>
                  </m:oMath>
                </a14:m>
                <a:r>
                  <a:rPr lang="el-GR" sz="2000" b="1" dirty="0" smtClean="0">
                    <a:latin typeface="Comic Sans MS" panose="030F0702030302020204" pitchFamily="66" charset="0"/>
                  </a:rPr>
                  <a:t>είναι διατηρητικές και κεντρικές. </a:t>
                </a:r>
                <a:endParaRPr lang="el-GR" sz="2000" b="1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7833" y="5028742"/>
                <a:ext cx="7218484" cy="437492"/>
              </a:xfrm>
              <a:prstGeom prst="rect">
                <a:avLst/>
              </a:prstGeom>
              <a:blipFill>
                <a:blip r:embed="rId6"/>
                <a:stretch>
                  <a:fillRect l="-845" b="-236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4" name="Ομάδα 33"/>
          <p:cNvGrpSpPr/>
          <p:nvPr/>
        </p:nvGrpSpPr>
        <p:grpSpPr>
          <a:xfrm>
            <a:off x="10430086" y="93287"/>
            <a:ext cx="1622667" cy="2640895"/>
            <a:chOff x="10430086" y="93287"/>
            <a:chExt cx="1622667" cy="2640895"/>
          </a:xfrm>
        </p:grpSpPr>
        <p:pic>
          <p:nvPicPr>
            <p:cNvPr id="32" name="Εικόνα 3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80260" y="93287"/>
              <a:ext cx="1522320" cy="209665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0430086" y="2149407"/>
              <a:ext cx="162266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latin typeface="Comic Sans MS" panose="030F0702030302020204" pitchFamily="66" charset="0"/>
                  <a:hlinkClick r:id="rId8"/>
                </a:rPr>
                <a:t>Isaac </a:t>
              </a:r>
              <a:r>
                <a:rPr lang="en-US" sz="1600" b="1" dirty="0" smtClean="0">
                  <a:latin typeface="Comic Sans MS" panose="030F0702030302020204" pitchFamily="66" charset="0"/>
                  <a:hlinkClick r:id="rId8"/>
                </a:rPr>
                <a:t>Newton</a:t>
              </a:r>
              <a:endParaRPr lang="en-US" sz="1600" b="1" dirty="0" smtClean="0">
                <a:latin typeface="Comic Sans MS" panose="030F0702030302020204" pitchFamily="66" charset="0"/>
              </a:endParaRPr>
            </a:p>
            <a:p>
              <a:pPr algn="ctr"/>
              <a:r>
                <a:rPr lang="en-US" sz="1600" b="1" dirty="0" smtClean="0">
                  <a:latin typeface="Comic Sans MS" panose="030F0702030302020204" pitchFamily="66" charset="0"/>
                </a:rPr>
                <a:t>1643 - 1727</a:t>
              </a:r>
              <a:endParaRPr lang="el-GR" sz="1600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739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13" grpId="0" animBg="1"/>
      <p:bldP spid="27" grpId="0"/>
      <p:bldP spid="28" grpId="0"/>
    </p:bldLst>
  </p:timing>
</p:sld>
</file>

<file path=ppt/theme/theme1.xml><?xml version="1.0" encoding="utf-8"?>
<a:theme xmlns:a="http://schemas.openxmlformats.org/drawingml/2006/main" name="2_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2081</TotalTime>
  <Words>3064</Words>
  <Application>Microsoft Office PowerPoint</Application>
  <PresentationFormat>Ευρεία οθόνη</PresentationFormat>
  <Paragraphs>344</Paragraphs>
  <Slides>31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40" baseType="lpstr">
      <vt:lpstr>Arial</vt:lpstr>
      <vt:lpstr>Calibri</vt:lpstr>
      <vt:lpstr>Cambria Math</vt:lpstr>
      <vt:lpstr>Comic Sans MS</vt:lpstr>
      <vt:lpstr>Tahoma</vt:lpstr>
      <vt:lpstr>Times New Roman</vt:lpstr>
      <vt:lpstr>Trebuchet MS</vt:lpstr>
      <vt:lpstr>Wingdings</vt:lpstr>
      <vt:lpstr>2_Θέμα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Ερωτήσεις από το σχολικό βιβλίο ( από σελ. 191)</vt:lpstr>
      <vt:lpstr>Παρουσίαση του PowerPoint</vt:lpstr>
      <vt:lpstr>Ερωτήσεις εκτός του σχολικού βιβλίου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Μερκούριος Παναγιωτόπουλος</dc:creator>
  <cp:lastModifiedBy>Μερκούριος Παναγιωτόπουλος</cp:lastModifiedBy>
  <cp:revision>222</cp:revision>
  <dcterms:created xsi:type="dcterms:W3CDTF">2020-02-06T17:43:27Z</dcterms:created>
  <dcterms:modified xsi:type="dcterms:W3CDTF">2021-01-24T09:34:49Z</dcterms:modified>
</cp:coreProperties>
</file>