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313" r:id="rId27"/>
    <p:sldId id="314" r:id="rId28"/>
    <p:sldId id="289" r:id="rId29"/>
    <p:sldId id="312" r:id="rId30"/>
    <p:sldId id="290" r:id="rId31"/>
    <p:sldId id="291" r:id="rId32"/>
    <p:sldId id="292" r:id="rId33"/>
    <p:sldId id="293" r:id="rId34"/>
    <p:sldId id="294" r:id="rId35"/>
    <p:sldId id="317" r:id="rId36"/>
    <p:sldId id="295" r:id="rId37"/>
    <p:sldId id="296" r:id="rId38"/>
    <p:sldId id="315" r:id="rId39"/>
    <p:sldId id="297" r:id="rId40"/>
    <p:sldId id="316"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006600"/>
    <a:srgbClr val="CCFFCC"/>
    <a:srgbClr val="FFFFCC"/>
    <a:srgbClr val="FFFFFF"/>
    <a:srgbClr val="66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20"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F409367-2DEA-4944-B4A3-8A995D144699}" type="datetime1">
              <a:rPr lang="el-GR" smtClean="0">
                <a:solidFill>
                  <a:prstClr val="black">
                    <a:tint val="75000"/>
                  </a:prstClr>
                </a:solidFill>
              </a:rPr>
              <a:pPr/>
              <a:t>30/10/2020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056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BB7063-0C51-4034-8ADD-AA3F8D783379}" type="datetime1">
              <a:rPr lang="el-GR" smtClean="0">
                <a:solidFill>
                  <a:prstClr val="black">
                    <a:tint val="75000"/>
                  </a:prstClr>
                </a:solidFill>
              </a:rPr>
              <a:pPr/>
              <a:t>30/10/2020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133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ECC8CF-BCCC-4662-B44D-ADFA8CB05D0B}" type="datetime1">
              <a:rPr lang="el-GR" smtClean="0">
                <a:solidFill>
                  <a:prstClr val="black">
                    <a:tint val="75000"/>
                  </a:prstClr>
                </a:solidFill>
              </a:rPr>
              <a:pPr/>
              <a:t>30/10/2020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2405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542563-4376-48EB-954D-B9B5A7AA4535}" type="datetime1">
              <a:rPr lang="el-GR" smtClean="0">
                <a:solidFill>
                  <a:prstClr val="black">
                    <a:tint val="75000"/>
                  </a:prstClr>
                </a:solidFill>
              </a:rPr>
              <a:pPr>
                <a:defRPr/>
              </a:pPr>
              <a:t>30/10/2020</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95023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E026DEBC-BF64-4D5A-9D37-4A7F92484579}" type="datetime1">
              <a:rPr lang="el-GR" altLang="el-GR" smtClean="0">
                <a:solidFill>
                  <a:prstClr val="black">
                    <a:tint val="75000"/>
                  </a:prstClr>
                </a:solidFill>
              </a:rPr>
              <a:pPr>
                <a:defRPr/>
              </a:pPr>
              <a:t>30/10/2020</a:t>
            </a:fld>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Μερκούρης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80647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fld id="{C70278A9-20ED-43C7-98B5-88C3771F647C}" type="datetime1">
              <a:rPr lang="el-GR" altLang="el-GR" smtClean="0">
                <a:solidFill>
                  <a:prstClr val="black">
                    <a:tint val="75000"/>
                  </a:prstClr>
                </a:solidFill>
              </a:rPr>
              <a:pPr>
                <a:defRPr/>
              </a:pPr>
              <a:t>30/10/2020</a:t>
            </a:fld>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Μερκούρης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51254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fld id="{F6579652-D2E6-4D65-BAC4-81E74D6FB0BE}" type="datetime1">
              <a:rPr lang="el-GR" altLang="el-GR" smtClean="0">
                <a:solidFill>
                  <a:prstClr val="black">
                    <a:tint val="75000"/>
                  </a:prstClr>
                </a:solidFill>
              </a:rPr>
              <a:pPr>
                <a:defRPr/>
              </a:pPr>
              <a:t>30/10/2020</a:t>
            </a:fld>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r>
              <a:rPr lang="el-GR" altLang="el-GR" smtClean="0">
                <a:solidFill>
                  <a:prstClr val="black">
                    <a:tint val="75000"/>
                  </a:prstClr>
                </a:solidFill>
              </a:rPr>
              <a:t>Μερκούρης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06656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60015C-1B4E-4C2C-8E07-FFA1F935F737}" type="datetime1">
              <a:rPr lang="el-GR" smtClean="0">
                <a:solidFill>
                  <a:prstClr val="black">
                    <a:tint val="75000"/>
                  </a:prstClr>
                </a:solidFill>
              </a:rPr>
              <a:pPr/>
              <a:t>30/10/2020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031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89150B-CA78-4223-99E3-57405459D1E3}" type="datetime1">
              <a:rPr lang="el-GR" smtClean="0">
                <a:solidFill>
                  <a:prstClr val="black">
                    <a:tint val="75000"/>
                  </a:prstClr>
                </a:solidFill>
              </a:rPr>
              <a:pPr/>
              <a:t>30/10/2020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3157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2CCFCA4-F0A3-4E61-B6D8-CA8AABB03A06}" type="datetime1">
              <a:rPr lang="el-GR" smtClean="0">
                <a:solidFill>
                  <a:prstClr val="black">
                    <a:tint val="75000"/>
                  </a:prstClr>
                </a:solidFill>
              </a:rPr>
              <a:pPr/>
              <a:t>30/10/2020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512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41353E7-60CC-48C3-96FE-95CA9C10EFAF}" type="datetime1">
              <a:rPr lang="el-GR" smtClean="0">
                <a:solidFill>
                  <a:prstClr val="black">
                    <a:tint val="75000"/>
                  </a:prstClr>
                </a:solidFill>
              </a:rPr>
              <a:pPr/>
              <a:t>30/10/2020</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1913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EB1B694-4BFD-456E-968D-6AE44BF4F077}" type="datetime1">
              <a:rPr lang="el-GR" smtClean="0">
                <a:solidFill>
                  <a:prstClr val="black">
                    <a:tint val="75000"/>
                  </a:prstClr>
                </a:solidFill>
              </a:rPr>
              <a:pPr/>
              <a:t>30/10/2020</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9096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48DB596-748B-4D6D-952F-0ECEF118A968}" type="datetime1">
              <a:rPr lang="el-GR" smtClean="0">
                <a:solidFill>
                  <a:prstClr val="black">
                    <a:tint val="75000"/>
                  </a:prstClr>
                </a:solidFill>
              </a:rPr>
              <a:pPr/>
              <a:t>30/10/2020</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9023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105548C-7919-4D47-A16E-CE03D056B416}" type="datetime1">
              <a:rPr lang="el-GR" smtClean="0">
                <a:solidFill>
                  <a:prstClr val="black">
                    <a:tint val="75000"/>
                  </a:prstClr>
                </a:solidFill>
              </a:rPr>
              <a:pPr/>
              <a:t>30/10/2020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8079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42245A-F871-4518-B158-4AB96C348733}" type="datetime1">
              <a:rPr lang="el-GR" smtClean="0">
                <a:solidFill>
                  <a:prstClr val="black">
                    <a:tint val="75000"/>
                  </a:prstClr>
                </a:solidFill>
              </a:rPr>
              <a:pPr/>
              <a:t>30/10/2020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808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F3057-6BC1-4621-95B3-CB9873FAD628}" type="datetime1">
              <a:rPr lang="el-GR" smtClean="0">
                <a:solidFill>
                  <a:prstClr val="black">
                    <a:tint val="75000"/>
                  </a:prstClr>
                </a:solidFill>
              </a:rPr>
              <a:pPr/>
              <a:t>30/10/2020</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1962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5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hyperlink" Target="http://www.upscale.utoronto.ca/GeneralInterest/Harrison/Flash/ClassMechanics/RotatingWheel/RotateWithOmega.html" TargetMode="External"/><Relationship Id="rId1" Type="http://schemas.openxmlformats.org/officeDocument/2006/relationships/slideLayout" Target="../slideLayouts/slideLayout7.xml"/><Relationship Id="rId6" Type="http://schemas.openxmlformats.org/officeDocument/2006/relationships/image" Target="../media/image2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8" Type="http://schemas.openxmlformats.org/officeDocument/2006/relationships/image" Target="../media/image55.png"/><Relationship Id="rId21"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image" Target="../media/image2.png"/><Relationship Id="rId16" Type="http://schemas.openxmlformats.org/officeDocument/2006/relationships/image" Target="../media/image53.png"/><Relationship Id="rId20" Type="http://schemas.openxmlformats.org/officeDocument/2006/relationships/image" Target="../media/image49.png"/><Relationship Id="rId1" Type="http://schemas.openxmlformats.org/officeDocument/2006/relationships/slideLayout" Target="../slideLayouts/slideLayout7.xml"/><Relationship Id="rId15" Type="http://schemas.openxmlformats.org/officeDocument/2006/relationships/image" Target="../media/image52.png"/><Relationship Id="rId23" Type="http://schemas.openxmlformats.org/officeDocument/2006/relationships/image" Target="../media/image57.png"/><Relationship Id="rId19" Type="http://schemas.openxmlformats.org/officeDocument/2006/relationships/image" Target="../media/image48.png"/><Relationship Id="rId14" Type="http://schemas.openxmlformats.org/officeDocument/2006/relationships/image" Target="../media/image51.png"/><Relationship Id="rId22"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7" Type="http://schemas.openxmlformats.org/officeDocument/2006/relationships/image" Target="../media/image46.png"/><Relationship Id="rId12" Type="http://schemas.openxmlformats.org/officeDocument/2006/relationships/image" Target="../media/image65.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10" Type="http://schemas.openxmlformats.org/officeDocument/2006/relationships/image" Target="../media/image63.png"/><Relationship Id="rId9" Type="http://schemas.openxmlformats.org/officeDocument/2006/relationships/image" Target="../media/image47.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hyperlink" Target="http://open4edu.blogspot.gr/2012/02/blog-post_05.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7.png"/><Relationship Id="rId5" Type="http://schemas.openxmlformats.org/officeDocument/2006/relationships/image" Target="../media/image650.png"/><Relationship Id="rId10" Type="http://schemas.openxmlformats.org/officeDocument/2006/relationships/image" Target="../media/image62.png"/><Relationship Id="rId9" Type="http://schemas.openxmlformats.org/officeDocument/2006/relationships/image" Target="../media/image600.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physics.gsu.edu/perera/courses/phys1111/ch5.ppt" TargetMode="External"/><Relationship Id="rId3" Type="http://schemas.openxmlformats.org/officeDocument/2006/relationships/hyperlink" Target="https://www.youtube.com/watch?v=DycCjsPJLFQ" TargetMode="External"/><Relationship Id="rId7" Type="http://schemas.openxmlformats.org/officeDocument/2006/relationships/hyperlink" Target="http://www.seilias.gr/index.php?option=com_content&amp;task=view&amp;id=400&amp;Itemid=32&amp;catid=21" TargetMode="External"/><Relationship Id="rId2" Type="http://schemas.openxmlformats.org/officeDocument/2006/relationships/hyperlink" Target="http://users.sch.gr/kassetas/yPhysicsALyceum9.htm" TargetMode="External"/><Relationship Id="rId1" Type="http://schemas.openxmlformats.org/officeDocument/2006/relationships/slideLayout" Target="../slideLayouts/slideLayout7.xml"/><Relationship Id="rId6" Type="http://schemas.openxmlformats.org/officeDocument/2006/relationships/hyperlink" Target="http://www.seilias.gr/index.php?option=com_content&amp;task=view&amp;id=438&amp;Itemid=32&amp;catid=21" TargetMode="External"/><Relationship Id="rId5" Type="http://schemas.openxmlformats.org/officeDocument/2006/relationships/hyperlink" Target="http://www.seilias.gr/index.php?option=com_content&amp;task=view&amp;id=110&amp;Itemid=32&amp;catid=21" TargetMode="External"/><Relationship Id="rId10" Type="http://schemas.openxmlformats.org/officeDocument/2006/relationships/hyperlink" Target="http://ylikonet300.blogspot.gr/2012/10/114.html" TargetMode="External"/><Relationship Id="rId4" Type="http://schemas.openxmlformats.org/officeDocument/2006/relationships/hyperlink" Target="https://www.youtube.com/watch?v=jSfNq5ndtFc" TargetMode="External"/><Relationship Id="rId9" Type="http://schemas.openxmlformats.org/officeDocument/2006/relationships/hyperlink" Target="https://www.youtube.com/watch?v=wQyIDdGwT-g"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merkopanas.blogspot.com/2017/10/hot-potatoes_24.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emf"/><Relationship Id="rId11" Type="http://schemas.openxmlformats.org/officeDocument/2006/relationships/image" Target="../media/image2.png"/><Relationship Id="rId5" Type="http://schemas.openxmlformats.org/officeDocument/2006/relationships/oleObject" Target="../embeddings/oleObject2.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solidFill>
                  <a:prstClr val="black"/>
                </a:solidFill>
              </a:rPr>
              <a:t>Μερκούρης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a:t>
            </a:fld>
            <a:endParaRPr lang="el-GR" dirty="0">
              <a:solidFill>
                <a:prstClr val="black"/>
              </a:solidFill>
            </a:endParaRPr>
          </a:p>
        </p:txBody>
      </p:sp>
      <p:sp>
        <p:nvSpPr>
          <p:cNvPr id="4" name="TextBox 3"/>
          <p:cNvSpPr txBox="1"/>
          <p:nvPr/>
        </p:nvSpPr>
        <p:spPr>
          <a:xfrm>
            <a:off x="1523008" y="729569"/>
            <a:ext cx="5688632" cy="646331"/>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Κυκλική Κίνηση</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556792"/>
            <a:ext cx="5517402" cy="4138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524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8195"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649F15-C91C-41B1-84FD-198B8AEA3164}" type="slidenum">
              <a:rPr lang="el-GR" altLang="el-GR" sz="1200">
                <a:solidFill>
                  <a:srgbClr val="000000"/>
                </a:solidFill>
                <a:latin typeface="Calibri" panose="020F0502020204030204" pitchFamily="34" charset="0"/>
              </a:rPr>
              <a:pPr eaLnBrk="1" hangingPunct="1"/>
              <a:t>10</a:t>
            </a:fld>
            <a:endParaRPr lang="el-GR" altLang="el-GR" sz="1200" dirty="0">
              <a:solidFill>
                <a:srgbClr val="000000"/>
              </a:solidFill>
              <a:latin typeface="Calibri" panose="020F0502020204030204" pitchFamily="34" charset="0"/>
            </a:endParaRPr>
          </a:p>
        </p:txBody>
      </p:sp>
      <p:sp>
        <p:nvSpPr>
          <p:cNvPr id="17412" name="Oval 4"/>
          <p:cNvSpPr>
            <a:spLocks noChangeArrowheads="1"/>
          </p:cNvSpPr>
          <p:nvPr/>
        </p:nvSpPr>
        <p:spPr bwMode="auto">
          <a:xfrm>
            <a:off x="2771775" y="836613"/>
            <a:ext cx="3311525"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3" name="Line 5"/>
          <p:cNvSpPr>
            <a:spLocks noChangeShapeType="1"/>
          </p:cNvSpPr>
          <p:nvPr/>
        </p:nvSpPr>
        <p:spPr bwMode="auto">
          <a:xfrm>
            <a:off x="4427538" y="1700213"/>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4" name="Line 6"/>
          <p:cNvSpPr>
            <a:spLocks noChangeShapeType="1"/>
          </p:cNvSpPr>
          <p:nvPr/>
        </p:nvSpPr>
        <p:spPr bwMode="auto">
          <a:xfrm>
            <a:off x="4427538" y="263683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5" name="Line 7"/>
          <p:cNvSpPr>
            <a:spLocks noChangeShapeType="1"/>
          </p:cNvSpPr>
          <p:nvPr/>
        </p:nvSpPr>
        <p:spPr bwMode="auto">
          <a:xfrm flipV="1">
            <a:off x="4427538" y="1652588"/>
            <a:ext cx="1655762" cy="714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6" name="Line 8"/>
          <p:cNvSpPr>
            <a:spLocks noChangeShapeType="1"/>
          </p:cNvSpPr>
          <p:nvPr/>
        </p:nvSpPr>
        <p:spPr bwMode="auto">
          <a:xfrm>
            <a:off x="4427538" y="1700213"/>
            <a:ext cx="1018559"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8" name="Arc 10"/>
          <p:cNvSpPr>
            <a:spLocks/>
          </p:cNvSpPr>
          <p:nvPr/>
        </p:nvSpPr>
        <p:spPr bwMode="auto">
          <a:xfrm rot="15849049" flipH="1">
            <a:off x="2697957" y="2134393"/>
            <a:ext cx="647700" cy="500063"/>
          </a:xfrm>
          <a:custGeom>
            <a:avLst/>
            <a:gdLst>
              <a:gd name="T0" fmla="*/ 322741 w 21600"/>
              <a:gd name="T1" fmla="*/ 0 h 18728"/>
              <a:gd name="T2" fmla="*/ 647700 w 21600"/>
              <a:gd name="T3" fmla="*/ 500063 h 18728"/>
              <a:gd name="T4" fmla="*/ 0 w 21600"/>
              <a:gd name="T5" fmla="*/ 500063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7419" name="Text Box 11"/>
          <p:cNvSpPr txBox="1">
            <a:spLocks noChangeArrowheads="1"/>
          </p:cNvSpPr>
          <p:nvPr/>
        </p:nvSpPr>
        <p:spPr bwMode="auto">
          <a:xfrm>
            <a:off x="5364163"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7420" name="Text Box 12"/>
          <p:cNvSpPr txBox="1">
            <a:spLocks noChangeArrowheads="1"/>
          </p:cNvSpPr>
          <p:nvPr/>
        </p:nvSpPr>
        <p:spPr bwMode="auto">
          <a:xfrm>
            <a:off x="6084888" y="148431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7422" name="Text Box 14"/>
          <p:cNvSpPr txBox="1">
            <a:spLocks noChangeArrowheads="1"/>
          </p:cNvSpPr>
          <p:nvPr/>
        </p:nvSpPr>
        <p:spPr bwMode="auto">
          <a:xfrm>
            <a:off x="4067175" y="188913"/>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7423" name="Text Box 15"/>
          <p:cNvSpPr txBox="1">
            <a:spLocks noChangeArrowheads="1"/>
          </p:cNvSpPr>
          <p:nvPr/>
        </p:nvSpPr>
        <p:spPr bwMode="auto">
          <a:xfrm>
            <a:off x="4067175" y="30686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7425" name="Line 17"/>
          <p:cNvSpPr>
            <a:spLocks noChangeShapeType="1"/>
          </p:cNvSpPr>
          <p:nvPr/>
        </p:nvSpPr>
        <p:spPr bwMode="auto">
          <a:xfrm>
            <a:off x="4427538" y="47625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26" name="Text Box 18"/>
          <p:cNvSpPr txBox="1">
            <a:spLocks noChangeArrowheads="1"/>
          </p:cNvSpPr>
          <p:nvPr/>
        </p:nvSpPr>
        <p:spPr bwMode="auto">
          <a:xfrm>
            <a:off x="4140200" y="15573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7427" name="Oval 19"/>
          <p:cNvSpPr>
            <a:spLocks noChangeArrowheads="1"/>
          </p:cNvSpPr>
          <p:nvPr/>
        </p:nvSpPr>
        <p:spPr bwMode="auto">
          <a:xfrm>
            <a:off x="5435600" y="2420938"/>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8" name="Oval 20"/>
          <p:cNvSpPr>
            <a:spLocks noChangeArrowheads="1"/>
          </p:cNvSpPr>
          <p:nvPr/>
        </p:nvSpPr>
        <p:spPr bwMode="auto">
          <a:xfrm>
            <a:off x="6084888" y="162877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mc:Choice xmlns:a14="http://schemas.microsoft.com/office/drawing/2010/main" Requires="a14">
          <p:sp>
            <p:nvSpPr>
              <p:cNvPr id="17429" name="Text Box 21"/>
              <p:cNvSpPr txBox="1">
                <a:spLocks noChangeArrowheads="1"/>
              </p:cNvSpPr>
              <p:nvPr/>
            </p:nvSpPr>
            <p:spPr bwMode="auto">
              <a:xfrm>
                <a:off x="538858" y="3630030"/>
                <a:ext cx="8209160" cy="21087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fontAlgn="base">
                  <a:lnSpc>
                    <a:spcPct val="150000"/>
                  </a:lnSpc>
                  <a:spcBef>
                    <a:spcPct val="50000"/>
                  </a:spcBef>
                  <a:spcAft>
                    <a:spcPct val="0"/>
                  </a:spcAft>
                  <a:defRPr/>
                </a:pPr>
                <a:r>
                  <a:rPr lang="el-GR" altLang="el-GR" sz="2000" b="1" dirty="0">
                    <a:solidFill>
                      <a:srgbClr val="000000"/>
                    </a:solidFill>
                    <a:latin typeface="Comic Sans MS" pitchFamily="66" charset="0"/>
                  </a:rPr>
                  <a:t>Ονομάζουμε</a:t>
                </a:r>
                <a:r>
                  <a:rPr lang="el-GR" altLang="el-GR" sz="2400" b="1" dirty="0">
                    <a:solidFill>
                      <a:srgbClr val="000000"/>
                    </a:solidFill>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γραμμική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ταχύτητα </a:t>
                </a:r>
                <a14:m>
                  <m:oMath xmlns:m="http://schemas.openxmlformats.org/officeDocument/2006/math">
                    <m:acc>
                      <m:accPr>
                        <m:chr m:val="⃗"/>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a:solidFill>
                              <a:srgbClr val="FF0000"/>
                            </a:solidFill>
                            <a:effectLst>
                              <a:outerShdw blurRad="38100" dist="38100" dir="2700000" algn="tl">
                                <a:srgbClr val="000000">
                                  <a:alpha val="43137"/>
                                </a:srgbClr>
                              </a:outerShdw>
                            </a:effectLst>
                            <a:latin typeface="Cambria Math"/>
                          </a:rPr>
                          <m:t>𝝊</m:t>
                        </m:r>
                      </m:e>
                    </m:acc>
                  </m:oMath>
                </a14:m>
                <a:r>
                  <a:rPr lang="el-GR" altLang="el-GR" sz="2000" b="1" dirty="0" smtClean="0">
                    <a:solidFill>
                      <a:srgbClr val="000000"/>
                    </a:solidFill>
                    <a:latin typeface="Comic Sans MS" pitchFamily="66" charset="0"/>
                  </a:rPr>
                  <a:t> ενός </a:t>
                </a:r>
                <a:r>
                  <a:rPr lang="el-GR" altLang="el-GR" sz="2000" b="1" dirty="0">
                    <a:solidFill>
                      <a:srgbClr val="000000"/>
                    </a:solidFill>
                    <a:latin typeface="Comic Sans MS" pitchFamily="66" charset="0"/>
                  </a:rPr>
                  <a:t>σημειακού αντικειμένου που κινείται σε καμπύλη (κυκλική) τροχιά, ένα διάνυσμα που έχει μέτρο ίσο με το πηλίκο του μήκους του τόξου Δ</a:t>
                </a:r>
                <a:r>
                  <a:rPr lang="en-US" altLang="el-GR" sz="2000" b="1" i="1" dirty="0">
                    <a:solidFill>
                      <a:srgbClr val="000000"/>
                    </a:solidFill>
                    <a:latin typeface="Comic Sans MS" pitchFamily="66" charset="0"/>
                  </a:rPr>
                  <a:t>s</a:t>
                </a:r>
                <a:r>
                  <a:rPr lang="el-GR" altLang="el-GR" sz="2000" b="1" i="1" dirty="0">
                    <a:solidFill>
                      <a:srgbClr val="000000"/>
                    </a:solidFill>
                    <a:latin typeface="Comic Sans MS" pitchFamily="66" charset="0"/>
                  </a:rPr>
                  <a:t>  </a:t>
                </a:r>
                <a:r>
                  <a:rPr lang="el-GR" altLang="el-GR" sz="2000" b="1" dirty="0">
                    <a:solidFill>
                      <a:srgbClr val="000000"/>
                    </a:solidFill>
                    <a:latin typeface="Comic Sans MS" pitchFamily="66" charset="0"/>
                  </a:rPr>
                  <a:t>που διανύει το υλικό σημείο σε χρόνο Δ</a:t>
                </a:r>
                <a:r>
                  <a:rPr lang="en-US" altLang="el-GR" sz="2000" b="1" i="1" dirty="0">
                    <a:solidFill>
                      <a:srgbClr val="000000"/>
                    </a:solidFill>
                    <a:latin typeface="Comic Sans MS" pitchFamily="66" charset="0"/>
                  </a:rPr>
                  <a:t>t</a:t>
                </a:r>
                <a:r>
                  <a:rPr lang="el-GR" altLang="el-GR" sz="2000" b="1" dirty="0">
                    <a:solidFill>
                      <a:srgbClr val="000000"/>
                    </a:solidFill>
                    <a:latin typeface="Comic Sans MS" pitchFamily="66" charset="0"/>
                  </a:rPr>
                  <a:t> προς</a:t>
                </a:r>
                <a:r>
                  <a:rPr lang="el-GR" altLang="el-GR" sz="2000" b="1" i="1" dirty="0">
                    <a:solidFill>
                      <a:srgbClr val="000000"/>
                    </a:solidFill>
                    <a:latin typeface="Comic Sans MS" pitchFamily="66" charset="0"/>
                  </a:rPr>
                  <a:t> </a:t>
                </a:r>
                <a:r>
                  <a:rPr lang="el-GR" altLang="el-GR" sz="2000" b="1" dirty="0">
                    <a:solidFill>
                      <a:srgbClr val="000000"/>
                    </a:solidFill>
                    <a:latin typeface="Comic Sans MS" pitchFamily="66" charset="0"/>
                  </a:rPr>
                  <a:t>τον χρόνο αυτό</a:t>
                </a:r>
                <a:r>
                  <a:rPr lang="en-US" altLang="el-GR" sz="2000" b="1" dirty="0">
                    <a:solidFill>
                      <a:srgbClr val="000000"/>
                    </a:solidFill>
                    <a:latin typeface="Comic Sans MS" pitchFamily="66" charset="0"/>
                  </a:rPr>
                  <a:t>.</a:t>
                </a:r>
                <a:r>
                  <a:rPr lang="el-GR" altLang="el-GR" sz="2000" b="1" dirty="0">
                    <a:solidFill>
                      <a:srgbClr val="000000"/>
                    </a:solidFill>
                    <a:latin typeface="Comic Sans MS" pitchFamily="66" charset="0"/>
                  </a:rPr>
                  <a:t>  </a:t>
                </a:r>
                <a:r>
                  <a:rPr lang="el-GR" altLang="el-GR" sz="2000" b="1" dirty="0">
                    <a:solidFill>
                      <a:srgbClr val="FF0000"/>
                    </a:solidFill>
                    <a:latin typeface="Comic Sans MS" pitchFamily="66" charset="0"/>
                  </a:rPr>
                  <a:t> </a:t>
                </a:r>
              </a:p>
            </p:txBody>
          </p:sp>
        </mc:Choice>
        <mc:Fallback>
          <p:sp>
            <p:nvSpPr>
              <p:cNvPr id="17429" name="Text Box 21"/>
              <p:cNvSpPr txBox="1">
                <a:spLocks noRot="1" noChangeAspect="1" noMove="1" noResize="1" noEditPoints="1" noAdjustHandles="1" noChangeArrowheads="1" noChangeShapeType="1" noTextEdit="1"/>
              </p:cNvSpPr>
              <p:nvPr/>
            </p:nvSpPr>
            <p:spPr bwMode="auto">
              <a:xfrm>
                <a:off x="538858" y="3630030"/>
                <a:ext cx="8209160" cy="2108782"/>
              </a:xfrm>
              <a:prstGeom prst="rect">
                <a:avLst/>
              </a:prstGeom>
              <a:blipFill>
                <a:blip r:embed="rId2"/>
                <a:stretch>
                  <a:fillRect l="-742" r="-742" b="-17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7431" name="Text Box 23"/>
          <p:cNvSpPr txBox="1">
            <a:spLocks noChangeArrowheads="1"/>
          </p:cNvSpPr>
          <p:nvPr/>
        </p:nvSpPr>
        <p:spPr bwMode="auto">
          <a:xfrm>
            <a:off x="5508625" y="17732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7432" name="Text Box 24"/>
          <p:cNvSpPr txBox="1">
            <a:spLocks noChangeArrowheads="1"/>
          </p:cNvSpPr>
          <p:nvPr/>
        </p:nvSpPr>
        <p:spPr bwMode="auto">
          <a:xfrm>
            <a:off x="464343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nvGrpSpPr>
          <p:cNvPr id="3" name="Ομάδα 2"/>
          <p:cNvGrpSpPr/>
          <p:nvPr/>
        </p:nvGrpSpPr>
        <p:grpSpPr>
          <a:xfrm>
            <a:off x="5853123" y="636558"/>
            <a:ext cx="388247" cy="992217"/>
            <a:chOff x="5853123" y="636558"/>
            <a:chExt cx="388247" cy="992217"/>
          </a:xfrm>
        </p:grpSpPr>
        <p:sp>
          <p:nvSpPr>
            <p:cNvPr id="17424" name="Line 16"/>
            <p:cNvSpPr>
              <a:spLocks noChangeShapeType="1"/>
            </p:cNvSpPr>
            <p:nvPr/>
          </p:nvSpPr>
          <p:spPr bwMode="auto">
            <a:xfrm flipH="1" flipV="1">
              <a:off x="5940425" y="981075"/>
              <a:ext cx="14446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5853123" y="636558"/>
                  <a:ext cx="38824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0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5853123" y="636558"/>
                  <a:ext cx="388247" cy="400110"/>
                </a:xfrm>
                <a:prstGeom prst="rect">
                  <a:avLst/>
                </a:prstGeom>
                <a:blipFill rotWithShape="1">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7030422" y="1666536"/>
                <a:ext cx="1429366" cy="90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𝝊</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𝒔</m:t>
                          </m:r>
                        </m:num>
                        <m:den>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030422" y="1666536"/>
                <a:ext cx="1429366" cy="900568"/>
              </a:xfrm>
              <a:prstGeom prst="rect">
                <a:avLst/>
              </a:prstGeom>
              <a:blipFill rotWithShape="1">
                <a:blip r:embed="rId4"/>
                <a:stretch>
                  <a:fillRect b="-1351"/>
                </a:stretch>
              </a:blipFill>
            </p:spPr>
            <p:txBody>
              <a:bodyPr/>
              <a:lstStyle/>
              <a:p>
                <a:r>
                  <a:rPr lang="el-GR">
                    <a:noFill/>
                  </a:rPr>
                  <a:t> </a:t>
                </a:r>
              </a:p>
            </p:txBody>
          </p:sp>
        </mc:Fallback>
      </mc:AlternateContent>
    </p:spTree>
    <p:extLst>
      <p:ext uri="{BB962C8B-B14F-4D97-AF65-F5344CB8AC3E}">
        <p14:creationId xmlns:p14="http://schemas.microsoft.com/office/powerpoint/2010/main" val="370974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ssolve">
                                      <p:cBhvr>
                                        <p:cTn id="7" dur="500"/>
                                        <p:tgtEl>
                                          <p:spTgt spid="174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22"/>
                                        </p:tgtEl>
                                        <p:attrNameLst>
                                          <p:attrName>style.visibility</p:attrName>
                                        </p:attrNameLst>
                                      </p:cBhvr>
                                      <p:to>
                                        <p:strVal val="visible"/>
                                      </p:to>
                                    </p:set>
                                    <p:animEffect transition="in" filter="dissolve">
                                      <p:cBhvr>
                                        <p:cTn id="10" dur="500"/>
                                        <p:tgtEl>
                                          <p:spTgt spid="174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dissolve">
                                      <p:cBhvr>
                                        <p:cTn id="13" dur="500"/>
                                        <p:tgtEl>
                                          <p:spTgt spid="174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dissolve">
                                      <p:cBhvr>
                                        <p:cTn id="16" dur="500"/>
                                        <p:tgtEl>
                                          <p:spTgt spid="174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423"/>
                                        </p:tgtEl>
                                        <p:attrNameLst>
                                          <p:attrName>style.visibility</p:attrName>
                                        </p:attrNameLst>
                                      </p:cBhvr>
                                      <p:to>
                                        <p:strVal val="visible"/>
                                      </p:to>
                                    </p:set>
                                    <p:animEffect transition="in" filter="dissolve">
                                      <p:cBhvr>
                                        <p:cTn id="19" dur="500"/>
                                        <p:tgtEl>
                                          <p:spTgt spid="1742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7"/>
                                        </p:tgtEl>
                                        <p:attrNameLst>
                                          <p:attrName>style.visibility</p:attrName>
                                        </p:attrNameLst>
                                      </p:cBhvr>
                                      <p:to>
                                        <p:strVal val="visible"/>
                                      </p:to>
                                    </p:set>
                                    <p:animEffect transition="in" filter="dissolve">
                                      <p:cBhvr>
                                        <p:cTn id="22" dur="500"/>
                                        <p:tgtEl>
                                          <p:spTgt spid="174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dissolve">
                                      <p:cBhvr>
                                        <p:cTn id="25" dur="500"/>
                                        <p:tgtEl>
                                          <p:spTgt spid="174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419"/>
                                        </p:tgtEl>
                                        <p:attrNameLst>
                                          <p:attrName>style.visibility</p:attrName>
                                        </p:attrNameLst>
                                      </p:cBhvr>
                                      <p:to>
                                        <p:strVal val="visible"/>
                                      </p:to>
                                    </p:set>
                                    <p:animEffect transition="in" filter="dissolve">
                                      <p:cBhvr>
                                        <p:cTn id="28" dur="500"/>
                                        <p:tgtEl>
                                          <p:spTgt spid="174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426"/>
                                        </p:tgtEl>
                                        <p:attrNameLst>
                                          <p:attrName>style.visibility</p:attrName>
                                        </p:attrNameLst>
                                      </p:cBhvr>
                                      <p:to>
                                        <p:strVal val="visible"/>
                                      </p:to>
                                    </p:set>
                                    <p:animEffect transition="in" filter="dissolve">
                                      <p:cBhvr>
                                        <p:cTn id="31" dur="500"/>
                                        <p:tgtEl>
                                          <p:spTgt spid="174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425"/>
                                        </p:tgtEl>
                                        <p:attrNameLst>
                                          <p:attrName>style.visibility</p:attrName>
                                        </p:attrNameLst>
                                      </p:cBhvr>
                                      <p:to>
                                        <p:strVal val="visible"/>
                                      </p:to>
                                    </p:set>
                                    <p:animEffect transition="in" filter="dissolve">
                                      <p:cBhvr>
                                        <p:cTn id="34" dur="500"/>
                                        <p:tgtEl>
                                          <p:spTgt spid="1742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dissolve">
                                      <p:cBhvr>
                                        <p:cTn id="37" dur="500"/>
                                        <p:tgtEl>
                                          <p:spTgt spid="174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432"/>
                                        </p:tgtEl>
                                        <p:attrNameLst>
                                          <p:attrName>style.visibility</p:attrName>
                                        </p:attrNameLst>
                                      </p:cBhvr>
                                      <p:to>
                                        <p:strVal val="visible"/>
                                      </p:to>
                                    </p:set>
                                    <p:animEffect transition="in" filter="dissolve">
                                      <p:cBhvr>
                                        <p:cTn id="40" dur="500"/>
                                        <p:tgtEl>
                                          <p:spTgt spid="174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15"/>
                                        </p:tgtEl>
                                        <p:attrNameLst>
                                          <p:attrName>style.visibility</p:attrName>
                                        </p:attrNameLst>
                                      </p:cBhvr>
                                      <p:to>
                                        <p:strVal val="visible"/>
                                      </p:to>
                                    </p:set>
                                    <p:animEffect transition="in" filter="dissolve">
                                      <p:cBhvr>
                                        <p:cTn id="45" dur="500"/>
                                        <p:tgtEl>
                                          <p:spTgt spid="174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431"/>
                                        </p:tgtEl>
                                        <p:attrNameLst>
                                          <p:attrName>style.visibility</p:attrName>
                                        </p:attrNameLst>
                                      </p:cBhvr>
                                      <p:to>
                                        <p:strVal val="visible"/>
                                      </p:to>
                                    </p:set>
                                    <p:animEffect transition="in" filter="dissolve">
                                      <p:cBhvr>
                                        <p:cTn id="48" dur="500"/>
                                        <p:tgtEl>
                                          <p:spTgt spid="1743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420"/>
                                        </p:tgtEl>
                                        <p:attrNameLst>
                                          <p:attrName>style.visibility</p:attrName>
                                        </p:attrNameLst>
                                      </p:cBhvr>
                                      <p:to>
                                        <p:strVal val="visible"/>
                                      </p:to>
                                    </p:set>
                                    <p:animEffect transition="in" filter="dissolve">
                                      <p:cBhvr>
                                        <p:cTn id="51" dur="500"/>
                                        <p:tgtEl>
                                          <p:spTgt spid="174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7428"/>
                                        </p:tgtEl>
                                        <p:attrNameLst>
                                          <p:attrName>style.visibility</p:attrName>
                                        </p:attrNameLst>
                                      </p:cBhvr>
                                      <p:to>
                                        <p:strVal val="visible"/>
                                      </p:to>
                                    </p:set>
                                    <p:animEffect transition="in" filter="dissolve">
                                      <p:cBhvr>
                                        <p:cTn id="54" dur="500"/>
                                        <p:tgtEl>
                                          <p:spTgt spid="17428"/>
                                        </p:tgtEl>
                                      </p:cBhvr>
                                    </p:animEffect>
                                  </p:childTnLst>
                                </p:cTn>
                              </p:par>
                            </p:childTnLst>
                          </p:cTn>
                        </p:par>
                        <p:par>
                          <p:cTn id="55" fill="hold">
                            <p:stCondLst>
                              <p:cond delay="500"/>
                            </p:stCondLst>
                            <p:childTnLst>
                              <p:par>
                                <p:cTn id="56" presetID="22" presetClass="entr" presetSubtype="4" fill="hold" nodeType="afterEffect">
                                  <p:stCondLst>
                                    <p:cond delay="25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429"/>
                                        </p:tgtEl>
                                        <p:attrNameLst>
                                          <p:attrName>style.visibility</p:attrName>
                                        </p:attrNameLst>
                                      </p:cBhvr>
                                      <p:to>
                                        <p:strVal val="visible"/>
                                      </p:to>
                                    </p:set>
                                    <p:animEffect transition="in" filter="circle(in)">
                                      <p:cBhvr>
                                        <p:cTn id="63" dur="2000"/>
                                        <p:tgtEl>
                                          <p:spTgt spid="17429"/>
                                        </p:tgtEl>
                                      </p:cBhvr>
                                    </p:animEffect>
                                  </p:childTnLst>
                                </p:cTn>
                              </p:par>
                            </p:childTnLst>
                          </p:cTn>
                        </p:par>
                        <p:par>
                          <p:cTn id="64" fill="hold">
                            <p:stCondLst>
                              <p:cond delay="2000"/>
                            </p:stCondLst>
                            <p:childTnLst>
                              <p:par>
                                <p:cTn id="65" presetID="22" presetClass="entr" presetSubtype="8" fill="hold" grpId="0" nodeType="after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8" grpId="0" animBg="1"/>
      <p:bldP spid="17419" grpId="0"/>
      <p:bldP spid="17420" grpId="0"/>
      <p:bldP spid="17422" grpId="0"/>
      <p:bldP spid="17423" grpId="0"/>
      <p:bldP spid="17425" grpId="0" animBg="1"/>
      <p:bldP spid="17426" grpId="0"/>
      <p:bldP spid="17427" grpId="0" animBg="1"/>
      <p:bldP spid="17428" grpId="0" animBg="1"/>
      <p:bldP spid="17429" grpId="0"/>
      <p:bldP spid="17431" grpId="0"/>
      <p:bldP spid="1743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D8DBD-78E1-43AF-AA64-E97452E0E785}" type="slidenum">
              <a:rPr lang="el-GR" altLang="el-GR" sz="1200">
                <a:solidFill>
                  <a:srgbClr val="000000"/>
                </a:solidFill>
                <a:latin typeface="Calibri" panose="020F0502020204030204" pitchFamily="34" charset="0"/>
              </a:rPr>
              <a:pPr eaLnBrk="1" hangingPunct="1"/>
              <a:t>11</a:t>
            </a:fld>
            <a:endParaRPr lang="el-GR" altLang="el-GR" sz="1200" dirty="0">
              <a:solidFill>
                <a:srgbClr val="000000"/>
              </a:solidFill>
              <a:latin typeface="Calibri" panose="020F0502020204030204" pitchFamily="34" charset="0"/>
            </a:endParaRPr>
          </a:p>
        </p:txBody>
      </p:sp>
      <p:sp>
        <p:nvSpPr>
          <p:cNvPr id="45087" name="Text Box 31"/>
          <p:cNvSpPr txBox="1">
            <a:spLocks noChangeArrowheads="1"/>
          </p:cNvSpPr>
          <p:nvPr/>
        </p:nvSpPr>
        <p:spPr bwMode="auto">
          <a:xfrm>
            <a:off x="1792658" y="197591"/>
            <a:ext cx="573167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fontAlgn="base">
              <a:lnSpc>
                <a:spcPct val="150000"/>
              </a:lnSpc>
              <a:spcBef>
                <a:spcPct val="50000"/>
              </a:spcBef>
              <a:spcAft>
                <a:spcPct val="0"/>
              </a:spcAft>
              <a:defRPr/>
            </a:pPr>
            <a:r>
              <a:rPr lang="el-GR" altLang="el-GR" sz="2000" b="1" dirty="0">
                <a:solidFill>
                  <a:srgbClr val="000000"/>
                </a:solidFill>
                <a:latin typeface="Comic Sans MS" pitchFamily="66" charset="0"/>
              </a:rPr>
              <a:t>Το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διάνυσμα</a:t>
            </a:r>
            <a:r>
              <a:rPr lang="el-GR" altLang="el-GR" sz="2000" b="1" dirty="0">
                <a:solidFill>
                  <a:srgbClr val="000000"/>
                </a:solidFill>
                <a:latin typeface="Comic Sans MS" pitchFamily="66" charset="0"/>
              </a:rPr>
              <a:t> της γραμμικής ταχύτητας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εφάπτεται στην κυκλική τροχιά,</a:t>
            </a:r>
            <a:r>
              <a:rPr lang="el-GR" altLang="el-GR" sz="2000" b="1" dirty="0">
                <a:solidFill>
                  <a:srgbClr val="000000"/>
                </a:solidFill>
                <a:latin typeface="Comic Sans MS" pitchFamily="66" charset="0"/>
              </a:rPr>
              <a:t> στο σημείο που κάθε χρονική στιγμή βρίσκεται το κινητό. </a:t>
            </a:r>
          </a:p>
        </p:txBody>
      </p:sp>
      <p:grpSp>
        <p:nvGrpSpPr>
          <p:cNvPr id="12" name="Ομάδα 11"/>
          <p:cNvGrpSpPr/>
          <p:nvPr/>
        </p:nvGrpSpPr>
        <p:grpSpPr>
          <a:xfrm>
            <a:off x="2715366" y="1773238"/>
            <a:ext cx="3445012" cy="3255962"/>
            <a:chOff x="2715366" y="1773238"/>
            <a:chExt cx="3445012" cy="3255962"/>
          </a:xfrm>
        </p:grpSpPr>
        <p:sp>
          <p:nvSpPr>
            <p:cNvPr id="9242" name="Text Box 12"/>
            <p:cNvSpPr txBox="1">
              <a:spLocks noChangeArrowheads="1"/>
            </p:cNvSpPr>
            <p:nvPr/>
          </p:nvSpPr>
          <p:spPr bwMode="auto">
            <a:xfrm>
              <a:off x="4061517" y="4692650"/>
              <a:ext cx="3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grpSp>
          <p:nvGrpSpPr>
            <p:cNvPr id="7" name="Ομάδα 6"/>
            <p:cNvGrpSpPr/>
            <p:nvPr/>
          </p:nvGrpSpPr>
          <p:grpSpPr>
            <a:xfrm>
              <a:off x="2715366" y="1773238"/>
              <a:ext cx="3445012" cy="3208337"/>
              <a:chOff x="2715366" y="1773238"/>
              <a:chExt cx="3445012" cy="3208337"/>
            </a:xfrm>
          </p:grpSpPr>
          <p:grpSp>
            <p:nvGrpSpPr>
              <p:cNvPr id="6" name="Ομάδα 5"/>
              <p:cNvGrpSpPr/>
              <p:nvPr/>
            </p:nvGrpSpPr>
            <p:grpSpPr>
              <a:xfrm>
                <a:off x="2715366" y="1773238"/>
                <a:ext cx="3445012" cy="3208337"/>
                <a:chOff x="2742976" y="1773238"/>
                <a:chExt cx="3445012" cy="3208337"/>
              </a:xfrm>
            </p:grpSpPr>
            <p:sp>
              <p:nvSpPr>
                <p:cNvPr id="9228" name="Text Box 11"/>
                <p:cNvSpPr txBox="1">
                  <a:spLocks noChangeArrowheads="1"/>
                </p:cNvSpPr>
                <p:nvPr/>
              </p:nvSpPr>
              <p:spPr bwMode="auto">
                <a:xfrm>
                  <a:off x="4500563" y="17732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9234" name="Oval 2"/>
                <p:cNvSpPr>
                  <a:spLocks noChangeArrowheads="1"/>
                </p:cNvSpPr>
                <p:nvPr/>
              </p:nvSpPr>
              <p:spPr bwMode="auto">
                <a:xfrm>
                  <a:off x="2742976" y="2460625"/>
                  <a:ext cx="3370683"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9235" name="Line 4"/>
                <p:cNvSpPr>
                  <a:spLocks noChangeShapeType="1"/>
                </p:cNvSpPr>
                <p:nvPr/>
              </p:nvSpPr>
              <p:spPr bwMode="auto">
                <a:xfrm>
                  <a:off x="4428317" y="42608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7" name="Line 6"/>
                <p:cNvSpPr>
                  <a:spLocks noChangeShapeType="1"/>
                </p:cNvSpPr>
                <p:nvPr/>
              </p:nvSpPr>
              <p:spPr bwMode="auto">
                <a:xfrm>
                  <a:off x="4428317" y="3324225"/>
                  <a:ext cx="1098784"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9" name="Text Box 8"/>
                <p:cNvSpPr txBox="1">
                  <a:spLocks noChangeArrowheads="1"/>
                </p:cNvSpPr>
                <p:nvPr/>
              </p:nvSpPr>
              <p:spPr bwMode="auto">
                <a:xfrm>
                  <a:off x="5381674" y="40449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9244" name="Text Box 15"/>
                <p:cNvSpPr txBox="1">
                  <a:spLocks noChangeArrowheads="1"/>
                </p:cNvSpPr>
                <p:nvPr/>
              </p:nvSpPr>
              <p:spPr bwMode="auto">
                <a:xfrm>
                  <a:off x="4135846" y="31813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9245" name="Text Box 21"/>
                <p:cNvSpPr txBox="1">
                  <a:spLocks noChangeArrowheads="1"/>
                </p:cNvSpPr>
                <p:nvPr/>
              </p:nvSpPr>
              <p:spPr bwMode="auto">
                <a:xfrm>
                  <a:off x="5528717" y="3397250"/>
                  <a:ext cx="65927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dirty="0" smtClean="0">
                      <a:solidFill>
                        <a:srgbClr val="000000"/>
                      </a:solidFill>
                      <a:latin typeface="Comic Sans MS" pitchFamily="66" charset="0"/>
                    </a:rPr>
                    <a:t>Δ</a:t>
                  </a:r>
                  <a:r>
                    <a:rPr lang="en-US" altLang="el-GR" sz="1800" i="1" dirty="0" smtClean="0">
                      <a:solidFill>
                        <a:srgbClr val="000000"/>
                      </a:solidFill>
                      <a:latin typeface="Comic Sans MS" pitchFamily="66" charset="0"/>
                    </a:rPr>
                    <a:t>s</a:t>
                  </a:r>
                  <a:endParaRPr lang="el-GR" altLang="el-GR" sz="1800" i="1" dirty="0" smtClean="0">
                    <a:solidFill>
                      <a:srgbClr val="000000"/>
                    </a:solidFill>
                    <a:latin typeface="Comic Sans MS" pitchFamily="66" charset="0"/>
                  </a:endParaRPr>
                </a:p>
              </p:txBody>
            </p:sp>
            <p:sp>
              <p:nvSpPr>
                <p:cNvPr id="9246" name="Text Box 22"/>
                <p:cNvSpPr txBox="1">
                  <a:spLocks noChangeArrowheads="1"/>
                </p:cNvSpPr>
                <p:nvPr/>
              </p:nvSpPr>
              <p:spPr bwMode="auto">
                <a:xfrm>
                  <a:off x="4648074" y="36131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sp>
              <p:nvSpPr>
                <p:cNvPr id="9230" name="Line 3"/>
                <p:cNvSpPr>
                  <a:spLocks noChangeShapeType="1"/>
                </p:cNvSpPr>
                <p:nvPr/>
              </p:nvSpPr>
              <p:spPr bwMode="auto">
                <a:xfrm>
                  <a:off x="4429126" y="3286125"/>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1" name="Line 14"/>
                <p:cNvSpPr>
                  <a:spLocks noChangeShapeType="1"/>
                </p:cNvSpPr>
                <p:nvPr/>
              </p:nvSpPr>
              <p:spPr bwMode="auto">
                <a:xfrm>
                  <a:off x="4429126" y="191770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
            <p:nvSpPr>
              <p:cNvPr id="9236" name="Line 5"/>
              <p:cNvSpPr>
                <a:spLocks noChangeShapeType="1"/>
              </p:cNvSpPr>
              <p:nvPr/>
            </p:nvSpPr>
            <p:spPr bwMode="auto">
              <a:xfrm flipV="1">
                <a:off x="4396766" y="3242809"/>
                <a:ext cx="1685341"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grpSp>
        <p:nvGrpSpPr>
          <p:cNvPr id="9" name="Ομάδα 8"/>
          <p:cNvGrpSpPr/>
          <p:nvPr/>
        </p:nvGrpSpPr>
        <p:grpSpPr>
          <a:xfrm>
            <a:off x="5861432" y="2172407"/>
            <a:ext cx="693356" cy="1272468"/>
            <a:chOff x="5861432" y="2172407"/>
            <a:chExt cx="693356" cy="1272468"/>
          </a:xfrm>
        </p:grpSpPr>
        <p:sp>
          <p:nvSpPr>
            <p:cNvPr id="9240" name="Text Box 9"/>
            <p:cNvSpPr txBox="1">
              <a:spLocks noChangeArrowheads="1"/>
            </p:cNvSpPr>
            <p:nvPr/>
          </p:nvSpPr>
          <p:spPr bwMode="auto">
            <a:xfrm>
              <a:off x="6115274" y="3108325"/>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grpSp>
          <p:nvGrpSpPr>
            <p:cNvPr id="4" name="Ομάδα 3"/>
            <p:cNvGrpSpPr/>
            <p:nvPr/>
          </p:nvGrpSpPr>
          <p:grpSpPr>
            <a:xfrm>
              <a:off x="5968231" y="2605088"/>
              <a:ext cx="180977" cy="679449"/>
              <a:chOff x="5968231" y="2605088"/>
              <a:chExt cx="180977" cy="679449"/>
            </a:xfrm>
          </p:grpSpPr>
          <p:sp>
            <p:nvSpPr>
              <p:cNvPr id="9243" name="Line 13"/>
              <p:cNvSpPr>
                <a:spLocks noChangeShapeType="1"/>
              </p:cNvSpPr>
              <p:nvPr/>
            </p:nvSpPr>
            <p:spPr bwMode="auto">
              <a:xfrm flipH="1" flipV="1">
                <a:off x="5968231" y="2605088"/>
                <a:ext cx="117818"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33" name="Oval 17"/>
              <p:cNvSpPr>
                <a:spLocks noChangeArrowheads="1"/>
              </p:cNvSpPr>
              <p:nvPr/>
            </p:nvSpPr>
            <p:spPr bwMode="auto">
              <a:xfrm>
                <a:off x="6076494" y="3213100"/>
                <a:ext cx="72714"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6" name="TextBox 35"/>
                <p:cNvSpPr txBox="1"/>
                <p:nvPr/>
              </p:nvSpPr>
              <p:spPr>
                <a:xfrm>
                  <a:off x="5861432" y="2172407"/>
                  <a:ext cx="423514" cy="392993"/>
                </a:xfrm>
                <a:prstGeom prst="rect">
                  <a:avLst/>
                </a:prstGeom>
                <a:noFill/>
              </p:spPr>
              <p:txBody>
                <a:bodyPr wrap="none" rtlCol="0">
                  <a:spAutoFit/>
                </a:bodyPr>
                <a:lstStyle/>
                <a:p>
                  <a14:m>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a14:m>
                  <a:r>
                    <a:rPr lang="en-US" sz="20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861432" y="2172407"/>
                  <a:ext cx="423514" cy="392993"/>
                </a:xfrm>
                <a:prstGeom prst="rect">
                  <a:avLst/>
                </a:prstGeom>
                <a:blipFill rotWithShape="1">
                  <a:blip r:embed="rId2"/>
                  <a:stretch>
                    <a:fillRect r="-13043" b="-30769"/>
                  </a:stretch>
                </a:blipFill>
              </p:spPr>
              <p:txBody>
                <a:bodyPr/>
                <a:lstStyle/>
                <a:p>
                  <a:r>
                    <a:rPr lang="el-GR">
                      <a:noFill/>
                    </a:rPr>
                    <a:t> </a:t>
                  </a:r>
                </a:p>
              </p:txBody>
            </p:sp>
          </mc:Fallback>
        </mc:AlternateContent>
      </p:grpSp>
      <p:grpSp>
        <p:nvGrpSpPr>
          <p:cNvPr id="10" name="Ομάδα 9"/>
          <p:cNvGrpSpPr/>
          <p:nvPr/>
        </p:nvGrpSpPr>
        <p:grpSpPr>
          <a:xfrm>
            <a:off x="2392176" y="2444312"/>
            <a:ext cx="1243200" cy="392993"/>
            <a:chOff x="2392176" y="2444312"/>
            <a:chExt cx="1243200" cy="392993"/>
          </a:xfrm>
        </p:grpSpPr>
        <p:grpSp>
          <p:nvGrpSpPr>
            <p:cNvPr id="2" name="Ομάδα 1"/>
            <p:cNvGrpSpPr/>
            <p:nvPr/>
          </p:nvGrpSpPr>
          <p:grpSpPr>
            <a:xfrm>
              <a:off x="2815690" y="2492375"/>
              <a:ext cx="819686" cy="216544"/>
              <a:chOff x="2815690" y="2492375"/>
              <a:chExt cx="819686" cy="216544"/>
            </a:xfrm>
          </p:grpSpPr>
          <p:sp>
            <p:nvSpPr>
              <p:cNvPr id="9248" name="Line 25"/>
              <p:cNvSpPr>
                <a:spLocks noChangeShapeType="1"/>
              </p:cNvSpPr>
              <p:nvPr/>
            </p:nvSpPr>
            <p:spPr bwMode="auto">
              <a:xfrm flipH="1">
                <a:off x="2815690" y="2532064"/>
                <a:ext cx="806314" cy="17685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6" name="Oval 34"/>
              <p:cNvSpPr>
                <a:spLocks noChangeArrowheads="1"/>
              </p:cNvSpPr>
              <p:nvPr/>
            </p:nvSpPr>
            <p:spPr bwMode="auto">
              <a:xfrm>
                <a:off x="3563938" y="249237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7" name="TextBox 36"/>
                <p:cNvSpPr txBox="1"/>
                <p:nvPr/>
              </p:nvSpPr>
              <p:spPr>
                <a:xfrm>
                  <a:off x="2392176" y="2444312"/>
                  <a:ext cx="423514" cy="392993"/>
                </a:xfrm>
                <a:prstGeom prst="rect">
                  <a:avLst/>
                </a:prstGeom>
                <a:noFill/>
              </p:spPr>
              <p:txBody>
                <a:bodyPr wrap="none" rtlCol="0">
                  <a:spAutoFit/>
                </a:bodyPr>
                <a:lstStyle/>
                <a:p>
                  <a14:m>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a14:m>
                  <a:r>
                    <a:rPr lang="en-US" sz="20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92176" y="2444312"/>
                  <a:ext cx="423514" cy="392993"/>
                </a:xfrm>
                <a:prstGeom prst="rect">
                  <a:avLst/>
                </a:prstGeom>
                <a:blipFill rotWithShape="1">
                  <a:blip r:embed="rId3"/>
                  <a:stretch>
                    <a:fillRect r="-12857" b="-32813"/>
                  </a:stretch>
                </a:blipFill>
              </p:spPr>
              <p:txBody>
                <a:bodyPr/>
                <a:lstStyle/>
                <a:p>
                  <a:r>
                    <a:rPr lang="el-GR">
                      <a:noFill/>
                    </a:rPr>
                    <a:t> </a:t>
                  </a:r>
                </a:p>
              </p:txBody>
            </p:sp>
          </mc:Fallback>
        </mc:AlternateContent>
      </p:grpSp>
      <p:grpSp>
        <p:nvGrpSpPr>
          <p:cNvPr id="11" name="Ομάδα 10"/>
          <p:cNvGrpSpPr/>
          <p:nvPr/>
        </p:nvGrpSpPr>
        <p:grpSpPr>
          <a:xfrm>
            <a:off x="2743783" y="3683794"/>
            <a:ext cx="1387370" cy="1090699"/>
            <a:chOff x="2743783" y="3683794"/>
            <a:chExt cx="1387370" cy="1090699"/>
          </a:xfrm>
        </p:grpSpPr>
        <p:grpSp>
          <p:nvGrpSpPr>
            <p:cNvPr id="8" name="Ομάδα 7"/>
            <p:cNvGrpSpPr/>
            <p:nvPr/>
          </p:nvGrpSpPr>
          <p:grpSpPr>
            <a:xfrm>
              <a:off x="2743783" y="3683794"/>
              <a:ext cx="1119399" cy="697706"/>
              <a:chOff x="2743783" y="3683794"/>
              <a:chExt cx="1119399" cy="697706"/>
            </a:xfrm>
          </p:grpSpPr>
          <p:sp>
            <p:nvSpPr>
              <p:cNvPr id="9238" name="Arc 7"/>
              <p:cNvSpPr>
                <a:spLocks/>
              </p:cNvSpPr>
              <p:nvPr/>
            </p:nvSpPr>
            <p:spPr bwMode="auto">
              <a:xfrm rot="15849049" flipH="1">
                <a:off x="2674431" y="3753146"/>
                <a:ext cx="647700" cy="508996"/>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3144044" y="3949700"/>
                <a:ext cx="719138" cy="431800"/>
                <a:chOff x="3132138" y="3933825"/>
                <a:chExt cx="719138" cy="431800"/>
              </a:xfrm>
            </p:grpSpPr>
            <p:sp>
              <p:nvSpPr>
                <p:cNvPr id="9225" name="Line 33"/>
                <p:cNvSpPr>
                  <a:spLocks noChangeShapeType="1"/>
                </p:cNvSpPr>
                <p:nvPr/>
              </p:nvSpPr>
              <p:spPr bwMode="auto">
                <a:xfrm>
                  <a:off x="3203576" y="4005263"/>
                  <a:ext cx="647700" cy="360362"/>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7" name="Oval 35"/>
                <p:cNvSpPr>
                  <a:spLocks noChangeArrowheads="1"/>
                </p:cNvSpPr>
                <p:nvPr/>
              </p:nvSpPr>
              <p:spPr bwMode="auto">
                <a:xfrm>
                  <a:off x="3132138" y="39338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38" name="TextBox 37"/>
                <p:cNvSpPr txBox="1"/>
                <p:nvPr/>
              </p:nvSpPr>
              <p:spPr>
                <a:xfrm>
                  <a:off x="3707639" y="4381500"/>
                  <a:ext cx="423514" cy="392993"/>
                </a:xfrm>
                <a:prstGeom prst="rect">
                  <a:avLst/>
                </a:prstGeom>
                <a:noFill/>
              </p:spPr>
              <p:txBody>
                <a:bodyPr wrap="none" rtlCol="0">
                  <a:spAutoFit/>
                </a:bodyPr>
                <a:lstStyle/>
                <a:p>
                  <a14:m>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a14:m>
                  <a:r>
                    <a:rPr lang="en-US" sz="20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3</a:t>
                  </a:r>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707639" y="4381500"/>
                  <a:ext cx="423514" cy="392993"/>
                </a:xfrm>
                <a:prstGeom prst="rect">
                  <a:avLst/>
                </a:prstGeom>
                <a:blipFill rotWithShape="1">
                  <a:blip r:embed="rId4"/>
                  <a:stretch>
                    <a:fillRect r="-11429" b="-31250"/>
                  </a:stretch>
                </a:blipFill>
              </p:spPr>
              <p:txBody>
                <a:bodyPr/>
                <a:lstStyle/>
                <a:p>
                  <a:r>
                    <a:rPr lang="el-GR">
                      <a:noFill/>
                    </a:rPr>
                    <a:t> </a:t>
                  </a:r>
                </a:p>
              </p:txBody>
            </p:sp>
          </mc:Fallback>
        </mc:AlternateContent>
      </p:grpSp>
    </p:spTree>
    <p:extLst>
      <p:ext uri="{BB962C8B-B14F-4D97-AF65-F5344CB8AC3E}">
        <p14:creationId xmlns:p14="http://schemas.microsoft.com/office/powerpoint/2010/main" val="210306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5087"/>
                                        </p:tgtEl>
                                        <p:attrNameLst>
                                          <p:attrName>style.visibility</p:attrName>
                                        </p:attrNameLst>
                                      </p:cBhvr>
                                      <p:to>
                                        <p:strVal val="visible"/>
                                      </p:to>
                                    </p:set>
                                    <p:animEffect transition="in" filter="wipe(left)">
                                      <p:cBhvr>
                                        <p:cTn id="10" dur="1500"/>
                                        <p:tgtEl>
                                          <p:spTgt spid="45087"/>
                                        </p:tgtEl>
                                      </p:cBhvr>
                                    </p:animEffect>
                                  </p:childTnLst>
                                </p:cTn>
                              </p:par>
                            </p:childTnLst>
                          </p:cTn>
                        </p:par>
                        <p:par>
                          <p:cTn id="11" fill="hold">
                            <p:stCondLst>
                              <p:cond delay="2000"/>
                            </p:stCondLst>
                            <p:childTnLst>
                              <p:par>
                                <p:cTn id="12" presetID="22" presetClass="entr" presetSubtype="4"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3000"/>
                            </p:stCondLst>
                            <p:childTnLst>
                              <p:par>
                                <p:cTn id="16" presetID="22" presetClass="entr" presetSubtype="4" fill="hold" nodeType="after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3750"/>
                            </p:stCondLst>
                            <p:childTnLst>
                              <p:par>
                                <p:cTn id="20" presetID="22" presetClass="entr" presetSubtype="4" fill="hold" nodeType="after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024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4F0962-4B50-4FC4-ADC9-342CE391CEEF}" type="slidenum">
              <a:rPr lang="el-GR" altLang="el-GR" sz="1200">
                <a:solidFill>
                  <a:srgbClr val="000000"/>
                </a:solidFill>
                <a:latin typeface="Calibri" panose="020F0502020204030204" pitchFamily="34" charset="0"/>
              </a:rPr>
              <a:pPr eaLnBrk="1" hangingPunct="1"/>
              <a:t>12</a:t>
            </a:fld>
            <a:endParaRPr lang="el-GR" altLang="el-GR" sz="1200" dirty="0">
              <a:solidFill>
                <a:srgbClr val="000000"/>
              </a:solidFill>
              <a:latin typeface="Calibri" panose="020F0502020204030204" pitchFamily="34" charset="0"/>
            </a:endParaRPr>
          </a:p>
        </p:txBody>
      </p:sp>
      <p:sp>
        <p:nvSpPr>
          <p:cNvPr id="28676" name="Text Box 4"/>
          <p:cNvSpPr txBox="1">
            <a:spLocks noChangeArrowheads="1"/>
          </p:cNvSpPr>
          <p:nvPr/>
        </p:nvSpPr>
        <p:spPr bwMode="auto">
          <a:xfrm>
            <a:off x="2267744" y="2357664"/>
            <a:ext cx="4608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Γωνιακή ταχύτητα</a:t>
            </a:r>
          </a:p>
        </p:txBody>
      </p:sp>
    </p:spTree>
    <p:extLst>
      <p:ext uri="{BB962C8B-B14F-4D97-AF65-F5344CB8AC3E}">
        <p14:creationId xmlns:p14="http://schemas.microsoft.com/office/powerpoint/2010/main" val="11980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2000" fill="hold"/>
                                        <p:tgtEl>
                                          <p:spTgt spid="28676"/>
                                        </p:tgtEl>
                                        <p:attrNameLst>
                                          <p:attrName>ppt_x</p:attrName>
                                        </p:attrNameLst>
                                      </p:cBhvr>
                                      <p:tavLst>
                                        <p:tav tm="0">
                                          <p:val>
                                            <p:strVal val="0-#ppt_w/2"/>
                                          </p:val>
                                        </p:tav>
                                        <p:tav tm="100000">
                                          <p:val>
                                            <p:strVal val="#ppt_x"/>
                                          </p:val>
                                        </p:tav>
                                      </p:tavLst>
                                    </p:anim>
                                    <p:anim calcmode="lin" valueType="num">
                                      <p:cBhvr additive="base">
                                        <p:cTn id="8" dur="20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1267"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2193F6-3167-4900-9928-65E52CF11EE9}" type="slidenum">
              <a:rPr lang="el-GR" altLang="el-GR" sz="1200">
                <a:solidFill>
                  <a:srgbClr val="000000"/>
                </a:solidFill>
                <a:latin typeface="Calibri" panose="020F0502020204030204" pitchFamily="34" charset="0"/>
              </a:rPr>
              <a:pPr eaLnBrk="1" hangingPunct="1"/>
              <a:t>13</a:t>
            </a:fld>
            <a:endParaRPr lang="el-GR" altLang="el-GR" sz="1200" dirty="0">
              <a:solidFill>
                <a:srgbClr val="000000"/>
              </a:solidFill>
              <a:latin typeface="Calibri" panose="020F0502020204030204" pitchFamily="34" charset="0"/>
            </a:endParaRPr>
          </a:p>
        </p:txBody>
      </p:sp>
      <mc:AlternateContent xmlns:mc="http://schemas.openxmlformats.org/markup-compatibility/2006">
        <mc:Choice xmlns:a14="http://schemas.microsoft.com/office/drawing/2010/main" Requires="a14">
          <p:sp>
            <p:nvSpPr>
              <p:cNvPr id="20506" name="Text Box 26"/>
              <p:cNvSpPr txBox="1">
                <a:spLocks noChangeArrowheads="1"/>
              </p:cNvSpPr>
              <p:nvPr/>
            </p:nvSpPr>
            <p:spPr bwMode="auto">
              <a:xfrm>
                <a:off x="643959" y="3933056"/>
                <a:ext cx="7921625"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gn="just" fontAlgn="base">
                  <a:lnSpc>
                    <a:spcPct val="150000"/>
                  </a:lnSpc>
                  <a:spcBef>
                    <a:spcPct val="50000"/>
                  </a:spcBef>
                  <a:spcAft>
                    <a:spcPct val="0"/>
                  </a:spcAft>
                  <a:defRPr/>
                </a:pPr>
                <a:r>
                  <a:rPr lang="el-GR" altLang="el-GR" sz="2000" b="1" dirty="0" smtClean="0">
                    <a:solidFill>
                      <a:srgbClr val="000000"/>
                    </a:solidFill>
                    <a:latin typeface="Comic Sans MS" pitchFamily="66" charset="0"/>
                  </a:rPr>
                  <a:t>Ονομάζουμε </a:t>
                </a:r>
                <a:r>
                  <a:rPr lang="el-GR" altLang="el-GR" sz="2000" b="1" dirty="0">
                    <a:solidFill>
                      <a:srgbClr val="0000FF"/>
                    </a:solidFill>
                    <a:effectLst>
                      <a:outerShdw blurRad="38100" dist="38100" dir="2700000" algn="tl">
                        <a:srgbClr val="000000">
                          <a:alpha val="43137"/>
                        </a:srgbClr>
                      </a:outerShdw>
                    </a:effectLst>
                    <a:latin typeface="Comic Sans MS" pitchFamily="66" charset="0"/>
                  </a:rPr>
                  <a:t>γωνιακή </a:t>
                </a:r>
                <a:r>
                  <a:rPr lang="el-GR" altLang="el-GR" sz="2000" b="1" dirty="0" smtClean="0">
                    <a:solidFill>
                      <a:srgbClr val="0000FF"/>
                    </a:solidFill>
                    <a:effectLst>
                      <a:outerShdw blurRad="38100" dist="38100" dir="2700000" algn="tl">
                        <a:srgbClr val="000000">
                          <a:alpha val="43137"/>
                        </a:srgbClr>
                      </a:outerShdw>
                    </a:effectLst>
                    <a:latin typeface="Comic Sans MS" pitchFamily="66" charset="0"/>
                  </a:rPr>
                  <a:t>ταχύτητα </a:t>
                </a:r>
                <a14:m>
                  <m:oMath xmlns:m="http://schemas.openxmlformats.org/officeDocument/2006/math">
                    <m:acc>
                      <m:accPr>
                        <m:chr m:val="⃗"/>
                        <m:ctrlPr>
                          <a:rPr lang="el-GR" alt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altLang="el-GR" sz="2000" b="1" i="1" smtClean="0">
                            <a:solidFill>
                              <a:srgbClr val="0000FF"/>
                            </a:solidFill>
                            <a:effectLst>
                              <a:outerShdw blurRad="38100" dist="38100" dir="2700000" algn="tl">
                                <a:srgbClr val="000000">
                                  <a:alpha val="43137"/>
                                </a:srgbClr>
                              </a:outerShdw>
                            </a:effectLst>
                            <a:latin typeface="Cambria Math"/>
                          </a:rPr>
                          <m:t>𝝎</m:t>
                        </m:r>
                      </m:e>
                    </m:acc>
                  </m:oMath>
                </a14:m>
                <a:r>
                  <a:rPr lang="el-GR" altLang="el-GR" sz="2000" b="1" dirty="0" smtClean="0">
                    <a:solidFill>
                      <a:srgbClr val="000000"/>
                    </a:solidFill>
                    <a:latin typeface="Comic Sans MS" pitchFamily="66" charset="0"/>
                  </a:rPr>
                  <a:t> ενός </a:t>
                </a:r>
                <a:r>
                  <a:rPr lang="el-GR" altLang="el-GR" sz="2000" b="1" dirty="0">
                    <a:solidFill>
                      <a:srgbClr val="000000"/>
                    </a:solidFill>
                    <a:latin typeface="Comic Sans MS" pitchFamily="66" charset="0"/>
                  </a:rPr>
                  <a:t>σημειακού αντικειμένου που κινείται σε κυκλική τροχιά, ένα διάνυσμα που έχει μέτρο ίσο με το πηλίκο της γωνίας </a:t>
                </a:r>
                <a:r>
                  <a:rPr lang="el-GR" altLang="el-GR" sz="2000" b="1" dirty="0" err="1">
                    <a:solidFill>
                      <a:srgbClr val="000000"/>
                    </a:solidFill>
                    <a:latin typeface="Comic Sans MS" pitchFamily="66" charset="0"/>
                  </a:rPr>
                  <a:t>Δ</a:t>
                </a:r>
                <a:r>
                  <a:rPr lang="el-GR" altLang="el-GR" sz="2000" b="1" i="1" dirty="0" err="1">
                    <a:solidFill>
                      <a:srgbClr val="000000"/>
                    </a:solidFill>
                    <a:latin typeface="Comic Sans MS" pitchFamily="66" charset="0"/>
                  </a:rPr>
                  <a:t>θ</a:t>
                </a:r>
                <a:r>
                  <a:rPr lang="el-GR" altLang="el-GR" sz="2000" b="1" i="1" dirty="0">
                    <a:solidFill>
                      <a:srgbClr val="000000"/>
                    </a:solidFill>
                    <a:latin typeface="Comic Sans MS" pitchFamily="66" charset="0"/>
                  </a:rPr>
                  <a:t> </a:t>
                </a:r>
                <a:r>
                  <a:rPr lang="el-GR" altLang="el-GR" sz="1600" b="1" i="1" dirty="0">
                    <a:solidFill>
                      <a:srgbClr val="000000"/>
                    </a:solidFill>
                    <a:latin typeface="Comic Sans MS" pitchFamily="66" charset="0"/>
                  </a:rPr>
                  <a:t>(εκφρασμένη σε </a:t>
                </a:r>
                <a:r>
                  <a:rPr lang="en-US" altLang="el-GR" sz="1600" b="1" i="1" dirty="0">
                    <a:solidFill>
                      <a:srgbClr val="000000"/>
                    </a:solidFill>
                    <a:latin typeface="Comic Sans MS" pitchFamily="66" charset="0"/>
                  </a:rPr>
                  <a:t>rad) </a:t>
                </a:r>
                <a:r>
                  <a:rPr lang="el-GR" altLang="el-GR" sz="2000" b="1" dirty="0">
                    <a:solidFill>
                      <a:srgbClr val="000000"/>
                    </a:solidFill>
                    <a:latin typeface="Comic Sans MS" pitchFamily="66" charset="0"/>
                  </a:rPr>
                  <a:t>που</a:t>
                </a:r>
                <a:r>
                  <a:rPr lang="el-GR" altLang="el-GR" sz="2000" b="1" i="1" dirty="0">
                    <a:solidFill>
                      <a:srgbClr val="000000"/>
                    </a:solidFill>
                    <a:latin typeface="Comic Sans MS" pitchFamily="66" charset="0"/>
                  </a:rPr>
                  <a:t> </a:t>
                </a:r>
                <a:r>
                  <a:rPr lang="el-GR" altLang="el-GR" sz="2000" b="1" dirty="0">
                    <a:solidFill>
                      <a:srgbClr val="000000"/>
                    </a:solidFill>
                    <a:latin typeface="Comic Sans MS" pitchFamily="66" charset="0"/>
                  </a:rPr>
                  <a:t>διαγράφει το υλικό σημείο σε χρόνο Δ</a:t>
                </a:r>
                <a:r>
                  <a:rPr lang="en-US" altLang="el-GR" sz="2000" b="1" i="1" dirty="0">
                    <a:solidFill>
                      <a:srgbClr val="000000"/>
                    </a:solidFill>
                    <a:latin typeface="Comic Sans MS" pitchFamily="66" charset="0"/>
                  </a:rPr>
                  <a:t>t</a:t>
                </a:r>
                <a:r>
                  <a:rPr lang="en-US" altLang="el-GR" sz="2000" b="1" dirty="0">
                    <a:solidFill>
                      <a:srgbClr val="000000"/>
                    </a:solidFill>
                    <a:latin typeface="Comic Sans MS" pitchFamily="66" charset="0"/>
                  </a:rPr>
                  <a:t> </a:t>
                </a:r>
                <a:r>
                  <a:rPr lang="el-GR" altLang="el-GR" sz="2000" b="1" dirty="0">
                    <a:solidFill>
                      <a:srgbClr val="000000"/>
                    </a:solidFill>
                    <a:latin typeface="Comic Sans MS" pitchFamily="66" charset="0"/>
                  </a:rPr>
                  <a:t>προς</a:t>
                </a:r>
                <a:r>
                  <a:rPr lang="el-GR" altLang="el-GR" sz="2000" b="1" i="1" dirty="0">
                    <a:solidFill>
                      <a:srgbClr val="000000"/>
                    </a:solidFill>
                    <a:latin typeface="Comic Sans MS" pitchFamily="66" charset="0"/>
                  </a:rPr>
                  <a:t> </a:t>
                </a:r>
                <a:r>
                  <a:rPr lang="el-GR" altLang="el-GR" sz="2000" b="1" dirty="0">
                    <a:solidFill>
                      <a:srgbClr val="000000"/>
                    </a:solidFill>
                    <a:latin typeface="Comic Sans MS" pitchFamily="66" charset="0"/>
                  </a:rPr>
                  <a:t>τον χρόνο αυτό.  </a:t>
                </a:r>
                <a:r>
                  <a:rPr lang="el-GR" altLang="el-GR" sz="2000" b="1" dirty="0">
                    <a:solidFill>
                      <a:srgbClr val="FF0000"/>
                    </a:solidFill>
                    <a:latin typeface="Comic Sans MS" pitchFamily="66" charset="0"/>
                  </a:rPr>
                  <a:t> </a:t>
                </a:r>
              </a:p>
            </p:txBody>
          </p:sp>
        </mc:Choice>
        <mc:Fallback>
          <p:sp>
            <p:nvSpPr>
              <p:cNvPr id="20506" name="Text Box 26"/>
              <p:cNvSpPr txBox="1">
                <a:spLocks noRot="1" noChangeAspect="1" noMove="1" noResize="1" noEditPoints="1" noAdjustHandles="1" noChangeArrowheads="1" noChangeShapeType="1" noTextEdit="1"/>
              </p:cNvSpPr>
              <p:nvPr/>
            </p:nvSpPr>
            <p:spPr bwMode="auto">
              <a:xfrm>
                <a:off x="643959" y="3933056"/>
                <a:ext cx="7921625" cy="1938992"/>
              </a:xfrm>
              <a:prstGeom prst="rect">
                <a:avLst/>
              </a:prstGeom>
              <a:blipFill>
                <a:blip r:embed="rId2"/>
                <a:stretch>
                  <a:fillRect l="-847" r="-770" b="-188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pSp>
        <p:nvGrpSpPr>
          <p:cNvPr id="4" name="Ομάδα 3"/>
          <p:cNvGrpSpPr/>
          <p:nvPr/>
        </p:nvGrpSpPr>
        <p:grpSpPr>
          <a:xfrm>
            <a:off x="5899596" y="669925"/>
            <a:ext cx="367408" cy="902548"/>
            <a:chOff x="5899596" y="669925"/>
            <a:chExt cx="367408" cy="902548"/>
          </a:xfrm>
        </p:grpSpPr>
        <p:sp>
          <p:nvSpPr>
            <p:cNvPr id="20493" name="Line 13"/>
            <p:cNvSpPr>
              <a:spLocks noChangeShapeType="1"/>
            </p:cNvSpPr>
            <p:nvPr/>
          </p:nvSpPr>
          <p:spPr bwMode="auto">
            <a:xfrm flipH="1" flipV="1">
              <a:off x="5940424" y="981075"/>
              <a:ext cx="104209" cy="59139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5899596" y="669925"/>
                  <a:ext cx="36740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899596" y="669925"/>
                  <a:ext cx="367408" cy="392993"/>
                </a:xfrm>
                <a:prstGeom prst="rect">
                  <a:avLst/>
                </a:prstGeom>
                <a:blipFill rotWithShape="1">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8" name="TextBox 37"/>
              <p:cNvSpPr txBox="1"/>
              <p:nvPr/>
            </p:nvSpPr>
            <p:spPr>
              <a:xfrm>
                <a:off x="6724520" y="1901321"/>
                <a:ext cx="1556003" cy="905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𝝎</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sz="2800" b="1" i="0" smtClean="0">
                              <a:solidFill>
                                <a:srgbClr val="0000FF"/>
                              </a:solidFill>
                              <a:effectLst>
                                <a:outerShdw blurRad="38100" dist="38100" dir="2700000" algn="tl">
                                  <a:srgbClr val="000000">
                                    <a:alpha val="43137"/>
                                  </a:srgbClr>
                                </a:outerShdw>
                              </a:effectLst>
                              <a:latin typeface="Cambria Math"/>
                            </a:rPr>
                            <m:t>𝚫</m:t>
                          </m:r>
                          <m:r>
                            <a:rPr lang="el-GR" sz="2800" b="1" i="1" smtClean="0">
                              <a:solidFill>
                                <a:srgbClr val="0000FF"/>
                              </a:solidFill>
                              <a:effectLst>
                                <a:outerShdw blurRad="38100" dist="38100" dir="2700000" algn="tl">
                                  <a:srgbClr val="000000">
                                    <a:alpha val="43137"/>
                                  </a:srgbClr>
                                </a:outerShdw>
                              </a:effectLst>
                              <a:latin typeface="Cambria Math"/>
                            </a:rPr>
                            <m:t>𝜽</m:t>
                          </m:r>
                        </m:num>
                        <m:den>
                          <m:r>
                            <a:rPr lang="el-GR" sz="2800" b="1" i="0" smtClean="0">
                              <a:solidFill>
                                <a:srgbClr val="0000FF"/>
                              </a:solidFill>
                              <a:effectLst>
                                <a:outerShdw blurRad="38100" dist="38100" dir="2700000" algn="tl">
                                  <a:srgbClr val="000000">
                                    <a:alpha val="43137"/>
                                  </a:srgbClr>
                                </a:outerShdw>
                              </a:effectLst>
                              <a:latin typeface="Cambria Math"/>
                            </a:rPr>
                            <m:t>𝚫</m:t>
                          </m:r>
                          <m:r>
                            <a:rPr lang="en-US" sz="2800" b="1" i="1" smtClean="0">
                              <a:solidFill>
                                <a:srgbClr val="0000FF"/>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724520" y="1901321"/>
                <a:ext cx="1556003" cy="905504"/>
              </a:xfrm>
              <a:prstGeom prst="rect">
                <a:avLst/>
              </a:prstGeom>
              <a:blipFill rotWithShape="1">
                <a:blip r:embed="rId4"/>
                <a:stretch>
                  <a:fillRect b="-1351"/>
                </a:stretch>
              </a:blipFill>
            </p:spPr>
            <p:txBody>
              <a:bodyPr/>
              <a:lstStyle/>
              <a:p>
                <a:r>
                  <a:rPr lang="el-GR">
                    <a:noFill/>
                  </a:rPr>
                  <a:t> </a:t>
                </a:r>
              </a:p>
            </p:txBody>
          </p:sp>
        </mc:Fallback>
      </mc:AlternateContent>
      <p:grpSp>
        <p:nvGrpSpPr>
          <p:cNvPr id="8" name="Ομάδα 7"/>
          <p:cNvGrpSpPr/>
          <p:nvPr/>
        </p:nvGrpSpPr>
        <p:grpSpPr>
          <a:xfrm>
            <a:off x="4737898" y="3133695"/>
            <a:ext cx="4010566" cy="631391"/>
            <a:chOff x="4737898" y="3133695"/>
            <a:chExt cx="4010566" cy="631391"/>
          </a:xfrm>
        </p:grpSpPr>
        <mc:AlternateContent xmlns:mc="http://schemas.openxmlformats.org/markup-compatibility/2006" xmlns:a14="http://schemas.microsoft.com/office/drawing/2010/main">
          <mc:Choice Requires="a14">
            <p:sp>
              <p:nvSpPr>
                <p:cNvPr id="2" name="TextBox 1"/>
                <p:cNvSpPr txBox="1"/>
                <p:nvPr/>
              </p:nvSpPr>
              <p:spPr>
                <a:xfrm>
                  <a:off x="4737898" y="3133695"/>
                  <a:ext cx="4010566" cy="631391"/>
                </a:xfrm>
                <a:prstGeom prst="rect">
                  <a:avLst/>
                </a:prstGeom>
                <a:noFill/>
              </p:spPr>
              <p:txBody>
                <a:bodyPr wrap="square" rtlCol="0">
                  <a:spAutoFit/>
                </a:bodyPr>
                <a:lstStyle/>
                <a:p>
                  <a:r>
                    <a:rPr lang="el-GR" sz="2000" b="1" dirty="0" smtClean="0">
                      <a:latin typeface="Comic Sans MS" panose="030F0702030302020204" pitchFamily="66" charset="0"/>
                    </a:rPr>
                    <a:t>Μονάδα μέτρησης </a:t>
                  </a:r>
                  <a:r>
                    <a:rPr lang="el-GR"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r>
                    <a:rPr lang="el-GR" sz="2000" b="1" dirty="0" smtClean="0">
                      <a:latin typeface="Comic Sans MS" panose="030F0702030302020204" pitchFamily="66" charset="0"/>
                    </a:rPr>
                    <a:t>1</a:t>
                  </a:r>
                  <a14:m>
                    <m:oMath xmlns:m="http://schemas.openxmlformats.org/officeDocument/2006/math">
                      <m:f>
                        <m:fPr>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0" smtClean="0">
                              <a:solidFill>
                                <a:srgbClr val="0000FF"/>
                              </a:solidFill>
                              <a:effectLst>
                                <a:outerShdw blurRad="38100" dist="38100" dir="2700000" algn="tl">
                                  <a:srgbClr val="000000">
                                    <a:alpha val="43137"/>
                                  </a:srgbClr>
                                </a:outerShdw>
                              </a:effectLst>
                              <a:latin typeface="Cambria Math"/>
                            </a:rPr>
                            <m:t>𝐫𝐚𝐝</m:t>
                          </m:r>
                        </m:num>
                        <m:den>
                          <m:r>
                            <a:rPr lang="en-US" sz="2400" b="1" i="0" smtClean="0">
                              <a:solidFill>
                                <a:srgbClr val="0000FF"/>
                              </a:solidFill>
                              <a:effectLst>
                                <a:outerShdw blurRad="38100" dist="38100" dir="2700000" algn="tl">
                                  <a:srgbClr val="000000">
                                    <a:alpha val="43137"/>
                                  </a:srgbClr>
                                </a:outerShdw>
                              </a:effectLst>
                              <a:latin typeface="Cambria Math"/>
                            </a:rPr>
                            <m:t>𝐬</m:t>
                          </m:r>
                        </m:den>
                      </m:f>
                    </m:oMath>
                  </a14:m>
                  <a:endParaRPr lang="el-GR" sz="2400" b="1" dirty="0">
                    <a:latin typeface="Comic Sans MS" panose="030F0702030302020204" pitchFamily="66"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737898" y="3133695"/>
                  <a:ext cx="4010566" cy="631391"/>
                </a:xfrm>
                <a:prstGeom prst="rect">
                  <a:avLst/>
                </a:prstGeom>
                <a:blipFill rotWithShape="1">
                  <a:blip r:embed="rId5"/>
                  <a:stretch>
                    <a:fillRect l="-1520" b="-6731"/>
                  </a:stretch>
                </a:blipFill>
              </p:spPr>
              <p:txBody>
                <a:bodyPr/>
                <a:lstStyle/>
                <a:p>
                  <a:r>
                    <a:rPr lang="el-GR">
                      <a:noFill/>
                    </a:rPr>
                    <a:t> </a:t>
                  </a:r>
                </a:p>
              </p:txBody>
            </p:sp>
          </mc:Fallback>
        </mc:AlternateContent>
        <p:cxnSp>
          <p:nvCxnSpPr>
            <p:cNvPr id="6" name="Ευθύγραμμο βέλος σύνδεσης 5"/>
            <p:cNvCxnSpPr/>
            <p:nvPr/>
          </p:nvCxnSpPr>
          <p:spPr>
            <a:xfrm flipV="1">
              <a:off x="7380312" y="3501008"/>
              <a:ext cx="43012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Ομάδα 14"/>
          <p:cNvGrpSpPr/>
          <p:nvPr/>
        </p:nvGrpSpPr>
        <p:grpSpPr>
          <a:xfrm>
            <a:off x="2733109" y="298375"/>
            <a:ext cx="3749795" cy="3024188"/>
            <a:chOff x="2733109" y="298375"/>
            <a:chExt cx="3749795" cy="3024188"/>
          </a:xfrm>
        </p:grpSpPr>
        <p:grpSp>
          <p:nvGrpSpPr>
            <p:cNvPr id="14" name="Ομάδα 13"/>
            <p:cNvGrpSpPr/>
            <p:nvPr/>
          </p:nvGrpSpPr>
          <p:grpSpPr>
            <a:xfrm>
              <a:off x="2733109" y="298375"/>
              <a:ext cx="3749795" cy="3024188"/>
              <a:chOff x="2097056" y="175986"/>
              <a:chExt cx="3749795" cy="3024188"/>
            </a:xfrm>
          </p:grpSpPr>
          <p:sp>
            <p:nvSpPr>
              <p:cNvPr id="20496" name="Oval 16"/>
              <p:cNvSpPr>
                <a:spLocks noChangeArrowheads="1"/>
              </p:cNvSpPr>
              <p:nvPr/>
            </p:nvSpPr>
            <p:spPr bwMode="auto">
              <a:xfrm flipH="1" flipV="1">
                <a:off x="4812314" y="2231684"/>
                <a:ext cx="45719" cy="608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3" name="Ομάδα 12"/>
              <p:cNvGrpSpPr/>
              <p:nvPr/>
            </p:nvGrpSpPr>
            <p:grpSpPr>
              <a:xfrm>
                <a:off x="2097056" y="175986"/>
                <a:ext cx="3749795" cy="3024188"/>
                <a:chOff x="2771775" y="333375"/>
                <a:chExt cx="3749795" cy="3024188"/>
              </a:xfrm>
            </p:grpSpPr>
            <p:grpSp>
              <p:nvGrpSpPr>
                <p:cNvPr id="12" name="Ομάδα 11"/>
                <p:cNvGrpSpPr/>
                <p:nvPr/>
              </p:nvGrpSpPr>
              <p:grpSpPr>
                <a:xfrm>
                  <a:off x="2771775" y="800781"/>
                  <a:ext cx="3749795" cy="1955287"/>
                  <a:chOff x="2771775" y="836613"/>
                  <a:chExt cx="3749795" cy="1955287"/>
                </a:xfrm>
              </p:grpSpPr>
              <p:sp>
                <p:nvSpPr>
                  <p:cNvPr id="20497" name="Oval 17"/>
                  <p:cNvSpPr>
                    <a:spLocks noChangeArrowheads="1"/>
                  </p:cNvSpPr>
                  <p:nvPr/>
                </p:nvSpPr>
                <p:spPr bwMode="auto">
                  <a:xfrm>
                    <a:off x="6084888" y="1628775"/>
                    <a:ext cx="45719"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1" name="Ομάδα 10"/>
                  <p:cNvGrpSpPr/>
                  <p:nvPr/>
                </p:nvGrpSpPr>
                <p:grpSpPr>
                  <a:xfrm>
                    <a:off x="2771775" y="836613"/>
                    <a:ext cx="3749795" cy="1955287"/>
                    <a:chOff x="2771775" y="836613"/>
                    <a:chExt cx="3749795" cy="1955287"/>
                  </a:xfrm>
                </p:grpSpPr>
                <p:sp>
                  <p:nvSpPr>
                    <p:cNvPr id="20482" name="Oval 2"/>
                    <p:cNvSpPr>
                      <a:spLocks noChangeArrowheads="1"/>
                    </p:cNvSpPr>
                    <p:nvPr/>
                  </p:nvSpPr>
                  <p:spPr bwMode="auto">
                    <a:xfrm>
                      <a:off x="2771775" y="836613"/>
                      <a:ext cx="3311525"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20485" name="Line 5"/>
                    <p:cNvSpPr>
                      <a:spLocks noChangeShapeType="1"/>
                    </p:cNvSpPr>
                    <p:nvPr/>
                  </p:nvSpPr>
                  <p:spPr bwMode="auto">
                    <a:xfrm flipV="1">
                      <a:off x="4427538" y="1628775"/>
                      <a:ext cx="1655762" cy="714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6" name="Line 6"/>
                    <p:cNvSpPr>
                      <a:spLocks noChangeShapeType="1"/>
                    </p:cNvSpPr>
                    <p:nvPr/>
                  </p:nvSpPr>
                  <p:spPr bwMode="auto">
                    <a:xfrm>
                      <a:off x="4427538" y="1700213"/>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7" name="Arc 7"/>
                    <p:cNvSpPr>
                      <a:spLocks/>
                    </p:cNvSpPr>
                    <p:nvPr/>
                  </p:nvSpPr>
                  <p:spPr bwMode="auto">
                    <a:xfrm rot="15849049" flipH="1">
                      <a:off x="2697957" y="2134393"/>
                      <a:ext cx="647700" cy="500063"/>
                    </a:xfrm>
                    <a:custGeom>
                      <a:avLst/>
                      <a:gdLst>
                        <a:gd name="T0" fmla="*/ 322741 w 21600"/>
                        <a:gd name="T1" fmla="*/ 0 h 18728"/>
                        <a:gd name="T2" fmla="*/ 647700 w 21600"/>
                        <a:gd name="T3" fmla="*/ 500063 h 18728"/>
                        <a:gd name="T4" fmla="*/ 0 w 21600"/>
                        <a:gd name="T5" fmla="*/ 500063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20488" name="Text Box 8"/>
                    <p:cNvSpPr txBox="1">
                      <a:spLocks noChangeArrowheads="1"/>
                    </p:cNvSpPr>
                    <p:nvPr/>
                  </p:nvSpPr>
                  <p:spPr bwMode="auto">
                    <a:xfrm>
                      <a:off x="5387882" y="245535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A</a:t>
                      </a:r>
                      <a:endParaRPr lang="el-GR" altLang="el-GR" sz="1600" dirty="0" smtClean="0">
                        <a:solidFill>
                          <a:srgbClr val="000000"/>
                        </a:solidFill>
                        <a:latin typeface="Comic Sans MS" pitchFamily="66" charset="0"/>
                      </a:endParaRPr>
                    </a:p>
                  </p:txBody>
                </p:sp>
                <p:sp>
                  <p:nvSpPr>
                    <p:cNvPr id="20489" name="Text Box 9"/>
                    <p:cNvSpPr txBox="1">
                      <a:spLocks noChangeArrowheads="1"/>
                    </p:cNvSpPr>
                    <p:nvPr/>
                  </p:nvSpPr>
                  <p:spPr bwMode="auto">
                    <a:xfrm>
                      <a:off x="6089770" y="1505556"/>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sp>
                  <p:nvSpPr>
                    <p:cNvPr id="20500" name="Text Box 20"/>
                    <p:cNvSpPr txBox="1">
                      <a:spLocks noChangeArrowheads="1"/>
                    </p:cNvSpPr>
                    <p:nvPr/>
                  </p:nvSpPr>
                  <p:spPr bwMode="auto">
                    <a:xfrm>
                      <a:off x="5496370" y="1867502"/>
                      <a:ext cx="5040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smtClean="0">
                          <a:solidFill>
                            <a:srgbClr val="000000"/>
                          </a:solidFill>
                          <a:latin typeface="Comic Sans MS" pitchFamily="66" charset="0"/>
                        </a:rPr>
                        <a:t>Δ</a:t>
                      </a:r>
                      <a:r>
                        <a:rPr lang="en-US" altLang="el-GR" sz="1600" i="1" dirty="0" smtClean="0">
                          <a:solidFill>
                            <a:srgbClr val="000000"/>
                          </a:solidFill>
                          <a:latin typeface="Comic Sans MS" pitchFamily="66" charset="0"/>
                        </a:rPr>
                        <a:t>s</a:t>
                      </a:r>
                      <a:endParaRPr lang="el-GR" altLang="el-GR" sz="1600" i="1" dirty="0" smtClean="0">
                        <a:solidFill>
                          <a:srgbClr val="000000"/>
                        </a:solidFill>
                        <a:latin typeface="Comic Sans MS" pitchFamily="66" charset="0"/>
                      </a:endParaRPr>
                    </a:p>
                  </p:txBody>
                </p:sp>
                <p:sp>
                  <p:nvSpPr>
                    <p:cNvPr id="20501" name="Text Box 21"/>
                    <p:cNvSpPr txBox="1">
                      <a:spLocks noChangeArrowheads="1"/>
                    </p:cNvSpPr>
                    <p:nvPr/>
                  </p:nvSpPr>
                  <p:spPr bwMode="auto">
                    <a:xfrm>
                      <a:off x="464343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dirty="0" smtClean="0">
                          <a:solidFill>
                            <a:srgbClr val="000000"/>
                          </a:solidFill>
                          <a:latin typeface="Comic Sans MS" pitchFamily="66" charset="0"/>
                        </a:rPr>
                        <a:t>R</a:t>
                      </a:r>
                      <a:endParaRPr lang="el-GR" altLang="el-GR" sz="1600" i="1" dirty="0" smtClean="0">
                        <a:solidFill>
                          <a:srgbClr val="000000"/>
                        </a:solidFill>
                        <a:latin typeface="Comic Sans MS" pitchFamily="66" charset="0"/>
                      </a:endParaRPr>
                    </a:p>
                  </p:txBody>
                </p:sp>
                <p:sp>
                  <p:nvSpPr>
                    <p:cNvPr id="20503" name="Text Box 23"/>
                    <p:cNvSpPr txBox="1">
                      <a:spLocks noChangeArrowheads="1"/>
                    </p:cNvSpPr>
                    <p:nvPr/>
                  </p:nvSpPr>
                  <p:spPr bwMode="auto">
                    <a:xfrm>
                      <a:off x="4716464" y="1698225"/>
                      <a:ext cx="538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err="1" smtClean="0">
                          <a:solidFill>
                            <a:srgbClr val="000000"/>
                          </a:solidFill>
                          <a:latin typeface="Comic Sans MS" pitchFamily="66" charset="0"/>
                        </a:rPr>
                        <a:t>Δ</a:t>
                      </a:r>
                      <a:r>
                        <a:rPr lang="el-GR" altLang="el-GR" sz="1600" i="1" dirty="0" err="1" smtClean="0">
                          <a:solidFill>
                            <a:srgbClr val="000000"/>
                          </a:solidFill>
                          <a:latin typeface="Comic Sans MS" pitchFamily="66" charset="0"/>
                        </a:rPr>
                        <a:t>θ</a:t>
                      </a:r>
                      <a:endParaRPr lang="el-GR" altLang="el-GR" sz="1600" i="1" dirty="0" smtClean="0">
                        <a:solidFill>
                          <a:srgbClr val="000000"/>
                        </a:solidFill>
                        <a:latin typeface="Comic Sans MS" pitchFamily="66" charset="0"/>
                      </a:endParaRPr>
                    </a:p>
                  </p:txBody>
                </p:sp>
                <p:sp>
                  <p:nvSpPr>
                    <p:cNvPr id="20515" name="Arc 35"/>
                    <p:cNvSpPr>
                      <a:spLocks/>
                    </p:cNvSpPr>
                    <p:nvPr/>
                  </p:nvSpPr>
                  <p:spPr bwMode="auto">
                    <a:xfrm flipV="1">
                      <a:off x="4967288" y="1643305"/>
                      <a:ext cx="318519" cy="417269"/>
                    </a:xfrm>
                    <a:custGeom>
                      <a:avLst/>
                      <a:gdLst>
                        <a:gd name="T0" fmla="*/ 0 w 21600"/>
                        <a:gd name="T1" fmla="*/ 0 h 23266"/>
                        <a:gd name="T2" fmla="*/ 288069 w 21600"/>
                        <a:gd name="T3" fmla="*/ 387350 h 23266"/>
                        <a:gd name="T4" fmla="*/ 0 w 21600"/>
                        <a:gd name="T5" fmla="*/ 359613 h 23266"/>
                        <a:gd name="T6" fmla="*/ 0 60000 65536"/>
                        <a:gd name="T7" fmla="*/ 0 60000 65536"/>
                        <a:gd name="T8" fmla="*/ 0 60000 65536"/>
                      </a:gdLst>
                      <a:ahLst/>
                      <a:cxnLst>
                        <a:cxn ang="T6">
                          <a:pos x="T0" y="T1"/>
                        </a:cxn>
                        <a:cxn ang="T7">
                          <a:pos x="T2" y="T3"/>
                        </a:cxn>
                        <a:cxn ang="T8">
                          <a:pos x="T4" y="T5"/>
                        </a:cxn>
                      </a:cxnLst>
                      <a:rect l="0" t="0" r="r" b="b"/>
                      <a:pathLst>
                        <a:path w="21600" h="23266" fill="none" extrusionOk="0">
                          <a:moveTo>
                            <a:pt x="-1" y="0"/>
                          </a:moveTo>
                          <a:cubicBezTo>
                            <a:pt x="11929" y="0"/>
                            <a:pt x="21600" y="9670"/>
                            <a:pt x="21600" y="21600"/>
                          </a:cubicBezTo>
                          <a:cubicBezTo>
                            <a:pt x="21600" y="22155"/>
                            <a:pt x="21578" y="22711"/>
                            <a:pt x="21535" y="23265"/>
                          </a:cubicBezTo>
                        </a:path>
                        <a:path w="21600" h="23266" stroke="0" extrusionOk="0">
                          <a:moveTo>
                            <a:pt x="-1" y="0"/>
                          </a:moveTo>
                          <a:cubicBezTo>
                            <a:pt x="11929" y="0"/>
                            <a:pt x="21600" y="9670"/>
                            <a:pt x="21600" y="21600"/>
                          </a:cubicBezTo>
                          <a:cubicBezTo>
                            <a:pt x="21600" y="22155"/>
                            <a:pt x="21578" y="22711"/>
                            <a:pt x="21535" y="23265"/>
                          </a:cubicBezTo>
                          <a:lnTo>
                            <a:pt x="0" y="21600"/>
                          </a:lnTo>
                          <a:lnTo>
                            <a:pt x="-1"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grpSp>
            <p:grpSp>
              <p:nvGrpSpPr>
                <p:cNvPr id="10" name="Ομάδα 9"/>
                <p:cNvGrpSpPr/>
                <p:nvPr/>
              </p:nvGrpSpPr>
              <p:grpSpPr>
                <a:xfrm>
                  <a:off x="4067175" y="333375"/>
                  <a:ext cx="433388" cy="3024188"/>
                  <a:chOff x="4067175" y="333375"/>
                  <a:chExt cx="433388" cy="3024188"/>
                </a:xfrm>
              </p:grpSpPr>
              <p:sp>
                <p:nvSpPr>
                  <p:cNvPr id="20483" name="Line 3"/>
                  <p:cNvSpPr>
                    <a:spLocks noChangeShapeType="1"/>
                  </p:cNvSpPr>
                  <p:nvPr/>
                </p:nvSpPr>
                <p:spPr bwMode="auto">
                  <a:xfrm>
                    <a:off x="4427538" y="1700213"/>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4" name="Line 4"/>
                  <p:cNvSpPr>
                    <a:spLocks noChangeShapeType="1"/>
                  </p:cNvSpPr>
                  <p:nvPr/>
                </p:nvSpPr>
                <p:spPr bwMode="auto">
                  <a:xfrm>
                    <a:off x="4427538" y="263683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91" name="Text Box 11"/>
                  <p:cNvSpPr txBox="1">
                    <a:spLocks noChangeArrowheads="1"/>
                  </p:cNvSpPr>
                  <p:nvPr/>
                </p:nvSpPr>
                <p:spPr bwMode="auto">
                  <a:xfrm>
                    <a:off x="4067175" y="33337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sp>
                <p:nvSpPr>
                  <p:cNvPr id="20492" name="Text Box 12"/>
                  <p:cNvSpPr txBox="1">
                    <a:spLocks noChangeArrowheads="1"/>
                  </p:cNvSpPr>
                  <p:nvPr/>
                </p:nvSpPr>
                <p:spPr bwMode="auto">
                  <a:xfrm>
                    <a:off x="4067175" y="2997200"/>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sp>
                <p:nvSpPr>
                  <p:cNvPr id="20494" name="Line 14"/>
                  <p:cNvSpPr>
                    <a:spLocks noChangeShapeType="1"/>
                  </p:cNvSpPr>
                  <p:nvPr/>
                </p:nvSpPr>
                <p:spPr bwMode="auto">
                  <a:xfrm>
                    <a:off x="4427538" y="47625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grpSp>
        <p:sp>
          <p:nvSpPr>
            <p:cNvPr id="20495" name="Text Box 15"/>
            <p:cNvSpPr txBox="1">
              <a:spLocks noChangeArrowheads="1"/>
            </p:cNvSpPr>
            <p:nvPr/>
          </p:nvSpPr>
          <p:spPr bwMode="auto">
            <a:xfrm>
              <a:off x="3992790" y="140419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K</a:t>
              </a:r>
              <a:endParaRPr lang="el-GR" altLang="el-GR" sz="1600" dirty="0" smtClean="0">
                <a:solidFill>
                  <a:srgbClr val="000000"/>
                </a:solidFill>
                <a:latin typeface="Comic Sans MS" pitchFamily="66" charset="0"/>
              </a:endParaRPr>
            </a:p>
          </p:txBody>
        </p:sp>
      </p:grpSp>
      <p:grpSp>
        <p:nvGrpSpPr>
          <p:cNvPr id="9" name="Ομάδα 8"/>
          <p:cNvGrpSpPr/>
          <p:nvPr/>
        </p:nvGrpSpPr>
        <p:grpSpPr>
          <a:xfrm>
            <a:off x="4352377" y="853886"/>
            <a:ext cx="426720" cy="794467"/>
            <a:chOff x="4394791" y="905746"/>
            <a:chExt cx="426720" cy="794467"/>
          </a:xfrm>
        </p:grpSpPr>
        <p:sp>
          <p:nvSpPr>
            <p:cNvPr id="20504" name="Line 24"/>
            <p:cNvSpPr>
              <a:spLocks noChangeShapeType="1"/>
            </p:cNvSpPr>
            <p:nvPr/>
          </p:nvSpPr>
          <p:spPr bwMode="auto">
            <a:xfrm flipV="1">
              <a:off x="4427538" y="1052513"/>
              <a:ext cx="0" cy="6477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36" name="TextBox 35"/>
                <p:cNvSpPr txBox="1"/>
                <p:nvPr/>
              </p:nvSpPr>
              <p:spPr>
                <a:xfrm>
                  <a:off x="4394791" y="905746"/>
                  <a:ext cx="426720" cy="39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0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4791" y="905746"/>
                  <a:ext cx="426720" cy="393056"/>
                </a:xfrm>
                <a:prstGeom prst="rect">
                  <a:avLst/>
                </a:prstGeom>
                <a:blipFill rotWithShape="1">
                  <a:blip r:embed="rId6"/>
                  <a:stretch>
                    <a:fillRect/>
                  </a:stretch>
                </a:blipFill>
              </p:spPr>
              <p:txBody>
                <a:bodyPr/>
                <a:lstStyle/>
                <a:p>
                  <a:r>
                    <a:rPr lang="el-GR">
                      <a:noFill/>
                    </a:rPr>
                    <a:t> </a:t>
                  </a:r>
                </a:p>
              </p:txBody>
            </p:sp>
          </mc:Fallback>
        </mc:AlternateContent>
      </p:grpSp>
      <p:grpSp>
        <p:nvGrpSpPr>
          <p:cNvPr id="7" name="Ομάδα 6"/>
          <p:cNvGrpSpPr/>
          <p:nvPr/>
        </p:nvGrpSpPr>
        <p:grpSpPr>
          <a:xfrm>
            <a:off x="8153400" y="2155371"/>
            <a:ext cx="620486" cy="1513115"/>
            <a:chOff x="8153400" y="2155371"/>
            <a:chExt cx="620486" cy="1513115"/>
          </a:xfrm>
        </p:grpSpPr>
        <p:sp>
          <p:nvSpPr>
            <p:cNvPr id="3" name="Ελεύθερη σχεδίαση 2"/>
            <p:cNvSpPr/>
            <p:nvPr/>
          </p:nvSpPr>
          <p:spPr>
            <a:xfrm>
              <a:off x="8153400" y="2667000"/>
              <a:ext cx="528958" cy="1001486"/>
            </a:xfrm>
            <a:custGeom>
              <a:avLst/>
              <a:gdLst>
                <a:gd name="connsiteX0" fmla="*/ 0 w 528958"/>
                <a:gd name="connsiteY0" fmla="*/ 0 h 1001486"/>
                <a:gd name="connsiteX1" fmla="*/ 174171 w 528958"/>
                <a:gd name="connsiteY1" fmla="*/ 21771 h 1001486"/>
                <a:gd name="connsiteX2" fmla="*/ 217714 w 528958"/>
                <a:gd name="connsiteY2" fmla="*/ 43543 h 1001486"/>
                <a:gd name="connsiteX3" fmla="*/ 283029 w 528958"/>
                <a:gd name="connsiteY3" fmla="*/ 65314 h 1001486"/>
                <a:gd name="connsiteX4" fmla="*/ 337457 w 528958"/>
                <a:gd name="connsiteY4" fmla="*/ 108857 h 1001486"/>
                <a:gd name="connsiteX5" fmla="*/ 391886 w 528958"/>
                <a:gd name="connsiteY5" fmla="*/ 152400 h 1001486"/>
                <a:gd name="connsiteX6" fmla="*/ 457200 w 528958"/>
                <a:gd name="connsiteY6" fmla="*/ 239486 h 1001486"/>
                <a:gd name="connsiteX7" fmla="*/ 489857 w 528958"/>
                <a:gd name="connsiteY7" fmla="*/ 337457 h 1001486"/>
                <a:gd name="connsiteX8" fmla="*/ 500743 w 528958"/>
                <a:gd name="connsiteY8" fmla="*/ 370114 h 1001486"/>
                <a:gd name="connsiteX9" fmla="*/ 511629 w 528958"/>
                <a:gd name="connsiteY9" fmla="*/ 478971 h 1001486"/>
                <a:gd name="connsiteX10" fmla="*/ 511629 w 528958"/>
                <a:gd name="connsiteY10" fmla="*/ 783771 h 1001486"/>
                <a:gd name="connsiteX11" fmla="*/ 500743 w 528958"/>
                <a:gd name="connsiteY11" fmla="*/ 816429 h 1001486"/>
                <a:gd name="connsiteX12" fmla="*/ 446314 w 528958"/>
                <a:gd name="connsiteY12" fmla="*/ 870857 h 1001486"/>
                <a:gd name="connsiteX13" fmla="*/ 424543 w 528958"/>
                <a:gd name="connsiteY13" fmla="*/ 892629 h 1001486"/>
                <a:gd name="connsiteX14" fmla="*/ 391886 w 528958"/>
                <a:gd name="connsiteY14" fmla="*/ 914400 h 1001486"/>
                <a:gd name="connsiteX15" fmla="*/ 337457 w 528958"/>
                <a:gd name="connsiteY15" fmla="*/ 947057 h 1001486"/>
                <a:gd name="connsiteX16" fmla="*/ 315686 w 528958"/>
                <a:gd name="connsiteY16" fmla="*/ 968829 h 1001486"/>
                <a:gd name="connsiteX17" fmla="*/ 272143 w 528958"/>
                <a:gd name="connsiteY17" fmla="*/ 1001486 h 100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8958" h="1001486">
                  <a:moveTo>
                    <a:pt x="0" y="0"/>
                  </a:moveTo>
                  <a:cubicBezTo>
                    <a:pt x="37968" y="3164"/>
                    <a:pt x="125071" y="3358"/>
                    <a:pt x="174171" y="21771"/>
                  </a:cubicBezTo>
                  <a:cubicBezTo>
                    <a:pt x="189365" y="27469"/>
                    <a:pt x="202647" y="37516"/>
                    <a:pt x="217714" y="43543"/>
                  </a:cubicBezTo>
                  <a:cubicBezTo>
                    <a:pt x="239022" y="52066"/>
                    <a:pt x="283029" y="65314"/>
                    <a:pt x="283029" y="65314"/>
                  </a:cubicBezTo>
                  <a:cubicBezTo>
                    <a:pt x="335592" y="117879"/>
                    <a:pt x="268802" y="53933"/>
                    <a:pt x="337457" y="108857"/>
                  </a:cubicBezTo>
                  <a:cubicBezTo>
                    <a:pt x="415013" y="170902"/>
                    <a:pt x="291373" y="85392"/>
                    <a:pt x="391886" y="152400"/>
                  </a:cubicBezTo>
                  <a:cubicBezTo>
                    <a:pt x="441122" y="226253"/>
                    <a:pt x="416927" y="199211"/>
                    <a:pt x="457200" y="239486"/>
                  </a:cubicBezTo>
                  <a:lnTo>
                    <a:pt x="489857" y="337457"/>
                  </a:lnTo>
                  <a:lnTo>
                    <a:pt x="500743" y="370114"/>
                  </a:lnTo>
                  <a:cubicBezTo>
                    <a:pt x="504372" y="406400"/>
                    <a:pt x="507106" y="442786"/>
                    <a:pt x="511629" y="478971"/>
                  </a:cubicBezTo>
                  <a:cubicBezTo>
                    <a:pt x="531785" y="640226"/>
                    <a:pt x="537509" y="460268"/>
                    <a:pt x="511629" y="783771"/>
                  </a:cubicBezTo>
                  <a:cubicBezTo>
                    <a:pt x="510714" y="795209"/>
                    <a:pt x="505875" y="806166"/>
                    <a:pt x="500743" y="816429"/>
                  </a:cubicBezTo>
                  <a:cubicBezTo>
                    <a:pt x="478971" y="859972"/>
                    <a:pt x="482600" y="841828"/>
                    <a:pt x="446314" y="870857"/>
                  </a:cubicBezTo>
                  <a:cubicBezTo>
                    <a:pt x="438300" y="877268"/>
                    <a:pt x="432557" y="886218"/>
                    <a:pt x="424543" y="892629"/>
                  </a:cubicBezTo>
                  <a:cubicBezTo>
                    <a:pt x="414327" y="900802"/>
                    <a:pt x="402102" y="906227"/>
                    <a:pt x="391886" y="914400"/>
                  </a:cubicBezTo>
                  <a:cubicBezTo>
                    <a:pt x="349192" y="948554"/>
                    <a:pt x="394170" y="928152"/>
                    <a:pt x="337457" y="947057"/>
                  </a:cubicBezTo>
                  <a:cubicBezTo>
                    <a:pt x="330200" y="954314"/>
                    <a:pt x="323700" y="962418"/>
                    <a:pt x="315686" y="968829"/>
                  </a:cubicBezTo>
                  <a:cubicBezTo>
                    <a:pt x="254136" y="1018070"/>
                    <a:pt x="301938" y="971691"/>
                    <a:pt x="272143" y="1001486"/>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Ελεύθερη σχεδίαση 4"/>
            <p:cNvSpPr/>
            <p:nvPr/>
          </p:nvSpPr>
          <p:spPr>
            <a:xfrm>
              <a:off x="8164286" y="2155371"/>
              <a:ext cx="609600" cy="1197429"/>
            </a:xfrm>
            <a:custGeom>
              <a:avLst/>
              <a:gdLst>
                <a:gd name="connsiteX0" fmla="*/ 0 w 609600"/>
                <a:gd name="connsiteY0" fmla="*/ 0 h 1197429"/>
                <a:gd name="connsiteX1" fmla="*/ 130628 w 609600"/>
                <a:gd name="connsiteY1" fmla="*/ 10886 h 1197429"/>
                <a:gd name="connsiteX2" fmla="*/ 261257 w 609600"/>
                <a:gd name="connsiteY2" fmla="*/ 43543 h 1197429"/>
                <a:gd name="connsiteX3" fmla="*/ 381000 w 609600"/>
                <a:gd name="connsiteY3" fmla="*/ 76200 h 1197429"/>
                <a:gd name="connsiteX4" fmla="*/ 413657 w 609600"/>
                <a:gd name="connsiteY4" fmla="*/ 87086 h 1197429"/>
                <a:gd name="connsiteX5" fmla="*/ 478971 w 609600"/>
                <a:gd name="connsiteY5" fmla="*/ 130629 h 1197429"/>
                <a:gd name="connsiteX6" fmla="*/ 511628 w 609600"/>
                <a:gd name="connsiteY6" fmla="*/ 152400 h 1197429"/>
                <a:gd name="connsiteX7" fmla="*/ 533400 w 609600"/>
                <a:gd name="connsiteY7" fmla="*/ 174172 h 1197429"/>
                <a:gd name="connsiteX8" fmla="*/ 566057 w 609600"/>
                <a:gd name="connsiteY8" fmla="*/ 239486 h 1197429"/>
                <a:gd name="connsiteX9" fmla="*/ 587828 w 609600"/>
                <a:gd name="connsiteY9" fmla="*/ 326572 h 1197429"/>
                <a:gd name="connsiteX10" fmla="*/ 598714 w 609600"/>
                <a:gd name="connsiteY10" fmla="*/ 359229 h 1197429"/>
                <a:gd name="connsiteX11" fmla="*/ 609600 w 609600"/>
                <a:gd name="connsiteY11" fmla="*/ 468086 h 1197429"/>
                <a:gd name="connsiteX12" fmla="*/ 598714 w 609600"/>
                <a:gd name="connsiteY12" fmla="*/ 751115 h 1197429"/>
                <a:gd name="connsiteX13" fmla="*/ 576943 w 609600"/>
                <a:gd name="connsiteY13" fmla="*/ 827315 h 1197429"/>
                <a:gd name="connsiteX14" fmla="*/ 555171 w 609600"/>
                <a:gd name="connsiteY14" fmla="*/ 859972 h 1197429"/>
                <a:gd name="connsiteX15" fmla="*/ 533400 w 609600"/>
                <a:gd name="connsiteY15" fmla="*/ 925286 h 1197429"/>
                <a:gd name="connsiteX16" fmla="*/ 522514 w 609600"/>
                <a:gd name="connsiteY16" fmla="*/ 957943 h 1197429"/>
                <a:gd name="connsiteX17" fmla="*/ 489857 w 609600"/>
                <a:gd name="connsiteY17" fmla="*/ 1023258 h 1197429"/>
                <a:gd name="connsiteX18" fmla="*/ 446314 w 609600"/>
                <a:gd name="connsiteY18" fmla="*/ 1088572 h 1197429"/>
                <a:gd name="connsiteX19" fmla="*/ 381000 w 609600"/>
                <a:gd name="connsiteY19" fmla="*/ 1164772 h 1197429"/>
                <a:gd name="connsiteX20" fmla="*/ 337457 w 609600"/>
                <a:gd name="connsiteY20" fmla="*/ 1197429 h 1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 h="1197429">
                  <a:moveTo>
                    <a:pt x="0" y="0"/>
                  </a:moveTo>
                  <a:cubicBezTo>
                    <a:pt x="43543" y="3629"/>
                    <a:pt x="87418" y="4404"/>
                    <a:pt x="130628" y="10886"/>
                  </a:cubicBezTo>
                  <a:cubicBezTo>
                    <a:pt x="174101" y="17407"/>
                    <a:pt x="217748" y="34841"/>
                    <a:pt x="261257" y="43543"/>
                  </a:cubicBezTo>
                  <a:cubicBezTo>
                    <a:pt x="338185" y="58929"/>
                    <a:pt x="298137" y="48579"/>
                    <a:pt x="381000" y="76200"/>
                  </a:cubicBezTo>
                  <a:cubicBezTo>
                    <a:pt x="391886" y="79829"/>
                    <a:pt x="404110" y="80721"/>
                    <a:pt x="413657" y="87086"/>
                  </a:cubicBezTo>
                  <a:lnTo>
                    <a:pt x="478971" y="130629"/>
                  </a:lnTo>
                  <a:cubicBezTo>
                    <a:pt x="489857" y="137886"/>
                    <a:pt x="502377" y="143149"/>
                    <a:pt x="511628" y="152400"/>
                  </a:cubicBezTo>
                  <a:lnTo>
                    <a:pt x="533400" y="174172"/>
                  </a:lnTo>
                  <a:cubicBezTo>
                    <a:pt x="560757" y="256249"/>
                    <a:pt x="523855" y="155085"/>
                    <a:pt x="566057" y="239486"/>
                  </a:cubicBezTo>
                  <a:cubicBezTo>
                    <a:pt x="578500" y="264372"/>
                    <a:pt x="581616" y="301725"/>
                    <a:pt x="587828" y="326572"/>
                  </a:cubicBezTo>
                  <a:cubicBezTo>
                    <a:pt x="590611" y="337704"/>
                    <a:pt x="595085" y="348343"/>
                    <a:pt x="598714" y="359229"/>
                  </a:cubicBezTo>
                  <a:cubicBezTo>
                    <a:pt x="602343" y="395515"/>
                    <a:pt x="609600" y="431619"/>
                    <a:pt x="609600" y="468086"/>
                  </a:cubicBezTo>
                  <a:cubicBezTo>
                    <a:pt x="609600" y="562499"/>
                    <a:pt x="604994" y="656911"/>
                    <a:pt x="598714" y="751115"/>
                  </a:cubicBezTo>
                  <a:cubicBezTo>
                    <a:pt x="598178" y="759160"/>
                    <a:pt x="582487" y="816228"/>
                    <a:pt x="576943" y="827315"/>
                  </a:cubicBezTo>
                  <a:cubicBezTo>
                    <a:pt x="571092" y="839017"/>
                    <a:pt x="560485" y="848017"/>
                    <a:pt x="555171" y="859972"/>
                  </a:cubicBezTo>
                  <a:cubicBezTo>
                    <a:pt x="545850" y="880943"/>
                    <a:pt x="540657" y="903515"/>
                    <a:pt x="533400" y="925286"/>
                  </a:cubicBezTo>
                  <a:cubicBezTo>
                    <a:pt x="529771" y="936172"/>
                    <a:pt x="528879" y="948396"/>
                    <a:pt x="522514" y="957943"/>
                  </a:cubicBezTo>
                  <a:cubicBezTo>
                    <a:pt x="425858" y="1102929"/>
                    <a:pt x="564978" y="888040"/>
                    <a:pt x="489857" y="1023258"/>
                  </a:cubicBezTo>
                  <a:cubicBezTo>
                    <a:pt x="477150" y="1046131"/>
                    <a:pt x="460828" y="1066801"/>
                    <a:pt x="446314" y="1088572"/>
                  </a:cubicBezTo>
                  <a:cubicBezTo>
                    <a:pt x="413157" y="1138308"/>
                    <a:pt x="433795" y="1111978"/>
                    <a:pt x="381000" y="1164772"/>
                  </a:cubicBezTo>
                  <a:cubicBezTo>
                    <a:pt x="353492" y="1192279"/>
                    <a:pt x="368406" y="1181954"/>
                    <a:pt x="337457" y="1197429"/>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0737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0506"/>
                                        </p:tgtEl>
                                        <p:attrNameLst>
                                          <p:attrName>style.visibility</p:attrName>
                                        </p:attrNameLst>
                                      </p:cBhvr>
                                      <p:to>
                                        <p:strVal val="visible"/>
                                      </p:to>
                                    </p:set>
                                    <p:animEffect transition="in" filter="circle(in)">
                                      <p:cBhvr>
                                        <p:cTn id="16" dur="1500"/>
                                        <p:tgtEl>
                                          <p:spTgt spid="20506"/>
                                        </p:tgtEl>
                                      </p:cBhvr>
                                    </p:animEffect>
                                  </p:childTnLst>
                                </p:cTn>
                              </p:par>
                            </p:childTnLst>
                          </p:cTn>
                        </p:par>
                        <p:par>
                          <p:cTn id="17" fill="hold">
                            <p:stCondLst>
                              <p:cond delay="1500"/>
                            </p:stCondLst>
                            <p:childTnLst>
                              <p:par>
                                <p:cTn id="18" presetID="22" presetClass="entr" presetSubtype="8" fill="hold" grpId="0" nodeType="afterEffect">
                                  <p:stCondLst>
                                    <p:cond delay="50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500"/>
                                        <p:tgtEl>
                                          <p:spTgt spid="38"/>
                                        </p:tgtEl>
                                      </p:cBhvr>
                                    </p:animEffec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2291"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28B554-0D1A-4005-BDB2-9C21EB279B42}" type="slidenum">
              <a:rPr lang="el-GR" altLang="el-GR" sz="1200">
                <a:solidFill>
                  <a:srgbClr val="000000"/>
                </a:solidFill>
                <a:latin typeface="Calibri" panose="020F0502020204030204" pitchFamily="34" charset="0"/>
              </a:rPr>
              <a:pPr eaLnBrk="1" hangingPunct="1"/>
              <a:t>14</a:t>
            </a:fld>
            <a:endParaRPr lang="el-GR" altLang="el-GR" sz="120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8132" name="Text Box 4"/>
              <p:cNvSpPr txBox="1">
                <a:spLocks noChangeArrowheads="1"/>
              </p:cNvSpPr>
              <p:nvPr/>
            </p:nvSpPr>
            <p:spPr bwMode="auto">
              <a:xfrm>
                <a:off x="935831" y="303153"/>
                <a:ext cx="7020545"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fontAlgn="base">
                  <a:spcBef>
                    <a:spcPct val="50000"/>
                  </a:spcBef>
                  <a:spcAft>
                    <a:spcPct val="0"/>
                  </a:spcAft>
                  <a:defRPr/>
                </a:pPr>
                <a:r>
                  <a:rPr lang="el-GR" altLang="el-GR" sz="2400" b="1" dirty="0" smtClean="0">
                    <a:solidFill>
                      <a:srgbClr val="000000"/>
                    </a:solidFill>
                    <a:latin typeface="Comic Sans MS" pitchFamily="66" charset="0"/>
                  </a:rPr>
                  <a:t>Το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διάνυσμα</a:t>
                </a:r>
                <a:r>
                  <a:rPr lang="el-GR" altLang="el-GR" sz="2400" b="1" dirty="0">
                    <a:solidFill>
                      <a:srgbClr val="000000"/>
                    </a:solidFill>
                    <a:latin typeface="Comic Sans MS" pitchFamily="66" charset="0"/>
                  </a:rPr>
                  <a:t> της </a:t>
                </a:r>
                <a:r>
                  <a:rPr lang="el-GR" altLang="el-GR" sz="2400" b="1" dirty="0" smtClean="0">
                    <a:solidFill>
                      <a:srgbClr val="000000"/>
                    </a:solidFill>
                    <a:latin typeface="Comic Sans MS" pitchFamily="66" charset="0"/>
                  </a:rPr>
                  <a:t>γωνιακής</a:t>
                </a:r>
                <a:r>
                  <a:rPr lang="en-US" altLang="el-GR" sz="2400" b="1" dirty="0" smtClean="0">
                    <a:solidFill>
                      <a:srgbClr val="000000"/>
                    </a:solidFill>
                    <a:latin typeface="Comic Sans MS" pitchFamily="66" charset="0"/>
                  </a:rPr>
                  <a:t> </a:t>
                </a:r>
                <a:r>
                  <a:rPr lang="el-GR" altLang="el-GR" sz="2400" b="1" dirty="0" smtClean="0">
                    <a:solidFill>
                      <a:srgbClr val="000000"/>
                    </a:solidFill>
                    <a:latin typeface="Comic Sans MS" pitchFamily="66" charset="0"/>
                  </a:rPr>
                  <a:t>ταχύτητας  </a:t>
                </a:r>
                <a14:m>
                  <m:oMath xmlns:m="http://schemas.openxmlformats.org/officeDocument/2006/math">
                    <m:acc>
                      <m:accPr>
                        <m:chr m:val="⃗"/>
                        <m:ctrlPr>
                          <a:rPr lang="en-US" altLang="el-GR" sz="2400" b="1" i="1">
                            <a:solidFill>
                              <a:srgbClr val="0000FF"/>
                            </a:solidFill>
                            <a:latin typeface="Cambria Math" panose="02040503050406030204" pitchFamily="18" charset="0"/>
                          </a:rPr>
                        </m:ctrlPr>
                      </m:accPr>
                      <m:e>
                        <m:r>
                          <a:rPr lang="el-GR" altLang="el-GR" sz="2400" b="1" i="1">
                            <a:solidFill>
                              <a:srgbClr val="0000FF"/>
                            </a:solidFill>
                            <a:latin typeface="Cambria Math"/>
                          </a:rPr>
                          <m:t>𝝎</m:t>
                        </m:r>
                      </m:e>
                    </m:acc>
                    <m:r>
                      <a:rPr lang="el-GR" altLang="el-GR" sz="2400" b="1" i="1">
                        <a:solidFill>
                          <a:srgbClr val="0000FF"/>
                        </a:solidFill>
                        <a:latin typeface="Cambria Math"/>
                      </a:rPr>
                      <m:t> </m:t>
                    </m:r>
                  </m:oMath>
                </a14:m>
                <a:r>
                  <a:rPr lang="el-GR" altLang="el-GR" sz="2400" b="1" dirty="0" smtClean="0">
                    <a:solidFill>
                      <a:srgbClr val="000000"/>
                    </a:solidFill>
                    <a:latin typeface="Comic Sans MS" pitchFamily="66" charset="0"/>
                  </a:rPr>
                  <a:t> έχει</a:t>
                </a:r>
                <a:endParaRPr lang="el-GR" altLang="el-GR" sz="2400" b="1" dirty="0">
                  <a:solidFill>
                    <a:srgbClr val="000000"/>
                  </a:solidFill>
                  <a:latin typeface="Comic Sans MS" pitchFamily="66" charset="0"/>
                </a:endParaRP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αρχή, το κέντρο της κυκλικής τροχιάς,</a:t>
                </a: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a:t>
                </a:r>
                <a:r>
                  <a:rPr lang="el-GR" altLang="el-GR" sz="2400" b="1" dirty="0">
                    <a:solidFill>
                      <a:srgbClr val="000000"/>
                    </a:solidFill>
                    <a:effectLst>
                      <a:outerShdw blurRad="38100" dist="38100" dir="2700000" algn="tl">
                        <a:srgbClr val="000000">
                          <a:alpha val="43137"/>
                        </a:srgbClr>
                      </a:outerShdw>
                    </a:effectLst>
                    <a:latin typeface="Comic Sans MS" pitchFamily="66" charset="0"/>
                    <a:hlinkClick r:id="rId2"/>
                  </a:rPr>
                  <a:t>διεύθυνση, κάθετη στο επίπεδο της κυκλικής τροχιάς,</a:t>
                </a:r>
                <a:endParaRPr lang="el-GR" altLang="el-GR" sz="2400" b="1" dirty="0">
                  <a:solidFill>
                    <a:srgbClr val="000000"/>
                  </a:solidFill>
                  <a:effectLst>
                    <a:outerShdw blurRad="38100" dist="38100" dir="2700000" algn="tl">
                      <a:srgbClr val="000000">
                        <a:alpha val="43137"/>
                      </a:srgbClr>
                    </a:outerShdw>
                  </a:effectLst>
                  <a:latin typeface="Comic Sans MS" pitchFamily="66" charset="0"/>
                </a:endParaRP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φορά, σύμφωνα με τη φορά της κυκλικής κίνησης.</a:t>
                </a:r>
              </a:p>
            </p:txBody>
          </p:sp>
        </mc:Choice>
        <mc:Fallback xmlns="">
          <p:sp>
            <p:nvSpPr>
              <p:cNvPr id="48132" name="Text Box 4"/>
              <p:cNvSpPr txBox="1">
                <a:spLocks noRot="1" noChangeAspect="1" noMove="1" noResize="1" noEditPoints="1" noAdjustHandles="1" noChangeArrowheads="1" noChangeShapeType="1" noTextEdit="1"/>
              </p:cNvSpPr>
              <p:nvPr/>
            </p:nvSpPr>
            <p:spPr bwMode="auto">
              <a:xfrm>
                <a:off x="935831" y="303153"/>
                <a:ext cx="7020545" cy="2862322"/>
              </a:xfrm>
              <a:prstGeom prst="rect">
                <a:avLst/>
              </a:prstGeom>
              <a:blipFill rotWithShape="1">
                <a:blip r:embed="rId3"/>
                <a:stretch>
                  <a:fillRect l="-1477" t="-1919" r="-1825" b="-40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pSp>
        <p:nvGrpSpPr>
          <p:cNvPr id="48145" name="Group 17"/>
          <p:cNvGrpSpPr>
            <a:grpSpLocks/>
          </p:cNvGrpSpPr>
          <p:nvPr/>
        </p:nvGrpSpPr>
        <p:grpSpPr bwMode="auto">
          <a:xfrm>
            <a:off x="1547813" y="3860800"/>
            <a:ext cx="385762" cy="762000"/>
            <a:chOff x="2608" y="2750"/>
            <a:chExt cx="243" cy="480"/>
          </a:xfrm>
        </p:grpSpPr>
        <p:sp>
          <p:nvSpPr>
            <p:cNvPr id="12329" name="Oval 6"/>
            <p:cNvSpPr>
              <a:spLocks noChangeArrowheads="1"/>
            </p:cNvSpPr>
            <p:nvPr/>
          </p:nvSpPr>
          <p:spPr bwMode="auto">
            <a:xfrm>
              <a:off x="2608" y="2976"/>
              <a:ext cx="243" cy="25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30" name="Text Box 7"/>
            <p:cNvSpPr txBox="1">
              <a:spLocks noChangeArrowheads="1"/>
            </p:cNvSpPr>
            <p:nvPr/>
          </p:nvSpPr>
          <p:spPr bwMode="auto">
            <a:xfrm>
              <a:off x="2608" y="2750"/>
              <a:ext cx="24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4400" b="1" dirty="0" smtClean="0">
                  <a:solidFill>
                    <a:srgbClr val="000000"/>
                  </a:solidFill>
                  <a:latin typeface="Comic Sans MS" pitchFamily="66" charset="0"/>
                </a:rPr>
                <a:t>.</a:t>
              </a:r>
              <a:endParaRPr lang="el-GR" altLang="el-GR" sz="4400" b="1" dirty="0" smtClean="0">
                <a:solidFill>
                  <a:srgbClr val="000000"/>
                </a:solidFill>
                <a:latin typeface="Comic Sans MS" pitchFamily="66" charset="0"/>
              </a:endParaRPr>
            </a:p>
          </p:txBody>
        </p:sp>
      </p:grpSp>
      <p:grpSp>
        <p:nvGrpSpPr>
          <p:cNvPr id="48136" name="Group 8"/>
          <p:cNvGrpSpPr>
            <a:grpSpLocks/>
          </p:cNvGrpSpPr>
          <p:nvPr/>
        </p:nvGrpSpPr>
        <p:grpSpPr bwMode="auto">
          <a:xfrm>
            <a:off x="755650" y="4221163"/>
            <a:ext cx="360363" cy="360362"/>
            <a:chOff x="793" y="1162"/>
            <a:chExt cx="227" cy="227"/>
          </a:xfrm>
        </p:grpSpPr>
        <p:sp>
          <p:nvSpPr>
            <p:cNvPr id="12326" name="Oval 9"/>
            <p:cNvSpPr>
              <a:spLocks noChangeArrowheads="1"/>
            </p:cNvSpPr>
            <p:nvPr/>
          </p:nvSpPr>
          <p:spPr bwMode="auto">
            <a:xfrm>
              <a:off x="793" y="1162"/>
              <a:ext cx="227" cy="2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27" name="Line 10"/>
            <p:cNvSpPr>
              <a:spLocks noChangeShapeType="1"/>
            </p:cNvSpPr>
            <p:nvPr/>
          </p:nvSpPr>
          <p:spPr bwMode="auto">
            <a:xfrm>
              <a:off x="793" y="1207"/>
              <a:ext cx="227"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28" name="Line 11"/>
            <p:cNvSpPr>
              <a:spLocks noChangeShapeType="1"/>
            </p:cNvSpPr>
            <p:nvPr/>
          </p:nvSpPr>
          <p:spPr bwMode="auto">
            <a:xfrm flipH="1">
              <a:off x="839" y="1162"/>
              <a:ext cx="136"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mc:Choice xmlns:a14="http://schemas.microsoft.com/office/drawing/2010/main" Requires="a14">
          <p:sp>
            <p:nvSpPr>
              <p:cNvPr id="48142" name="Text Box 14"/>
              <p:cNvSpPr txBox="1">
                <a:spLocks noChangeArrowheads="1"/>
              </p:cNvSpPr>
              <p:nvPr/>
            </p:nvSpPr>
            <p:spPr bwMode="auto">
              <a:xfrm>
                <a:off x="323850" y="3500442"/>
                <a:ext cx="2303934"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400" b="1" dirty="0" smtClean="0">
                    <a:solidFill>
                      <a:srgbClr val="000000"/>
                    </a:solidFill>
                    <a:latin typeface="Comic Sans MS" pitchFamily="66" charset="0"/>
                  </a:rPr>
                  <a:t>κατεύθυνση</a:t>
                </a:r>
                <a:r>
                  <a:rPr lang="el-GR" altLang="el-GR" sz="2400" b="1" dirty="0" smtClean="0">
                    <a:solidFill>
                      <a:srgbClr val="000000"/>
                    </a:solidFill>
                    <a:effectLst>
                      <a:outerShdw blurRad="38100" dist="38100" dir="2700000" algn="tl">
                        <a:srgbClr val="FFFFFF"/>
                      </a:outerShdw>
                    </a:effectLst>
                    <a:latin typeface="Comic Sans MS" pitchFamily="66" charset="0"/>
                  </a:rPr>
                  <a:t>  </a:t>
                </a:r>
                <a14:m>
                  <m:oMath xmlns:m="http://schemas.openxmlformats.org/officeDocument/2006/math">
                    <m:acc>
                      <m:accPr>
                        <m:chr m:val="⃗"/>
                        <m:ctrlPr>
                          <a:rPr lang="en-US" altLang="el-GR" sz="2400" b="1" i="1">
                            <a:solidFill>
                              <a:srgbClr val="0000FF"/>
                            </a:solidFill>
                            <a:latin typeface="Cambria Math" panose="02040503050406030204" pitchFamily="18" charset="0"/>
                          </a:rPr>
                        </m:ctrlPr>
                      </m:accPr>
                      <m:e>
                        <m:r>
                          <a:rPr lang="el-GR" altLang="el-GR" sz="2400" b="1" i="1">
                            <a:solidFill>
                              <a:srgbClr val="0000FF"/>
                            </a:solidFill>
                            <a:latin typeface="Cambria Math"/>
                          </a:rPr>
                          <m:t>𝝎</m:t>
                        </m:r>
                      </m:e>
                    </m:acc>
                  </m:oMath>
                </a14:m>
                <a:r>
                  <a:rPr lang="el-GR" altLang="el-GR" sz="2400" b="1" dirty="0" smtClean="0">
                    <a:solidFill>
                      <a:srgbClr val="000000"/>
                    </a:solidFill>
                    <a:effectLst>
                      <a:outerShdw blurRad="38100" dist="38100" dir="2700000" algn="tl">
                        <a:srgbClr val="FFFFFF"/>
                      </a:outerShdw>
                    </a:effectLst>
                    <a:latin typeface="Comic Sans MS" pitchFamily="66" charset="0"/>
                  </a:rPr>
                  <a:t> </a:t>
                </a:r>
                <a:endParaRPr lang="el-GR" altLang="el-GR" sz="2400" b="1" dirty="0">
                  <a:solidFill>
                    <a:srgbClr val="000000"/>
                  </a:solidFill>
                  <a:effectLst>
                    <a:outerShdw blurRad="38100" dist="38100" dir="2700000" algn="tl">
                      <a:srgbClr val="FFFFFF"/>
                    </a:outerShdw>
                  </a:effectLst>
                  <a:latin typeface="Comic Sans MS" pitchFamily="66" charset="0"/>
                </a:endParaRPr>
              </a:p>
            </p:txBody>
          </p:sp>
        </mc:Choice>
        <mc:Fallback>
          <p:sp>
            <p:nvSpPr>
              <p:cNvPr id="48142" name="Text Box 14"/>
              <p:cNvSpPr txBox="1">
                <a:spLocks noRot="1" noChangeAspect="1" noMove="1" noResize="1" noEditPoints="1" noAdjustHandles="1" noChangeArrowheads="1" noChangeShapeType="1" noTextEdit="1"/>
              </p:cNvSpPr>
              <p:nvPr/>
            </p:nvSpPr>
            <p:spPr bwMode="auto">
              <a:xfrm>
                <a:off x="323850" y="3500442"/>
                <a:ext cx="2303934" cy="457200"/>
              </a:xfrm>
              <a:prstGeom prst="rect">
                <a:avLst/>
              </a:prstGeom>
              <a:blipFill>
                <a:blip r:embed="rId4"/>
                <a:stretch>
                  <a:fillRect l="-3968" t="-10667" b="-3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2297" name="Oval 27"/>
          <p:cNvSpPr>
            <a:spLocks noChangeArrowheads="1"/>
          </p:cNvSpPr>
          <p:nvPr/>
        </p:nvSpPr>
        <p:spPr bwMode="auto">
          <a:xfrm>
            <a:off x="6011863" y="50133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48176" name="Group 48"/>
          <p:cNvGrpSpPr>
            <a:grpSpLocks/>
          </p:cNvGrpSpPr>
          <p:nvPr/>
        </p:nvGrpSpPr>
        <p:grpSpPr bwMode="auto">
          <a:xfrm>
            <a:off x="3348038" y="3500437"/>
            <a:ext cx="3771900" cy="1920875"/>
            <a:chOff x="2109" y="2205"/>
            <a:chExt cx="2376" cy="1210"/>
          </a:xfrm>
        </p:grpSpPr>
        <p:sp>
          <p:nvSpPr>
            <p:cNvPr id="12310" name="Oval 28"/>
            <p:cNvSpPr>
              <a:spLocks noChangeArrowheads="1"/>
            </p:cNvSpPr>
            <p:nvPr/>
          </p:nvSpPr>
          <p:spPr bwMode="auto">
            <a:xfrm>
              <a:off x="4196" y="2704"/>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2311" name="Group 47"/>
            <p:cNvGrpSpPr>
              <a:grpSpLocks/>
            </p:cNvGrpSpPr>
            <p:nvPr/>
          </p:nvGrpSpPr>
          <p:grpSpPr bwMode="auto">
            <a:xfrm>
              <a:off x="2109" y="2205"/>
              <a:ext cx="2376" cy="1210"/>
              <a:chOff x="2109" y="2205"/>
              <a:chExt cx="2376" cy="1210"/>
            </a:xfrm>
          </p:grpSpPr>
          <p:sp>
            <p:nvSpPr>
              <p:cNvPr id="12312" name="Oval 18"/>
              <p:cNvSpPr>
                <a:spLocks noChangeArrowheads="1"/>
              </p:cNvSpPr>
              <p:nvPr/>
            </p:nvSpPr>
            <p:spPr bwMode="auto">
              <a:xfrm>
                <a:off x="2109" y="2205"/>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13" name="Line 19"/>
              <p:cNvSpPr>
                <a:spLocks noChangeShapeType="1"/>
              </p:cNvSpPr>
              <p:nvPr/>
            </p:nvSpPr>
            <p:spPr bwMode="auto">
              <a:xfrm flipV="1">
                <a:off x="3152" y="2704"/>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14" name="Line 20"/>
              <p:cNvSpPr>
                <a:spLocks noChangeShapeType="1"/>
              </p:cNvSpPr>
              <p:nvPr/>
            </p:nvSpPr>
            <p:spPr bwMode="auto">
              <a:xfrm>
                <a:off x="3152" y="2749"/>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15" name="Arc 21"/>
              <p:cNvSpPr>
                <a:spLocks/>
              </p:cNvSpPr>
              <p:nvPr/>
            </p:nvSpPr>
            <p:spPr bwMode="auto">
              <a:xfrm rot="15849049" flipH="1">
                <a:off x="2063" y="3022"/>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2316" name="Text Box 22"/>
              <p:cNvSpPr txBox="1">
                <a:spLocks noChangeArrowheads="1"/>
              </p:cNvSpPr>
              <p:nvPr/>
            </p:nvSpPr>
            <p:spPr bwMode="auto">
              <a:xfrm>
                <a:off x="3742" y="320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2317" name="Text Box 23"/>
              <p:cNvSpPr txBox="1">
                <a:spLocks noChangeArrowheads="1"/>
              </p:cNvSpPr>
              <p:nvPr/>
            </p:nvSpPr>
            <p:spPr bwMode="auto">
              <a:xfrm>
                <a:off x="4213" y="2692"/>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sp>
            <p:nvSpPr>
              <p:cNvPr id="12320" name="Text Box 26"/>
              <p:cNvSpPr txBox="1">
                <a:spLocks noChangeArrowheads="1"/>
              </p:cNvSpPr>
              <p:nvPr/>
            </p:nvSpPr>
            <p:spPr bwMode="auto">
              <a:xfrm>
                <a:off x="2925" y="26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K</a:t>
                </a:r>
                <a:endParaRPr lang="el-GR" altLang="el-GR" sz="1600" dirty="0" smtClean="0">
                  <a:solidFill>
                    <a:srgbClr val="000000"/>
                  </a:solidFill>
                  <a:latin typeface="Comic Sans MS" pitchFamily="66" charset="0"/>
                </a:endParaRPr>
              </a:p>
            </p:txBody>
          </p:sp>
          <p:sp>
            <p:nvSpPr>
              <p:cNvPr id="12321" name="Text Box 29"/>
              <p:cNvSpPr txBox="1">
                <a:spLocks noChangeArrowheads="1"/>
              </p:cNvSpPr>
              <p:nvPr/>
            </p:nvSpPr>
            <p:spPr bwMode="auto">
              <a:xfrm>
                <a:off x="3833" y="2855"/>
                <a:ext cx="33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smtClean="0">
                    <a:solidFill>
                      <a:srgbClr val="000000"/>
                    </a:solidFill>
                    <a:latin typeface="Comic Sans MS" pitchFamily="66" charset="0"/>
                  </a:rPr>
                  <a:t>Δ</a:t>
                </a:r>
                <a:r>
                  <a:rPr lang="en-US" altLang="el-GR" sz="1600" i="1" dirty="0" smtClean="0">
                    <a:solidFill>
                      <a:srgbClr val="000000"/>
                    </a:solidFill>
                    <a:latin typeface="Comic Sans MS" pitchFamily="66" charset="0"/>
                  </a:rPr>
                  <a:t>s</a:t>
                </a:r>
                <a:endParaRPr lang="el-GR" altLang="el-GR" sz="1600" i="1" dirty="0" smtClean="0">
                  <a:solidFill>
                    <a:srgbClr val="000000"/>
                  </a:solidFill>
                  <a:latin typeface="Comic Sans MS" pitchFamily="66" charset="0"/>
                </a:endParaRPr>
              </a:p>
            </p:txBody>
          </p:sp>
          <p:sp>
            <p:nvSpPr>
              <p:cNvPr id="12322" name="Text Box 30"/>
              <p:cNvSpPr txBox="1">
                <a:spLocks noChangeArrowheads="1"/>
              </p:cNvSpPr>
              <p:nvPr/>
            </p:nvSpPr>
            <p:spPr bwMode="auto">
              <a:xfrm>
                <a:off x="3288" y="293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dirty="0" smtClean="0">
                    <a:solidFill>
                      <a:srgbClr val="000000"/>
                    </a:solidFill>
                    <a:latin typeface="Comic Sans MS" pitchFamily="66" charset="0"/>
                  </a:rPr>
                  <a:t>R</a:t>
                </a:r>
                <a:endParaRPr lang="el-GR" altLang="el-GR" sz="1600" i="1" dirty="0" smtClean="0">
                  <a:solidFill>
                    <a:srgbClr val="000000"/>
                  </a:solidFill>
                  <a:latin typeface="Comic Sans MS" pitchFamily="66" charset="0"/>
                </a:endParaRPr>
              </a:p>
            </p:txBody>
          </p:sp>
          <p:sp>
            <p:nvSpPr>
              <p:cNvPr id="12323" name="Text Box 31"/>
              <p:cNvSpPr txBox="1">
                <a:spLocks noChangeArrowheads="1"/>
              </p:cNvSpPr>
              <p:nvPr/>
            </p:nvSpPr>
            <p:spPr bwMode="auto">
              <a:xfrm>
                <a:off x="3288" y="2725"/>
                <a:ext cx="40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err="1" smtClean="0">
                    <a:solidFill>
                      <a:srgbClr val="000000"/>
                    </a:solidFill>
                    <a:latin typeface="Comic Sans MS" pitchFamily="66" charset="0"/>
                  </a:rPr>
                  <a:t>Δ</a:t>
                </a:r>
                <a:r>
                  <a:rPr lang="el-GR" altLang="el-GR" sz="1600" i="1" dirty="0" err="1" smtClean="0">
                    <a:solidFill>
                      <a:srgbClr val="000000"/>
                    </a:solidFill>
                    <a:latin typeface="Comic Sans MS" pitchFamily="66" charset="0"/>
                  </a:rPr>
                  <a:t>θ</a:t>
                </a:r>
                <a:endParaRPr lang="el-GR" altLang="el-GR" sz="1600" i="1" dirty="0" smtClean="0">
                  <a:solidFill>
                    <a:srgbClr val="000000"/>
                  </a:solidFill>
                  <a:latin typeface="Comic Sans MS" pitchFamily="66" charset="0"/>
                </a:endParaRPr>
              </a:p>
            </p:txBody>
          </p:sp>
        </p:grpSp>
      </p:grpSp>
      <p:sp>
        <p:nvSpPr>
          <p:cNvPr id="12300" name="Arc 34"/>
          <p:cNvSpPr>
            <a:spLocks/>
          </p:cNvSpPr>
          <p:nvPr/>
        </p:nvSpPr>
        <p:spPr bwMode="auto">
          <a:xfrm flipV="1">
            <a:off x="5544343" y="4316413"/>
            <a:ext cx="288925" cy="387350"/>
          </a:xfrm>
          <a:custGeom>
            <a:avLst/>
            <a:gdLst>
              <a:gd name="T0" fmla="*/ 0 w 21600"/>
              <a:gd name="T1" fmla="*/ 0 h 23266"/>
              <a:gd name="T2" fmla="*/ 288069 w 21600"/>
              <a:gd name="T3" fmla="*/ 387350 h 23266"/>
              <a:gd name="T4" fmla="*/ 0 w 21600"/>
              <a:gd name="T5" fmla="*/ 359613 h 23266"/>
              <a:gd name="T6" fmla="*/ 0 60000 65536"/>
              <a:gd name="T7" fmla="*/ 0 60000 65536"/>
              <a:gd name="T8" fmla="*/ 0 60000 65536"/>
            </a:gdLst>
            <a:ahLst/>
            <a:cxnLst>
              <a:cxn ang="T6">
                <a:pos x="T0" y="T1"/>
              </a:cxn>
              <a:cxn ang="T7">
                <a:pos x="T2" y="T3"/>
              </a:cxn>
              <a:cxn ang="T8">
                <a:pos x="T4" y="T5"/>
              </a:cxn>
            </a:cxnLst>
            <a:rect l="0" t="0" r="r" b="b"/>
            <a:pathLst>
              <a:path w="21600" h="23266" fill="none" extrusionOk="0">
                <a:moveTo>
                  <a:pt x="-1" y="0"/>
                </a:moveTo>
                <a:cubicBezTo>
                  <a:pt x="11929" y="0"/>
                  <a:pt x="21600" y="9670"/>
                  <a:pt x="21600" y="21600"/>
                </a:cubicBezTo>
                <a:cubicBezTo>
                  <a:pt x="21600" y="22155"/>
                  <a:pt x="21578" y="22711"/>
                  <a:pt x="21535" y="23265"/>
                </a:cubicBezTo>
              </a:path>
              <a:path w="21600" h="23266" stroke="0" extrusionOk="0">
                <a:moveTo>
                  <a:pt x="-1" y="0"/>
                </a:moveTo>
                <a:cubicBezTo>
                  <a:pt x="11929" y="0"/>
                  <a:pt x="21600" y="9670"/>
                  <a:pt x="21600" y="21600"/>
                </a:cubicBezTo>
                <a:cubicBezTo>
                  <a:pt x="21600" y="22155"/>
                  <a:pt x="21578" y="22711"/>
                  <a:pt x="21535" y="23265"/>
                </a:cubicBezTo>
                <a:lnTo>
                  <a:pt x="0" y="21600"/>
                </a:lnTo>
                <a:lnTo>
                  <a:pt x="-1"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48179" name="Group 51"/>
          <p:cNvGrpSpPr>
            <a:grpSpLocks/>
          </p:cNvGrpSpPr>
          <p:nvPr/>
        </p:nvGrpSpPr>
        <p:grpSpPr bwMode="auto">
          <a:xfrm>
            <a:off x="4643438" y="2997200"/>
            <a:ext cx="433387" cy="2928938"/>
            <a:chOff x="2925" y="1888"/>
            <a:chExt cx="273" cy="1845"/>
          </a:xfrm>
        </p:grpSpPr>
        <p:sp>
          <p:nvSpPr>
            <p:cNvPr id="12302" name="Line 36"/>
            <p:cNvSpPr>
              <a:spLocks noChangeShapeType="1"/>
            </p:cNvSpPr>
            <p:nvPr/>
          </p:nvSpPr>
          <p:spPr bwMode="auto">
            <a:xfrm>
              <a:off x="3152" y="2750"/>
              <a:ext cx="0" cy="58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12303" name="Group 49"/>
            <p:cNvGrpSpPr>
              <a:grpSpLocks/>
            </p:cNvGrpSpPr>
            <p:nvPr/>
          </p:nvGrpSpPr>
          <p:grpSpPr bwMode="auto">
            <a:xfrm>
              <a:off x="2925" y="1888"/>
              <a:ext cx="273" cy="1845"/>
              <a:chOff x="2925" y="1888"/>
              <a:chExt cx="273" cy="1845"/>
            </a:xfrm>
          </p:grpSpPr>
          <p:sp>
            <p:nvSpPr>
              <p:cNvPr id="12304" name="Line 37"/>
              <p:cNvSpPr>
                <a:spLocks noChangeShapeType="1"/>
              </p:cNvSpPr>
              <p:nvPr/>
            </p:nvSpPr>
            <p:spPr bwMode="auto">
              <a:xfrm>
                <a:off x="3152" y="3339"/>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05" name="Line 38"/>
              <p:cNvSpPr>
                <a:spLocks noChangeShapeType="1"/>
              </p:cNvSpPr>
              <p:nvPr/>
            </p:nvSpPr>
            <p:spPr bwMode="auto">
              <a:xfrm flipH="1" flipV="1">
                <a:off x="3152" y="1933"/>
                <a:ext cx="3" cy="8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06" name="Text Box 41"/>
              <p:cNvSpPr txBox="1">
                <a:spLocks noChangeArrowheads="1"/>
              </p:cNvSpPr>
              <p:nvPr/>
            </p:nvSpPr>
            <p:spPr bwMode="auto">
              <a:xfrm>
                <a:off x="2971" y="352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sp>
            <p:nvSpPr>
              <p:cNvPr id="12307" name="Text Box 42"/>
              <p:cNvSpPr txBox="1">
                <a:spLocks noChangeArrowheads="1"/>
              </p:cNvSpPr>
              <p:nvPr/>
            </p:nvSpPr>
            <p:spPr bwMode="auto">
              <a:xfrm>
                <a:off x="2925" y="188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grpSp>
      </p:grpSp>
      <p:sp>
        <p:nvSpPr>
          <p:cNvPr id="2" name="Έλλειψη 1"/>
          <p:cNvSpPr/>
          <p:nvPr/>
        </p:nvSpPr>
        <p:spPr>
          <a:xfrm>
            <a:off x="4967015" y="4328319"/>
            <a:ext cx="45719"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4" name="Ομάδα 43"/>
          <p:cNvGrpSpPr/>
          <p:nvPr/>
        </p:nvGrpSpPr>
        <p:grpSpPr>
          <a:xfrm>
            <a:off x="4962253" y="3533852"/>
            <a:ext cx="426720" cy="794467"/>
            <a:chOff x="4394791" y="905746"/>
            <a:chExt cx="426720" cy="794467"/>
          </a:xfrm>
        </p:grpSpPr>
        <p:sp>
          <p:nvSpPr>
            <p:cNvPr id="45" name="Line 24"/>
            <p:cNvSpPr>
              <a:spLocks noChangeShapeType="1"/>
            </p:cNvSpPr>
            <p:nvPr/>
          </p:nvSpPr>
          <p:spPr bwMode="auto">
            <a:xfrm flipV="1">
              <a:off x="4427538" y="1052513"/>
              <a:ext cx="0" cy="6477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46" name="TextBox 45"/>
                <p:cNvSpPr txBox="1"/>
                <p:nvPr/>
              </p:nvSpPr>
              <p:spPr>
                <a:xfrm>
                  <a:off x="4394791" y="905746"/>
                  <a:ext cx="426720" cy="39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0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4791" y="905746"/>
                  <a:ext cx="426720" cy="393056"/>
                </a:xfrm>
                <a:prstGeom prst="rect">
                  <a:avLst/>
                </a:prstGeom>
                <a:blipFill rotWithShape="1">
                  <a:blip r:embed="rId6"/>
                  <a:stretch>
                    <a:fillRect/>
                  </a:stretch>
                </a:blipFill>
              </p:spPr>
              <p:txBody>
                <a:bodyPr/>
                <a:lstStyle/>
                <a:p>
                  <a:r>
                    <a:rPr lang="el-GR">
                      <a:noFill/>
                    </a:rPr>
                    <a:t> </a:t>
                  </a:r>
                </a:p>
              </p:txBody>
            </p:sp>
          </mc:Fallback>
        </mc:AlternateContent>
      </p:grpSp>
      <p:grpSp>
        <p:nvGrpSpPr>
          <p:cNvPr id="47" name="Ομάδα 46"/>
          <p:cNvGrpSpPr/>
          <p:nvPr/>
        </p:nvGrpSpPr>
        <p:grpSpPr>
          <a:xfrm>
            <a:off x="6517373" y="3358075"/>
            <a:ext cx="367408" cy="934524"/>
            <a:chOff x="5899596" y="669925"/>
            <a:chExt cx="367408" cy="934524"/>
          </a:xfrm>
        </p:grpSpPr>
        <p:sp>
          <p:nvSpPr>
            <p:cNvPr id="48" name="Line 13"/>
            <p:cNvSpPr>
              <a:spLocks noChangeShapeType="1"/>
            </p:cNvSpPr>
            <p:nvPr/>
          </p:nvSpPr>
          <p:spPr bwMode="auto">
            <a:xfrm flipH="1" flipV="1">
              <a:off x="5940423" y="981074"/>
              <a:ext cx="104209" cy="62337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49" name="TextBox 48"/>
                <p:cNvSpPr txBox="1"/>
                <p:nvPr/>
              </p:nvSpPr>
              <p:spPr>
                <a:xfrm>
                  <a:off x="5899596" y="669925"/>
                  <a:ext cx="36740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899596" y="669925"/>
                  <a:ext cx="367408" cy="392993"/>
                </a:xfrm>
                <a:prstGeom prst="rect">
                  <a:avLst/>
                </a:prstGeom>
                <a:blipFill rotWithShape="1">
                  <a:blip r:embed="rId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34794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8176"/>
                                        </p:tgtEl>
                                        <p:attrNameLst>
                                          <p:attrName>style.visibility</p:attrName>
                                        </p:attrNameLst>
                                      </p:cBhvr>
                                      <p:to>
                                        <p:strVal val="visible"/>
                                      </p:to>
                                    </p:set>
                                    <p:animEffect transition="in" filter="dissolve">
                                      <p:cBhvr>
                                        <p:cTn id="7" dur="500"/>
                                        <p:tgtEl>
                                          <p:spTgt spid="4817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par>
                                <p:cTn id="12" presetID="37" presetClass="entr" presetSubtype="0" fill="hold" nodeType="withEffect">
                                  <p:stCondLst>
                                    <p:cond delay="250"/>
                                  </p:stCondLst>
                                  <p:childTnLst>
                                    <p:set>
                                      <p:cBhvr>
                                        <p:cTn id="13" dur="1" fill="hold">
                                          <p:stCondLst>
                                            <p:cond delay="0"/>
                                          </p:stCondLst>
                                        </p:cTn>
                                        <p:tgtEl>
                                          <p:spTgt spid="48179"/>
                                        </p:tgtEl>
                                        <p:attrNameLst>
                                          <p:attrName>style.visibility</p:attrName>
                                        </p:attrNameLst>
                                      </p:cBhvr>
                                      <p:to>
                                        <p:strVal val="visible"/>
                                      </p:to>
                                    </p:set>
                                    <p:animEffect transition="in" filter="fade">
                                      <p:cBhvr>
                                        <p:cTn id="14" dur="2000"/>
                                        <p:tgtEl>
                                          <p:spTgt spid="48179"/>
                                        </p:tgtEl>
                                      </p:cBhvr>
                                    </p:animEffect>
                                    <p:anim calcmode="lin" valueType="num">
                                      <p:cBhvr>
                                        <p:cTn id="15" dur="2000" fill="hold"/>
                                        <p:tgtEl>
                                          <p:spTgt spid="48179"/>
                                        </p:tgtEl>
                                        <p:attrNameLst>
                                          <p:attrName>ppt_x</p:attrName>
                                        </p:attrNameLst>
                                      </p:cBhvr>
                                      <p:tavLst>
                                        <p:tav tm="0">
                                          <p:val>
                                            <p:strVal val="#ppt_x"/>
                                          </p:val>
                                        </p:tav>
                                        <p:tav tm="100000">
                                          <p:val>
                                            <p:strVal val="#ppt_x"/>
                                          </p:val>
                                        </p:tav>
                                      </p:tavLst>
                                    </p:anim>
                                    <p:anim calcmode="lin" valueType="num">
                                      <p:cBhvr>
                                        <p:cTn id="16" dur="1800" decel="100000" fill="hold"/>
                                        <p:tgtEl>
                                          <p:spTgt spid="48179"/>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4817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2">
                                            <p:txEl>
                                              <p:pRg st="0" end="0"/>
                                            </p:txEl>
                                          </p:spTgt>
                                        </p:tgtEl>
                                        <p:attrNameLst>
                                          <p:attrName>style.visibility</p:attrName>
                                        </p:attrNameLst>
                                      </p:cBhvr>
                                      <p:to>
                                        <p:strVal val="visible"/>
                                      </p:to>
                                    </p:set>
                                    <p:animEffect transition="in" filter="fade">
                                      <p:cBhvr>
                                        <p:cTn id="22" dur="1000"/>
                                        <p:tgtEl>
                                          <p:spTgt spid="48132">
                                            <p:txEl>
                                              <p:pRg st="0" end="0"/>
                                            </p:txEl>
                                          </p:spTgt>
                                        </p:tgtEl>
                                      </p:cBhvr>
                                    </p:animEffect>
                                  </p:childTnLst>
                                </p:cTn>
                              </p:par>
                            </p:childTnLst>
                          </p:cTn>
                        </p:par>
                        <p:par>
                          <p:cTn id="23" fill="hold">
                            <p:stCondLst>
                              <p:cond delay="1000"/>
                            </p:stCondLst>
                            <p:childTnLst>
                              <p:par>
                                <p:cTn id="24" presetID="9" presetClass="entr" presetSubtype="0" fill="hold" nodeType="afterEffect">
                                  <p:stCondLst>
                                    <p:cond delay="500"/>
                                  </p:stCondLst>
                                  <p:childTnLst>
                                    <p:set>
                                      <p:cBhvr>
                                        <p:cTn id="25" dur="1" fill="hold">
                                          <p:stCondLst>
                                            <p:cond delay="0"/>
                                          </p:stCondLst>
                                        </p:cTn>
                                        <p:tgtEl>
                                          <p:spTgt spid="48132">
                                            <p:txEl>
                                              <p:pRg st="1" end="1"/>
                                            </p:txEl>
                                          </p:spTgt>
                                        </p:tgtEl>
                                        <p:attrNameLst>
                                          <p:attrName>style.visibility</p:attrName>
                                        </p:attrNameLst>
                                      </p:cBhvr>
                                      <p:to>
                                        <p:strVal val="visible"/>
                                      </p:to>
                                    </p:set>
                                    <p:animEffect transition="in" filter="dissolve">
                                      <p:cBhvr>
                                        <p:cTn id="26" dur="1000"/>
                                        <p:tgtEl>
                                          <p:spTgt spid="48132">
                                            <p:txEl>
                                              <p:pRg st="1" end="1"/>
                                            </p:txEl>
                                          </p:spTgt>
                                        </p:tgtEl>
                                      </p:cBhvr>
                                    </p:animEffect>
                                  </p:childTnLst>
                                </p:cTn>
                              </p:par>
                            </p:childTnLst>
                          </p:cTn>
                        </p:par>
                        <p:par>
                          <p:cTn id="27" fill="hold">
                            <p:stCondLst>
                              <p:cond delay="2500"/>
                            </p:stCondLst>
                            <p:childTnLst>
                              <p:par>
                                <p:cTn id="28" presetID="9" presetClass="entr" presetSubtype="0" fill="hold" nodeType="afterEffect">
                                  <p:stCondLst>
                                    <p:cond delay="500"/>
                                  </p:stCondLst>
                                  <p:childTnLst>
                                    <p:set>
                                      <p:cBhvr>
                                        <p:cTn id="29" dur="1" fill="hold">
                                          <p:stCondLst>
                                            <p:cond delay="0"/>
                                          </p:stCondLst>
                                        </p:cTn>
                                        <p:tgtEl>
                                          <p:spTgt spid="48132">
                                            <p:txEl>
                                              <p:pRg st="2" end="2"/>
                                            </p:txEl>
                                          </p:spTgt>
                                        </p:tgtEl>
                                        <p:attrNameLst>
                                          <p:attrName>style.visibility</p:attrName>
                                        </p:attrNameLst>
                                      </p:cBhvr>
                                      <p:to>
                                        <p:strVal val="visible"/>
                                      </p:to>
                                    </p:set>
                                    <p:animEffect transition="in" filter="dissolve">
                                      <p:cBhvr>
                                        <p:cTn id="30" dur="1000"/>
                                        <p:tgtEl>
                                          <p:spTgt spid="48132">
                                            <p:txEl>
                                              <p:pRg st="2" end="2"/>
                                            </p:txEl>
                                          </p:spTgt>
                                        </p:tgtEl>
                                      </p:cBhvr>
                                    </p:animEffect>
                                  </p:childTnLst>
                                </p:cTn>
                              </p:par>
                            </p:childTnLst>
                          </p:cTn>
                        </p:par>
                        <p:par>
                          <p:cTn id="31" fill="hold">
                            <p:stCondLst>
                              <p:cond delay="4000"/>
                            </p:stCondLst>
                            <p:childTnLst>
                              <p:par>
                                <p:cTn id="32" presetID="9" presetClass="entr" presetSubtype="0" fill="hold" nodeType="afterEffect">
                                  <p:stCondLst>
                                    <p:cond delay="500"/>
                                  </p:stCondLst>
                                  <p:childTnLst>
                                    <p:set>
                                      <p:cBhvr>
                                        <p:cTn id="33" dur="1" fill="hold">
                                          <p:stCondLst>
                                            <p:cond delay="0"/>
                                          </p:stCondLst>
                                        </p:cTn>
                                        <p:tgtEl>
                                          <p:spTgt spid="48132">
                                            <p:txEl>
                                              <p:pRg st="3" end="3"/>
                                            </p:txEl>
                                          </p:spTgt>
                                        </p:tgtEl>
                                        <p:attrNameLst>
                                          <p:attrName>style.visibility</p:attrName>
                                        </p:attrNameLst>
                                      </p:cBhvr>
                                      <p:to>
                                        <p:strVal val="visible"/>
                                      </p:to>
                                    </p:set>
                                    <p:animEffect transition="in" filter="dissolve">
                                      <p:cBhvr>
                                        <p:cTn id="34" dur="1000"/>
                                        <p:tgtEl>
                                          <p:spTgt spid="48132">
                                            <p:txEl>
                                              <p:pRg st="3" end="3"/>
                                            </p:txEl>
                                          </p:spTgt>
                                        </p:tgtEl>
                                      </p:cBhvr>
                                    </p:animEffect>
                                  </p:childTnLst>
                                </p:cTn>
                              </p:par>
                            </p:childTnLst>
                          </p:cTn>
                        </p:par>
                        <p:par>
                          <p:cTn id="35" fill="hold" nodeType="withGroup">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6000"/>
                            </p:stCondLst>
                            <p:childTnLst>
                              <p:par>
                                <p:cTn id="40" presetID="2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142"/>
                                        </p:tgtEl>
                                        <p:attrNameLst>
                                          <p:attrName>style.visibility</p:attrName>
                                        </p:attrNameLst>
                                      </p:cBhvr>
                                      <p:to>
                                        <p:strVal val="visible"/>
                                      </p:to>
                                    </p:set>
                                    <p:animEffect transition="in" filter="fade">
                                      <p:cBhvr>
                                        <p:cTn id="47" dur="500"/>
                                        <p:tgtEl>
                                          <p:spTgt spid="48142"/>
                                        </p:tgtEl>
                                      </p:cBhvr>
                                    </p:animEffect>
                                  </p:childTnLst>
                                </p:cTn>
                              </p:par>
                            </p:childTnLst>
                          </p:cTn>
                        </p:par>
                        <p:par>
                          <p:cTn id="48" fill="hold">
                            <p:stCondLst>
                              <p:cond delay="500"/>
                            </p:stCondLst>
                            <p:childTnLst>
                              <p:par>
                                <p:cTn id="49" presetID="9" presetClass="entr" presetSubtype="0" fill="hold" nodeType="afterEffect">
                                  <p:stCondLst>
                                    <p:cond delay="250"/>
                                  </p:stCondLst>
                                  <p:childTnLst>
                                    <p:set>
                                      <p:cBhvr>
                                        <p:cTn id="50" dur="1" fill="hold">
                                          <p:stCondLst>
                                            <p:cond delay="0"/>
                                          </p:stCondLst>
                                        </p:cTn>
                                        <p:tgtEl>
                                          <p:spTgt spid="48136"/>
                                        </p:tgtEl>
                                        <p:attrNameLst>
                                          <p:attrName>style.visibility</p:attrName>
                                        </p:attrNameLst>
                                      </p:cBhvr>
                                      <p:to>
                                        <p:strVal val="visible"/>
                                      </p:to>
                                    </p:set>
                                    <p:animEffect transition="in" filter="dissolve">
                                      <p:cBhvr>
                                        <p:cTn id="51" dur="500"/>
                                        <p:tgtEl>
                                          <p:spTgt spid="48136"/>
                                        </p:tgtEl>
                                      </p:cBhvr>
                                    </p:animEffect>
                                  </p:childTnLst>
                                </p:cTn>
                              </p:par>
                            </p:childTnLst>
                          </p:cTn>
                        </p:par>
                        <p:par>
                          <p:cTn id="52" fill="hold">
                            <p:stCondLst>
                              <p:cond delay="1250"/>
                            </p:stCondLst>
                            <p:childTnLst>
                              <p:par>
                                <p:cTn id="53" presetID="9" presetClass="entr" presetSubtype="0" fill="hold" nodeType="afterEffect">
                                  <p:stCondLst>
                                    <p:cond delay="250"/>
                                  </p:stCondLst>
                                  <p:childTnLst>
                                    <p:set>
                                      <p:cBhvr>
                                        <p:cTn id="54" dur="1" fill="hold">
                                          <p:stCondLst>
                                            <p:cond delay="0"/>
                                          </p:stCondLst>
                                        </p:cTn>
                                        <p:tgtEl>
                                          <p:spTgt spid="48145"/>
                                        </p:tgtEl>
                                        <p:attrNameLst>
                                          <p:attrName>style.visibility</p:attrName>
                                        </p:attrNameLst>
                                      </p:cBhvr>
                                      <p:to>
                                        <p:strVal val="visible"/>
                                      </p:to>
                                    </p:set>
                                    <p:animEffect transition="in" filter="dissolve">
                                      <p:cBhvr>
                                        <p:cTn id="55" dur="500"/>
                                        <p:tgtEl>
                                          <p:spTgt spid="4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3315"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C4B474-158D-4420-82D8-BB57B034C906}" type="slidenum">
              <a:rPr lang="el-GR" altLang="el-GR" sz="1200">
                <a:solidFill>
                  <a:srgbClr val="000000"/>
                </a:solidFill>
                <a:latin typeface="Calibri" panose="020F0502020204030204" pitchFamily="34" charset="0"/>
              </a:rPr>
              <a:pPr eaLnBrk="1" hangingPunct="1"/>
              <a:t>15</a:t>
            </a:fld>
            <a:endParaRPr lang="el-GR" altLang="el-GR" sz="1200" dirty="0">
              <a:solidFill>
                <a:srgbClr val="000000"/>
              </a:solidFill>
              <a:latin typeface="Calibri" panose="020F0502020204030204" pitchFamily="34" charset="0"/>
            </a:endParaRPr>
          </a:p>
        </p:txBody>
      </p:sp>
      <p:sp>
        <p:nvSpPr>
          <p:cNvPr id="27652" name="Text Box 4"/>
          <p:cNvSpPr txBox="1">
            <a:spLocks noChangeArrowheads="1"/>
          </p:cNvSpPr>
          <p:nvPr/>
        </p:nvSpPr>
        <p:spPr bwMode="auto">
          <a:xfrm>
            <a:off x="755650" y="188913"/>
            <a:ext cx="741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2800" b="1" dirty="0">
                <a:solidFill>
                  <a:srgbClr val="800000"/>
                </a:solidFill>
                <a:effectLst>
                  <a:outerShdw blurRad="38100" dist="38100" dir="2700000" algn="tl">
                    <a:srgbClr val="000000"/>
                  </a:outerShdw>
                </a:effectLst>
                <a:latin typeface="Comic Sans MS" pitchFamily="66" charset="0"/>
              </a:rPr>
              <a:t>Σχέσεις γραμμικής και γωνιακής ταχύτητας με τα άλλα χαρακτηριστικά μεγέθη.</a:t>
            </a:r>
          </a:p>
        </p:txBody>
      </p:sp>
      <p:grpSp>
        <p:nvGrpSpPr>
          <p:cNvPr id="2" name="Ομάδα 1"/>
          <p:cNvGrpSpPr/>
          <p:nvPr/>
        </p:nvGrpSpPr>
        <p:grpSpPr>
          <a:xfrm>
            <a:off x="2700338" y="1125538"/>
            <a:ext cx="3744912" cy="3184525"/>
            <a:chOff x="2700338" y="1125538"/>
            <a:chExt cx="3744912" cy="3184525"/>
          </a:xfrm>
        </p:grpSpPr>
        <p:grpSp>
          <p:nvGrpSpPr>
            <p:cNvPr id="27672" name="Group 24"/>
            <p:cNvGrpSpPr>
              <a:grpSpLocks/>
            </p:cNvGrpSpPr>
            <p:nvPr/>
          </p:nvGrpSpPr>
          <p:grpSpPr bwMode="auto">
            <a:xfrm>
              <a:off x="2700338" y="1125538"/>
              <a:ext cx="3744912" cy="3184525"/>
              <a:chOff x="1701" y="709"/>
              <a:chExt cx="2359" cy="2006"/>
            </a:xfrm>
          </p:grpSpPr>
          <p:grpSp>
            <p:nvGrpSpPr>
              <p:cNvPr id="13325" name="Group 21"/>
              <p:cNvGrpSpPr>
                <a:grpSpLocks/>
              </p:cNvGrpSpPr>
              <p:nvPr/>
            </p:nvGrpSpPr>
            <p:grpSpPr bwMode="auto">
              <a:xfrm>
                <a:off x="1701" y="709"/>
                <a:ext cx="2359" cy="2006"/>
                <a:chOff x="1746" y="119"/>
                <a:chExt cx="2359" cy="2006"/>
              </a:xfrm>
            </p:grpSpPr>
            <p:sp>
              <p:nvSpPr>
                <p:cNvPr id="13328" name="Oval 5"/>
                <p:cNvSpPr>
                  <a:spLocks noChangeArrowheads="1"/>
                </p:cNvSpPr>
                <p:nvPr/>
              </p:nvSpPr>
              <p:spPr bwMode="auto">
                <a:xfrm>
                  <a:off x="1746" y="527"/>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3329" name="Line 6"/>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0" name="Line 7"/>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1" name="Line 8"/>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2" name="Line 9"/>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3" name="Arc 10"/>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3334" name="Text Box 11"/>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3335" name="Text Box 12"/>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3337" name="Text Box 14"/>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3338" name="Text Box 15"/>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3339" name="Line 16"/>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3340" name="Line 17"/>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41" name="Text Box 18"/>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3342" name="Text Box 19"/>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3343" name="Text Box 20"/>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3326" name="Oval 22"/>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3327" name="Oval 23"/>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5844641" y="1546669"/>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44641" y="1546669"/>
                  <a:ext cx="405880" cy="453137"/>
                </a:xfrm>
                <a:prstGeom prst="rect">
                  <a:avLst/>
                </a:prstGeom>
                <a:blipFill rotWithShape="1">
                  <a:blip r:embed="rId2"/>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1368298" y="4585723"/>
                <a:ext cx="1429366" cy="90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𝝊</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𝒔</m:t>
                          </m:r>
                        </m:num>
                        <m:den>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368298" y="4585723"/>
                <a:ext cx="1429366" cy="900568"/>
              </a:xfrm>
              <a:prstGeom prst="rect">
                <a:avLst/>
              </a:prstGeom>
              <a:blipFill rotWithShape="1">
                <a:blip r:embed="rId3"/>
                <a:stretch>
                  <a:fillRect b="-676"/>
                </a:stretch>
              </a:blipFill>
            </p:spPr>
            <p:txBody>
              <a:bodyPr/>
              <a:lstStyle/>
              <a:p>
                <a:r>
                  <a:rPr lang="el-GR">
                    <a:noFill/>
                  </a:rPr>
                  <a:t> </a:t>
                </a:r>
              </a:p>
            </p:txBody>
          </p:sp>
        </mc:Fallback>
      </mc:AlternateContent>
      <p:grpSp>
        <p:nvGrpSpPr>
          <p:cNvPr id="3" name="Ομάδα 2"/>
          <p:cNvGrpSpPr/>
          <p:nvPr/>
        </p:nvGrpSpPr>
        <p:grpSpPr>
          <a:xfrm>
            <a:off x="2989352" y="4549624"/>
            <a:ext cx="2375775" cy="901785"/>
            <a:chOff x="2307157" y="4552248"/>
            <a:chExt cx="2375775" cy="901785"/>
          </a:xfrm>
        </p:grpSpPr>
        <p:sp>
          <p:nvSpPr>
            <p:cNvPr id="13323" name="AutoShape 26"/>
            <p:cNvSpPr>
              <a:spLocks noChangeArrowheads="1"/>
            </p:cNvSpPr>
            <p:nvPr/>
          </p:nvSpPr>
          <p:spPr bwMode="auto">
            <a:xfrm>
              <a:off x="2307157" y="5041430"/>
              <a:ext cx="488968" cy="66689"/>
            </a:xfrm>
            <a:prstGeom prst="rightArrow">
              <a:avLst>
                <a:gd name="adj1" fmla="val 50000"/>
                <a:gd name="adj2" fmla="val 17611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2953804" y="4552248"/>
                  <a:ext cx="1729128"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𝝊</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sz="2800" b="1" i="1" smtClean="0">
                                <a:solidFill>
                                  <a:srgbClr val="0000FF"/>
                                </a:solidFill>
                                <a:effectLst>
                                  <a:outerShdw blurRad="38100" dist="38100" dir="2700000" algn="tl">
                                    <a:srgbClr val="000000">
                                      <a:alpha val="43137"/>
                                    </a:srgbClr>
                                  </a:outerShdw>
                                </a:effectLst>
                                <a:latin typeface="Cambria Math"/>
                              </a:rPr>
                              <m:t>𝟐</m:t>
                            </m:r>
                            <m:r>
                              <a:rPr lang="el-GR" sz="2800" b="1" i="0" smtClean="0">
                                <a:solidFill>
                                  <a:srgbClr val="0000FF"/>
                                </a:solidFill>
                                <a:effectLst>
                                  <a:outerShdw blurRad="38100" dist="38100" dir="2700000" algn="tl">
                                    <a:srgbClr val="000000">
                                      <a:alpha val="43137"/>
                                    </a:srgbClr>
                                  </a:outerShdw>
                                </a:effectLst>
                                <a:latin typeface="Cambria Math"/>
                              </a:rPr>
                              <m:t>𝛑</m:t>
                            </m:r>
                            <m:r>
                              <a:rPr lang="en-US" sz="2800" b="1" i="1" smtClean="0">
                                <a:solidFill>
                                  <a:srgbClr val="0000FF"/>
                                </a:solidFill>
                                <a:effectLst>
                                  <a:outerShdw blurRad="38100" dist="38100" dir="2700000" algn="tl">
                                    <a:srgbClr val="000000">
                                      <a:alpha val="43137"/>
                                    </a:srgbClr>
                                  </a:outerShdw>
                                </a:effectLst>
                                <a:latin typeface="Cambria Math"/>
                              </a:rPr>
                              <m:t>𝑹</m:t>
                            </m:r>
                          </m:num>
                          <m:den>
                            <m:r>
                              <a:rPr lang="en-US" sz="2800" b="1" i="1" smtClean="0">
                                <a:solidFill>
                                  <a:srgbClr val="0000FF"/>
                                </a:solidFill>
                                <a:effectLst>
                                  <a:outerShdw blurRad="38100" dist="38100" dir="2700000" algn="tl">
                                    <a:srgbClr val="000000">
                                      <a:alpha val="43137"/>
                                    </a:srgbClr>
                                  </a:outerShdw>
                                </a:effectLst>
                                <a:latin typeface="Cambria Math"/>
                              </a:rPr>
                              <m:t>𝑻</m:t>
                            </m:r>
                          </m:den>
                        </m:f>
                      </m:oMath>
                    </m:oMathPara>
                  </a14:m>
                  <a:endParaRPr lang="el-GR" sz="2800" b="1" dirty="0">
                    <a:solidFill>
                      <a:srgbClr val="0000FF"/>
                    </a:solidFill>
                    <a:effectLst>
                      <a:outerShdw blurRad="38100" dist="38100" dir="2700000" algn="tl">
                        <a:srgbClr val="000000">
                          <a:alpha val="43137"/>
                        </a:srgbClr>
                      </a:outerShdw>
                    </a:effectLst>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953804" y="4552248"/>
                  <a:ext cx="1729128" cy="901785"/>
                </a:xfrm>
                <a:prstGeom prst="rect">
                  <a:avLst/>
                </a:prstGeom>
                <a:blipFill>
                  <a:blip r:embed="rId4"/>
                  <a:stretch>
                    <a:fillRect b="-676"/>
                  </a:stretch>
                </a:blipFill>
              </p:spPr>
              <p:txBody>
                <a:bodyPr/>
                <a:lstStyle/>
                <a:p>
                  <a:r>
                    <a:rPr lang="el-GR">
                      <a:noFill/>
                    </a:rPr>
                    <a:t> </a:t>
                  </a:r>
                </a:p>
              </p:txBody>
            </p:sp>
          </mc:Fallback>
        </mc:AlternateContent>
      </p:grpSp>
      <p:grpSp>
        <p:nvGrpSpPr>
          <p:cNvPr id="4" name="Ομάδα 3"/>
          <p:cNvGrpSpPr/>
          <p:nvPr/>
        </p:nvGrpSpPr>
        <p:grpSpPr>
          <a:xfrm>
            <a:off x="5567126" y="4756360"/>
            <a:ext cx="2360010" cy="523220"/>
            <a:chOff x="5508625" y="4712625"/>
            <a:chExt cx="2360010" cy="523220"/>
          </a:xfrm>
        </p:grpSpPr>
        <p:sp>
          <p:nvSpPr>
            <p:cNvPr id="13321" name="AutoShape 28"/>
            <p:cNvSpPr>
              <a:spLocks noChangeArrowheads="1"/>
            </p:cNvSpPr>
            <p:nvPr/>
          </p:nvSpPr>
          <p:spPr bwMode="auto">
            <a:xfrm>
              <a:off x="5508625" y="4974235"/>
              <a:ext cx="490436" cy="61772"/>
            </a:xfrm>
            <a:prstGeom prst="rightArrow">
              <a:avLst>
                <a:gd name="adj1" fmla="val 50000"/>
                <a:gd name="adj2" fmla="val 176111"/>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36" name="TextBox 35"/>
                <p:cNvSpPr txBox="1"/>
                <p:nvPr/>
              </p:nvSpPr>
              <p:spPr>
                <a:xfrm>
                  <a:off x="6300192" y="4712625"/>
                  <a:ext cx="1568443" cy="523220"/>
                </a:xfrm>
                <a:prstGeom prst="rect">
                  <a:avLst/>
                </a:prstGeom>
                <a:noFill/>
              </p:spPr>
              <p:txBody>
                <a:bodyPr wrap="none" rtlCol="0">
                  <a:spAutoFit/>
                </a:bodyPr>
                <a:lstStyle/>
                <a:p>
                  <a14:m>
                    <m:oMath xmlns:m="http://schemas.openxmlformats.org/officeDocument/2006/math">
                      <m: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𝝊</m:t>
                      </m:r>
                      <m: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800" b="1" i="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el-GR"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π</a:t>
                  </a:r>
                  <a:r>
                    <a:rPr lang="en-US" sz="2800" b="1" i="1" dirty="0" err="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Rf</a:t>
                  </a:r>
                  <a:endParaRPr lang="el-GR" sz="2800" b="1" i="1"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300192" y="4712625"/>
                  <a:ext cx="1568443" cy="523220"/>
                </a:xfrm>
                <a:prstGeom prst="rect">
                  <a:avLst/>
                </a:prstGeom>
                <a:blipFill rotWithShape="1">
                  <a:blip r:embed="rId5"/>
                  <a:stretch>
                    <a:fillRect t="-12941" r="-9690" b="-38824"/>
                  </a:stretch>
                </a:blipFill>
              </p:spPr>
              <p:txBody>
                <a:bodyPr/>
                <a:lstStyle/>
                <a:p>
                  <a:r>
                    <a:rPr lang="el-GR">
                      <a:noFill/>
                    </a:rPr>
                    <a:t> </a:t>
                  </a:r>
                </a:p>
              </p:txBody>
            </p:sp>
          </mc:Fallback>
        </mc:AlternateContent>
      </p:grpSp>
    </p:spTree>
    <p:extLst>
      <p:ext uri="{BB962C8B-B14F-4D97-AF65-F5344CB8AC3E}">
        <p14:creationId xmlns:p14="http://schemas.microsoft.com/office/powerpoint/2010/main" val="199013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2000" fill="hold"/>
                                        <p:tgtEl>
                                          <p:spTgt spid="27652"/>
                                        </p:tgtEl>
                                        <p:attrNameLst>
                                          <p:attrName>ppt_x</p:attrName>
                                        </p:attrNameLst>
                                      </p:cBhvr>
                                      <p:tavLst>
                                        <p:tav tm="0">
                                          <p:val>
                                            <p:strVal val="0-#ppt_w/2"/>
                                          </p:val>
                                        </p:tav>
                                        <p:tav tm="100000">
                                          <p:val>
                                            <p:strVal val="#ppt_x"/>
                                          </p:val>
                                        </p:tav>
                                      </p:tavLst>
                                    </p:anim>
                                    <p:anim calcmode="lin" valueType="num">
                                      <p:cBhvr additive="base">
                                        <p:cTn id="8" dur="20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0-#ppt_w/2"/>
                                          </p:val>
                                        </p:tav>
                                        <p:tav tm="100000">
                                          <p:val>
                                            <p:strVal val="#ppt_x"/>
                                          </p:val>
                                        </p:tav>
                                      </p:tavLst>
                                    </p:anim>
                                    <p:anim calcmode="lin" valueType="num">
                                      <p:cBhvr additive="base">
                                        <p:cTn id="1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500" fill="hold"/>
                                        <p:tgtEl>
                                          <p:spTgt spid="3"/>
                                        </p:tgtEl>
                                        <p:attrNameLst>
                                          <p:attrName>ppt_x</p:attrName>
                                        </p:attrNameLst>
                                      </p:cBhvr>
                                      <p:tavLst>
                                        <p:tav tm="0">
                                          <p:val>
                                            <p:strVal val="1+#ppt_w/2"/>
                                          </p:val>
                                        </p:tav>
                                        <p:tav tm="100000">
                                          <p:val>
                                            <p:strVal val="#ppt_x"/>
                                          </p:val>
                                        </p:tav>
                                      </p:tavLst>
                                    </p:anim>
                                    <p:anim calcmode="lin" valueType="num">
                                      <p:cBhvr additive="base">
                                        <p:cTn id="25"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1+#ppt_w/2"/>
                                          </p:val>
                                        </p:tav>
                                        <p:tav tm="100000">
                                          <p:val>
                                            <p:strVal val="#ppt_x"/>
                                          </p:val>
                                        </p:tav>
                                      </p:tavLst>
                                    </p:anim>
                                    <p:anim calcmode="lin" valueType="num">
                                      <p:cBhvr additive="base">
                                        <p:cTn id="3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433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EE07-1883-48D6-9979-CCD1716F15FD}" type="slidenum">
              <a:rPr lang="el-GR" altLang="el-GR" sz="1200">
                <a:solidFill>
                  <a:srgbClr val="000000"/>
                </a:solidFill>
                <a:latin typeface="Calibri" panose="020F0502020204030204" pitchFamily="34" charset="0"/>
              </a:rPr>
              <a:pPr eaLnBrk="1" hangingPunct="1"/>
              <a:t>16</a:t>
            </a:fld>
            <a:endParaRPr lang="el-GR" altLang="el-GR" sz="1200" dirty="0">
              <a:solidFill>
                <a:srgbClr val="000000"/>
              </a:solidFill>
              <a:latin typeface="Calibri" panose="020F0502020204030204" pitchFamily="34" charset="0"/>
            </a:endParaRPr>
          </a:p>
        </p:txBody>
      </p:sp>
      <p:sp>
        <p:nvSpPr>
          <p:cNvPr id="29738" name="Freeform 42"/>
          <p:cNvSpPr>
            <a:spLocks/>
          </p:cNvSpPr>
          <p:nvPr/>
        </p:nvSpPr>
        <p:spPr bwMode="auto">
          <a:xfrm rot="645569">
            <a:off x="3128833" y="4646059"/>
            <a:ext cx="721184" cy="1275898"/>
          </a:xfrm>
          <a:custGeom>
            <a:avLst/>
            <a:gdLst>
              <a:gd name="T0" fmla="*/ 134938 w 566"/>
              <a:gd name="T1" fmla="*/ 276225 h 779"/>
              <a:gd name="T2" fmla="*/ 268288 w 566"/>
              <a:gd name="T3" fmla="*/ 1012825 h 779"/>
              <a:gd name="T4" fmla="*/ 488950 w 566"/>
              <a:gd name="T5" fmla="*/ 1235075 h 779"/>
              <a:gd name="T6" fmla="*/ 754063 w 566"/>
              <a:gd name="T7" fmla="*/ 1219200 h 779"/>
              <a:gd name="T8" fmla="*/ 814388 w 566"/>
              <a:gd name="T9" fmla="*/ 1131887 h 779"/>
              <a:gd name="T10" fmla="*/ 842963 w 566"/>
              <a:gd name="T11" fmla="*/ 1042987 h 779"/>
              <a:gd name="T12" fmla="*/ 769938 w 566"/>
              <a:gd name="T13" fmla="*/ 630237 h 779"/>
              <a:gd name="T14" fmla="*/ 695325 w 566"/>
              <a:gd name="T15" fmla="*/ 173037 h 779"/>
              <a:gd name="T16" fmla="*/ 430213 w 566"/>
              <a:gd name="T17" fmla="*/ 39687 h 779"/>
              <a:gd name="T18" fmla="*/ 90488 w 566"/>
              <a:gd name="T19" fmla="*/ 157162 h 779"/>
              <a:gd name="T20" fmla="*/ 134938 w 566"/>
              <a:gd name="T21" fmla="*/ 276225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779">
                <a:moveTo>
                  <a:pt x="85" y="174"/>
                </a:moveTo>
                <a:cubicBezTo>
                  <a:pt x="87" y="244"/>
                  <a:pt x="0" y="584"/>
                  <a:pt x="169" y="638"/>
                </a:cubicBezTo>
                <a:cubicBezTo>
                  <a:pt x="227" y="696"/>
                  <a:pt x="229" y="750"/>
                  <a:pt x="308" y="778"/>
                </a:cubicBezTo>
                <a:cubicBezTo>
                  <a:pt x="364" y="775"/>
                  <a:pt x="420" y="779"/>
                  <a:pt x="475" y="768"/>
                </a:cubicBezTo>
                <a:cubicBezTo>
                  <a:pt x="498" y="764"/>
                  <a:pt x="507" y="730"/>
                  <a:pt x="513" y="713"/>
                </a:cubicBezTo>
                <a:cubicBezTo>
                  <a:pt x="519" y="694"/>
                  <a:pt x="531" y="657"/>
                  <a:pt x="531" y="657"/>
                </a:cubicBezTo>
                <a:cubicBezTo>
                  <a:pt x="527" y="570"/>
                  <a:pt x="566" y="449"/>
                  <a:pt x="485" y="397"/>
                </a:cubicBezTo>
                <a:cubicBezTo>
                  <a:pt x="424" y="307"/>
                  <a:pt x="484" y="155"/>
                  <a:pt x="438" y="109"/>
                </a:cubicBezTo>
                <a:cubicBezTo>
                  <a:pt x="392" y="63"/>
                  <a:pt x="333" y="35"/>
                  <a:pt x="271" y="25"/>
                </a:cubicBezTo>
                <a:cubicBezTo>
                  <a:pt x="159" y="31"/>
                  <a:pt x="94" y="0"/>
                  <a:pt x="57" y="99"/>
                </a:cubicBezTo>
                <a:cubicBezTo>
                  <a:pt x="68" y="200"/>
                  <a:pt x="45" y="214"/>
                  <a:pt x="85" y="174"/>
                </a:cubicBez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2555875" y="476250"/>
            <a:ext cx="3744913" cy="3184525"/>
            <a:chOff x="2555875" y="476250"/>
            <a:chExt cx="3744913" cy="3184525"/>
          </a:xfrm>
        </p:grpSpPr>
        <p:grpSp>
          <p:nvGrpSpPr>
            <p:cNvPr id="2" name="Ομάδα 1"/>
            <p:cNvGrpSpPr/>
            <p:nvPr/>
          </p:nvGrpSpPr>
          <p:grpSpPr>
            <a:xfrm>
              <a:off x="2555875" y="476250"/>
              <a:ext cx="3744913" cy="3184525"/>
              <a:chOff x="2555875" y="476250"/>
              <a:chExt cx="3744913" cy="3184525"/>
            </a:xfrm>
          </p:grpSpPr>
          <p:grpSp>
            <p:nvGrpSpPr>
              <p:cNvPr id="29736" name="Group 40"/>
              <p:cNvGrpSpPr>
                <a:grpSpLocks/>
              </p:cNvGrpSpPr>
              <p:nvPr/>
            </p:nvGrpSpPr>
            <p:grpSpPr bwMode="auto">
              <a:xfrm>
                <a:off x="2555875" y="476250"/>
                <a:ext cx="3744913" cy="3184525"/>
                <a:chOff x="1610" y="300"/>
                <a:chExt cx="2359" cy="2006"/>
              </a:xfrm>
            </p:grpSpPr>
            <p:grpSp>
              <p:nvGrpSpPr>
                <p:cNvPr id="14353" name="Group 5"/>
                <p:cNvGrpSpPr>
                  <a:grpSpLocks/>
                </p:cNvGrpSpPr>
                <p:nvPr/>
              </p:nvGrpSpPr>
              <p:grpSpPr bwMode="auto">
                <a:xfrm>
                  <a:off x="1610" y="300"/>
                  <a:ext cx="2359" cy="2006"/>
                  <a:chOff x="1701" y="709"/>
                  <a:chExt cx="2359" cy="2006"/>
                </a:xfrm>
              </p:grpSpPr>
              <p:grpSp>
                <p:nvGrpSpPr>
                  <p:cNvPr id="14357" name="Group 6"/>
                  <p:cNvGrpSpPr>
                    <a:grpSpLocks/>
                  </p:cNvGrpSpPr>
                  <p:nvPr/>
                </p:nvGrpSpPr>
                <p:grpSpPr bwMode="auto">
                  <a:xfrm>
                    <a:off x="1701" y="709"/>
                    <a:ext cx="2359" cy="2006"/>
                    <a:chOff x="1746" y="119"/>
                    <a:chExt cx="2359" cy="2006"/>
                  </a:xfrm>
                </p:grpSpPr>
                <p:sp>
                  <p:nvSpPr>
                    <p:cNvPr id="14360" name="Oval 7"/>
                    <p:cNvSpPr>
                      <a:spLocks noChangeArrowheads="1"/>
                    </p:cNvSpPr>
                    <p:nvPr/>
                  </p:nvSpPr>
                  <p:spPr bwMode="auto">
                    <a:xfrm>
                      <a:off x="1746" y="527"/>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61" name="Line 8"/>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2" name="Line 9"/>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3" name="Line 10"/>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4" name="Line 11"/>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5" name="Arc 12"/>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4366" name="Text Box 13"/>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4367" name="Text Box 14"/>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4369" name="Text Box 16"/>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4370" name="Text Box 17"/>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4371" name="Line 18"/>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4372" name="Line 19"/>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73" name="Text Box 20"/>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4374" name="Text Box 21"/>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4375" name="Text Box 22"/>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4358" name="Oval 23"/>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59" name="Oval 24"/>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14355" name="Line 25"/>
                <p:cNvSpPr>
                  <a:spLocks noChangeShapeType="1"/>
                </p:cNvSpPr>
                <p:nvPr/>
              </p:nvSpPr>
              <p:spPr bwMode="auto">
                <a:xfrm flipV="1">
                  <a:off x="2653" y="844"/>
                  <a:ext cx="0" cy="40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40" name="TextBox 39"/>
                  <p:cNvSpPr txBox="1"/>
                  <p:nvPr/>
                </p:nvSpPr>
                <p:spPr>
                  <a:xfrm>
                    <a:off x="5669714" y="897381"/>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69714" y="897381"/>
                    <a:ext cx="405880" cy="453137"/>
                  </a:xfrm>
                  <a:prstGeom prst="rect">
                    <a:avLst/>
                  </a:prstGeom>
                  <a:blipFill rotWithShape="1">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4189332" y="1113281"/>
                  <a:ext cx="47641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4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189332" y="1113281"/>
                  <a:ext cx="476412" cy="453137"/>
                </a:xfrm>
                <a:prstGeom prst="rect">
                  <a:avLst/>
                </a:prstGeom>
                <a:blipFill rotWithShape="1">
                  <a:blip r:embed="rId6"/>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4" name="TextBox 43"/>
              <p:cNvSpPr txBox="1"/>
              <p:nvPr/>
            </p:nvSpPr>
            <p:spPr>
              <a:xfrm>
                <a:off x="1115616" y="3684452"/>
                <a:ext cx="1556003" cy="905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𝝎</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800" b="1" i="0" smtClean="0">
                              <a:solidFill>
                                <a:srgbClr val="FF0000"/>
                              </a:solidFill>
                              <a:effectLst>
                                <a:outerShdw blurRad="38100" dist="38100" dir="2700000" algn="tl">
                                  <a:srgbClr val="000000">
                                    <a:alpha val="43137"/>
                                  </a:srgbClr>
                                </a:outerShdw>
                              </a:effectLst>
                              <a:latin typeface="Cambria Math"/>
                            </a:rPr>
                            <m:t>𝚫</m:t>
                          </m:r>
                          <m:r>
                            <a:rPr lang="el-GR" sz="2800" b="1" i="1" smtClean="0">
                              <a:solidFill>
                                <a:srgbClr val="FF0000"/>
                              </a:solidFill>
                              <a:effectLst>
                                <a:outerShdw blurRad="38100" dist="38100" dir="2700000" algn="tl">
                                  <a:srgbClr val="000000">
                                    <a:alpha val="43137"/>
                                  </a:srgbClr>
                                </a:outerShdw>
                              </a:effectLst>
                              <a:latin typeface="Cambria Math"/>
                            </a:rPr>
                            <m:t>𝜽</m:t>
                          </m:r>
                        </m:num>
                        <m:den>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115616" y="3684452"/>
                <a:ext cx="1556003" cy="905504"/>
              </a:xfrm>
              <a:prstGeom prst="rect">
                <a:avLst/>
              </a:prstGeom>
              <a:blipFill rotWithShape="1">
                <a:blip r:embed="rId7"/>
                <a:stretch>
                  <a:fillRect b="-1342"/>
                </a:stretch>
              </a:blipFill>
            </p:spPr>
            <p:txBody>
              <a:bodyPr/>
              <a:lstStyle/>
              <a:p>
                <a:r>
                  <a:rPr lang="el-GR">
                    <a:noFill/>
                  </a:rPr>
                  <a:t> </a:t>
                </a:r>
              </a:p>
            </p:txBody>
          </p:sp>
        </mc:Fallback>
      </mc:AlternateContent>
      <p:grpSp>
        <p:nvGrpSpPr>
          <p:cNvPr id="4" name="Ομάδα 3"/>
          <p:cNvGrpSpPr/>
          <p:nvPr/>
        </p:nvGrpSpPr>
        <p:grpSpPr>
          <a:xfrm>
            <a:off x="2997414" y="3699105"/>
            <a:ext cx="2365162" cy="901785"/>
            <a:chOff x="2903020" y="3699105"/>
            <a:chExt cx="2365162" cy="901785"/>
          </a:xfrm>
        </p:grpSpPr>
        <p:sp>
          <p:nvSpPr>
            <p:cNvPr id="14351" name="AutoShape 32"/>
            <p:cNvSpPr>
              <a:spLocks noChangeArrowheads="1"/>
            </p:cNvSpPr>
            <p:nvPr/>
          </p:nvSpPr>
          <p:spPr bwMode="auto">
            <a:xfrm>
              <a:off x="2903020" y="4158389"/>
              <a:ext cx="649288" cy="73025"/>
            </a:xfrm>
            <a:prstGeom prst="rightArrow">
              <a:avLst>
                <a:gd name="adj1" fmla="val 50000"/>
                <a:gd name="adj2" fmla="val 222283"/>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45" name="TextBox 44"/>
                <p:cNvSpPr txBox="1"/>
                <p:nvPr/>
              </p:nvSpPr>
              <p:spPr>
                <a:xfrm>
                  <a:off x="3707370" y="3699105"/>
                  <a:ext cx="1560812"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𝝎</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0000FF"/>
                                </a:solidFill>
                                <a:effectLst>
                                  <a:outerShdw blurRad="38100" dist="38100" dir="2700000" algn="tl">
                                    <a:srgbClr val="000000">
                                      <a:alpha val="43137"/>
                                    </a:srgbClr>
                                  </a:outerShdw>
                                </a:effectLst>
                                <a:latin typeface="Cambria Math"/>
                              </a:rPr>
                              <m:t>𝟐</m:t>
                            </m:r>
                            <m:r>
                              <a:rPr lang="el-GR" sz="2800" b="1" i="1" smtClean="0">
                                <a:solidFill>
                                  <a:srgbClr val="0000FF"/>
                                </a:solidFill>
                                <a:effectLst>
                                  <a:outerShdw blurRad="38100" dist="38100" dir="2700000" algn="tl">
                                    <a:srgbClr val="000000">
                                      <a:alpha val="43137"/>
                                    </a:srgbClr>
                                  </a:outerShdw>
                                </a:effectLst>
                                <a:latin typeface="Cambria Math"/>
                              </a:rPr>
                              <m:t>𝝅</m:t>
                            </m:r>
                          </m:num>
                          <m:den>
                            <m:r>
                              <a:rPr lang="el-GR" sz="2800" b="1" i="1" smtClean="0">
                                <a:solidFill>
                                  <a:srgbClr val="0000FF"/>
                                </a:solidFill>
                                <a:effectLst>
                                  <a:outerShdw blurRad="38100" dist="38100" dir="2700000" algn="tl">
                                    <a:srgbClr val="000000">
                                      <a:alpha val="43137"/>
                                    </a:srgbClr>
                                  </a:outerShdw>
                                </a:effectLst>
                                <a:latin typeface="Cambria Math"/>
                              </a:rPr>
                              <m:t>𝜯</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707370" y="3699105"/>
                  <a:ext cx="1560812" cy="901785"/>
                </a:xfrm>
                <a:prstGeom prst="rect">
                  <a:avLst/>
                </a:prstGeom>
                <a:blipFill rotWithShape="1">
                  <a:blip r:embed="rId8"/>
                  <a:stretch>
                    <a:fillRect b="-676"/>
                  </a:stretch>
                </a:blipFill>
              </p:spPr>
              <p:txBody>
                <a:bodyPr/>
                <a:lstStyle/>
                <a:p>
                  <a:r>
                    <a:rPr lang="el-GR">
                      <a:noFill/>
                    </a:rPr>
                    <a:t> </a:t>
                  </a:r>
                </a:p>
              </p:txBody>
            </p:sp>
          </mc:Fallback>
        </mc:AlternateContent>
      </p:grpSp>
      <p:grpSp>
        <p:nvGrpSpPr>
          <p:cNvPr id="5" name="Ομάδα 4"/>
          <p:cNvGrpSpPr/>
          <p:nvPr/>
        </p:nvGrpSpPr>
        <p:grpSpPr>
          <a:xfrm>
            <a:off x="5771243" y="3897413"/>
            <a:ext cx="2312879" cy="523220"/>
            <a:chOff x="5651500" y="3886528"/>
            <a:chExt cx="2312879" cy="523220"/>
          </a:xfrm>
        </p:grpSpPr>
        <p:sp>
          <p:nvSpPr>
            <p:cNvPr id="14349" name="AutoShape 33"/>
            <p:cNvSpPr>
              <a:spLocks noChangeArrowheads="1"/>
            </p:cNvSpPr>
            <p:nvPr/>
          </p:nvSpPr>
          <p:spPr bwMode="auto">
            <a:xfrm>
              <a:off x="5651500" y="4148138"/>
              <a:ext cx="649288" cy="73025"/>
            </a:xfrm>
            <a:prstGeom prst="rightArrow">
              <a:avLst>
                <a:gd name="adj1" fmla="val 50000"/>
                <a:gd name="adj2" fmla="val 222283"/>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46" name="TextBox 45"/>
                <p:cNvSpPr txBox="1"/>
                <p:nvPr/>
              </p:nvSpPr>
              <p:spPr>
                <a:xfrm>
                  <a:off x="6533795" y="3886528"/>
                  <a:ext cx="1430584" cy="523220"/>
                </a:xfrm>
                <a:prstGeom prst="rect">
                  <a:avLst/>
                </a:prstGeom>
                <a:noFill/>
              </p:spPr>
              <p:txBody>
                <a:bodyPr wrap="none" rtlCol="0">
                  <a:spAutoFit/>
                </a:bodyPr>
                <a:lstStyle/>
                <a:p>
                  <a14:m>
                    <m:oMath xmlns:m="http://schemas.openxmlformats.org/officeDocument/2006/math">
                      <m:r>
                        <a:rPr lang="el-GR" sz="2800" b="1" i="1" smtClean="0">
                          <a:solidFill>
                            <a:srgbClr val="006600"/>
                          </a:solidFill>
                          <a:effectLst>
                            <a:outerShdw blurRad="38100" dist="38100" dir="2700000" algn="tl">
                              <a:srgbClr val="000000">
                                <a:alpha val="43137"/>
                              </a:srgbClr>
                            </a:outerShdw>
                          </a:effectLst>
                          <a:latin typeface="Cambria Math"/>
                          <a:ea typeface="Cambria Math" panose="02040503050406030204" pitchFamily="18" charset="0"/>
                        </a:rPr>
                        <m:t>𝝎</m:t>
                      </m:r>
                      <m: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800" b="1" i="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el-GR"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π</a:t>
                  </a:r>
                  <a:r>
                    <a:rPr lang="en-US" sz="2800" b="1" i="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a:t>
                  </a:r>
                  <a:endParaRPr lang="el-GR" sz="2800" b="1" i="1"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533795" y="3886528"/>
                  <a:ext cx="1430584" cy="523220"/>
                </a:xfrm>
                <a:prstGeom prst="rect">
                  <a:avLst/>
                </a:prstGeom>
                <a:blipFill rotWithShape="1">
                  <a:blip r:embed="rId9"/>
                  <a:stretch>
                    <a:fillRect t="-12791" r="-11064" b="-38372"/>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9" name="TextBox 48"/>
              <p:cNvSpPr txBox="1"/>
              <p:nvPr/>
            </p:nvSpPr>
            <p:spPr>
              <a:xfrm>
                <a:off x="2375643" y="4852769"/>
                <a:ext cx="1729128"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𝝊</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0000FF"/>
                              </a:solidFill>
                              <a:effectLst>
                                <a:outerShdw blurRad="38100" dist="38100" dir="2700000" algn="tl">
                                  <a:srgbClr val="000000">
                                    <a:alpha val="43137"/>
                                  </a:srgbClr>
                                </a:outerShdw>
                              </a:effectLst>
                              <a:latin typeface="Cambria Math"/>
                            </a:rPr>
                            <m:t>𝟐</m:t>
                          </m:r>
                          <m:r>
                            <a:rPr lang="el-GR" sz="2800" b="1" i="0" smtClean="0">
                              <a:solidFill>
                                <a:srgbClr val="0000FF"/>
                              </a:solidFill>
                              <a:effectLst>
                                <a:outerShdw blurRad="38100" dist="38100" dir="2700000" algn="tl">
                                  <a:srgbClr val="000000">
                                    <a:alpha val="43137"/>
                                  </a:srgbClr>
                                </a:outerShdw>
                              </a:effectLst>
                              <a:latin typeface="Cambria Math"/>
                            </a:rPr>
                            <m:t>𝛑</m:t>
                          </m:r>
                          <m:r>
                            <a:rPr lang="en-US" sz="2800" b="1" i="1" smtClean="0">
                              <a:solidFill>
                                <a:srgbClr val="0000FF"/>
                              </a:solidFill>
                              <a:effectLst>
                                <a:outerShdw blurRad="38100" dist="38100" dir="2700000" algn="tl">
                                  <a:srgbClr val="000000">
                                    <a:alpha val="43137"/>
                                  </a:srgbClr>
                                </a:outerShdw>
                              </a:effectLst>
                              <a:latin typeface="Cambria Math"/>
                            </a:rPr>
                            <m:t>𝑹</m:t>
                          </m:r>
                        </m:num>
                        <m:den>
                          <m:r>
                            <a:rPr lang="el-GR" sz="2800" b="1" i="1" smtClean="0">
                              <a:solidFill>
                                <a:srgbClr val="0000FF"/>
                              </a:solidFill>
                              <a:effectLst>
                                <a:outerShdw blurRad="38100" dist="38100" dir="2700000" algn="tl">
                                  <a:srgbClr val="000000">
                                    <a:alpha val="43137"/>
                                  </a:srgbClr>
                                </a:outerShdw>
                              </a:effectLst>
                              <a:latin typeface="Cambria Math"/>
                            </a:rPr>
                            <m:t>𝜯</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375643" y="4852769"/>
                <a:ext cx="1729128" cy="898964"/>
              </a:xfrm>
              <a:prstGeom prst="rect">
                <a:avLst/>
              </a:prstGeom>
              <a:blipFill rotWithShape="1">
                <a:blip r:embed="rId10"/>
                <a:stretch>
                  <a:fillRect b="-676"/>
                </a:stretch>
              </a:blipFill>
            </p:spPr>
            <p:txBody>
              <a:bodyPr/>
              <a:lstStyle/>
              <a:p>
                <a:r>
                  <a:rPr lang="el-GR">
                    <a:noFill/>
                  </a:rPr>
                  <a:t> </a:t>
                </a:r>
              </a:p>
            </p:txBody>
          </p:sp>
        </mc:Fallback>
      </mc:AlternateContent>
      <p:grpSp>
        <p:nvGrpSpPr>
          <p:cNvPr id="7" name="Ομάδα 6"/>
          <p:cNvGrpSpPr/>
          <p:nvPr/>
        </p:nvGrpSpPr>
        <p:grpSpPr>
          <a:xfrm>
            <a:off x="4356103" y="4991619"/>
            <a:ext cx="2786148" cy="584775"/>
            <a:chOff x="4356103" y="4991619"/>
            <a:chExt cx="2786148" cy="584775"/>
          </a:xfrm>
        </p:grpSpPr>
        <p:sp>
          <p:nvSpPr>
            <p:cNvPr id="14347" name="AutoShape 44"/>
            <p:cNvSpPr>
              <a:spLocks noChangeArrowheads="1"/>
            </p:cNvSpPr>
            <p:nvPr/>
          </p:nvSpPr>
          <p:spPr bwMode="auto">
            <a:xfrm>
              <a:off x="4356103" y="5302263"/>
              <a:ext cx="576263" cy="71438"/>
            </a:xfrm>
            <a:prstGeom prst="rightArrow">
              <a:avLst>
                <a:gd name="adj1" fmla="val 50000"/>
                <a:gd name="adj2" fmla="val 20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6" name="TextBox 5"/>
            <p:cNvSpPr txBox="1"/>
            <p:nvPr/>
          </p:nvSpPr>
          <p:spPr>
            <a:xfrm>
              <a:off x="5270043" y="4991619"/>
              <a:ext cx="1872208" cy="58477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R</a:t>
              </a:r>
              <a:endParaRPr lang="el-GR" sz="32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Tree>
    <p:extLst>
      <p:ext uri="{BB962C8B-B14F-4D97-AF65-F5344CB8AC3E}">
        <p14:creationId xmlns:p14="http://schemas.microsoft.com/office/powerpoint/2010/main" val="315238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1000" fill="hold"/>
                                        <p:tgtEl>
                                          <p:spTgt spid="44"/>
                                        </p:tgtEl>
                                        <p:attrNameLst>
                                          <p:attrName>ppt_x</p:attrName>
                                        </p:attrNameLst>
                                      </p:cBhvr>
                                      <p:tavLst>
                                        <p:tav tm="0">
                                          <p:val>
                                            <p:strVal val="0-#ppt_w/2"/>
                                          </p:val>
                                        </p:tav>
                                        <p:tav tm="100000">
                                          <p:val>
                                            <p:strVal val="#ppt_x"/>
                                          </p:val>
                                        </p:tav>
                                      </p:tavLst>
                                    </p:anim>
                                    <p:anim calcmode="lin" valueType="num">
                                      <p:cBhvr additive="base">
                                        <p:cTn id="13"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childTnLst>
                          </p:cTn>
                        </p:par>
                        <p:par>
                          <p:cTn id="31" fill="hold">
                            <p:stCondLst>
                              <p:cond delay="500"/>
                            </p:stCondLst>
                            <p:childTnLst>
                              <p:par>
                                <p:cTn id="32" presetID="22" presetClass="entr" presetSubtype="4" fill="hold" grpId="0" nodeType="afterEffect">
                                  <p:stCondLst>
                                    <p:cond delay="250"/>
                                  </p:stCondLst>
                                  <p:childTnLst>
                                    <p:set>
                                      <p:cBhvr>
                                        <p:cTn id="33" dur="1" fill="hold">
                                          <p:stCondLst>
                                            <p:cond delay="0"/>
                                          </p:stCondLst>
                                        </p:cTn>
                                        <p:tgtEl>
                                          <p:spTgt spid="29738"/>
                                        </p:tgtEl>
                                        <p:attrNameLst>
                                          <p:attrName>style.visibility</p:attrName>
                                        </p:attrNameLst>
                                      </p:cBhvr>
                                      <p:to>
                                        <p:strVal val="visible"/>
                                      </p:to>
                                    </p:set>
                                    <p:animEffect transition="in" filter="wipe(down)">
                                      <p:cBhvr>
                                        <p:cTn id="34" dur="500"/>
                                        <p:tgtEl>
                                          <p:spTgt spid="2973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8" grpId="0" animBg="1"/>
      <p:bldP spid="44"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z="1200" dirty="0" err="1" smtClean="0">
                <a:solidFill>
                  <a:srgbClr val="000000"/>
                </a:solidFill>
                <a:latin typeface="Calibri" panose="020F0502020204030204" pitchFamily="34" charset="0"/>
              </a:rPr>
              <a:t>Μερκ</a:t>
            </a:r>
            <a:r>
              <a:rPr lang="el-GR" altLang="el-GR" sz="1200" dirty="0" smtClean="0">
                <a:solidFill>
                  <a:srgbClr val="000000"/>
                </a:solidFill>
                <a:latin typeface="Calibri" panose="020F0502020204030204" pitchFamily="34" charset="0"/>
              </a:rPr>
              <a:t>. Παναγιωτόπουλος - Φυσικός          </a:t>
            </a:r>
            <a:r>
              <a:rPr lang="el-GR" altLang="el-GR" sz="1200" dirty="0" err="1" smtClean="0">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pPr>
              <a:defRPr/>
            </a:pPr>
            <a:fld id="{47F2B8E7-11C5-4486-A4FE-9B59918D3A90}" type="slidenum">
              <a:rPr lang="el-GR" altLang="el-GR" sz="1200" smtClean="0">
                <a:solidFill>
                  <a:srgbClr val="000000"/>
                </a:solidFill>
                <a:latin typeface="Calibri" panose="020F0502020204030204" pitchFamily="34" charset="0"/>
              </a:rPr>
              <a:pPr>
                <a:defRPr/>
              </a:pPr>
              <a:t>17</a:t>
            </a:fld>
            <a:endParaRPr lang="el-GR" altLang="el-GR" sz="1200" dirty="0">
              <a:solidFill>
                <a:srgbClr val="000000"/>
              </a:solidFill>
              <a:latin typeface="Calibri" panose="020F0502020204030204" pitchFamily="34" charset="0"/>
            </a:endParaRPr>
          </a:p>
        </p:txBody>
      </p:sp>
      <p:sp>
        <p:nvSpPr>
          <p:cNvPr id="4" name="TextBox 3"/>
          <p:cNvSpPr txBox="1"/>
          <p:nvPr/>
        </p:nvSpPr>
        <p:spPr>
          <a:xfrm>
            <a:off x="2008922" y="1052736"/>
            <a:ext cx="5112568" cy="646331"/>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Ομαλή Κυκλική Κίνηση</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18437" name="Picture 5" descr="Αποτέλεσμα εικόνας για circular motion gif"/>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832" y="1988839"/>
            <a:ext cx="3240360" cy="325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fade">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D8DBD-78E1-43AF-AA64-E97452E0E785}" type="slidenum">
              <a:rPr lang="el-GR" altLang="el-GR" sz="1200">
                <a:solidFill>
                  <a:srgbClr val="000000"/>
                </a:solidFill>
                <a:latin typeface="Calibri" panose="020F0502020204030204" pitchFamily="34" charset="0"/>
              </a:rPr>
              <a:pPr eaLnBrk="1" hangingPunct="1"/>
              <a:t>18</a:t>
            </a:fld>
            <a:endParaRPr lang="el-GR" altLang="el-GR" sz="1200" dirty="0">
              <a:solidFill>
                <a:srgbClr val="000000"/>
              </a:solidFill>
              <a:latin typeface="Calibri" panose="020F0502020204030204" pitchFamily="34" charset="0"/>
            </a:endParaRPr>
          </a:p>
        </p:txBody>
      </p:sp>
      <p:sp>
        <p:nvSpPr>
          <p:cNvPr id="36" name="Rectangle 5"/>
          <p:cNvSpPr>
            <a:spLocks noChangeArrowheads="1"/>
          </p:cNvSpPr>
          <p:nvPr/>
        </p:nvSpPr>
        <p:spPr bwMode="auto">
          <a:xfrm>
            <a:off x="755650" y="127576"/>
            <a:ext cx="79200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fontAlgn="base">
              <a:lnSpc>
                <a:spcPct val="150000"/>
              </a:lnSpc>
              <a:spcBef>
                <a:spcPct val="0"/>
              </a:spcBef>
              <a:spcAft>
                <a:spcPct val="0"/>
              </a:spcAft>
              <a:defRPr/>
            </a:pPr>
            <a:r>
              <a:rPr lang="el-GR" altLang="el-GR" sz="2400" b="1" kern="0" dirty="0">
                <a:solidFill>
                  <a:srgbClr val="000000"/>
                </a:solidFill>
                <a:latin typeface="Comic Sans MS" pitchFamily="66" charset="0"/>
              </a:rPr>
              <a:t>Σ</a:t>
            </a:r>
            <a:r>
              <a:rPr lang="en-US" altLang="el-GR" sz="2400" b="1" kern="0" dirty="0" err="1">
                <a:solidFill>
                  <a:srgbClr val="000000"/>
                </a:solidFill>
                <a:latin typeface="Comic Sans MS" pitchFamily="66" charset="0"/>
              </a:rPr>
              <a:t>την</a:t>
            </a:r>
            <a:r>
              <a:rPr lang="en-US" altLang="el-GR" sz="2400" b="1" kern="0" dirty="0">
                <a:solidFill>
                  <a:srgbClr val="000000"/>
                </a:solidFill>
                <a:latin typeface="Comic Sans MS" pitchFamily="66" charset="0"/>
              </a:rPr>
              <a:t> </a:t>
            </a:r>
            <a:r>
              <a:rPr lang="en-US" altLang="el-GR" sz="2400" b="1" kern="0" dirty="0" err="1">
                <a:solidFill>
                  <a:srgbClr val="FF0000"/>
                </a:solidFill>
                <a:effectLst>
                  <a:outerShdw blurRad="38100" dist="38100" dir="2700000" algn="tl">
                    <a:srgbClr val="000000">
                      <a:alpha val="43137"/>
                    </a:srgbClr>
                  </a:outerShdw>
                </a:effectLst>
                <a:latin typeface="Comic Sans MS" pitchFamily="66" charset="0"/>
              </a:rPr>
              <a:t>ομ</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αλή κυκλική κίνηση</a:t>
            </a:r>
            <a:r>
              <a:rPr lang="en-US" altLang="el-GR" sz="2400" b="1" kern="0" dirty="0">
                <a:solidFill>
                  <a:srgbClr val="000000"/>
                </a:solidFill>
                <a:effectLst>
                  <a:outerShdw blurRad="38100" dist="38100" dir="2700000" algn="tl">
                    <a:srgbClr val="000000">
                      <a:alpha val="43137"/>
                    </a:srgbClr>
                  </a:outerShdw>
                </a:effectLst>
                <a:latin typeface="Comic Sans MS" pitchFamily="66" charset="0"/>
              </a:rPr>
              <a:t> </a:t>
            </a:r>
            <a:r>
              <a:rPr lang="en-US" altLang="el-GR" sz="2400" b="1" kern="0" dirty="0">
                <a:solidFill>
                  <a:srgbClr val="000000"/>
                </a:solidFill>
                <a:latin typeface="Comic Sans MS" pitchFamily="66" charset="0"/>
              </a:rPr>
              <a:t>το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μέτρο</a:t>
            </a:r>
            <a:r>
              <a:rPr lang="en-US" altLang="el-GR" sz="2400" b="1" kern="0" dirty="0">
                <a:solidFill>
                  <a:srgbClr val="FF0000"/>
                </a:solidFill>
                <a:latin typeface="Comic Sans MS" pitchFamily="66" charset="0"/>
              </a:rPr>
              <a:t> </a:t>
            </a:r>
            <a:r>
              <a:rPr lang="en-US" altLang="el-GR" sz="2400" b="1" kern="0" dirty="0">
                <a:solidFill>
                  <a:srgbClr val="000000"/>
                </a:solidFill>
                <a:latin typeface="Comic Sans MS" pitchFamily="66" charset="0"/>
              </a:rPr>
              <a:t>της</a:t>
            </a:r>
            <a:r>
              <a:rPr lang="en-US" altLang="el-GR" sz="2400" b="1" kern="0" dirty="0">
                <a:solidFill>
                  <a:srgbClr val="FF0000"/>
                </a:solidFill>
                <a:latin typeface="Comic Sans MS" pitchFamily="66" charset="0"/>
              </a:rPr>
              <a:t> </a:t>
            </a:r>
            <a:r>
              <a:rPr lang="el-GR" altLang="el-GR" sz="2400" b="1" kern="0" dirty="0">
                <a:solidFill>
                  <a:srgbClr val="FF0000"/>
                </a:solidFill>
                <a:effectLst>
                  <a:outerShdw blurRad="38100" dist="38100" dir="2700000" algn="tl">
                    <a:srgbClr val="000000">
                      <a:alpha val="43137"/>
                    </a:srgbClr>
                  </a:outerShdw>
                </a:effectLst>
                <a:latin typeface="Comic Sans MS" pitchFamily="66" charset="0"/>
              </a:rPr>
              <a:t>γραμμικής</a:t>
            </a:r>
            <a:r>
              <a:rPr lang="el-GR" altLang="el-GR" sz="2400" b="1" kern="0" dirty="0">
                <a:solidFill>
                  <a:srgbClr val="006600"/>
                </a:solidFill>
                <a:effectLst>
                  <a:outerShdw blurRad="38100" dist="38100" dir="2700000" algn="tl">
                    <a:srgbClr val="000000">
                      <a:alpha val="43137"/>
                    </a:srgbClr>
                  </a:outerShdw>
                </a:effectLst>
                <a:latin typeface="Comic Sans MS" pitchFamily="66" charset="0"/>
              </a:rPr>
              <a:t>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τα</a:t>
            </a:r>
            <a:r>
              <a:rPr lang="en-US" altLang="el-GR" sz="2400" b="1" kern="0" dirty="0" err="1">
                <a:solidFill>
                  <a:srgbClr val="FF0000"/>
                </a:solidFill>
                <a:effectLst>
                  <a:outerShdw blurRad="38100" dist="38100" dir="2700000" algn="tl">
                    <a:srgbClr val="000000">
                      <a:alpha val="43137"/>
                    </a:srgbClr>
                  </a:outerShdw>
                </a:effectLst>
                <a:latin typeface="Comic Sans MS" pitchFamily="66" charset="0"/>
              </a:rPr>
              <a:t>χύτητ</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ας</a:t>
            </a:r>
            <a:r>
              <a:rPr lang="en-US" altLang="el-GR" sz="2400" b="1" kern="0" dirty="0">
                <a:solidFill>
                  <a:srgbClr val="000000"/>
                </a:solidFill>
                <a:latin typeface="Comic Sans MS" pitchFamily="66" charset="0"/>
              </a:rPr>
              <a:t> παραμένει</a:t>
            </a:r>
            <a:r>
              <a:rPr lang="en-US" altLang="el-GR" sz="2400" b="1" kern="0" dirty="0">
                <a:solidFill>
                  <a:srgbClr val="FF0000"/>
                </a:solidFill>
                <a:latin typeface="Comic Sans MS" pitchFamily="66" charset="0"/>
              </a:rPr>
              <a:t> </a:t>
            </a:r>
            <a:r>
              <a:rPr lang="en-US" altLang="el-GR" sz="2400" b="1" kern="0" dirty="0" smtClean="0">
                <a:solidFill>
                  <a:srgbClr val="FF0000"/>
                </a:solidFill>
                <a:effectLst>
                  <a:outerShdw blurRad="38100" dist="38100" dir="2700000" algn="tl">
                    <a:srgbClr val="000000">
                      <a:alpha val="43137"/>
                    </a:srgbClr>
                  </a:outerShdw>
                </a:effectLst>
                <a:latin typeface="Comic Sans MS" pitchFamily="66" charset="0"/>
              </a:rPr>
              <a:t>σταθερό,</a:t>
            </a:r>
            <a:r>
              <a:rPr lang="en-US" altLang="el-GR" sz="2400" b="1" kern="0" dirty="0" smtClean="0">
                <a:solidFill>
                  <a:srgbClr val="000000"/>
                </a:solidFill>
                <a:latin typeface="Comic Sans MS" pitchFamily="66" charset="0"/>
              </a:rPr>
              <a:t> </a:t>
            </a:r>
            <a:r>
              <a:rPr lang="en-US" altLang="el-GR" sz="2400" b="1" kern="0" dirty="0">
                <a:solidFill>
                  <a:srgbClr val="000000"/>
                </a:solidFill>
                <a:latin typeface="Comic Sans MS" pitchFamily="66" charset="0"/>
              </a:rPr>
              <a:t>ενώ η κατεύθυνσ</a:t>
            </a:r>
            <a:r>
              <a:rPr lang="el-GR" altLang="el-GR" sz="2400" b="1" kern="0" dirty="0">
                <a:solidFill>
                  <a:srgbClr val="000000"/>
                </a:solidFill>
                <a:latin typeface="Comic Sans MS" pitchFamily="66" charset="0"/>
              </a:rPr>
              <a:t>ή της</a:t>
            </a:r>
            <a:r>
              <a:rPr lang="en-US" altLang="el-GR" sz="2400" b="1" kern="0" dirty="0">
                <a:solidFill>
                  <a:srgbClr val="000000"/>
                </a:solidFill>
                <a:latin typeface="Comic Sans MS" pitchFamily="66" charset="0"/>
              </a:rPr>
              <a:t> </a:t>
            </a:r>
            <a:r>
              <a:rPr lang="en-US" altLang="el-GR" sz="2400" b="1" kern="0" dirty="0" err="1">
                <a:solidFill>
                  <a:srgbClr val="000000"/>
                </a:solidFill>
                <a:latin typeface="Comic Sans MS" pitchFamily="66" charset="0"/>
              </a:rPr>
              <a:t>μετ</a:t>
            </a:r>
            <a:r>
              <a:rPr lang="en-US" altLang="el-GR" sz="2400" b="1" kern="0" dirty="0">
                <a:solidFill>
                  <a:srgbClr val="000000"/>
                </a:solidFill>
                <a:latin typeface="Comic Sans MS" pitchFamily="66" charset="0"/>
              </a:rPr>
              <a:t>αβάλλεται συνεχώς. </a:t>
            </a:r>
          </a:p>
        </p:txBody>
      </p:sp>
      <p:grpSp>
        <p:nvGrpSpPr>
          <p:cNvPr id="15" name="Ομάδα 14"/>
          <p:cNvGrpSpPr/>
          <p:nvPr/>
        </p:nvGrpSpPr>
        <p:grpSpPr>
          <a:xfrm>
            <a:off x="5734687" y="2348263"/>
            <a:ext cx="1080120" cy="1217910"/>
            <a:chOff x="5734687" y="2348263"/>
            <a:chExt cx="1080120" cy="1217910"/>
          </a:xfrm>
        </p:grpSpPr>
        <p:grpSp>
          <p:nvGrpSpPr>
            <p:cNvPr id="5" name="Ομάδα 4"/>
            <p:cNvGrpSpPr/>
            <p:nvPr/>
          </p:nvGrpSpPr>
          <p:grpSpPr>
            <a:xfrm>
              <a:off x="5909340" y="2726386"/>
              <a:ext cx="586557" cy="839787"/>
              <a:chOff x="5968231" y="2605088"/>
              <a:chExt cx="586557" cy="839787"/>
            </a:xfrm>
          </p:grpSpPr>
          <p:sp>
            <p:nvSpPr>
              <p:cNvPr id="9240" name="Text Box 9"/>
              <p:cNvSpPr txBox="1">
                <a:spLocks noChangeArrowheads="1"/>
              </p:cNvSpPr>
              <p:nvPr/>
            </p:nvSpPr>
            <p:spPr bwMode="auto">
              <a:xfrm>
                <a:off x="6115274" y="3108325"/>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grpSp>
            <p:nvGrpSpPr>
              <p:cNvPr id="4" name="Ομάδα 3"/>
              <p:cNvGrpSpPr/>
              <p:nvPr/>
            </p:nvGrpSpPr>
            <p:grpSpPr>
              <a:xfrm>
                <a:off x="5968231" y="2605088"/>
                <a:ext cx="180977" cy="679449"/>
                <a:chOff x="5968231" y="2605088"/>
                <a:chExt cx="180977" cy="679449"/>
              </a:xfrm>
            </p:grpSpPr>
            <p:sp>
              <p:nvSpPr>
                <p:cNvPr id="9243" name="Line 13"/>
                <p:cNvSpPr>
                  <a:spLocks noChangeShapeType="1"/>
                </p:cNvSpPr>
                <p:nvPr/>
              </p:nvSpPr>
              <p:spPr bwMode="auto">
                <a:xfrm flipH="1" flipV="1">
                  <a:off x="5968231" y="2605088"/>
                  <a:ext cx="14704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33" name="Oval 17"/>
                <p:cNvSpPr>
                  <a:spLocks noChangeArrowheads="1"/>
                </p:cNvSpPr>
                <p:nvPr/>
              </p:nvSpPr>
              <p:spPr bwMode="auto">
                <a:xfrm>
                  <a:off x="6076494" y="3213100"/>
                  <a:ext cx="72714"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9" name="TextBox 8"/>
                <p:cNvSpPr txBox="1"/>
                <p:nvPr/>
              </p:nvSpPr>
              <p:spPr>
                <a:xfrm>
                  <a:off x="5734687" y="2348263"/>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l-GR" b="1" i="1" smtClean="0">
                              <a:solidFill>
                                <a:srgbClr val="FF0000"/>
                              </a:solidFill>
                              <a:effectLst>
                                <a:outerShdw blurRad="38100" dist="38100" dir="2700000" algn="tl">
                                  <a:srgbClr val="000000">
                                    <a:alpha val="43137"/>
                                  </a:srgbClr>
                                </a:outerShdw>
                              </a:effectLst>
                              <a:latin typeface="Cambria Math"/>
                            </a:rPr>
                            <m:t>𝟏</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34687" y="2348263"/>
                  <a:ext cx="1080120" cy="461473"/>
                </a:xfrm>
                <a:prstGeom prst="rect">
                  <a:avLst/>
                </a:prstGeom>
                <a:blipFill rotWithShape="1">
                  <a:blip r:embed="rId2"/>
                  <a:stretch>
                    <a:fillRect b="-14474"/>
                  </a:stretch>
                </a:blipFill>
              </p:spPr>
              <p:txBody>
                <a:bodyPr/>
                <a:lstStyle/>
                <a:p>
                  <a:r>
                    <a:rPr lang="el-GR">
                      <a:noFill/>
                    </a:rPr>
                    <a:t> </a:t>
                  </a:r>
                </a:p>
              </p:txBody>
            </p:sp>
          </mc:Fallback>
        </mc:AlternateContent>
      </p:grpSp>
      <p:grpSp>
        <p:nvGrpSpPr>
          <p:cNvPr id="18" name="Ομάδα 17"/>
          <p:cNvGrpSpPr/>
          <p:nvPr/>
        </p:nvGrpSpPr>
        <p:grpSpPr>
          <a:xfrm>
            <a:off x="2656475" y="1894536"/>
            <a:ext cx="3445012" cy="3255962"/>
            <a:chOff x="2656475" y="1894536"/>
            <a:chExt cx="3445012" cy="3255962"/>
          </a:xfrm>
        </p:grpSpPr>
        <p:sp>
          <p:nvSpPr>
            <p:cNvPr id="9238" name="Arc 7"/>
            <p:cNvSpPr>
              <a:spLocks/>
            </p:cNvSpPr>
            <p:nvPr/>
          </p:nvSpPr>
          <p:spPr bwMode="auto">
            <a:xfrm rot="15849049" flipH="1">
              <a:off x="2615540" y="3874444"/>
              <a:ext cx="647700" cy="508996"/>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9242" name="Text Box 12"/>
            <p:cNvSpPr txBox="1">
              <a:spLocks noChangeArrowheads="1"/>
            </p:cNvSpPr>
            <p:nvPr/>
          </p:nvSpPr>
          <p:spPr bwMode="auto">
            <a:xfrm>
              <a:off x="4002626" y="4813948"/>
              <a:ext cx="3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grpSp>
          <p:nvGrpSpPr>
            <p:cNvPr id="7" name="Ομάδα 6"/>
            <p:cNvGrpSpPr/>
            <p:nvPr/>
          </p:nvGrpSpPr>
          <p:grpSpPr>
            <a:xfrm>
              <a:off x="2656475" y="1894536"/>
              <a:ext cx="3445012" cy="3208337"/>
              <a:chOff x="2715366" y="1773238"/>
              <a:chExt cx="3445012" cy="3208337"/>
            </a:xfrm>
          </p:grpSpPr>
          <p:grpSp>
            <p:nvGrpSpPr>
              <p:cNvPr id="6" name="Ομάδα 5"/>
              <p:cNvGrpSpPr/>
              <p:nvPr/>
            </p:nvGrpSpPr>
            <p:grpSpPr>
              <a:xfrm>
                <a:off x="2715366" y="1773238"/>
                <a:ext cx="3445012" cy="3208337"/>
                <a:chOff x="2742976" y="1773238"/>
                <a:chExt cx="3445012" cy="3208337"/>
              </a:xfrm>
            </p:grpSpPr>
            <p:sp>
              <p:nvSpPr>
                <p:cNvPr id="9228" name="Text Box 11"/>
                <p:cNvSpPr txBox="1">
                  <a:spLocks noChangeArrowheads="1"/>
                </p:cNvSpPr>
                <p:nvPr/>
              </p:nvSpPr>
              <p:spPr bwMode="auto">
                <a:xfrm>
                  <a:off x="4500563" y="17732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9234" name="Oval 2"/>
                <p:cNvSpPr>
                  <a:spLocks noChangeArrowheads="1"/>
                </p:cNvSpPr>
                <p:nvPr/>
              </p:nvSpPr>
              <p:spPr bwMode="auto">
                <a:xfrm>
                  <a:off x="2742976" y="2460625"/>
                  <a:ext cx="3370683"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9235" name="Line 4"/>
                <p:cNvSpPr>
                  <a:spLocks noChangeShapeType="1"/>
                </p:cNvSpPr>
                <p:nvPr/>
              </p:nvSpPr>
              <p:spPr bwMode="auto">
                <a:xfrm>
                  <a:off x="4428317" y="42608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7" name="Line 6"/>
                <p:cNvSpPr>
                  <a:spLocks noChangeShapeType="1"/>
                </p:cNvSpPr>
                <p:nvPr/>
              </p:nvSpPr>
              <p:spPr bwMode="auto">
                <a:xfrm>
                  <a:off x="4428317" y="3324225"/>
                  <a:ext cx="1098784"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9" name="Text Box 8"/>
                <p:cNvSpPr txBox="1">
                  <a:spLocks noChangeArrowheads="1"/>
                </p:cNvSpPr>
                <p:nvPr/>
              </p:nvSpPr>
              <p:spPr bwMode="auto">
                <a:xfrm>
                  <a:off x="5381674" y="40449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9244" name="Text Box 15"/>
                <p:cNvSpPr txBox="1">
                  <a:spLocks noChangeArrowheads="1"/>
                </p:cNvSpPr>
                <p:nvPr/>
              </p:nvSpPr>
              <p:spPr bwMode="auto">
                <a:xfrm>
                  <a:off x="4135846" y="31813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9245" name="Text Box 21"/>
                <p:cNvSpPr txBox="1">
                  <a:spLocks noChangeArrowheads="1"/>
                </p:cNvSpPr>
                <p:nvPr/>
              </p:nvSpPr>
              <p:spPr bwMode="auto">
                <a:xfrm>
                  <a:off x="5528717" y="3397250"/>
                  <a:ext cx="65927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dirty="0" smtClean="0">
                      <a:solidFill>
                        <a:srgbClr val="000000"/>
                      </a:solidFill>
                      <a:latin typeface="Comic Sans MS" pitchFamily="66" charset="0"/>
                    </a:rPr>
                    <a:t>Δ</a:t>
                  </a:r>
                  <a:r>
                    <a:rPr lang="en-US" altLang="el-GR" sz="1800" i="1" dirty="0" smtClean="0">
                      <a:solidFill>
                        <a:srgbClr val="000000"/>
                      </a:solidFill>
                      <a:latin typeface="Comic Sans MS" pitchFamily="66" charset="0"/>
                    </a:rPr>
                    <a:t>s</a:t>
                  </a:r>
                  <a:endParaRPr lang="el-GR" altLang="el-GR" sz="1800" i="1" dirty="0" smtClean="0">
                    <a:solidFill>
                      <a:srgbClr val="000000"/>
                    </a:solidFill>
                    <a:latin typeface="Comic Sans MS" pitchFamily="66" charset="0"/>
                  </a:endParaRPr>
                </a:p>
              </p:txBody>
            </p:sp>
            <p:sp>
              <p:nvSpPr>
                <p:cNvPr id="9246" name="Text Box 22"/>
                <p:cNvSpPr txBox="1">
                  <a:spLocks noChangeArrowheads="1"/>
                </p:cNvSpPr>
                <p:nvPr/>
              </p:nvSpPr>
              <p:spPr bwMode="auto">
                <a:xfrm>
                  <a:off x="4648074" y="36131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dirty="0" smtClean="0">
                      <a:solidFill>
                        <a:srgbClr val="000000"/>
                      </a:solidFill>
                      <a:latin typeface="Comic Sans MS" pitchFamily="66" charset="0"/>
                    </a:rPr>
                    <a:t>R</a:t>
                  </a:r>
                  <a:endParaRPr lang="el-GR" altLang="el-GR" sz="1600" i="1" dirty="0" smtClean="0">
                    <a:solidFill>
                      <a:srgbClr val="000000"/>
                    </a:solidFill>
                    <a:latin typeface="Comic Sans MS" pitchFamily="66" charset="0"/>
                  </a:endParaRPr>
                </a:p>
              </p:txBody>
            </p:sp>
            <p:sp>
              <p:nvSpPr>
                <p:cNvPr id="9230" name="Line 3"/>
                <p:cNvSpPr>
                  <a:spLocks noChangeShapeType="1"/>
                </p:cNvSpPr>
                <p:nvPr/>
              </p:nvSpPr>
              <p:spPr bwMode="auto">
                <a:xfrm>
                  <a:off x="4429126" y="3286125"/>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1" name="Line 14"/>
                <p:cNvSpPr>
                  <a:spLocks noChangeShapeType="1"/>
                </p:cNvSpPr>
                <p:nvPr/>
              </p:nvSpPr>
              <p:spPr bwMode="auto">
                <a:xfrm>
                  <a:off x="4429126" y="191770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
            <p:nvSpPr>
              <p:cNvPr id="9236" name="Line 5"/>
              <p:cNvSpPr>
                <a:spLocks noChangeShapeType="1"/>
              </p:cNvSpPr>
              <p:nvPr/>
            </p:nvSpPr>
            <p:spPr bwMode="auto">
              <a:xfrm flipV="1">
                <a:off x="4396766" y="3242809"/>
                <a:ext cx="1685341"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grpSp>
        <p:nvGrpSpPr>
          <p:cNvPr id="17" name="Ομάδα 16"/>
          <p:cNvGrpSpPr/>
          <p:nvPr/>
        </p:nvGrpSpPr>
        <p:grpSpPr>
          <a:xfrm>
            <a:off x="3085153" y="4070998"/>
            <a:ext cx="1520539" cy="772623"/>
            <a:chOff x="3085153" y="4070998"/>
            <a:chExt cx="1520539" cy="772623"/>
          </a:xfrm>
        </p:grpSpPr>
        <p:grpSp>
          <p:nvGrpSpPr>
            <p:cNvPr id="3" name="Ομάδα 2"/>
            <p:cNvGrpSpPr/>
            <p:nvPr/>
          </p:nvGrpSpPr>
          <p:grpSpPr>
            <a:xfrm>
              <a:off x="3085153" y="4070998"/>
              <a:ext cx="611498" cy="344487"/>
              <a:chOff x="3132138" y="3933825"/>
              <a:chExt cx="611498" cy="344487"/>
            </a:xfrm>
          </p:grpSpPr>
          <p:sp>
            <p:nvSpPr>
              <p:cNvPr id="9225" name="Line 33"/>
              <p:cNvSpPr>
                <a:spLocks noChangeShapeType="1"/>
              </p:cNvSpPr>
              <p:nvPr/>
            </p:nvSpPr>
            <p:spPr bwMode="auto">
              <a:xfrm>
                <a:off x="3203576" y="4005263"/>
                <a:ext cx="540060" cy="273049"/>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7" name="Oval 35"/>
              <p:cNvSpPr>
                <a:spLocks noChangeArrowheads="1"/>
              </p:cNvSpPr>
              <p:nvPr/>
            </p:nvSpPr>
            <p:spPr bwMode="auto">
              <a:xfrm>
                <a:off x="3132138" y="39338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40" name="TextBox 39"/>
                <p:cNvSpPr txBox="1"/>
                <p:nvPr/>
              </p:nvSpPr>
              <p:spPr>
                <a:xfrm>
                  <a:off x="3525572" y="4382148"/>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n-US" b="1" i="1" smtClean="0">
                              <a:solidFill>
                                <a:srgbClr val="FF0000"/>
                              </a:solidFill>
                              <a:effectLst>
                                <a:outerShdw blurRad="38100" dist="38100" dir="2700000" algn="tl">
                                  <a:srgbClr val="000000">
                                    <a:alpha val="43137"/>
                                  </a:srgbClr>
                                </a:outerShdw>
                              </a:effectLst>
                              <a:latin typeface="Cambria Math"/>
                            </a:rPr>
                            <m:t>𝟑</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525572" y="4382148"/>
                  <a:ext cx="1080120" cy="461473"/>
                </a:xfrm>
                <a:prstGeom prst="rect">
                  <a:avLst/>
                </a:prstGeom>
                <a:blipFill rotWithShape="1">
                  <a:blip r:embed="rId3"/>
                  <a:stretch>
                    <a:fillRect b="-14474"/>
                  </a:stretch>
                </a:blipFill>
              </p:spPr>
              <p:txBody>
                <a:bodyPr/>
                <a:lstStyle/>
                <a:p>
                  <a:r>
                    <a:rPr lang="el-GR">
                      <a:noFill/>
                    </a:rPr>
                    <a:t> </a:t>
                  </a:r>
                </a:p>
              </p:txBody>
            </p:sp>
          </mc:Fallback>
        </mc:AlternateContent>
      </p:grpSp>
      <p:grpSp>
        <p:nvGrpSpPr>
          <p:cNvPr id="16" name="Ομάδα 15"/>
          <p:cNvGrpSpPr/>
          <p:nvPr/>
        </p:nvGrpSpPr>
        <p:grpSpPr>
          <a:xfrm>
            <a:off x="2616531" y="2199562"/>
            <a:ext cx="1153293" cy="523648"/>
            <a:chOff x="2616531" y="2199562"/>
            <a:chExt cx="1153293" cy="523648"/>
          </a:xfrm>
        </p:grpSpPr>
        <mc:AlternateContent xmlns:mc="http://schemas.openxmlformats.org/markup-compatibility/2006" xmlns:a14="http://schemas.microsoft.com/office/drawing/2010/main">
          <mc:Choice Requires="a14">
            <p:sp>
              <p:nvSpPr>
                <p:cNvPr id="39" name="TextBox 38"/>
                <p:cNvSpPr txBox="1"/>
                <p:nvPr/>
              </p:nvSpPr>
              <p:spPr>
                <a:xfrm>
                  <a:off x="2616531" y="2199562"/>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n-US" b="1" i="1" smtClean="0">
                              <a:solidFill>
                                <a:srgbClr val="FF0000"/>
                              </a:solidFill>
                              <a:effectLst>
                                <a:outerShdw blurRad="38100" dist="38100" dir="2700000" algn="tl">
                                  <a:srgbClr val="000000">
                                    <a:alpha val="43137"/>
                                  </a:srgbClr>
                                </a:outerShdw>
                              </a:effectLst>
                              <a:latin typeface="Cambria Math"/>
                            </a:rPr>
                            <m:t>𝟐</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616531" y="2199562"/>
                  <a:ext cx="1080120" cy="461473"/>
                </a:xfrm>
                <a:prstGeom prst="rect">
                  <a:avLst/>
                </a:prstGeom>
                <a:blipFill rotWithShape="1">
                  <a:blip r:embed="rId4"/>
                  <a:stretch>
                    <a:fillRect b="-14474"/>
                  </a:stretch>
                </a:blipFill>
              </p:spPr>
              <p:txBody>
                <a:bodyPr/>
                <a:lstStyle/>
                <a:p>
                  <a:r>
                    <a:rPr lang="el-GR">
                      <a:noFill/>
                    </a:rPr>
                    <a:t> </a:t>
                  </a:r>
                </a:p>
              </p:txBody>
            </p:sp>
          </mc:Fallback>
        </mc:AlternateContent>
        <p:grpSp>
          <p:nvGrpSpPr>
            <p:cNvPr id="2" name="Ομάδα 1"/>
            <p:cNvGrpSpPr/>
            <p:nvPr/>
          </p:nvGrpSpPr>
          <p:grpSpPr>
            <a:xfrm>
              <a:off x="3085152" y="2555945"/>
              <a:ext cx="684672" cy="167265"/>
              <a:chOff x="3301453" y="2492375"/>
              <a:chExt cx="333923" cy="167265"/>
            </a:xfrm>
          </p:grpSpPr>
          <p:sp>
            <p:nvSpPr>
              <p:cNvPr id="9248" name="Line 25"/>
              <p:cNvSpPr>
                <a:spLocks noChangeShapeType="1"/>
              </p:cNvSpPr>
              <p:nvPr/>
            </p:nvSpPr>
            <p:spPr bwMode="auto">
              <a:xfrm flipH="1">
                <a:off x="3301453" y="2544113"/>
                <a:ext cx="320551" cy="115527"/>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6" name="Oval 34"/>
              <p:cNvSpPr>
                <a:spLocks noChangeArrowheads="1"/>
              </p:cNvSpPr>
              <p:nvPr/>
            </p:nvSpPr>
            <p:spPr bwMode="auto">
              <a:xfrm>
                <a:off x="3612552" y="2492375"/>
                <a:ext cx="22824" cy="1034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sp>
        <p:nvSpPr>
          <p:cNvPr id="13" name="TextBox 12"/>
          <p:cNvSpPr txBox="1"/>
          <p:nvPr/>
        </p:nvSpPr>
        <p:spPr>
          <a:xfrm>
            <a:off x="3602156" y="5301208"/>
            <a:ext cx="2124854" cy="58477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σταθ</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9162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par>
                          <p:cTn id="13" fill="hold">
                            <p:stCondLst>
                              <p:cond delay="500"/>
                            </p:stCondLst>
                            <p:childTnLst>
                              <p:par>
                                <p:cTn id="14" presetID="22" presetClass="entr" presetSubtype="4"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1500"/>
                            </p:stCondLst>
                            <p:childTnLst>
                              <p:par>
                                <p:cTn id="18" presetID="22" presetClass="entr" presetSubtype="4"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2500"/>
                            </p:stCondLst>
                            <p:childTnLst>
                              <p:par>
                                <p:cTn id="22" presetID="22" presetClass="entr" presetSubtype="4"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3500"/>
                            </p:stCondLst>
                            <p:childTnLst>
                              <p:par>
                                <p:cTn id="26" presetID="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500" fill="hold"/>
                                        <p:tgtEl>
                                          <p:spTgt spid="13"/>
                                        </p:tgtEl>
                                        <p:attrNameLst>
                                          <p:attrName>ppt_x</p:attrName>
                                        </p:attrNameLst>
                                      </p:cBhvr>
                                      <p:tavLst>
                                        <p:tav tm="0">
                                          <p:val>
                                            <p:strVal val="0-#ppt_w/2"/>
                                          </p:val>
                                        </p:tav>
                                        <p:tav tm="100000">
                                          <p:val>
                                            <p:strVal val="#ppt_x"/>
                                          </p:val>
                                        </p:tav>
                                      </p:tavLst>
                                    </p:anim>
                                    <p:anim calcmode="lin" valueType="num">
                                      <p:cBhvr additive="base">
                                        <p:cTn id="29"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433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EE07-1883-48D6-9979-CCD1716F15FD}" type="slidenum">
              <a:rPr lang="el-GR" altLang="el-GR" sz="1200">
                <a:solidFill>
                  <a:srgbClr val="000000"/>
                </a:solidFill>
                <a:latin typeface="Calibri" panose="020F0502020204030204" pitchFamily="34" charset="0"/>
              </a:rPr>
              <a:pPr eaLnBrk="1" hangingPunct="1"/>
              <a:t>19</a:t>
            </a:fld>
            <a:endParaRPr lang="el-GR" altLang="el-GR" sz="1200" dirty="0">
              <a:solidFill>
                <a:srgbClr val="000000"/>
              </a:solidFill>
              <a:latin typeface="Calibri" panose="020F0502020204030204" pitchFamily="34" charset="0"/>
            </a:endParaRPr>
          </a:p>
        </p:txBody>
      </p:sp>
      <p:sp>
        <p:nvSpPr>
          <p:cNvPr id="40" name="Rectangle 8"/>
          <p:cNvSpPr>
            <a:spLocks noChangeArrowheads="1"/>
          </p:cNvSpPr>
          <p:nvPr/>
        </p:nvSpPr>
        <p:spPr bwMode="auto">
          <a:xfrm>
            <a:off x="717894" y="318119"/>
            <a:ext cx="741776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just" fontAlgn="base">
              <a:lnSpc>
                <a:spcPct val="150000"/>
              </a:lnSpc>
              <a:spcBef>
                <a:spcPct val="0"/>
              </a:spcBef>
              <a:spcAft>
                <a:spcPct val="0"/>
              </a:spcAft>
              <a:defRPr/>
            </a:pPr>
            <a:r>
              <a:rPr lang="el-GR" altLang="el-GR" sz="2800" b="1" kern="0" dirty="0">
                <a:solidFill>
                  <a:srgbClr val="000000"/>
                </a:solidFill>
                <a:latin typeface="Comic Sans MS" pitchFamily="66" charset="0"/>
              </a:rPr>
              <a:t>Σ</a:t>
            </a:r>
            <a:r>
              <a:rPr lang="en-US" altLang="el-GR" sz="2800" b="1" kern="0" dirty="0" err="1">
                <a:solidFill>
                  <a:srgbClr val="000000"/>
                </a:solidFill>
                <a:latin typeface="Comic Sans MS" pitchFamily="66" charset="0"/>
              </a:rPr>
              <a:t>την</a:t>
            </a:r>
            <a:r>
              <a:rPr lang="en-US" altLang="el-GR" sz="2800" b="1" kern="0" dirty="0">
                <a:solidFill>
                  <a:srgbClr val="000000"/>
                </a:solidFill>
                <a:latin typeface="Comic Sans MS" pitchFamily="66" charset="0"/>
              </a:rPr>
              <a:t> </a:t>
            </a:r>
            <a:r>
              <a:rPr lang="en-US" altLang="el-GR" sz="2800" b="1" kern="0" dirty="0" err="1">
                <a:solidFill>
                  <a:srgbClr val="0000FF"/>
                </a:solidFill>
                <a:effectLst>
                  <a:outerShdw blurRad="38100" dist="38100" dir="2700000" algn="tl">
                    <a:srgbClr val="000000">
                      <a:alpha val="43137"/>
                    </a:srgbClr>
                  </a:outerShdw>
                </a:effectLst>
                <a:latin typeface="Comic Sans MS" pitchFamily="66" charset="0"/>
              </a:rPr>
              <a:t>ομ</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αλή κυκλική κίνηση </a:t>
            </a:r>
            <a:r>
              <a:rPr lang="en-US" altLang="el-GR" sz="2800" b="1" kern="0" dirty="0">
                <a:solidFill>
                  <a:srgbClr val="000000"/>
                </a:solidFill>
                <a:latin typeface="Comic Sans MS" pitchFamily="66" charset="0"/>
              </a:rPr>
              <a:t>το </a:t>
            </a:r>
            <a:r>
              <a:rPr lang="el-GR" altLang="el-GR" sz="2800" b="1" kern="0" dirty="0">
                <a:solidFill>
                  <a:srgbClr val="0000FF"/>
                </a:solidFill>
                <a:effectLst>
                  <a:outerShdw blurRad="38100" dist="38100" dir="2700000" algn="tl">
                    <a:srgbClr val="000000">
                      <a:alpha val="43137"/>
                    </a:srgbClr>
                  </a:outerShdw>
                </a:effectLst>
                <a:latin typeface="Comic Sans MS" pitchFamily="66" charset="0"/>
              </a:rPr>
              <a:t>διάνυσμα</a:t>
            </a:r>
            <a:r>
              <a:rPr lang="en-US" altLang="el-GR" sz="2800" b="1" kern="0" dirty="0">
                <a:solidFill>
                  <a:srgbClr val="000000"/>
                </a:solidFill>
                <a:latin typeface="Comic Sans MS" pitchFamily="66" charset="0"/>
              </a:rPr>
              <a:t> </a:t>
            </a:r>
            <a:r>
              <a:rPr lang="en-US" altLang="el-GR" sz="2800" b="1" kern="0" dirty="0" err="1">
                <a:solidFill>
                  <a:srgbClr val="000000"/>
                </a:solidFill>
                <a:latin typeface="Comic Sans MS" pitchFamily="66" charset="0"/>
              </a:rPr>
              <a:t>της</a:t>
            </a:r>
            <a:r>
              <a:rPr lang="en-US" altLang="el-GR" sz="2800" b="1" kern="0" dirty="0">
                <a:solidFill>
                  <a:srgbClr val="000000"/>
                </a:solidFill>
                <a:latin typeface="Comic Sans MS" pitchFamily="66" charset="0"/>
              </a:rPr>
              <a:t> </a:t>
            </a:r>
            <a:r>
              <a:rPr lang="el-GR" altLang="el-GR" sz="2800" b="1" kern="0" dirty="0">
                <a:solidFill>
                  <a:srgbClr val="0000FF"/>
                </a:solidFill>
                <a:effectLst>
                  <a:outerShdw blurRad="38100" dist="38100" dir="2700000" algn="tl">
                    <a:srgbClr val="000000">
                      <a:alpha val="43137"/>
                    </a:srgbClr>
                  </a:outerShdw>
                </a:effectLst>
                <a:latin typeface="Comic Sans MS" pitchFamily="66" charset="0"/>
              </a:rPr>
              <a:t>γωνιακής </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τα</a:t>
            </a:r>
            <a:r>
              <a:rPr lang="en-US" altLang="el-GR" sz="2800" b="1" kern="0" dirty="0" err="1">
                <a:solidFill>
                  <a:srgbClr val="0000FF"/>
                </a:solidFill>
                <a:effectLst>
                  <a:outerShdw blurRad="38100" dist="38100" dir="2700000" algn="tl">
                    <a:srgbClr val="000000">
                      <a:alpha val="43137"/>
                    </a:srgbClr>
                  </a:outerShdw>
                </a:effectLst>
                <a:latin typeface="Comic Sans MS" pitchFamily="66" charset="0"/>
              </a:rPr>
              <a:t>χύτητ</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ας</a:t>
            </a:r>
            <a:r>
              <a:rPr lang="en-US" altLang="el-GR" sz="2800" b="1" kern="0" dirty="0">
                <a:solidFill>
                  <a:srgbClr val="0000FF"/>
                </a:solidFill>
                <a:latin typeface="Comic Sans MS" pitchFamily="66" charset="0"/>
              </a:rPr>
              <a:t> </a:t>
            </a:r>
            <a:r>
              <a:rPr lang="en-US" altLang="el-GR" sz="2800" b="1" kern="0" dirty="0">
                <a:solidFill>
                  <a:srgbClr val="000000"/>
                </a:solidFill>
                <a:latin typeface="Comic Sans MS" pitchFamily="66" charset="0"/>
              </a:rPr>
              <a:t>παραμένει </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σταθερό</a:t>
            </a:r>
            <a:r>
              <a:rPr lang="el-GR" altLang="el-GR" sz="2800" b="1" kern="0" dirty="0">
                <a:solidFill>
                  <a:srgbClr val="000000"/>
                </a:solidFill>
                <a:latin typeface="Comic Sans MS" pitchFamily="66" charset="0"/>
              </a:rPr>
              <a:t>.</a:t>
            </a:r>
            <a:endParaRPr lang="en-US" altLang="el-GR" sz="2800" b="1" kern="0" dirty="0">
              <a:solidFill>
                <a:srgbClr val="000000"/>
              </a:solidFill>
              <a:latin typeface="Comic Sans MS" pitchFamily="66" charset="0"/>
            </a:endParaRPr>
          </a:p>
        </p:txBody>
      </p:sp>
      <p:grpSp>
        <p:nvGrpSpPr>
          <p:cNvPr id="5" name="Ομάδα 4"/>
          <p:cNvGrpSpPr/>
          <p:nvPr/>
        </p:nvGrpSpPr>
        <p:grpSpPr>
          <a:xfrm>
            <a:off x="2555101" y="1574012"/>
            <a:ext cx="3744941" cy="3184547"/>
            <a:chOff x="2555101" y="1574012"/>
            <a:chExt cx="3744941" cy="3184547"/>
          </a:xfrm>
        </p:grpSpPr>
        <p:grpSp>
          <p:nvGrpSpPr>
            <p:cNvPr id="14353" name="Group 5"/>
            <p:cNvGrpSpPr>
              <a:grpSpLocks/>
            </p:cNvGrpSpPr>
            <p:nvPr/>
          </p:nvGrpSpPr>
          <p:grpSpPr bwMode="auto">
            <a:xfrm>
              <a:off x="2555101" y="1574012"/>
              <a:ext cx="3744941" cy="3184547"/>
              <a:chOff x="1701" y="709"/>
              <a:chExt cx="2359" cy="2006"/>
            </a:xfrm>
          </p:grpSpPr>
          <p:grpSp>
            <p:nvGrpSpPr>
              <p:cNvPr id="14357" name="Group 6"/>
              <p:cNvGrpSpPr>
                <a:grpSpLocks/>
              </p:cNvGrpSpPr>
              <p:nvPr/>
            </p:nvGrpSpPr>
            <p:grpSpPr bwMode="auto">
              <a:xfrm>
                <a:off x="1701" y="709"/>
                <a:ext cx="2359" cy="2006"/>
                <a:chOff x="1746" y="119"/>
                <a:chExt cx="2359" cy="2006"/>
              </a:xfrm>
            </p:grpSpPr>
            <p:sp>
              <p:nvSpPr>
                <p:cNvPr id="14360" name="Oval 7"/>
                <p:cNvSpPr>
                  <a:spLocks noChangeArrowheads="1"/>
                </p:cNvSpPr>
                <p:nvPr/>
              </p:nvSpPr>
              <p:spPr bwMode="auto">
                <a:xfrm>
                  <a:off x="1746" y="527"/>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61" name="Line 8"/>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2" name="Line 9"/>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3" name="Line 10"/>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4" name="Line 11"/>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5" name="Arc 12"/>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4366" name="Text Box 13"/>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A</a:t>
                  </a:r>
                  <a:endParaRPr lang="el-GR" altLang="el-GR" sz="1600" dirty="0" smtClean="0">
                    <a:solidFill>
                      <a:srgbClr val="000000"/>
                    </a:solidFill>
                    <a:latin typeface="Comic Sans MS" pitchFamily="66" charset="0"/>
                  </a:endParaRPr>
                </a:p>
              </p:txBody>
            </p:sp>
            <p:sp>
              <p:nvSpPr>
                <p:cNvPr id="14367" name="Text Box 14"/>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4369" name="Text Box 16"/>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4370" name="Text Box 17"/>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4371" name="Line 18"/>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4372" name="Line 19"/>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73" name="Text Box 20"/>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4374" name="Text Box 21"/>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4375" name="Text Box 22"/>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4358" name="Oval 23"/>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59" name="Oval 24"/>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0" name="TextBox 29"/>
                <p:cNvSpPr txBox="1"/>
                <p:nvPr/>
              </p:nvSpPr>
              <p:spPr>
                <a:xfrm>
                  <a:off x="5709262" y="2004330"/>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709262" y="2004330"/>
                  <a:ext cx="405880" cy="453137"/>
                </a:xfrm>
                <a:prstGeom prst="rect">
                  <a:avLst/>
                </a:prstGeom>
                <a:blipFill rotWithShape="1">
                  <a:blip r:embed="rId2"/>
                  <a:stretch>
                    <a:fillRect/>
                  </a:stretch>
                </a:blipFill>
              </p:spPr>
              <p:txBody>
                <a:bodyPr/>
                <a:lstStyle/>
                <a:p>
                  <a:r>
                    <a:rPr lang="el-GR">
                      <a:noFill/>
                    </a:rPr>
                    <a:t> </a:t>
                  </a:r>
                </a:p>
              </p:txBody>
            </p:sp>
          </mc:Fallback>
        </mc:AlternateContent>
      </p:grpSp>
      <p:grpSp>
        <p:nvGrpSpPr>
          <p:cNvPr id="4" name="Ομάδα 3"/>
          <p:cNvGrpSpPr/>
          <p:nvPr/>
        </p:nvGrpSpPr>
        <p:grpSpPr>
          <a:xfrm>
            <a:off x="4166232" y="2230898"/>
            <a:ext cx="476412" cy="854407"/>
            <a:chOff x="4166232" y="2230898"/>
            <a:chExt cx="476412" cy="854407"/>
          </a:xfrm>
        </p:grpSpPr>
        <p:sp>
          <p:nvSpPr>
            <p:cNvPr id="14355" name="Line 25"/>
            <p:cNvSpPr>
              <a:spLocks noChangeShapeType="1"/>
            </p:cNvSpPr>
            <p:nvPr/>
          </p:nvSpPr>
          <p:spPr bwMode="auto">
            <a:xfrm flipV="1">
              <a:off x="4210844" y="2437605"/>
              <a:ext cx="0" cy="6477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r>
                <a:rPr lang="en-US" sz="2400" dirty="0" smtClean="0">
                  <a:solidFill>
                    <a:srgbClr val="000000"/>
                  </a:solidFill>
                </a:rPr>
                <a:t>                                               </a:t>
              </a:r>
              <a:endParaRPr lang="el-GR" sz="2400" dirty="0" smtClean="0">
                <a:solidFill>
                  <a:srgbClr val="000000"/>
                </a:solidFill>
              </a:endParaRPr>
            </a:p>
          </p:txBody>
        </p:sp>
        <mc:AlternateContent xmlns:mc="http://schemas.openxmlformats.org/markup-compatibility/2006" xmlns:a14="http://schemas.microsoft.com/office/drawing/2010/main">
          <mc:Choice Requires="a14">
            <p:sp>
              <p:nvSpPr>
                <p:cNvPr id="32" name="TextBox 31"/>
                <p:cNvSpPr txBox="1"/>
                <p:nvPr/>
              </p:nvSpPr>
              <p:spPr>
                <a:xfrm>
                  <a:off x="4166232" y="2230898"/>
                  <a:ext cx="47641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4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4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166232" y="2230898"/>
                  <a:ext cx="476412" cy="453137"/>
                </a:xfrm>
                <a:prstGeom prst="rect">
                  <a:avLst/>
                </a:prstGeom>
                <a:blipFill rotWithShape="1">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3516215" y="5008820"/>
                <a:ext cx="2124854" cy="58477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14:m>
                  <m:oMath xmlns:m="http://schemas.openxmlformats.org/officeDocument/2006/math">
                    <m:acc>
                      <m:accPr>
                        <m:chr m:val="⃗"/>
                        <m:ctrlPr>
                          <a:rPr lang="el-GR" sz="32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3200" b="1" i="1" smtClean="0">
                            <a:solidFill>
                              <a:srgbClr val="0000FF"/>
                            </a:solidFill>
                            <a:effectLst>
                              <a:outerShdw blurRad="38100" dist="38100" dir="2700000" algn="tl">
                                <a:srgbClr val="000000">
                                  <a:alpha val="43137"/>
                                </a:srgbClr>
                              </a:outerShdw>
                            </a:effectLst>
                            <a:latin typeface="Cambria Math"/>
                          </a:rPr>
                          <m:t>𝝎</m:t>
                        </m:r>
                      </m:e>
                    </m:acc>
                    <m:r>
                      <a:rPr lang="el-GR" sz="3200" b="1" i="1" smtClean="0">
                        <a:solidFill>
                          <a:srgbClr val="0000FF"/>
                        </a:solidFill>
                        <a:effectLst>
                          <a:outerShdw blurRad="38100" dist="38100" dir="2700000" algn="tl">
                            <a:srgbClr val="000000">
                              <a:alpha val="43137"/>
                            </a:srgbClr>
                          </a:outerShdw>
                        </a:effectLst>
                        <a:latin typeface="Cambria Math"/>
                      </a:rPr>
                      <m:t> </m:t>
                    </m:r>
                  </m:oMath>
                </a14:m>
                <a:r>
                  <a:rPr lang="el-GR"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32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σταθ</a:t>
                </a:r>
                <a:r>
                  <a:rPr lang="el-GR"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516215" y="5008820"/>
                <a:ext cx="2124854" cy="584775"/>
              </a:xfrm>
              <a:prstGeom prst="rect">
                <a:avLst/>
              </a:prstGeom>
              <a:blipFill rotWithShape="1">
                <a:blip r:embed="rId4"/>
                <a:stretch>
                  <a:fillRect/>
                </a:stretch>
              </a:blipFill>
              <a:effectLst>
                <a:outerShdw blurRad="50800" dist="38100" dir="2700000" algn="tl" rotWithShape="0">
                  <a:prstClr val="black">
                    <a:alpha val="40000"/>
                  </a:prstClr>
                </a:outerShdw>
              </a:effectLst>
            </p:spPr>
            <p:txBody>
              <a:bodyPr/>
              <a:lstStyle/>
              <a:p>
                <a:r>
                  <a:rPr lang="el-GR">
                    <a:noFill/>
                  </a:rPr>
                  <a:t> </a:t>
                </a:r>
              </a:p>
            </p:txBody>
          </p:sp>
        </mc:Fallback>
      </mc:AlternateContent>
    </p:spTree>
    <p:extLst>
      <p:ext uri="{BB962C8B-B14F-4D97-AF65-F5344CB8AC3E}">
        <p14:creationId xmlns:p14="http://schemas.microsoft.com/office/powerpoint/2010/main" val="29596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par>
                          <p:cTn id="13" fill="hold">
                            <p:stCondLst>
                              <p:cond delay="500"/>
                            </p:stCondLst>
                            <p:childTnLst>
                              <p:par>
                                <p:cTn id="14" presetID="22" presetClass="entr" presetSubtype="4"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500"/>
                            </p:stCondLst>
                            <p:childTnLst>
                              <p:par>
                                <p:cTn id="18" presetID="2" presetClass="entr" presetSubtype="8"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500" fill="hold"/>
                                        <p:tgtEl>
                                          <p:spTgt spid="34"/>
                                        </p:tgtEl>
                                        <p:attrNameLst>
                                          <p:attrName>ppt_x</p:attrName>
                                        </p:attrNameLst>
                                      </p:cBhvr>
                                      <p:tavLst>
                                        <p:tav tm="0">
                                          <p:val>
                                            <p:strVal val="0-#ppt_w/2"/>
                                          </p:val>
                                        </p:tav>
                                        <p:tav tm="100000">
                                          <p:val>
                                            <p:strVal val="#ppt_x"/>
                                          </p:val>
                                        </p:tav>
                                      </p:tavLst>
                                    </p:anim>
                                    <p:anim calcmode="lin" valueType="num">
                                      <p:cBhvr additive="base">
                                        <p:cTn id="21"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solidFill>
                  <a:schemeClr val="tx1"/>
                </a:solidFill>
              </a:rPr>
              <a:t>Μερκούρης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a:t>
            </a:fld>
            <a:endParaRPr lang="el-GR" dirty="0">
              <a:solidFill>
                <a:schemeClr val="tx1"/>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9689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1924404" y="332656"/>
            <a:ext cx="2558888" cy="774086"/>
          </a:xfrm>
          <a:prstGeom prst="wedgeRoundRectCallout">
            <a:avLst>
              <a:gd name="adj1" fmla="val -50257"/>
              <a:gd name="adj2" fmla="val 1397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smtClean="0">
              <a:solidFill>
                <a:srgbClr val="800000"/>
              </a:solidFill>
              <a:effectLst>
                <a:outerShdw blurRad="38100" dist="38100" dir="2700000" algn="tl">
                  <a:srgbClr val="000000">
                    <a:alpha val="43137"/>
                  </a:srgbClr>
                </a:outerShdw>
              </a:effectLst>
              <a:latin typeface="Comic Sans MS" pitchFamily="66" charset="0"/>
            </a:endParaRPr>
          </a:p>
        </p:txBody>
      </p:sp>
      <p:sp>
        <p:nvSpPr>
          <p:cNvPr id="13" name="TextBox 12"/>
          <p:cNvSpPr txBox="1"/>
          <p:nvPr/>
        </p:nvSpPr>
        <p:spPr>
          <a:xfrm>
            <a:off x="1938468" y="1497275"/>
            <a:ext cx="6593972" cy="461665"/>
          </a:xfrm>
          <a:prstGeom prst="rect">
            <a:avLst/>
          </a:prstGeom>
          <a:noFill/>
        </p:spPr>
        <p:txBody>
          <a:bodyPr wrap="square" rtlCol="0">
            <a:spAutoFit/>
          </a:bodyPr>
          <a:lstStyle/>
          <a:p>
            <a:r>
              <a:rPr lang="el-GR" sz="2400" b="1" dirty="0" smtClean="0">
                <a:latin typeface="Comic Sans MS" panose="030F0702030302020204" pitchFamily="66" charset="0"/>
              </a:rPr>
              <a:t>Μέτρο ταχύτητας υλικού σημείου  </a:t>
            </a:r>
            <a:r>
              <a:rPr lang="el-GR" sz="2400" b="1" i="1" dirty="0" smtClean="0">
                <a:latin typeface="Cambria Math" panose="02040503050406030204" pitchFamily="18" charset="0"/>
                <a:ea typeface="Cambria Math" panose="02040503050406030204" pitchFamily="18" charset="0"/>
              </a:rPr>
              <a:t>υ</a:t>
            </a:r>
            <a:r>
              <a:rPr lang="el-GR" sz="2400" b="1" dirty="0" smtClean="0">
                <a:latin typeface="Cambria Math" panose="02040503050406030204" pitchFamily="18" charset="0"/>
                <a:ea typeface="Cambria Math" panose="02040503050406030204" pitchFamily="18" charset="0"/>
              </a:rPr>
              <a:t> = </a:t>
            </a:r>
            <a:r>
              <a:rPr lang="el-GR" sz="2400" b="1" dirty="0" smtClean="0">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a:t>
            </a:r>
            <a:endParaRPr lang="el-GR" sz="2400" b="1" dirty="0">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7380312" y="1335563"/>
                <a:ext cx="720080" cy="785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FF0000"/>
                              </a:solidFill>
                              <a:effectLst>
                                <a:outerShdw blurRad="38100" dist="38100" dir="2700000" algn="tl">
                                  <a:srgbClr val="000000">
                                    <a:alpha val="43137"/>
                                  </a:srgbClr>
                                </a:outerShdw>
                              </a:effectLst>
                              <a:latin typeface="Cambria Math"/>
                            </a:rPr>
                            <m:t>𝚫</m:t>
                          </m:r>
                          <m:r>
                            <a:rPr lang="en-US" sz="2400" b="1" i="1" smtClean="0">
                              <a:solidFill>
                                <a:srgbClr val="FF0000"/>
                              </a:solidFill>
                              <a:effectLst>
                                <a:outerShdw blurRad="38100" dist="38100" dir="2700000" algn="tl">
                                  <a:srgbClr val="000000">
                                    <a:alpha val="43137"/>
                                  </a:srgbClr>
                                </a:outerShdw>
                              </a:effectLst>
                              <a:latin typeface="Cambria Math"/>
                            </a:rPr>
                            <m:t>𝒙</m:t>
                          </m:r>
                        </m:num>
                        <m:den>
                          <m:r>
                            <a:rPr lang="el-GR" sz="2400" b="1" i="0" smtClean="0">
                              <a:solidFill>
                                <a:srgbClr val="FF0000"/>
                              </a:solidFill>
                              <a:effectLst>
                                <a:outerShdw blurRad="38100" dist="38100" dir="2700000" algn="tl">
                                  <a:srgbClr val="000000">
                                    <a:alpha val="43137"/>
                                  </a:srgbClr>
                                </a:outerShdw>
                              </a:effectLst>
                              <a:latin typeface="Cambria Math"/>
                            </a:rPr>
                            <m:t>𝚫</m:t>
                          </m:r>
                          <m:r>
                            <a:rPr lang="en-US" sz="24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7380312" y="1335563"/>
                <a:ext cx="720080" cy="785087"/>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1910070" y="2471325"/>
                <a:ext cx="5715750" cy="97475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2</a:t>
                </a:r>
                <a:r>
                  <a:rPr lang="el-GR" sz="2400" b="1" baseline="30000" dirty="0" smtClean="0">
                    <a:latin typeface="Comic Sans MS" panose="030F0702030302020204" pitchFamily="66" charset="0"/>
                  </a:rPr>
                  <a:t>ος</a:t>
                </a:r>
                <a:r>
                  <a:rPr lang="el-GR" sz="2400" b="1" dirty="0" smtClean="0">
                    <a:latin typeface="Comic Sans MS" panose="030F0702030302020204" pitchFamily="66" charset="0"/>
                  </a:rPr>
                  <a:t> νόμος του </a:t>
                </a:r>
                <a:r>
                  <a:rPr lang="en-US" sz="2400" b="1" dirty="0" smtClean="0">
                    <a:latin typeface="Comic Sans MS" panose="030F0702030302020204" pitchFamily="66" charset="0"/>
                  </a:rPr>
                  <a:t>Newton</a:t>
                </a:r>
              </a:p>
              <a:p>
                <a:pPr algn="ctr">
                  <a:lnSpc>
                    <a:spcPct val="150000"/>
                  </a:lnSpc>
                </a:pPr>
                <a:r>
                  <a:rPr lang="en-US" sz="1600" b="1" dirty="0" smtClean="0">
                    <a:latin typeface="Comic Sans MS" panose="030F0702030302020204" pitchFamily="66" charset="0"/>
                  </a:rPr>
                  <a:t>(</a:t>
                </a:r>
                <a:r>
                  <a:rPr lang="el-GR" sz="1600" b="1" dirty="0" smtClean="0">
                    <a:latin typeface="Comic Sans MS" panose="030F0702030302020204" pitchFamily="66" charset="0"/>
                  </a:rPr>
                  <a:t>για υλικό σημείο μάζας </a:t>
                </a:r>
                <a:r>
                  <a:rPr lang="en-US" sz="1600" b="1" i="1" dirty="0" smtClean="0">
                    <a:latin typeface="Comic Sans MS" panose="030F0702030302020204" pitchFamily="66" charset="0"/>
                  </a:rPr>
                  <a:t>m</a:t>
                </a:r>
                <a:r>
                  <a:rPr lang="en-US" sz="1600" b="1" dirty="0" smtClean="0">
                    <a:latin typeface="Comic Sans MS" panose="030F0702030302020204" pitchFamily="66" charset="0"/>
                  </a:rPr>
                  <a:t> </a:t>
                </a:r>
                <a:r>
                  <a:rPr lang="el-GR" sz="1600" b="1" dirty="0" smtClean="0">
                    <a:latin typeface="Comic Sans MS" panose="030F0702030302020204" pitchFamily="66" charset="0"/>
                  </a:rPr>
                  <a:t>που κινείται με επιτάχυνση</a:t>
                </a:r>
                <a14:m>
                  <m:oMath xmlns:m="http://schemas.openxmlformats.org/officeDocument/2006/math">
                    <m:r>
                      <a:rPr lang="en-US" sz="1600" b="1" i="0" smtClean="0">
                        <a:latin typeface="Cambria Math" panose="02040503050406030204" pitchFamily="18" charset="0"/>
                      </a:rPr>
                      <m:t>  </m:t>
                    </m:r>
                    <m:acc>
                      <m:accPr>
                        <m:chr m:val="⃗"/>
                        <m:ctrlPr>
                          <a:rPr lang="el-GR" sz="1600" b="1" i="1" smtClean="0">
                            <a:latin typeface="Cambria Math" panose="02040503050406030204" pitchFamily="18" charset="0"/>
                          </a:rPr>
                        </m:ctrlPr>
                      </m:accPr>
                      <m:e>
                        <m:r>
                          <a:rPr lang="el-GR" sz="1600" b="1" i="1" smtClean="0">
                            <a:latin typeface="Cambria Math" panose="02040503050406030204" pitchFamily="18" charset="0"/>
                          </a:rPr>
                          <m:t>𝜶</m:t>
                        </m:r>
                      </m:e>
                    </m:acc>
                  </m:oMath>
                </a14:m>
                <a:r>
                  <a:rPr lang="el-GR" sz="1600" b="1" dirty="0" smtClean="0">
                    <a:latin typeface="Comic Sans MS" panose="030F0702030302020204" pitchFamily="66" charset="0"/>
                  </a:rPr>
                  <a:t>)</a:t>
                </a:r>
                <a:endParaRPr lang="el-GR" sz="1600" b="1" dirty="0">
                  <a:latin typeface="Comic Sans MS" panose="030F0702030302020204" pitchFamily="66"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1910070" y="2471325"/>
                <a:ext cx="5715750" cy="974754"/>
              </a:xfrm>
              <a:prstGeom prst="rect">
                <a:avLst/>
              </a:prstGeom>
              <a:blipFill>
                <a:blip r:embed="rId4"/>
                <a:stretch>
                  <a:fillRect b="-7500"/>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086336" y="3533033"/>
                <a:ext cx="1637792" cy="575479"/>
              </a:xfrm>
              <a:prstGeom prst="rect">
                <a:avLst/>
              </a:prstGeom>
              <a:noFill/>
            </p:spPr>
            <p:txBody>
              <a:bodyPr wrap="square" rtlCol="0">
                <a:spAutoFit/>
              </a:bodyPr>
              <a:lstStyle/>
              <a:p>
                <a14:m>
                  <m:oMath xmlns:m="http://schemas.openxmlformats.org/officeDocument/2006/math">
                    <m:acc>
                      <m:accPr>
                        <m:chr m:val="⃗"/>
                        <m:ctrlPr>
                          <a:rPr lang="en-US" sz="2800" b="1" i="1" smtClean="0">
                            <a:solidFill>
                              <a:schemeClr val="tx1"/>
                            </a:solidFill>
                            <a:effectLst/>
                            <a:latin typeface="Cambria Math" panose="02040503050406030204" pitchFamily="18" charset="0"/>
                          </a:rPr>
                        </m:ctrlPr>
                      </m:accPr>
                      <m:e>
                        <m:r>
                          <a:rPr lang="en-US" sz="2800" b="1" i="1" smtClean="0">
                            <a:solidFill>
                              <a:schemeClr val="tx1"/>
                            </a:solidFill>
                            <a:effectLst/>
                            <a:latin typeface="Cambria Math" panose="02040503050406030204" pitchFamily="18" charset="0"/>
                          </a:rPr>
                          <m:t>𝑭</m:t>
                        </m:r>
                      </m:e>
                    </m:acc>
                    <m:r>
                      <a:rPr lang="en-US" sz="2800" b="1" i="1" smtClean="0">
                        <a:solidFill>
                          <a:schemeClr val="tx1"/>
                        </a:solidFill>
                        <a:effectLst/>
                        <a:latin typeface="Cambria Math"/>
                      </a:rPr>
                      <m:t>=</m:t>
                    </m:r>
                  </m:oMath>
                </a14:m>
                <a:r>
                  <a:rPr lang="el-GR" sz="2400" b="1" dirty="0" smtClean="0">
                    <a:solidFill>
                      <a:schemeClr val="tx1"/>
                    </a:solidFill>
                    <a:effectLst/>
                    <a:latin typeface="Comic Sans MS" panose="030F0702030302020204" pitchFamily="66" charset="0"/>
                  </a:rPr>
                  <a:t> ………</a:t>
                </a:r>
                <a:endParaRPr lang="el-GR" sz="2400" b="1" dirty="0">
                  <a:solidFill>
                    <a:schemeClr val="tx1"/>
                  </a:solidFill>
                  <a:effectLst/>
                  <a:latin typeface="Comic Sans MS" panose="030F0702030302020204" pitchFamily="66"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4086336" y="3533033"/>
                <a:ext cx="1637792" cy="575479"/>
              </a:xfrm>
              <a:prstGeom prst="rect">
                <a:avLst/>
              </a:prstGeom>
              <a:blipFill>
                <a:blip r:embed="rId5"/>
                <a:stretch>
                  <a:fillRect b="-2446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48101" y="3486987"/>
                <a:ext cx="1142356" cy="523220"/>
              </a:xfrm>
              <a:prstGeom prst="rect">
                <a:avLst/>
              </a:prstGeom>
              <a:noFill/>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 .</a:t>
                </a:r>
                <a:r>
                  <a:rPr lang="el-GR"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𝜶</m:t>
                        </m:r>
                      </m:e>
                    </m:acc>
                  </m:oMath>
                </a14:m>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748101" y="3486987"/>
                <a:ext cx="1142356" cy="523220"/>
              </a:xfrm>
              <a:prstGeom prst="rect">
                <a:avLst/>
              </a:prstGeom>
              <a:blipFill>
                <a:blip r:embed="rId6"/>
                <a:stretch>
                  <a:fillRect l="-11765" t="-13953" b="-37209"/>
                </a:stretch>
              </a:blipFill>
            </p:spPr>
            <p:txBody>
              <a:bodyPr/>
              <a:lstStyle/>
              <a:p>
                <a:r>
                  <a:rPr lang="el-GR">
                    <a:noFill/>
                  </a:rPr>
                  <a:t> </a:t>
                </a:r>
              </a:p>
            </p:txBody>
          </p:sp>
        </mc:Fallback>
      </mc:AlternateContent>
      <p:sp>
        <p:nvSpPr>
          <p:cNvPr id="6" name="TextBox 5"/>
          <p:cNvSpPr txBox="1"/>
          <p:nvPr/>
        </p:nvSpPr>
        <p:spPr>
          <a:xfrm>
            <a:off x="827584" y="4293096"/>
            <a:ext cx="7488832" cy="1015663"/>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Η </a:t>
            </a:r>
            <a:r>
              <a:rPr lang="el-GR" sz="2000" b="1" dirty="0" err="1" smtClean="0">
                <a:latin typeface="Comic Sans MS" panose="030F0702030302020204" pitchFamily="66" charset="0"/>
              </a:rPr>
              <a:t>επίκεντρη</a:t>
            </a:r>
            <a:r>
              <a:rPr lang="el-GR" sz="2000" b="1" dirty="0" smtClean="0">
                <a:latin typeface="Comic Sans MS" panose="030F0702030302020204" pitchFamily="66" charset="0"/>
              </a:rPr>
              <a:t> γωνία που αντιστοιχεί σε μήκος τόξου ίσο με το μήκος της ακτίνας είναι 1 …………………………… .</a:t>
            </a:r>
            <a:endParaRPr lang="el-GR" sz="2000" b="1" dirty="0">
              <a:latin typeface="Comic Sans MS" panose="030F0702030302020204" pitchFamily="66" charset="0"/>
            </a:endParaRPr>
          </a:p>
        </p:txBody>
      </p:sp>
      <p:sp>
        <p:nvSpPr>
          <p:cNvPr id="19" name="TextBox 18"/>
          <p:cNvSpPr txBox="1"/>
          <p:nvPr/>
        </p:nvSpPr>
        <p:spPr>
          <a:xfrm>
            <a:off x="3995936" y="4754068"/>
            <a:ext cx="2141848"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rad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ακτίνιο)</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p:spTree>
    <p:extLst>
      <p:ext uri="{BB962C8B-B14F-4D97-AF65-F5344CB8AC3E}">
        <p14:creationId xmlns:p14="http://schemas.microsoft.com/office/powerpoint/2010/main" val="8661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1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6"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7411"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6862AF-A3FB-4725-AFDA-203AD08DFF96}" type="slidenum">
              <a:rPr lang="el-GR" altLang="el-GR" sz="1400">
                <a:solidFill>
                  <a:srgbClr val="000000"/>
                </a:solidFill>
              </a:rPr>
              <a:pPr eaLnBrk="1" hangingPunct="1"/>
              <a:t>20</a:t>
            </a:fld>
            <a:endParaRPr lang="el-GR" altLang="el-GR" sz="1400">
              <a:solidFill>
                <a:srgbClr val="000000"/>
              </a:solidFill>
            </a:endParaRPr>
          </a:p>
        </p:txBody>
      </p:sp>
      <p:sp>
        <p:nvSpPr>
          <p:cNvPr id="51204" name="Text Box 4"/>
          <p:cNvSpPr txBox="1">
            <a:spLocks noChangeArrowheads="1"/>
          </p:cNvSpPr>
          <p:nvPr/>
        </p:nvSpPr>
        <p:spPr bwMode="auto">
          <a:xfrm>
            <a:off x="1371707" y="550183"/>
            <a:ext cx="69135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fontAlgn="base">
              <a:lnSpc>
                <a:spcPct val="150000"/>
              </a:lnSpc>
              <a:spcBef>
                <a:spcPct val="50000"/>
              </a:spcBef>
              <a:spcAft>
                <a:spcPct val="0"/>
              </a:spcAft>
              <a:defRPr/>
            </a:pPr>
            <a:r>
              <a:rPr lang="el-GR" altLang="el-GR" sz="2400" b="1" dirty="0" smtClean="0">
                <a:solidFill>
                  <a:srgbClr val="000000"/>
                </a:solidFill>
                <a:latin typeface="Comic Sans MS" pitchFamily="66" charset="0"/>
              </a:rPr>
              <a:t>Στην </a:t>
            </a:r>
            <a:r>
              <a:rPr lang="el-GR" altLang="el-GR" sz="2400" b="1" dirty="0">
                <a:solidFill>
                  <a:srgbClr val="000000"/>
                </a:solidFill>
                <a:latin typeface="Comic Sans MS" pitchFamily="66" charset="0"/>
              </a:rPr>
              <a:t>ομαλή κυκλική </a:t>
            </a:r>
            <a:r>
              <a:rPr lang="el-GR" altLang="el-GR" sz="2400" b="1" dirty="0" smtClean="0">
                <a:solidFill>
                  <a:srgbClr val="000000"/>
                </a:solidFill>
                <a:latin typeface="Comic Sans MS" pitchFamily="66" charset="0"/>
              </a:rPr>
              <a:t>κίνηση, αφού </a:t>
            </a:r>
            <a:r>
              <a:rPr lang="el-GR" altLang="el-GR" sz="2400" b="1" dirty="0">
                <a:solidFill>
                  <a:srgbClr val="000000"/>
                </a:solidFill>
                <a:latin typeface="Comic Sans MS" pitchFamily="66" charset="0"/>
              </a:rPr>
              <a:t>μεταβάλλεται το διάνυσμα της γραμμικής </a:t>
            </a:r>
            <a:r>
              <a:rPr lang="el-GR" altLang="el-GR" sz="2400" b="1" dirty="0" smtClean="0">
                <a:solidFill>
                  <a:srgbClr val="000000"/>
                </a:solidFill>
                <a:latin typeface="Comic Sans MS" pitchFamily="66" charset="0"/>
              </a:rPr>
              <a:t>ταχύτητας, </a:t>
            </a:r>
            <a:r>
              <a:rPr lang="el-GR" altLang="el-GR" sz="2400" b="1" dirty="0">
                <a:solidFill>
                  <a:srgbClr val="000000"/>
                </a:solidFill>
                <a:latin typeface="Comic Sans MS" pitchFamily="66" charset="0"/>
              </a:rPr>
              <a:t>το σημειακό αντικείμενο αποκτά ………………………… .</a:t>
            </a:r>
          </a:p>
        </p:txBody>
      </p:sp>
      <p:sp>
        <p:nvSpPr>
          <p:cNvPr id="51205" name="Text Box 5"/>
          <p:cNvSpPr txBox="1">
            <a:spLocks noChangeArrowheads="1"/>
          </p:cNvSpPr>
          <p:nvPr/>
        </p:nvSpPr>
        <p:spPr bwMode="auto">
          <a:xfrm>
            <a:off x="5796136" y="1648007"/>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l-GR" altLang="el-GR" sz="2400" b="1" dirty="0">
                <a:solidFill>
                  <a:srgbClr val="FF0000"/>
                </a:solidFill>
                <a:effectLst>
                  <a:outerShdw blurRad="38100" dist="38100" dir="2700000" algn="tl">
                    <a:srgbClr val="000000"/>
                  </a:outerShdw>
                </a:effectLst>
                <a:latin typeface="Comic Sans MS" pitchFamily="66" charset="0"/>
              </a:rPr>
              <a:t>επιτάχυνση</a:t>
            </a:r>
          </a:p>
        </p:txBody>
      </p:sp>
      <p:pic>
        <p:nvPicPr>
          <p:cNvPr id="4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498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Ομάδα 4"/>
          <p:cNvGrpSpPr/>
          <p:nvPr/>
        </p:nvGrpSpPr>
        <p:grpSpPr>
          <a:xfrm>
            <a:off x="3304319" y="2837323"/>
            <a:ext cx="2222500" cy="2013894"/>
            <a:chOff x="3286125" y="2580335"/>
            <a:chExt cx="2222500" cy="2013894"/>
          </a:xfrm>
        </p:grpSpPr>
        <p:grpSp>
          <p:nvGrpSpPr>
            <p:cNvPr id="51245" name="Group 45"/>
            <p:cNvGrpSpPr>
              <a:grpSpLocks/>
            </p:cNvGrpSpPr>
            <p:nvPr/>
          </p:nvGrpSpPr>
          <p:grpSpPr bwMode="auto">
            <a:xfrm>
              <a:off x="3286125" y="3255966"/>
              <a:ext cx="2222500" cy="1338263"/>
              <a:chOff x="2070" y="2051"/>
              <a:chExt cx="1400" cy="843"/>
            </a:xfrm>
          </p:grpSpPr>
          <p:sp>
            <p:nvSpPr>
              <p:cNvPr id="17416" name="AutoShape 28"/>
              <p:cNvSpPr>
                <a:spLocks noChangeArrowheads="1"/>
              </p:cNvSpPr>
              <p:nvPr/>
            </p:nvSpPr>
            <p:spPr bwMode="auto">
              <a:xfrm rot="19376288" flipH="1">
                <a:off x="2989" y="2576"/>
                <a:ext cx="91" cy="318"/>
              </a:xfrm>
              <a:prstGeom prst="upArrow">
                <a:avLst>
                  <a:gd name="adj1" fmla="val 48454"/>
                  <a:gd name="adj2" fmla="val 125155"/>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7" name="AutoShape 29"/>
              <p:cNvSpPr>
                <a:spLocks noChangeArrowheads="1"/>
              </p:cNvSpPr>
              <p:nvPr/>
            </p:nvSpPr>
            <p:spPr bwMode="auto">
              <a:xfrm rot="15567764" flipH="1">
                <a:off x="3263" y="2007"/>
                <a:ext cx="92" cy="322"/>
              </a:xfrm>
              <a:prstGeom prst="upArrow">
                <a:avLst>
                  <a:gd name="adj1" fmla="val 48454"/>
                  <a:gd name="adj2" fmla="val 125352"/>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8" name="AutoShape 30"/>
              <p:cNvSpPr>
                <a:spLocks noChangeArrowheads="1"/>
              </p:cNvSpPr>
              <p:nvPr/>
            </p:nvSpPr>
            <p:spPr bwMode="auto">
              <a:xfrm rot="6536938" flipH="1">
                <a:off x="2176" y="1945"/>
                <a:ext cx="100" cy="311"/>
              </a:xfrm>
              <a:prstGeom prst="upArrow">
                <a:avLst>
                  <a:gd name="adj1" fmla="val 48454"/>
                  <a:gd name="adj2" fmla="val 111384"/>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43" name="Αριστερό βέλος 42"/>
            <p:cNvSpPr/>
            <p:nvPr/>
          </p:nvSpPr>
          <p:spPr>
            <a:xfrm rot="7576678">
              <a:off x="3451113" y="4143191"/>
              <a:ext cx="497334" cy="15593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Αριστερό βέλος 43"/>
            <p:cNvSpPr/>
            <p:nvPr/>
          </p:nvSpPr>
          <p:spPr>
            <a:xfrm rot="16674829">
              <a:off x="4117575" y="2751033"/>
              <a:ext cx="497334" cy="15593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 name="TextBox 2"/>
                <p:cNvSpPr txBox="1"/>
                <p:nvPr/>
              </p:nvSpPr>
              <p:spPr>
                <a:xfrm>
                  <a:off x="3743881" y="3821049"/>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𝟑</m:t>
                            </m:r>
                          </m:sub>
                        </m:sSub>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743881" y="3821049"/>
                  <a:ext cx="530337" cy="400110"/>
                </a:xfrm>
                <a:prstGeom prst="rect">
                  <a:avLst/>
                </a:prstGeom>
                <a:blipFill rotWithShape="1">
                  <a:blip r:embed="rId14"/>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29027" y="2955863"/>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𝟓</m:t>
                            </m:r>
                          </m:sub>
                        </m:sSub>
                      </m:oMath>
                    </m:oMathPara>
                  </a14:m>
                  <a:endParaRPr lang="el-GR" sz="20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4129027" y="2955863"/>
                  <a:ext cx="530337" cy="400110"/>
                </a:xfrm>
                <a:prstGeom prst="rect">
                  <a:avLst/>
                </a:prstGeom>
                <a:blipFill rotWithShape="1">
                  <a:blip r:embed="rId15"/>
                  <a:stretch>
                    <a:fillRect b="-1060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45190" y="3774505"/>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𝟐</m:t>
                            </m:r>
                          </m:sub>
                        </m:sSub>
                      </m:oMath>
                    </m:oMathPara>
                  </a14:m>
                  <a:endParaRPr lang="el-GR" sz="20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4445190" y="3774505"/>
                  <a:ext cx="530337" cy="400110"/>
                </a:xfrm>
                <a:prstGeom prst="rect">
                  <a:avLst/>
                </a:prstGeom>
                <a:blipFill rotWithShape="1">
                  <a:blip r:embed="rId16"/>
                  <a:stretch>
                    <a:fillRect b="-90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587214" y="3191636"/>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𝟏</m:t>
                            </m:r>
                          </m:sub>
                        </m:sSub>
                      </m:oMath>
                    </m:oMathPara>
                  </a14:m>
                  <a:endParaRPr lang="el-GR" sz="20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4587214" y="3191636"/>
                  <a:ext cx="530337" cy="400110"/>
                </a:xfrm>
                <a:prstGeom prst="rect">
                  <a:avLst/>
                </a:prstGeom>
                <a:blipFill rotWithShape="1">
                  <a:blip r:embed="rId17"/>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44603" y="3281990"/>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𝟒</m:t>
                            </m:r>
                          </m:sub>
                        </m:sSub>
                      </m:oMath>
                    </m:oMathPara>
                  </a14:m>
                  <a:endParaRPr lang="el-GR"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3644603" y="3281990"/>
                  <a:ext cx="530337" cy="400110"/>
                </a:xfrm>
                <a:prstGeom prst="rect">
                  <a:avLst/>
                </a:prstGeom>
                <a:blipFill rotWithShape="1">
                  <a:blip r:embed="rId18"/>
                  <a:stretch>
                    <a:fillRect b="-9091"/>
                  </a:stretch>
                </a:blipFill>
              </p:spPr>
              <p:txBody>
                <a:bodyPr/>
                <a:lstStyle/>
                <a:p>
                  <a:r>
                    <a:rPr lang="el-GR">
                      <a:noFill/>
                    </a:rPr>
                    <a:t> </a:t>
                  </a:r>
                </a:p>
              </p:txBody>
            </p:sp>
          </mc:Fallback>
        </mc:AlternateContent>
      </p:grpSp>
      <p:grpSp>
        <p:nvGrpSpPr>
          <p:cNvPr id="6" name="Ομάδα 5"/>
          <p:cNvGrpSpPr/>
          <p:nvPr/>
        </p:nvGrpSpPr>
        <p:grpSpPr>
          <a:xfrm>
            <a:off x="2976769" y="2509475"/>
            <a:ext cx="3004362" cy="2937658"/>
            <a:chOff x="2958575" y="2252487"/>
            <a:chExt cx="3004362" cy="2937658"/>
          </a:xfrm>
        </p:grpSpPr>
        <p:grpSp>
          <p:nvGrpSpPr>
            <p:cNvPr id="4" name="Ομάδα 3"/>
            <p:cNvGrpSpPr/>
            <p:nvPr/>
          </p:nvGrpSpPr>
          <p:grpSpPr>
            <a:xfrm>
              <a:off x="2987675" y="2420937"/>
              <a:ext cx="2603500" cy="2376485"/>
              <a:chOff x="2987675" y="2420937"/>
              <a:chExt cx="2603500" cy="2376485"/>
            </a:xfrm>
          </p:grpSpPr>
          <p:grpSp>
            <p:nvGrpSpPr>
              <p:cNvPr id="51241" name="Group 41"/>
              <p:cNvGrpSpPr>
                <a:grpSpLocks/>
              </p:cNvGrpSpPr>
              <p:nvPr/>
            </p:nvGrpSpPr>
            <p:grpSpPr bwMode="auto">
              <a:xfrm>
                <a:off x="2987675" y="2420937"/>
                <a:ext cx="2603500" cy="2376485"/>
                <a:chOff x="1882" y="1525"/>
                <a:chExt cx="1640" cy="1497"/>
              </a:xfrm>
            </p:grpSpPr>
            <p:grpSp>
              <p:nvGrpSpPr>
                <p:cNvPr id="17422" name="Group 25"/>
                <p:cNvGrpSpPr>
                  <a:grpSpLocks/>
                </p:cNvGrpSpPr>
                <p:nvPr/>
              </p:nvGrpSpPr>
              <p:grpSpPr bwMode="auto">
                <a:xfrm>
                  <a:off x="1882" y="1525"/>
                  <a:ext cx="1588" cy="1451"/>
                  <a:chOff x="1837" y="1752"/>
                  <a:chExt cx="1588" cy="1451"/>
                </a:xfrm>
              </p:grpSpPr>
              <p:grpSp>
                <p:nvGrpSpPr>
                  <p:cNvPr id="17429" name="Group 12"/>
                  <p:cNvGrpSpPr>
                    <a:grpSpLocks/>
                  </p:cNvGrpSpPr>
                  <p:nvPr/>
                </p:nvGrpSpPr>
                <p:grpSpPr bwMode="auto">
                  <a:xfrm>
                    <a:off x="2789" y="2341"/>
                    <a:ext cx="636" cy="862"/>
                    <a:chOff x="2789" y="2341"/>
                    <a:chExt cx="636" cy="862"/>
                  </a:xfrm>
                </p:grpSpPr>
                <p:sp>
                  <p:nvSpPr>
                    <p:cNvPr id="17442" name="Oval 7"/>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3" name="Oval 8"/>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4" name="Oval 9"/>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5" name="Oval 10"/>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6" name="Oval 11"/>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7430" name="Group 13"/>
                  <p:cNvGrpSpPr>
                    <a:grpSpLocks/>
                  </p:cNvGrpSpPr>
                  <p:nvPr/>
                </p:nvGrpSpPr>
                <p:grpSpPr bwMode="auto">
                  <a:xfrm rot="-7451106">
                    <a:off x="2403" y="1639"/>
                    <a:ext cx="636" cy="862"/>
                    <a:chOff x="2789" y="2341"/>
                    <a:chExt cx="636" cy="862"/>
                  </a:xfrm>
                </p:grpSpPr>
                <p:sp>
                  <p:nvSpPr>
                    <p:cNvPr id="17437" name="Oval 14"/>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8" name="Oval 15"/>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9" name="Oval 16"/>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0" name="Oval 17"/>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1" name="Oval 18"/>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7431" name="Group 19"/>
                  <p:cNvGrpSpPr>
                    <a:grpSpLocks/>
                  </p:cNvGrpSpPr>
                  <p:nvPr/>
                </p:nvGrpSpPr>
                <p:grpSpPr bwMode="auto">
                  <a:xfrm rot="7003655">
                    <a:off x="1950" y="2274"/>
                    <a:ext cx="636" cy="862"/>
                    <a:chOff x="2789" y="2341"/>
                    <a:chExt cx="636" cy="862"/>
                  </a:xfrm>
                </p:grpSpPr>
                <p:sp>
                  <p:nvSpPr>
                    <p:cNvPr id="17432" name="Oval 20"/>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3" name="Oval 21"/>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4" name="Oval 22"/>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5" name="Oval 23"/>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6" name="Oval 24"/>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sp>
              <p:nvSpPr>
                <p:cNvPr id="17423" name="AutoShape 33"/>
                <p:cNvSpPr>
                  <a:spLocks noChangeArrowheads="1"/>
                </p:cNvSpPr>
                <p:nvPr/>
              </p:nvSpPr>
              <p:spPr bwMode="auto">
                <a:xfrm rot="15389546">
                  <a:off x="3339" y="2211"/>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4" name="AutoShape 34"/>
                <p:cNvSpPr>
                  <a:spLocks noChangeArrowheads="1"/>
                </p:cNvSpPr>
                <p:nvPr/>
              </p:nvSpPr>
              <p:spPr bwMode="auto">
                <a:xfrm rot="19232254">
                  <a:off x="2900" y="2930"/>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5" name="AutoShape 35"/>
                <p:cNvSpPr>
                  <a:spLocks noChangeArrowheads="1"/>
                </p:cNvSpPr>
                <p:nvPr/>
              </p:nvSpPr>
              <p:spPr bwMode="auto">
                <a:xfrm rot="6848319">
                  <a:off x="1973" y="1888"/>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2" name="Αριστερό βέλος 1"/>
              <p:cNvSpPr/>
              <p:nvPr/>
            </p:nvSpPr>
            <p:spPr>
              <a:xfrm rot="2088191">
                <a:off x="3193344" y="4257616"/>
                <a:ext cx="436482" cy="1359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Αριστερό βέλος 40"/>
              <p:cNvSpPr/>
              <p:nvPr/>
            </p:nvSpPr>
            <p:spPr>
              <a:xfrm rot="11297520">
                <a:off x="4411377" y="2541443"/>
                <a:ext cx="454168" cy="149630"/>
              </a:xfrm>
              <a:prstGeom prst="lef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52" name="TextBox 51"/>
                <p:cNvSpPr txBox="1"/>
                <p:nvPr/>
              </p:nvSpPr>
              <p:spPr>
                <a:xfrm>
                  <a:off x="5492937" y="3557264"/>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panose="02040503050406030204" pitchFamily="18" charset="0"/>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𝟏</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492937" y="3557264"/>
                  <a:ext cx="470000" cy="392993"/>
                </a:xfrm>
                <a:prstGeom prst="rect">
                  <a:avLst/>
                </a:prstGeom>
                <a:blipFill rotWithShape="1">
                  <a:blip r:embed="rId19"/>
                  <a:stretch>
                    <a:fillRect b="-31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15758" y="4797152"/>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panose="02040503050406030204" pitchFamily="18" charset="0"/>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𝟐</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515758" y="4797152"/>
                  <a:ext cx="470000" cy="392993"/>
                </a:xfrm>
                <a:prstGeom prst="rect">
                  <a:avLst/>
                </a:prstGeom>
                <a:blipFill rotWithShape="1">
                  <a:blip r:embed="rId20"/>
                  <a:stretch>
                    <a:fillRect b="-15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182783" y="2568810"/>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panose="02040503050406030204" pitchFamily="18" charset="0"/>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𝟒</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182783" y="2568810"/>
                  <a:ext cx="470000" cy="392993"/>
                </a:xfrm>
                <a:prstGeom prst="rect">
                  <a:avLst/>
                </a:prstGeom>
                <a:blipFill rotWithShape="1">
                  <a:blip r:embed="rId21"/>
                  <a:stretch>
                    <a:fillRect b="-31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958575" y="4124201"/>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panose="02040503050406030204" pitchFamily="18" charset="0"/>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𝟑</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958575" y="4124201"/>
                  <a:ext cx="470000" cy="392993"/>
                </a:xfrm>
                <a:prstGeom prst="rect">
                  <a:avLst/>
                </a:prstGeom>
                <a:blipFill rotWithShape="1">
                  <a:blip r:embed="rId22"/>
                  <a:stretch>
                    <a:fillRect b="-31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673350" y="2252487"/>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panose="02040503050406030204" pitchFamily="18" charset="0"/>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𝟓</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673350" y="2252487"/>
                  <a:ext cx="470000" cy="392993"/>
                </a:xfrm>
                <a:prstGeom prst="rect">
                  <a:avLst/>
                </a:prstGeom>
                <a:blipFill rotWithShape="1">
                  <a:blip r:embed="rId23"/>
                  <a:stretch>
                    <a:fillRect b="-4688"/>
                  </a:stretch>
                </a:blipFill>
              </p:spPr>
              <p:txBody>
                <a:bodyPr/>
                <a:lstStyle/>
                <a:p>
                  <a:r>
                    <a:rPr lang="el-GR">
                      <a:noFill/>
                    </a:rPr>
                    <a:t> </a:t>
                  </a:r>
                </a:p>
              </p:txBody>
            </p:sp>
          </mc:Fallback>
        </mc:AlternateContent>
      </p:grpSp>
    </p:spTree>
    <p:extLst>
      <p:ext uri="{BB962C8B-B14F-4D97-AF65-F5344CB8AC3E}">
        <p14:creationId xmlns:p14="http://schemas.microsoft.com/office/powerpoint/2010/main" val="427965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51204"/>
                                        </p:tgtEl>
                                        <p:attrNameLst>
                                          <p:attrName>style.visibility</p:attrName>
                                        </p:attrNameLst>
                                      </p:cBhvr>
                                      <p:to>
                                        <p:strVal val="visible"/>
                                      </p:to>
                                    </p:set>
                                    <p:anim calcmode="lin" valueType="num">
                                      <p:cBhvr>
                                        <p:cTn id="11" dur="1000" fill="hold"/>
                                        <p:tgtEl>
                                          <p:spTgt spid="51204"/>
                                        </p:tgtEl>
                                        <p:attrNameLst>
                                          <p:attrName>ppt_x</p:attrName>
                                        </p:attrNameLst>
                                      </p:cBhvr>
                                      <p:tavLst>
                                        <p:tav tm="0">
                                          <p:val>
                                            <p:strVal val="#ppt_x-.2"/>
                                          </p:val>
                                        </p:tav>
                                        <p:tav tm="100000">
                                          <p:val>
                                            <p:strVal val="#ppt_x"/>
                                          </p:val>
                                        </p:tav>
                                      </p:tavLst>
                                    </p:anim>
                                    <p:anim calcmode="lin" valueType="num">
                                      <p:cBhvr>
                                        <p:cTn id="12" dur="1000" fill="hold"/>
                                        <p:tgtEl>
                                          <p:spTgt spid="5120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1204"/>
                                        </p:tgtEl>
                                      </p:cBhvr>
                                    </p:animEffect>
                                  </p:childTnLst>
                                </p:cTn>
                              </p:par>
                            </p:childTnLst>
                          </p:cTn>
                        </p:par>
                        <p:par>
                          <p:cTn id="14" fill="hold">
                            <p:stCondLst>
                              <p:cond delay="1500"/>
                            </p:stCondLst>
                            <p:childTnLst>
                              <p:par>
                                <p:cTn id="15" presetID="10"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1205"/>
                                        </p:tgtEl>
                                        <p:attrNameLst>
                                          <p:attrName>style.visibility</p:attrName>
                                        </p:attrNameLst>
                                      </p:cBhvr>
                                      <p:to>
                                        <p:strVal val="visible"/>
                                      </p:to>
                                    </p:set>
                                    <p:anim calcmode="lin" valueType="num">
                                      <p:cBhvr>
                                        <p:cTn id="22" dur="1000" fill="hold"/>
                                        <p:tgtEl>
                                          <p:spTgt spid="51205"/>
                                        </p:tgtEl>
                                        <p:attrNameLst>
                                          <p:attrName>ppt_x</p:attrName>
                                        </p:attrNameLst>
                                      </p:cBhvr>
                                      <p:tavLst>
                                        <p:tav tm="0">
                                          <p:val>
                                            <p:strVal val="#ppt_x-.2"/>
                                          </p:val>
                                        </p:tav>
                                        <p:tav tm="100000">
                                          <p:val>
                                            <p:strVal val="#ppt_x"/>
                                          </p:val>
                                        </p:tav>
                                      </p:tavLst>
                                    </p:anim>
                                    <p:anim calcmode="lin" valueType="num">
                                      <p:cBhvr>
                                        <p:cTn id="23" dur="1000" fill="hold"/>
                                        <p:tgtEl>
                                          <p:spTgt spid="5120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1205"/>
                                        </p:tgtEl>
                                      </p:cBhvr>
                                    </p:animEffect>
                                  </p:childTnLst>
                                </p:cTn>
                              </p:par>
                            </p:childTnLst>
                          </p:cTn>
                        </p:par>
                        <p:par>
                          <p:cTn id="25" fill="hold">
                            <p:stCondLst>
                              <p:cond delay="1000"/>
                            </p:stCondLst>
                            <p:childTnLst>
                              <p:par>
                                <p:cTn id="26" presetID="21" presetClass="entr" presetSubtype="1" fill="hold"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21</a:t>
            </a:fld>
            <a:endParaRPr lang="el-GR" dirty="0">
              <a:solidFill>
                <a:prstClr val="black"/>
              </a:solidFill>
            </a:endParaRPr>
          </a:p>
        </p:txBody>
      </p:sp>
      <p:sp>
        <p:nvSpPr>
          <p:cNvPr id="4" name="Text Box 4"/>
          <p:cNvSpPr txBox="1">
            <a:spLocks noChangeArrowheads="1"/>
          </p:cNvSpPr>
          <p:nvPr/>
        </p:nvSpPr>
        <p:spPr bwMode="auto">
          <a:xfrm>
            <a:off x="1259632" y="836712"/>
            <a:ext cx="640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Κεντρομόλος επιτάχυνση</a:t>
            </a:r>
          </a:p>
        </p:txBody>
      </p:sp>
      <p:pic>
        <p:nvPicPr>
          <p:cNvPr id="15362" name="Picture 2" descr="C:\Users\Merkouris\Desktop\SophisticatedUnsightlyFerret-max-1m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72816"/>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mn-lt"/>
              </a:rPr>
              <a:t>Μερκ</a:t>
            </a:r>
            <a:r>
              <a:rPr lang="el-GR" altLang="el-GR" sz="1200" dirty="0">
                <a:solidFill>
                  <a:srgbClr val="000000"/>
                </a:solidFill>
                <a:latin typeface="+mn-lt"/>
              </a:rPr>
              <a:t>. Παναγιωτόπουλος - Φυσικός          </a:t>
            </a:r>
            <a:r>
              <a:rPr lang="el-GR" altLang="el-GR" sz="1200" dirty="0" err="1">
                <a:solidFill>
                  <a:srgbClr val="000000"/>
                </a:solidFill>
                <a:latin typeface="+mn-lt"/>
              </a:rPr>
              <a:t>www.merkopanas.blogspot.gr</a:t>
            </a:r>
            <a:endParaRPr lang="el-GR" altLang="el-GR" sz="1200" dirty="0">
              <a:solidFill>
                <a:srgbClr val="000000"/>
              </a:solidFill>
              <a:latin typeface="+mn-lt"/>
            </a:endParaRPr>
          </a:p>
        </p:txBody>
      </p:sp>
      <p:sp>
        <p:nvSpPr>
          <p:cNvPr id="1945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1969F0-8D68-44EE-A9A9-4E9F6336B696}" type="slidenum">
              <a:rPr lang="el-GR" altLang="el-GR" sz="1200">
                <a:solidFill>
                  <a:srgbClr val="000000"/>
                </a:solidFill>
                <a:latin typeface="+mn-lt"/>
              </a:rPr>
              <a:pPr eaLnBrk="1" hangingPunct="1"/>
              <a:t>22</a:t>
            </a:fld>
            <a:endParaRPr lang="el-GR" altLang="el-GR" sz="1200" dirty="0">
              <a:solidFill>
                <a:srgbClr val="000000"/>
              </a:solidFill>
              <a:latin typeface="+mn-lt"/>
            </a:endParaRPr>
          </a:p>
        </p:txBody>
      </p:sp>
      <p:grpSp>
        <p:nvGrpSpPr>
          <p:cNvPr id="5" name="Ομάδα 4"/>
          <p:cNvGrpSpPr/>
          <p:nvPr/>
        </p:nvGrpSpPr>
        <p:grpSpPr>
          <a:xfrm>
            <a:off x="1603603" y="442152"/>
            <a:ext cx="2303462" cy="2232025"/>
            <a:chOff x="1620158" y="527845"/>
            <a:chExt cx="2303462" cy="2232025"/>
          </a:xfrm>
        </p:grpSpPr>
        <p:sp>
          <p:nvSpPr>
            <p:cNvPr id="19477" name="Oval 4"/>
            <p:cNvSpPr>
              <a:spLocks noChangeArrowheads="1"/>
            </p:cNvSpPr>
            <p:nvPr/>
          </p:nvSpPr>
          <p:spPr bwMode="auto">
            <a:xfrm>
              <a:off x="1620158" y="527845"/>
              <a:ext cx="2303462" cy="22320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9478" name="Line 5"/>
            <p:cNvSpPr>
              <a:spLocks noChangeShapeType="1"/>
            </p:cNvSpPr>
            <p:nvPr/>
          </p:nvSpPr>
          <p:spPr bwMode="auto">
            <a:xfrm flipV="1">
              <a:off x="2772683" y="815182"/>
              <a:ext cx="792162" cy="7921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9479" name="Line 6"/>
            <p:cNvSpPr>
              <a:spLocks noChangeShapeType="1"/>
            </p:cNvSpPr>
            <p:nvPr/>
          </p:nvSpPr>
          <p:spPr bwMode="auto">
            <a:xfrm>
              <a:off x="2772683" y="1607345"/>
              <a:ext cx="1079500" cy="4333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9480" name="Text Box 8"/>
            <p:cNvSpPr txBox="1">
              <a:spLocks noChangeArrowheads="1"/>
            </p:cNvSpPr>
            <p:nvPr/>
          </p:nvSpPr>
          <p:spPr bwMode="auto">
            <a:xfrm>
              <a:off x="3060020" y="1751807"/>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32792" name="Text Box 24"/>
          <p:cNvSpPr txBox="1">
            <a:spLocks noChangeArrowheads="1"/>
          </p:cNvSpPr>
          <p:nvPr/>
        </p:nvSpPr>
        <p:spPr bwMode="auto">
          <a:xfrm>
            <a:off x="556712" y="2837952"/>
            <a:ext cx="7866697"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fontAlgn="base">
              <a:lnSpc>
                <a:spcPct val="150000"/>
              </a:lnSpc>
              <a:spcBef>
                <a:spcPct val="50000"/>
              </a:spcBef>
              <a:spcAft>
                <a:spcPct val="0"/>
              </a:spcAft>
              <a:defRPr/>
            </a:pPr>
            <a:r>
              <a:rPr lang="el-GR" altLang="el-GR" sz="2400" b="1" dirty="0">
                <a:solidFill>
                  <a:srgbClr val="000000"/>
                </a:solidFill>
                <a:latin typeface="Comic Sans MS" pitchFamily="66" charset="0"/>
              </a:rPr>
              <a:t>Η κεντρομόλος επιτάχυνση είναι αποτέλεσμα της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μεταβολής της διεύθυνσης</a:t>
            </a:r>
            <a:r>
              <a:rPr lang="el-GR" altLang="el-GR" sz="2400" b="1" dirty="0">
                <a:solidFill>
                  <a:srgbClr val="0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000000"/>
                </a:solidFill>
                <a:latin typeface="Comic Sans MS" pitchFamily="66" charset="0"/>
              </a:rPr>
              <a:t>της γραμμικής ταχύτητας.</a:t>
            </a:r>
          </a:p>
        </p:txBody>
      </p:sp>
      <p:sp>
        <p:nvSpPr>
          <p:cNvPr id="2" name="TextBox 1"/>
          <p:cNvSpPr txBox="1"/>
          <p:nvPr/>
        </p:nvSpPr>
        <p:spPr>
          <a:xfrm>
            <a:off x="450626" y="3960198"/>
            <a:ext cx="8298746" cy="2308324"/>
          </a:xfrm>
          <a:prstGeom prst="rect">
            <a:avLst/>
          </a:prstGeom>
          <a:noFill/>
        </p:spPr>
        <p:txBody>
          <a:bodyPr wrap="square" rtlCol="0">
            <a:spAutoFit/>
          </a:bodyPr>
          <a:lstStyle/>
          <a:p>
            <a:pPr>
              <a:lnSpc>
                <a:spcPct val="150000"/>
              </a:lnSpc>
            </a:pPr>
            <a:r>
              <a:rPr lang="el-GR" sz="2400" b="1" dirty="0" smtClean="0">
                <a:latin typeface="Comic Sans MS" panose="030F0702030302020204" pitchFamily="66" charset="0"/>
              </a:rPr>
              <a:t>Σε κάθε θέση του κινητού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διεύθυνση</a:t>
            </a:r>
            <a:r>
              <a:rPr lang="el-GR" sz="2400" b="1" dirty="0" smtClean="0">
                <a:latin typeface="Comic Sans MS" panose="030F0702030302020204" pitchFamily="66" charset="0"/>
              </a:rPr>
              <a:t> της κεντρομόλου επιτάχυνσης 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κάθετη</a:t>
            </a:r>
            <a:r>
              <a:rPr lang="el-GR" sz="2400" b="1" dirty="0" smtClean="0">
                <a:latin typeface="Comic Sans MS" panose="030F0702030302020204" pitchFamily="66" charset="0"/>
              </a:rPr>
              <a:t> στη διεύθυνση της (γραμμικής) ταχύτητας, ενώ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φορά</a:t>
            </a:r>
            <a:r>
              <a:rPr lang="el-GR" sz="2400" b="1" dirty="0" smtClean="0">
                <a:latin typeface="Comic Sans MS" panose="030F0702030302020204" pitchFamily="66" charset="0"/>
              </a:rPr>
              <a:t> της είναι προς το κέντρο της κυκλικής κίνησης.</a:t>
            </a:r>
            <a:endParaRPr lang="el-GR" sz="2400" b="1" dirty="0">
              <a:latin typeface="Comic Sans MS" panose="030F0702030302020204" pitchFamily="66" charset="0"/>
            </a:endParaRPr>
          </a:p>
        </p:txBody>
      </p:sp>
      <p:grpSp>
        <p:nvGrpSpPr>
          <p:cNvPr id="6" name="Ομάδα 5"/>
          <p:cNvGrpSpPr/>
          <p:nvPr/>
        </p:nvGrpSpPr>
        <p:grpSpPr>
          <a:xfrm>
            <a:off x="3060878" y="23271"/>
            <a:ext cx="664323" cy="1388730"/>
            <a:chOff x="3077433" y="108964"/>
            <a:chExt cx="664323" cy="1388730"/>
          </a:xfrm>
        </p:grpSpPr>
        <p:grpSp>
          <p:nvGrpSpPr>
            <p:cNvPr id="4" name="Ομάδα 3"/>
            <p:cNvGrpSpPr/>
            <p:nvPr/>
          </p:nvGrpSpPr>
          <p:grpSpPr>
            <a:xfrm>
              <a:off x="3131458" y="383382"/>
              <a:ext cx="433387" cy="792163"/>
              <a:chOff x="3131458" y="383382"/>
              <a:chExt cx="433387" cy="792163"/>
            </a:xfrm>
          </p:grpSpPr>
          <p:sp>
            <p:nvSpPr>
              <p:cNvPr id="19484" name="Line 10"/>
              <p:cNvSpPr>
                <a:spLocks noChangeShapeType="1"/>
              </p:cNvSpPr>
              <p:nvPr/>
            </p:nvSpPr>
            <p:spPr bwMode="auto">
              <a:xfrm flipH="1" flipV="1">
                <a:off x="3131458" y="383382"/>
                <a:ext cx="433387" cy="431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9482" name="Line 13"/>
              <p:cNvSpPr>
                <a:spLocks noChangeShapeType="1"/>
              </p:cNvSpPr>
              <p:nvPr/>
            </p:nvSpPr>
            <p:spPr bwMode="auto">
              <a:xfrm flipH="1">
                <a:off x="3204483" y="815182"/>
                <a:ext cx="360362" cy="360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31" name="TextBox 30"/>
                <p:cNvSpPr txBox="1"/>
                <p:nvPr/>
              </p:nvSpPr>
              <p:spPr>
                <a:xfrm>
                  <a:off x="3104017" y="1097584"/>
                  <a:ext cx="637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𝟏</m:t>
                            </m:r>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04017" y="1097584"/>
                  <a:ext cx="637739" cy="400110"/>
                </a:xfrm>
                <a:prstGeom prst="rect">
                  <a:avLst/>
                </a:prstGeom>
                <a:blipFill rotWithShape="1">
                  <a:blip r:embed="rId2"/>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077433" y="108964"/>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r>
                          <a:rPr lang="el-GR" sz="2000" b="1" i="1" baseline="-25000" smtClean="0">
                            <a:solidFill>
                              <a:srgbClr val="006600"/>
                            </a:solidFill>
                            <a:effectLst>
                              <a:outerShdw blurRad="38100" dist="38100" dir="2700000" algn="tl">
                                <a:srgbClr val="000000">
                                  <a:alpha val="43137"/>
                                </a:srgbClr>
                              </a:outerShdw>
                            </a:effectLst>
                            <a:latin typeface="Cambria Math"/>
                          </a:rPr>
                          <m:t>𝟏</m:t>
                        </m:r>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077433" y="108964"/>
                  <a:ext cx="470000" cy="392993"/>
                </a:xfrm>
                <a:prstGeom prst="rect">
                  <a:avLst/>
                </a:prstGeom>
                <a:blipFill rotWithShape="1">
                  <a:blip r:embed="rId6"/>
                  <a:stretch>
                    <a:fillRect b="-9375"/>
                  </a:stretch>
                </a:blipFill>
              </p:spPr>
              <p:txBody>
                <a:bodyPr/>
                <a:lstStyle/>
                <a:p>
                  <a:r>
                    <a:rPr lang="el-GR">
                      <a:noFill/>
                    </a:rPr>
                    <a:t> </a:t>
                  </a:r>
                </a:p>
              </p:txBody>
            </p:sp>
          </mc:Fallback>
        </mc:AlternateContent>
      </p:grpSp>
      <p:grpSp>
        <p:nvGrpSpPr>
          <p:cNvPr id="7" name="Ομάδα 6"/>
          <p:cNvGrpSpPr/>
          <p:nvPr/>
        </p:nvGrpSpPr>
        <p:grpSpPr>
          <a:xfrm>
            <a:off x="1093387" y="1020580"/>
            <a:ext cx="1481766" cy="784414"/>
            <a:chOff x="1109942" y="1106273"/>
            <a:chExt cx="1481766" cy="784414"/>
          </a:xfrm>
        </p:grpSpPr>
        <p:grpSp>
          <p:nvGrpSpPr>
            <p:cNvPr id="32802" name="Group 34"/>
            <p:cNvGrpSpPr>
              <a:grpSpLocks/>
            </p:cNvGrpSpPr>
            <p:nvPr/>
          </p:nvGrpSpPr>
          <p:grpSpPr bwMode="auto">
            <a:xfrm>
              <a:off x="1441596" y="1106273"/>
              <a:ext cx="863600" cy="576263"/>
              <a:chOff x="1837" y="845"/>
              <a:chExt cx="544" cy="363"/>
            </a:xfrm>
          </p:grpSpPr>
          <p:sp>
            <p:nvSpPr>
              <p:cNvPr id="19473" name="Line 16"/>
              <p:cNvSpPr>
                <a:spLocks noChangeShapeType="1"/>
              </p:cNvSpPr>
              <p:nvPr/>
            </p:nvSpPr>
            <p:spPr bwMode="auto">
              <a:xfrm flipH="1">
                <a:off x="1837" y="845"/>
                <a:ext cx="203" cy="3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9475" name="Line 18"/>
              <p:cNvSpPr>
                <a:spLocks noChangeShapeType="1"/>
              </p:cNvSpPr>
              <p:nvPr/>
            </p:nvSpPr>
            <p:spPr bwMode="auto">
              <a:xfrm>
                <a:off x="2018" y="845"/>
                <a:ext cx="363" cy="18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1953969" y="1335294"/>
                  <a:ext cx="637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l-GR" sz="2000" b="1" i="1" smtClean="0">
                                <a:solidFill>
                                  <a:srgbClr val="FF0000"/>
                                </a:solidFill>
                                <a:effectLst>
                                  <a:outerShdw blurRad="38100" dist="38100" dir="2700000" algn="tl">
                                    <a:srgbClr val="000000">
                                      <a:alpha val="43137"/>
                                    </a:srgbClr>
                                  </a:outerShdw>
                                </a:effectLst>
                                <a:latin typeface="Cambria Math"/>
                              </a:rPr>
                              <m:t>𝟐</m:t>
                            </m:r>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1953969" y="1335294"/>
                  <a:ext cx="637739" cy="400110"/>
                </a:xfrm>
                <a:prstGeom prst="rect">
                  <a:avLst/>
                </a:prstGeom>
                <a:blipFill rotWithShape="1">
                  <a:blip r:embed="rId7"/>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109942" y="1497694"/>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r>
                          <a:rPr lang="el-GR" sz="2000" b="1" i="1" baseline="-25000" smtClean="0">
                            <a:solidFill>
                              <a:srgbClr val="006600"/>
                            </a:solidFill>
                            <a:effectLst>
                              <a:outerShdw blurRad="38100" dist="38100" dir="2700000" algn="tl">
                                <a:srgbClr val="000000">
                                  <a:alpha val="43137"/>
                                </a:srgbClr>
                              </a:outerShdw>
                            </a:effectLst>
                            <a:latin typeface="Cambria Math"/>
                          </a:rPr>
                          <m:t>𝟐</m:t>
                        </m:r>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109942" y="1497694"/>
                  <a:ext cx="470000" cy="392993"/>
                </a:xfrm>
                <a:prstGeom prst="rect">
                  <a:avLst/>
                </a:prstGeom>
                <a:blipFill rotWithShape="1">
                  <a:blip r:embed="rId8"/>
                  <a:stretch>
                    <a:fillRect b="-9375"/>
                  </a:stretch>
                </a:blipFill>
              </p:spPr>
              <p:txBody>
                <a:bodyPr/>
                <a:lstStyle/>
                <a:p>
                  <a:r>
                    <a:rPr lang="el-GR">
                      <a:noFill/>
                    </a:rPr>
                    <a:t> </a:t>
                  </a:r>
                </a:p>
              </p:txBody>
            </p:sp>
          </mc:Fallback>
        </mc:AlternateContent>
      </p:grpSp>
      <p:grpSp>
        <p:nvGrpSpPr>
          <p:cNvPr id="8" name="Ομάδα 7"/>
          <p:cNvGrpSpPr/>
          <p:nvPr/>
        </p:nvGrpSpPr>
        <p:grpSpPr>
          <a:xfrm>
            <a:off x="1823442" y="1824924"/>
            <a:ext cx="943303" cy="1119288"/>
            <a:chOff x="1839997" y="1910617"/>
            <a:chExt cx="943303" cy="1119288"/>
          </a:xfrm>
        </p:grpSpPr>
        <p:grpSp>
          <p:nvGrpSpPr>
            <p:cNvPr id="3" name="Ομάδα 2"/>
            <p:cNvGrpSpPr/>
            <p:nvPr/>
          </p:nvGrpSpPr>
          <p:grpSpPr>
            <a:xfrm>
              <a:off x="1839997" y="1920081"/>
              <a:ext cx="465200" cy="839789"/>
              <a:chOff x="2032210" y="2121542"/>
              <a:chExt cx="465200" cy="839789"/>
            </a:xfrm>
          </p:grpSpPr>
          <p:sp>
            <p:nvSpPr>
              <p:cNvPr id="38" name="Line 18"/>
              <p:cNvSpPr>
                <a:spLocks noChangeShapeType="1"/>
              </p:cNvSpPr>
              <p:nvPr/>
            </p:nvSpPr>
            <p:spPr bwMode="auto">
              <a:xfrm flipV="1">
                <a:off x="2049174" y="2121542"/>
                <a:ext cx="448236" cy="40047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39" name="Line 16"/>
              <p:cNvSpPr>
                <a:spLocks noChangeShapeType="1"/>
              </p:cNvSpPr>
              <p:nvPr/>
            </p:nvSpPr>
            <p:spPr bwMode="auto">
              <a:xfrm>
                <a:off x="2032210" y="2522023"/>
                <a:ext cx="355740" cy="43930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41" name="TextBox 40"/>
                <p:cNvSpPr txBox="1"/>
                <p:nvPr/>
              </p:nvSpPr>
              <p:spPr>
                <a:xfrm>
                  <a:off x="2145561" y="1910617"/>
                  <a:ext cx="637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l-GR" sz="2000" b="1" i="1" smtClean="0">
                                <a:solidFill>
                                  <a:srgbClr val="FF0000"/>
                                </a:solidFill>
                                <a:effectLst>
                                  <a:outerShdw blurRad="38100" dist="38100" dir="2700000" algn="tl">
                                    <a:srgbClr val="000000">
                                      <a:alpha val="43137"/>
                                    </a:srgbClr>
                                  </a:outerShdw>
                                </a:effectLst>
                                <a:latin typeface="Cambria Math"/>
                              </a:rPr>
                              <m:t>𝟑</m:t>
                            </m:r>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2145561" y="1910617"/>
                  <a:ext cx="637739" cy="400110"/>
                </a:xfrm>
                <a:prstGeom prst="rect">
                  <a:avLst/>
                </a:prstGeom>
                <a:blipFill rotWithShape="1">
                  <a:blip r:embed="rId9"/>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081079" y="2636912"/>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r>
                          <a:rPr lang="el-GR" sz="2000" b="1" i="1" baseline="-25000" smtClean="0">
                            <a:solidFill>
                              <a:srgbClr val="006600"/>
                            </a:solidFill>
                            <a:effectLst>
                              <a:outerShdw blurRad="38100" dist="38100" dir="2700000" algn="tl">
                                <a:srgbClr val="000000">
                                  <a:alpha val="43137"/>
                                </a:srgbClr>
                              </a:outerShdw>
                            </a:effectLst>
                            <a:latin typeface="Cambria Math"/>
                          </a:rPr>
                          <m:t>𝟑</m:t>
                        </m:r>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081079" y="2636912"/>
                  <a:ext cx="470000" cy="392993"/>
                </a:xfrm>
                <a:prstGeom prst="rect">
                  <a:avLst/>
                </a:prstGeom>
                <a:blipFill rotWithShape="1">
                  <a:blip r:embed="rId10"/>
                  <a:stretch>
                    <a:fillRect b="-937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4604584" y="1031747"/>
                <a:ext cx="1604991" cy="965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800" b="1" i="1" smtClean="0">
                              <a:solidFill>
                                <a:srgbClr val="FF0000"/>
                              </a:solidFill>
                              <a:effectLst>
                                <a:outerShdw blurRad="38100" dist="38100" dir="2700000" algn="tl">
                                  <a:srgbClr val="000000">
                                    <a:alpha val="43137"/>
                                  </a:srgbClr>
                                </a:outerShdw>
                              </a:effectLst>
                              <a:latin typeface="Cambria Math"/>
                            </a:rPr>
                            <m:t>𝜶</m:t>
                          </m:r>
                        </m:e>
                        <m:sub>
                          <m:r>
                            <a:rPr lang="el-GR" sz="2800" b="1" i="0" smtClean="0">
                              <a:solidFill>
                                <a:srgbClr val="FF0000"/>
                              </a:solidFill>
                              <a:effectLst>
                                <a:outerShdw blurRad="38100" dist="38100" dir="2700000" algn="tl">
                                  <a:srgbClr val="000000">
                                    <a:alpha val="43137"/>
                                  </a:srgbClr>
                                </a:outerShdw>
                              </a:effectLst>
                              <a:latin typeface="Cambria Math"/>
                            </a:rPr>
                            <m:t>𝛋</m:t>
                          </m:r>
                        </m:sub>
                      </m:sSub>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p>
                            <m:sSup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2800" b="1" i="1" smtClean="0">
                                  <a:solidFill>
                                    <a:srgbClr val="FF0000"/>
                                  </a:solidFill>
                                  <a:effectLst>
                                    <a:outerShdw blurRad="38100" dist="38100" dir="2700000" algn="tl">
                                      <a:srgbClr val="000000">
                                        <a:alpha val="43137"/>
                                      </a:srgbClr>
                                    </a:outerShdw>
                                  </a:effectLst>
                                  <a:latin typeface="Cambria Math"/>
                                </a:rPr>
                                <m:t>𝝊</m:t>
                              </m:r>
                            </m:e>
                            <m:sup>
                              <m:r>
                                <a:rPr lang="el-GR" sz="2800" b="1" i="1" smtClean="0">
                                  <a:solidFill>
                                    <a:srgbClr val="FF0000"/>
                                  </a:solidFill>
                                  <a:effectLst>
                                    <a:outerShdw blurRad="38100" dist="38100" dir="2700000" algn="tl">
                                      <a:srgbClr val="000000">
                                        <a:alpha val="43137"/>
                                      </a:srgbClr>
                                    </a:outerShdw>
                                  </a:effectLst>
                                  <a:latin typeface="Cambria Math"/>
                                </a:rPr>
                                <m:t>𝟐</m:t>
                              </m:r>
                            </m:sup>
                          </m:sSup>
                        </m:num>
                        <m:den>
                          <m:r>
                            <a:rPr lang="en-US" sz="28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604584" y="1031747"/>
                <a:ext cx="1604991" cy="965136"/>
              </a:xfrm>
              <a:prstGeom prst="rect">
                <a:avLst/>
              </a:prstGeom>
              <a:blipFill rotWithShape="1">
                <a:blip r:embed="rId11"/>
                <a:stretch>
                  <a:fillRect b="-12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084168" y="1041451"/>
                <a:ext cx="1719573" cy="965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p>
                            <m:sSup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2800" b="1" i="1" smtClean="0">
                                  <a:solidFill>
                                    <a:srgbClr val="FF0000"/>
                                  </a:solidFill>
                                  <a:effectLst>
                                    <a:outerShdw blurRad="38100" dist="38100" dir="2700000" algn="tl">
                                      <a:srgbClr val="000000">
                                        <a:alpha val="43137"/>
                                      </a:srgbClr>
                                    </a:outerShdw>
                                  </a:effectLst>
                                  <a:latin typeface="Cambria Math"/>
                                </a:rPr>
                                <m:t>(</m:t>
                              </m:r>
                              <m:r>
                                <a:rPr lang="el-GR" sz="2800" b="1" i="1" smtClean="0">
                                  <a:solidFill>
                                    <a:srgbClr val="FF0000"/>
                                  </a:solidFill>
                                  <a:effectLst>
                                    <a:outerShdw blurRad="38100" dist="38100" dir="2700000" algn="tl">
                                      <a:srgbClr val="000000">
                                        <a:alpha val="43137"/>
                                      </a:srgbClr>
                                    </a:outerShdw>
                                  </a:effectLst>
                                  <a:latin typeface="Cambria Math"/>
                                </a:rPr>
                                <m:t>𝝎</m:t>
                              </m:r>
                              <m:r>
                                <a:rPr lang="en-US" sz="2800" b="1" i="1" smtClean="0">
                                  <a:solidFill>
                                    <a:srgbClr val="FF0000"/>
                                  </a:solidFill>
                                  <a:effectLst>
                                    <a:outerShdw blurRad="38100" dist="38100" dir="2700000" algn="tl">
                                      <a:srgbClr val="000000">
                                        <a:alpha val="43137"/>
                                      </a:srgbClr>
                                    </a:outerShdw>
                                  </a:effectLst>
                                  <a:latin typeface="Cambria Math"/>
                                </a:rPr>
                                <m:t>𝑹</m:t>
                              </m:r>
                              <m:r>
                                <a:rPr lang="en-US" sz="2800" b="1" i="1" smtClean="0">
                                  <a:solidFill>
                                    <a:srgbClr val="FF0000"/>
                                  </a:solidFill>
                                  <a:effectLst>
                                    <a:outerShdw blurRad="38100" dist="38100" dir="2700000" algn="tl">
                                      <a:srgbClr val="000000">
                                        <a:alpha val="43137"/>
                                      </a:srgbClr>
                                    </a:outerShdw>
                                  </a:effectLst>
                                  <a:latin typeface="Cambria Math"/>
                                </a:rPr>
                                <m:t>)</m:t>
                              </m:r>
                            </m:e>
                            <m:sup>
                              <m:r>
                                <a:rPr lang="el-GR" sz="2800" b="1" i="1" smtClean="0">
                                  <a:solidFill>
                                    <a:srgbClr val="FF0000"/>
                                  </a:solidFill>
                                  <a:effectLst>
                                    <a:outerShdw blurRad="38100" dist="38100" dir="2700000" algn="tl">
                                      <a:srgbClr val="000000">
                                        <a:alpha val="43137"/>
                                      </a:srgbClr>
                                    </a:outerShdw>
                                  </a:effectLst>
                                  <a:latin typeface="Cambria Math"/>
                                </a:rPr>
                                <m:t>𝟐</m:t>
                              </m:r>
                            </m:sup>
                          </m:sSup>
                        </m:num>
                        <m:den>
                          <m:r>
                            <a:rPr lang="en-US" sz="28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2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6084168" y="1041451"/>
                <a:ext cx="1719573" cy="965136"/>
              </a:xfrm>
              <a:prstGeom prst="rect">
                <a:avLst/>
              </a:prstGeom>
              <a:blipFill rotWithShape="1">
                <a:blip r:embed="rId12"/>
                <a:stretch>
                  <a:fillRect b="-1266"/>
                </a:stretch>
              </a:blipFill>
            </p:spPr>
            <p:txBody>
              <a:bodyPr/>
              <a:lstStyle/>
              <a:p>
                <a:r>
                  <a:rPr lang="el-GR">
                    <a:noFill/>
                  </a:rPr>
                  <a:t> </a:t>
                </a:r>
              </a:p>
            </p:txBody>
          </p:sp>
        </mc:Fallback>
      </mc:AlternateContent>
      <p:grpSp>
        <p:nvGrpSpPr>
          <p:cNvPr id="12" name="Ομάδα 11"/>
          <p:cNvGrpSpPr/>
          <p:nvPr/>
        </p:nvGrpSpPr>
        <p:grpSpPr>
          <a:xfrm>
            <a:off x="5083320" y="1615579"/>
            <a:ext cx="3340089" cy="1202123"/>
            <a:chOff x="5083320" y="1615579"/>
            <a:chExt cx="3340089" cy="1202123"/>
          </a:xfrm>
        </p:grpSpPr>
        <p:grpSp>
          <p:nvGrpSpPr>
            <p:cNvPr id="11" name="Ομάδα 10"/>
            <p:cNvGrpSpPr/>
            <p:nvPr/>
          </p:nvGrpSpPr>
          <p:grpSpPr>
            <a:xfrm>
              <a:off x="5083320" y="2284736"/>
              <a:ext cx="2796994" cy="532966"/>
              <a:chOff x="6084168" y="1340862"/>
              <a:chExt cx="2796994" cy="532966"/>
            </a:xfrm>
          </p:grpSpPr>
          <p:sp>
            <p:nvSpPr>
              <p:cNvPr id="19471" name="AutoShape 22"/>
              <p:cNvSpPr>
                <a:spLocks noChangeArrowheads="1"/>
              </p:cNvSpPr>
              <p:nvPr/>
            </p:nvSpPr>
            <p:spPr bwMode="auto">
              <a:xfrm>
                <a:off x="6084168" y="1650820"/>
                <a:ext cx="543095" cy="43370"/>
              </a:xfrm>
              <a:prstGeom prst="rightArrow">
                <a:avLst>
                  <a:gd name="adj1" fmla="val 50000"/>
                  <a:gd name="adj2" fmla="val 25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10" name="Ορθογώνιο 9"/>
                  <p:cNvSpPr/>
                  <p:nvPr/>
                </p:nvSpPr>
                <p:spPr>
                  <a:xfrm>
                    <a:off x="6732240" y="1340862"/>
                    <a:ext cx="2148922"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sSubPr>
                            <m:e>
                              <m:r>
                                <a:rPr lang="el-GR" sz="2800" b="1" i="1">
                                  <a:solidFill>
                                    <a:srgbClr val="006600"/>
                                  </a:solidFill>
                                  <a:effectLst>
                                    <a:outerShdw blurRad="38100" dist="38100" dir="2700000" algn="tl">
                                      <a:srgbClr val="000000">
                                        <a:alpha val="43137"/>
                                      </a:srgbClr>
                                    </a:outerShdw>
                                  </a:effectLst>
                                  <a:latin typeface="Cambria Math"/>
                                </a:rPr>
                                <m:t>𝜶</m:t>
                              </m:r>
                            </m:e>
                            <m:sub>
                              <m:r>
                                <a:rPr lang="el-GR" sz="2800" b="1">
                                  <a:solidFill>
                                    <a:srgbClr val="006600"/>
                                  </a:solidFill>
                                  <a:effectLst>
                                    <a:outerShdw blurRad="38100" dist="38100" dir="2700000" algn="tl">
                                      <a:srgbClr val="000000">
                                        <a:alpha val="43137"/>
                                      </a:srgbClr>
                                    </a:outerShdw>
                                  </a:effectLst>
                                  <a:latin typeface="Cambria Math"/>
                                </a:rPr>
                                <m:t>𝛋</m:t>
                              </m:r>
                            </m:sub>
                          </m:sSub>
                          <m:r>
                            <a:rPr lang="el-GR" sz="2800" b="1" i="1">
                              <a:solidFill>
                                <a:srgbClr val="006600"/>
                              </a:solidFill>
                              <a:effectLst>
                                <a:outerShdw blurRad="38100" dist="38100" dir="2700000" algn="tl">
                                  <a:srgbClr val="000000">
                                    <a:alpha val="43137"/>
                                  </a:srgbClr>
                                </a:outerShdw>
                              </a:effectLst>
                              <a:latin typeface="Cambria Math"/>
                            </a:rPr>
                            <m:t>= </m:t>
                          </m:r>
                          <m:r>
                            <a:rPr lang="el-GR" sz="2800" b="1" i="1" smtClean="0">
                              <a:solidFill>
                                <a:srgbClr val="006600"/>
                              </a:solidFill>
                              <a:effectLst>
                                <a:outerShdw blurRad="38100" dist="38100" dir="2700000" algn="tl">
                                  <a:srgbClr val="000000">
                                    <a:alpha val="43137"/>
                                  </a:srgbClr>
                                </a:outerShdw>
                              </a:effectLst>
                              <a:latin typeface="Cambria Math"/>
                            </a:rPr>
                            <m:t> </m:t>
                          </m:r>
                          <m:sSup>
                            <m:sSupPr>
                              <m:ctrlP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2800" b="1" i="1" smtClean="0">
                                  <a:solidFill>
                                    <a:srgbClr val="006600"/>
                                  </a:solidFill>
                                  <a:effectLst>
                                    <a:outerShdw blurRad="38100" dist="38100" dir="2700000" algn="tl">
                                      <a:srgbClr val="000000">
                                        <a:alpha val="43137"/>
                                      </a:srgbClr>
                                    </a:outerShdw>
                                  </a:effectLst>
                                  <a:latin typeface="Cambria Math"/>
                                </a:rPr>
                                <m:t>𝝎</m:t>
                              </m:r>
                            </m:e>
                            <m:sup>
                              <m:r>
                                <a:rPr lang="el-GR" sz="2800" b="1" i="1" smtClean="0">
                                  <a:solidFill>
                                    <a:srgbClr val="006600"/>
                                  </a:solidFill>
                                  <a:effectLst>
                                    <a:outerShdw blurRad="38100" dist="38100" dir="2700000" algn="tl">
                                      <a:srgbClr val="000000">
                                        <a:alpha val="43137"/>
                                      </a:srgbClr>
                                    </a:outerShdw>
                                  </a:effectLst>
                                  <a:latin typeface="Cambria Math"/>
                                </a:rPr>
                                <m:t>𝟐</m:t>
                              </m:r>
                            </m:sup>
                          </m:sSup>
                          <m:r>
                            <a:rPr lang="el-GR" sz="2800" b="1" i="1" smtClean="0">
                              <a:solidFill>
                                <a:srgbClr val="006600"/>
                              </a:solidFill>
                              <a:effectLst>
                                <a:outerShdw blurRad="38100" dist="38100" dir="2700000" algn="tl">
                                  <a:srgbClr val="000000">
                                    <a:alpha val="43137"/>
                                  </a:srgbClr>
                                </a:outerShdw>
                              </a:effectLst>
                              <a:latin typeface="Cambria Math"/>
                            </a:rPr>
                            <m:t>.</m:t>
                          </m:r>
                          <m:r>
                            <a:rPr lang="en-US" sz="2800" b="1" i="1" smtClean="0">
                              <a:solidFill>
                                <a:srgbClr val="006600"/>
                              </a:solidFill>
                              <a:effectLst>
                                <a:outerShdw blurRad="38100" dist="38100" dir="2700000" algn="tl">
                                  <a:srgbClr val="000000">
                                    <a:alpha val="43137"/>
                                  </a:srgbClr>
                                </a:outerShdw>
                              </a:effectLst>
                              <a:latin typeface="Cambria Math"/>
                            </a:rPr>
                            <m:t>𝑹</m:t>
                          </m:r>
                        </m:oMath>
                      </m:oMathPara>
                    </a14:m>
                    <a:endParaRPr lang="el-GR" sz="2800" dirty="0">
                      <a:solidFill>
                        <a:srgbClr val="006600"/>
                      </a:solidFill>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6732240" y="1340862"/>
                    <a:ext cx="2148922" cy="532966"/>
                  </a:xfrm>
                  <a:prstGeom prst="rect">
                    <a:avLst/>
                  </a:prstGeom>
                  <a:blipFill rotWithShape="1">
                    <a:blip r:embed="rId13"/>
                    <a:stretch>
                      <a:fillRect/>
                    </a:stretch>
                  </a:blipFill>
                </p:spPr>
                <p:txBody>
                  <a:bodyPr/>
                  <a:lstStyle/>
                  <a:p>
                    <a:r>
                      <a:rPr lang="el-GR">
                        <a:noFill/>
                      </a:rPr>
                      <a:t> </a:t>
                    </a:r>
                  </a:p>
                </p:txBody>
              </p:sp>
            </mc:Fallback>
          </mc:AlternateContent>
        </p:grpSp>
        <p:sp>
          <p:nvSpPr>
            <p:cNvPr id="54" name="AutoShape 22"/>
            <p:cNvSpPr>
              <a:spLocks noChangeArrowheads="1"/>
            </p:cNvSpPr>
            <p:nvPr/>
          </p:nvSpPr>
          <p:spPr bwMode="auto">
            <a:xfrm>
              <a:off x="7880314" y="1615579"/>
              <a:ext cx="543095" cy="43370"/>
            </a:xfrm>
            <a:prstGeom prst="rightArrow">
              <a:avLst>
                <a:gd name="adj1" fmla="val 50000"/>
                <a:gd name="adj2" fmla="val 25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3" name="Ομάδα 12"/>
          <p:cNvGrpSpPr/>
          <p:nvPr/>
        </p:nvGrpSpPr>
        <p:grpSpPr>
          <a:xfrm>
            <a:off x="2467203" y="447981"/>
            <a:ext cx="685006" cy="1073671"/>
            <a:chOff x="2467203" y="447981"/>
            <a:chExt cx="685006" cy="1073671"/>
          </a:xfrm>
        </p:grpSpPr>
        <p:grpSp>
          <p:nvGrpSpPr>
            <p:cNvPr id="32800" name="Group 32"/>
            <p:cNvGrpSpPr>
              <a:grpSpLocks/>
            </p:cNvGrpSpPr>
            <p:nvPr/>
          </p:nvGrpSpPr>
          <p:grpSpPr bwMode="auto">
            <a:xfrm>
              <a:off x="2467203" y="585027"/>
              <a:ext cx="288925" cy="936625"/>
              <a:chOff x="2517" y="572"/>
              <a:chExt cx="182" cy="590"/>
            </a:xfrm>
          </p:grpSpPr>
          <p:sp>
            <p:nvSpPr>
              <p:cNvPr id="19466" name="Line 26"/>
              <p:cNvSpPr>
                <a:spLocks noChangeShapeType="1"/>
              </p:cNvSpPr>
              <p:nvPr/>
            </p:nvSpPr>
            <p:spPr bwMode="auto">
              <a:xfrm flipV="1">
                <a:off x="2698" y="572"/>
                <a:ext cx="1" cy="59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p:nvGrpSpPr>
              <p:cNvPr id="19468" name="Group 28"/>
              <p:cNvGrpSpPr>
                <a:grpSpLocks/>
              </p:cNvGrpSpPr>
              <p:nvPr/>
            </p:nvGrpSpPr>
            <p:grpSpPr bwMode="auto">
              <a:xfrm>
                <a:off x="2517" y="572"/>
                <a:ext cx="136" cy="137"/>
                <a:chOff x="3016" y="572"/>
                <a:chExt cx="227" cy="226"/>
              </a:xfrm>
            </p:grpSpPr>
            <p:sp>
              <p:nvSpPr>
                <p:cNvPr id="19469" name="Oval 29"/>
                <p:cNvSpPr>
                  <a:spLocks noChangeArrowheads="1"/>
                </p:cNvSpPr>
                <p:nvPr/>
              </p:nvSpPr>
              <p:spPr bwMode="auto">
                <a:xfrm>
                  <a:off x="3016" y="572"/>
                  <a:ext cx="227" cy="22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l-GR" altLang="el-GR" b="1" smtClean="0">
                    <a:solidFill>
                      <a:srgbClr val="000000"/>
                    </a:solidFill>
                  </a:endParaRPr>
                </a:p>
              </p:txBody>
            </p:sp>
            <p:sp>
              <p:nvSpPr>
                <p:cNvPr id="19470" name="Oval 30"/>
                <p:cNvSpPr>
                  <a:spLocks noChangeArrowheads="1"/>
                </p:cNvSpPr>
                <p:nvPr/>
              </p:nvSpPr>
              <p:spPr bwMode="auto">
                <a:xfrm>
                  <a:off x="3107" y="663"/>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45" name="TextBox 44"/>
                <p:cNvSpPr txBox="1"/>
                <p:nvPr/>
              </p:nvSpPr>
              <p:spPr>
                <a:xfrm>
                  <a:off x="2725490" y="447981"/>
                  <a:ext cx="426719" cy="39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0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725490" y="447981"/>
                  <a:ext cx="426719" cy="393056"/>
                </a:xfrm>
                <a:prstGeom prst="rect">
                  <a:avLst/>
                </a:prstGeom>
                <a:blipFill rotWithShape="1">
                  <a:blip r:embed="rId14"/>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420830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250"/>
                            </p:stCondLst>
                            <p:childTnLst>
                              <p:par>
                                <p:cTn id="18" presetID="22" presetClass="entr" presetSubtype="4" fill="hold"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22" presetClass="entr" presetSubtype="4" fill="hold"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2792"/>
                                        </p:tgtEl>
                                        <p:attrNameLst>
                                          <p:attrName>style.visibility</p:attrName>
                                        </p:attrNameLst>
                                      </p:cBhvr>
                                      <p:to>
                                        <p:strVal val="visible"/>
                                      </p:to>
                                    </p:set>
                                    <p:animEffect transition="in" filter="dissolve">
                                      <p:cBhvr>
                                        <p:cTn id="29" dur="500"/>
                                        <p:tgtEl>
                                          <p:spTgt spid="3279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par>
                          <p:cTn id="40" fill="hold">
                            <p:stCondLst>
                              <p:cond delay="500"/>
                            </p:stCondLst>
                            <p:childTnLst>
                              <p:par>
                                <p:cTn id="41" presetID="16" presetClass="entr" presetSubtype="21" fill="hold" grpId="0" nodeType="afterEffect">
                                  <p:stCondLst>
                                    <p:cond delay="500"/>
                                  </p:stCondLst>
                                  <p:childTnLst>
                                    <p:set>
                                      <p:cBhvr>
                                        <p:cTn id="42" dur="1" fill="hold">
                                          <p:stCondLst>
                                            <p:cond delay="0"/>
                                          </p:stCondLst>
                                        </p:cTn>
                                        <p:tgtEl>
                                          <p:spTgt spid="53"/>
                                        </p:tgtEl>
                                        <p:attrNameLst>
                                          <p:attrName>style.visibility</p:attrName>
                                        </p:attrNameLst>
                                      </p:cBhvr>
                                      <p:to>
                                        <p:strVal val="visible"/>
                                      </p:to>
                                    </p:set>
                                    <p:animEffect transition="in" filter="barn(inVertical)">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2" grpId="0"/>
      <p:bldP spid="2" grpId="0"/>
      <p:bldP spid="9"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23</a:t>
            </a:fld>
            <a:endParaRPr lang="el-GR" dirty="0">
              <a:solidFill>
                <a:prstClr val="black"/>
              </a:solidFill>
            </a:endParaRPr>
          </a:p>
        </p:txBody>
      </p:sp>
      <p:sp>
        <p:nvSpPr>
          <p:cNvPr id="4" name="Text Box 4"/>
          <p:cNvSpPr txBox="1">
            <a:spLocks noChangeArrowheads="1"/>
          </p:cNvSpPr>
          <p:nvPr/>
        </p:nvSpPr>
        <p:spPr bwMode="auto">
          <a:xfrm>
            <a:off x="1403350" y="1341438"/>
            <a:ext cx="6408738"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50000"/>
              </a:lnSpc>
              <a:spcBef>
                <a:spcPct val="50000"/>
              </a:spcBef>
              <a:spcAft>
                <a:spcPct val="0"/>
              </a:spcAft>
              <a:buClrTx/>
              <a:buSzTx/>
              <a:buFontTx/>
              <a:buNone/>
              <a:tabLst/>
              <a:defRPr/>
            </a:pPr>
            <a:r>
              <a:rPr kumimoji="0" lang="el-GR" altLang="el-GR" sz="2400" b="1" i="0" u="none" strike="noStrike" kern="0" cap="none" spc="0" normalizeH="0" baseline="0" noProof="0" dirty="0">
                <a:ln>
                  <a:noFill/>
                </a:ln>
                <a:solidFill>
                  <a:srgbClr val="000000"/>
                </a:solidFill>
                <a:uLnTx/>
                <a:uFillTx/>
                <a:latin typeface="Comic Sans MS" pitchFamily="66" charset="0"/>
                <a:hlinkClick r:id="rId2"/>
              </a:rPr>
              <a:t>Συνοπτική παρουσίαση των προηγουμένων με την βοήθεια μιας προσομοίωσης. </a:t>
            </a:r>
            <a:endParaRPr kumimoji="0" lang="el-GR" altLang="el-GR" sz="2400" b="1" i="0" u="none" strike="noStrike" kern="0" cap="none" spc="0" normalizeH="0" baseline="0" noProof="0" dirty="0">
              <a:ln>
                <a:noFill/>
              </a:ln>
              <a:solidFill>
                <a:srgbClr val="000000"/>
              </a:solidFill>
              <a:uLnTx/>
              <a:uFillTx/>
              <a:latin typeface="Comic Sans MS" pitchFamily="66" charset="0"/>
            </a:endParaRPr>
          </a:p>
        </p:txBody>
      </p:sp>
      <p:sp>
        <p:nvSpPr>
          <p:cNvPr id="5" name="Text Box 5"/>
          <p:cNvSpPr txBox="1">
            <a:spLocks noChangeArrowheads="1"/>
          </p:cNvSpPr>
          <p:nvPr/>
        </p:nvSpPr>
        <p:spPr bwMode="auto">
          <a:xfrm>
            <a:off x="4164012" y="2457894"/>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smtClean="0">
                <a:solidFill>
                  <a:srgbClr val="000000"/>
                </a:solidFill>
                <a:latin typeface="Comic Sans MS" pitchFamily="66" charset="0"/>
              </a:rPr>
              <a:t>από το </a:t>
            </a:r>
            <a:r>
              <a:rPr lang="en-US" altLang="el-GR" sz="1600" dirty="0" smtClean="0">
                <a:solidFill>
                  <a:srgbClr val="000000"/>
                </a:solidFill>
                <a:latin typeface="Comic Sans MS" pitchFamily="66" charset="0"/>
              </a:rPr>
              <a:t>blog </a:t>
            </a:r>
            <a:r>
              <a:rPr lang="el-GR" altLang="el-GR" sz="1600" dirty="0" smtClean="0">
                <a:solidFill>
                  <a:srgbClr val="000000"/>
                </a:solidFill>
                <a:latin typeface="Comic Sans MS" pitchFamily="66" charset="0"/>
              </a:rPr>
              <a:t> «Ανοικτή Εκπαίδευση»</a:t>
            </a:r>
          </a:p>
        </p:txBody>
      </p:sp>
    </p:spTree>
    <p:extLst>
      <p:ext uri="{BB962C8B-B14F-4D97-AF65-F5344CB8AC3E}">
        <p14:creationId xmlns:p14="http://schemas.microsoft.com/office/powerpoint/2010/main" val="6292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24</a:t>
            </a:fld>
            <a:endParaRPr lang="el-GR" dirty="0">
              <a:solidFill>
                <a:prstClr val="black"/>
              </a:solidFill>
            </a:endParaRPr>
          </a:p>
        </p:txBody>
      </p:sp>
      <p:sp>
        <p:nvSpPr>
          <p:cNvPr id="4" name="Text Box 4"/>
          <p:cNvSpPr txBox="1">
            <a:spLocks noChangeArrowheads="1"/>
          </p:cNvSpPr>
          <p:nvPr/>
        </p:nvSpPr>
        <p:spPr bwMode="auto">
          <a:xfrm>
            <a:off x="1547812" y="764704"/>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Κεντρομόλος δύναμη</a:t>
            </a:r>
          </a:p>
        </p:txBody>
      </p:sp>
      <p:grpSp>
        <p:nvGrpSpPr>
          <p:cNvPr id="7" name="Ομάδα 6"/>
          <p:cNvGrpSpPr/>
          <p:nvPr/>
        </p:nvGrpSpPr>
        <p:grpSpPr>
          <a:xfrm>
            <a:off x="2943905" y="1628244"/>
            <a:ext cx="3256186" cy="3480198"/>
            <a:chOff x="2943905" y="1628244"/>
            <a:chExt cx="3256186" cy="3480198"/>
          </a:xfrm>
        </p:grpSpPr>
        <p:pic>
          <p:nvPicPr>
            <p:cNvPr id="16386" name="Picture 2" descr="C:\Users\Merkouris\Desktop\WYwM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3906" y="1700807"/>
              <a:ext cx="3256185" cy="3407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3905" y="1628244"/>
              <a:ext cx="3256185" cy="215444"/>
            </a:xfrm>
            <a:prstGeom prst="rect">
              <a:avLst/>
            </a:prstGeom>
            <a:solidFill>
              <a:srgbClr val="FFFFCC"/>
            </a:solidFill>
          </p:spPr>
          <p:txBody>
            <a:bodyPr wrap="square" rtlCol="0">
              <a:spAutoFit/>
            </a:bodyPr>
            <a:lstStyle/>
            <a:p>
              <a:endParaRPr lang="el-GR" sz="800" dirty="0"/>
            </a:p>
          </p:txBody>
        </p:sp>
      </p:grpSp>
    </p:spTree>
    <p:extLst>
      <p:ext uri="{BB962C8B-B14F-4D97-AF65-F5344CB8AC3E}">
        <p14:creationId xmlns:p14="http://schemas.microsoft.com/office/powerpoint/2010/main" val="40538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25</a:t>
            </a:fld>
            <a:endParaRPr lang="el-GR" dirty="0">
              <a:solidFill>
                <a:prstClr val="black"/>
              </a:solidFill>
            </a:endParaRPr>
          </a:p>
        </p:txBody>
      </p:sp>
      <p:sp>
        <p:nvSpPr>
          <p:cNvPr id="25" name="TextBox 24"/>
          <p:cNvSpPr txBox="1"/>
          <p:nvPr/>
        </p:nvSpPr>
        <p:spPr>
          <a:xfrm>
            <a:off x="395536" y="1251026"/>
            <a:ext cx="5494340" cy="461665"/>
          </a:xfrm>
          <a:prstGeom prst="rect">
            <a:avLst/>
          </a:prstGeom>
          <a:noFill/>
        </p:spPr>
        <p:txBody>
          <a:bodyPr wrap="square" rtlCol="0">
            <a:spAutoFit/>
          </a:bodyPr>
          <a:lstStyle/>
          <a:p>
            <a:r>
              <a:rPr lang="el-GR" sz="2400" b="1" dirty="0" smtClean="0">
                <a:latin typeface="Comic Sans MS" panose="030F0702030302020204" pitchFamily="66" charset="0"/>
              </a:rPr>
              <a:t>Σύμφωνα με το 2</a:t>
            </a:r>
            <a:r>
              <a:rPr lang="el-GR" sz="2400" b="1" baseline="30000" dirty="0" smtClean="0">
                <a:latin typeface="Comic Sans MS" panose="030F0702030302020204" pitchFamily="66" charset="0"/>
              </a:rPr>
              <a:t>ο</a:t>
            </a:r>
            <a:r>
              <a:rPr lang="el-GR" sz="2400" b="1" dirty="0" smtClean="0">
                <a:latin typeface="Comic Sans MS" panose="030F0702030302020204" pitchFamily="66" charset="0"/>
              </a:rPr>
              <a:t> νόμο του </a:t>
            </a:r>
            <a:r>
              <a:rPr lang="en-US" sz="2400" b="1" dirty="0" smtClean="0">
                <a:latin typeface="Comic Sans MS" panose="030F0702030302020204" pitchFamily="66" charset="0"/>
              </a:rPr>
              <a:t>Newton</a:t>
            </a:r>
            <a:endParaRPr lang="el-GR" sz="24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1679152" y="1823470"/>
                <a:ext cx="2880320" cy="713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3600" b="1" i="1" smtClean="0">
                              <a:solidFill>
                                <a:srgbClr val="FF0000"/>
                              </a:solidFill>
                              <a:effectLst>
                                <a:outerShdw blurRad="38100" dist="38100" dir="2700000" algn="tl">
                                  <a:srgbClr val="000000">
                                    <a:alpha val="43137"/>
                                  </a:srgbClr>
                                </a:outerShdw>
                              </a:effectLst>
                              <a:latin typeface="Cambria Math"/>
                            </a:rPr>
                            <m:t>𝑭</m:t>
                          </m:r>
                        </m:e>
                      </m:acc>
                      <m:r>
                        <a:rPr lang="el-GR" sz="3600" b="1" i="0" baseline="-25000" smtClean="0">
                          <a:solidFill>
                            <a:srgbClr val="FF0000"/>
                          </a:solidFill>
                          <a:effectLst>
                            <a:outerShdw blurRad="38100" dist="38100" dir="2700000" algn="tl">
                              <a:srgbClr val="000000">
                                <a:alpha val="43137"/>
                              </a:srgbClr>
                            </a:outerShdw>
                          </a:effectLst>
                          <a:latin typeface="Cambria Math"/>
                        </a:rPr>
                        <m:t>𝛋</m:t>
                      </m:r>
                      <m:r>
                        <a:rPr lang="en-US" sz="3600" b="1" i="1" smtClean="0">
                          <a:solidFill>
                            <a:srgbClr val="FF0000"/>
                          </a:solidFill>
                          <a:effectLst>
                            <a:outerShdw blurRad="38100" dist="38100" dir="2700000" algn="tl">
                              <a:srgbClr val="000000">
                                <a:alpha val="43137"/>
                              </a:srgbClr>
                            </a:outerShdw>
                          </a:effectLst>
                          <a:latin typeface="Cambria Math"/>
                        </a:rPr>
                        <m:t>=</m:t>
                      </m:r>
                      <m:r>
                        <a:rPr lang="en-US" sz="3600" b="1" i="1" smtClean="0">
                          <a:solidFill>
                            <a:srgbClr val="FF0000"/>
                          </a:solidFill>
                          <a:effectLst>
                            <a:outerShdw blurRad="38100" dist="38100" dir="2700000" algn="tl">
                              <a:srgbClr val="000000">
                                <a:alpha val="43137"/>
                              </a:srgbClr>
                            </a:outerShdw>
                          </a:effectLst>
                          <a:latin typeface="Cambria Math"/>
                        </a:rPr>
                        <m:t>𝒎</m:t>
                      </m:r>
                      <m:r>
                        <a:rPr lang="en-US" sz="3600" b="1" i="1" smtClean="0">
                          <a:solidFill>
                            <a:srgbClr val="FF0000"/>
                          </a:solidFill>
                          <a:effectLst>
                            <a:outerShdw blurRad="38100" dist="38100" dir="2700000" algn="tl">
                              <a:srgbClr val="000000">
                                <a:alpha val="43137"/>
                              </a:srgbClr>
                            </a:outerShdw>
                          </a:effectLst>
                          <a:latin typeface="Cambria Math"/>
                        </a:rPr>
                        <m:t>.</m:t>
                      </m:r>
                      <m:acc>
                        <m:accPr>
                          <m:chr m:val="⃗"/>
                          <m:ctrlPr>
                            <a:rPr lang="en-US"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3600" b="1" i="1" smtClean="0">
                              <a:solidFill>
                                <a:srgbClr val="FF0000"/>
                              </a:solidFill>
                              <a:effectLst>
                                <a:outerShdw blurRad="38100" dist="38100" dir="2700000" algn="tl">
                                  <a:srgbClr val="000000">
                                    <a:alpha val="43137"/>
                                  </a:srgbClr>
                                </a:outerShdw>
                              </a:effectLst>
                              <a:latin typeface="Cambria Math"/>
                            </a:rPr>
                            <m:t>𝜶</m:t>
                          </m:r>
                        </m:e>
                      </m:acc>
                      <m:r>
                        <a:rPr lang="el-GR" sz="3600" b="1" i="0" baseline="-25000" smtClean="0">
                          <a:solidFill>
                            <a:srgbClr val="FF0000"/>
                          </a:solidFill>
                          <a:effectLst>
                            <a:outerShdw blurRad="38100" dist="38100" dir="2700000" algn="tl">
                              <a:srgbClr val="000000">
                                <a:alpha val="43137"/>
                              </a:srgbClr>
                            </a:outerShdw>
                          </a:effectLst>
                          <a:latin typeface="Cambria Math"/>
                        </a:rPr>
                        <m:t>𝛋</m:t>
                      </m:r>
                    </m:oMath>
                  </m:oMathPara>
                </a14:m>
                <a:endParaRPr lang="el-GR" sz="3600" b="1" baseline="-25000" dirty="0">
                  <a:solidFill>
                    <a:srgbClr val="FF0000"/>
                  </a:solidFill>
                  <a:effectLst>
                    <a:outerShdw blurRad="38100" dist="38100" dir="2700000" algn="tl">
                      <a:srgbClr val="000000">
                        <a:alpha val="43137"/>
                      </a:srgbClr>
                    </a:outerShdw>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679152" y="1823470"/>
                <a:ext cx="2880320" cy="713657"/>
              </a:xfrm>
              <a:prstGeom prst="rect">
                <a:avLst/>
              </a:prstGeom>
              <a:blipFill rotWithShape="1">
                <a:blip r:embed="rId5"/>
                <a:stretch>
                  <a:fillRect b="-855"/>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1509908" y="4602828"/>
                <a:ext cx="5760640" cy="1209242"/>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Η δύναμη </a:t>
                </a:r>
                <a14:m>
                  <m:oMath xmlns:m="http://schemas.openxmlformats.org/officeDocument/2006/math">
                    <m:acc>
                      <m:accPr>
                        <m:chr m:val="⃗"/>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a:solidFill>
                              <a:srgbClr val="FF0000"/>
                            </a:solidFill>
                            <a:effectLst>
                              <a:outerShdw blurRad="38100" dist="38100" dir="2700000" algn="tl">
                                <a:srgbClr val="000000">
                                  <a:alpha val="43137"/>
                                </a:srgbClr>
                              </a:outerShdw>
                            </a:effectLst>
                            <a:latin typeface="Cambria Math"/>
                          </a:rPr>
                          <m:t>𝑭</m:t>
                        </m:r>
                      </m:e>
                    </m:acc>
                    <m:r>
                      <a:rPr lang="el-GR" sz="2400" b="1" baseline="-25000">
                        <a:solidFill>
                          <a:srgbClr val="FF0000"/>
                        </a:solidFill>
                        <a:effectLst>
                          <a:outerShdw blurRad="38100" dist="38100" dir="2700000" algn="tl">
                            <a:srgbClr val="000000">
                              <a:alpha val="43137"/>
                            </a:srgbClr>
                          </a:outerShdw>
                        </a:effectLst>
                        <a:latin typeface="Cambria Math"/>
                      </a:rPr>
                      <m:t>𝛋</m:t>
                    </m:r>
                  </m:oMath>
                </a14:m>
                <a:r>
                  <a:rPr lang="el-GR" sz="2400" b="1" dirty="0" smtClean="0">
                    <a:latin typeface="Comic Sans MS" panose="030F0702030302020204" pitchFamily="66" charset="0"/>
                  </a:rPr>
                  <a:t> ως διάνυσμα έχει τα ίδια χαρακτηριστικά με την </a:t>
                </a:r>
                <a14:m>
                  <m:oMath xmlns:m="http://schemas.openxmlformats.org/officeDocument/2006/math">
                    <m:acc>
                      <m:accPr>
                        <m:chr m:val="⃗"/>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400" b="1" i="1">
                            <a:solidFill>
                              <a:srgbClr val="FF0000"/>
                            </a:solidFill>
                            <a:effectLst>
                              <a:outerShdw blurRad="38100" dist="38100" dir="2700000" algn="tl">
                                <a:srgbClr val="000000">
                                  <a:alpha val="43137"/>
                                </a:srgbClr>
                              </a:outerShdw>
                            </a:effectLst>
                            <a:latin typeface="Cambria Math"/>
                          </a:rPr>
                          <m:t>𝜶</m:t>
                        </m:r>
                      </m:e>
                    </m:acc>
                    <m:r>
                      <a:rPr lang="el-GR" sz="2400" b="1" baseline="-25000">
                        <a:solidFill>
                          <a:srgbClr val="FF0000"/>
                        </a:solidFill>
                        <a:effectLst>
                          <a:outerShdw blurRad="38100" dist="38100" dir="2700000" algn="tl">
                            <a:srgbClr val="000000">
                              <a:alpha val="43137"/>
                            </a:srgbClr>
                          </a:outerShdw>
                        </a:effectLst>
                        <a:latin typeface="Cambria Math"/>
                      </a:rPr>
                      <m:t>𝛋</m:t>
                    </m:r>
                  </m:oMath>
                </a14:m>
                <a:r>
                  <a:rPr lang="el-GR" sz="2400" b="1" dirty="0" smtClean="0">
                    <a:effectLst>
                      <a:outerShdw blurRad="38100" dist="38100" dir="2700000" algn="tl">
                        <a:srgbClr val="000000">
                          <a:alpha val="43137"/>
                        </a:srgbClr>
                      </a:outerShdw>
                    </a:effectLst>
                  </a:rPr>
                  <a:t>.</a:t>
                </a:r>
                <a:endParaRPr lang="el-GR" sz="2400" b="1" dirty="0">
                  <a:effectLst>
                    <a:outerShdw blurRad="38100" dist="38100" dir="2700000" algn="tl">
                      <a:srgbClr val="000000">
                        <a:alpha val="43137"/>
                      </a:srgbClr>
                    </a:outerShdw>
                  </a:effectLst>
                </a:endParaRPr>
              </a:p>
            </p:txBody>
          </p:sp>
        </mc:Choice>
        <mc:Fallback>
          <p:sp>
            <p:nvSpPr>
              <p:cNvPr id="31" name="TextBox 30"/>
              <p:cNvSpPr txBox="1">
                <a:spLocks noRot="1" noChangeAspect="1" noMove="1" noResize="1" noEditPoints="1" noAdjustHandles="1" noChangeArrowheads="1" noChangeShapeType="1" noTextEdit="1"/>
              </p:cNvSpPr>
              <p:nvPr/>
            </p:nvSpPr>
            <p:spPr>
              <a:xfrm>
                <a:off x="1509908" y="4602828"/>
                <a:ext cx="5760640" cy="1209242"/>
              </a:xfrm>
              <a:prstGeom prst="rect">
                <a:avLst/>
              </a:prstGeom>
              <a:blipFill>
                <a:blip r:embed="rId6"/>
                <a:stretch>
                  <a:fillRect l="-317" r="-2434" b="-13131"/>
                </a:stretch>
              </a:blipFill>
            </p:spPr>
            <p:txBody>
              <a:bodyPr/>
              <a:lstStyle/>
              <a:p>
                <a:r>
                  <a:rPr lang="el-GR">
                    <a:noFill/>
                  </a:rPr>
                  <a:t> </a:t>
                </a:r>
              </a:p>
            </p:txBody>
          </p:sp>
        </mc:Fallback>
      </mc:AlternateContent>
      <p:sp>
        <p:nvSpPr>
          <p:cNvPr id="34" name="TextBox 33"/>
          <p:cNvSpPr txBox="1"/>
          <p:nvPr/>
        </p:nvSpPr>
        <p:spPr>
          <a:xfrm>
            <a:off x="2573819" y="2718304"/>
            <a:ext cx="1090986" cy="369332"/>
          </a:xfrm>
          <a:prstGeom prst="rect">
            <a:avLst/>
          </a:prstGeom>
          <a:noFill/>
        </p:spPr>
        <p:txBody>
          <a:bodyPr wrap="square" rtlCol="0">
            <a:spAutoFit/>
          </a:bodyPr>
          <a:lstStyle/>
          <a:p>
            <a:r>
              <a:rPr lang="el-GR" b="1" dirty="0" smtClean="0">
                <a:latin typeface="Comic Sans MS" panose="030F0702030302020204" pitchFamily="66" charset="0"/>
              </a:rPr>
              <a:t>συνεπώς</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688415" y="3061261"/>
                <a:ext cx="2494465" cy="12145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600" b="1" i="1" smtClean="0">
                              <a:solidFill>
                                <a:srgbClr val="FF0000"/>
                              </a:solidFill>
                              <a:effectLst>
                                <a:outerShdw blurRad="38100" dist="38100" dir="2700000" algn="tl">
                                  <a:srgbClr val="000000">
                                    <a:alpha val="43137"/>
                                  </a:srgbClr>
                                </a:outerShdw>
                              </a:effectLst>
                              <a:latin typeface="Cambria Math"/>
                            </a:rPr>
                            <m:t>𝑭</m:t>
                          </m:r>
                        </m:e>
                        <m:sub>
                          <m:r>
                            <a:rPr lang="el-GR" sz="3600" b="1" i="0" smtClean="0">
                              <a:solidFill>
                                <a:srgbClr val="FF0000"/>
                              </a:solidFill>
                              <a:effectLst>
                                <a:outerShdw blurRad="38100" dist="38100" dir="2700000" algn="tl">
                                  <a:srgbClr val="000000">
                                    <a:alpha val="43137"/>
                                  </a:srgbClr>
                                </a:outerShdw>
                              </a:effectLst>
                              <a:latin typeface="Cambria Math"/>
                            </a:rPr>
                            <m:t>𝛋</m:t>
                          </m:r>
                        </m:sub>
                      </m:sSub>
                      <m:r>
                        <a:rPr lang="en-US" sz="3600" b="1" i="1" smtClean="0">
                          <a:solidFill>
                            <a:srgbClr val="FF0000"/>
                          </a:solidFill>
                          <a:effectLst>
                            <a:outerShdw blurRad="38100" dist="38100" dir="2700000" algn="tl">
                              <a:srgbClr val="000000">
                                <a:alpha val="43137"/>
                              </a:srgbClr>
                            </a:outerShdw>
                          </a:effectLst>
                          <a:latin typeface="Cambria Math"/>
                        </a:rPr>
                        <m:t>=</m:t>
                      </m:r>
                      <m:r>
                        <a:rPr lang="en-US" sz="3600" b="1" i="1" smtClean="0">
                          <a:solidFill>
                            <a:srgbClr val="FF0000"/>
                          </a:solidFill>
                          <a:effectLst>
                            <a:outerShdw blurRad="38100" dist="38100" dir="2700000" algn="tl">
                              <a:srgbClr val="000000">
                                <a:alpha val="43137"/>
                              </a:srgbClr>
                            </a:outerShdw>
                          </a:effectLst>
                          <a:latin typeface="Cambria Math"/>
                        </a:rPr>
                        <m:t>𝒎</m:t>
                      </m:r>
                      <m:r>
                        <a:rPr lang="en-US" sz="3600" b="1" i="1" smtClean="0">
                          <a:solidFill>
                            <a:srgbClr val="FF0000"/>
                          </a:solidFill>
                          <a:effectLst>
                            <a:outerShdw blurRad="38100" dist="38100" dir="2700000" algn="tl">
                              <a:srgbClr val="000000">
                                <a:alpha val="43137"/>
                              </a:srgbClr>
                            </a:outerShdw>
                          </a:effectLst>
                          <a:latin typeface="Cambria Math"/>
                        </a:rPr>
                        <m:t>.</m:t>
                      </m:r>
                      <m:f>
                        <m:fPr>
                          <m:ctrlPr>
                            <a:rPr lang="en-US"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p>
                            <m:sSupPr>
                              <m:ctrlPr>
                                <a:rPr lang="en-US"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600" b="1" i="1" smtClean="0">
                                  <a:solidFill>
                                    <a:srgbClr val="FF0000"/>
                                  </a:solidFill>
                                  <a:effectLst>
                                    <a:outerShdw blurRad="38100" dist="38100" dir="2700000" algn="tl">
                                      <a:srgbClr val="000000">
                                        <a:alpha val="43137"/>
                                      </a:srgbClr>
                                    </a:outerShdw>
                                  </a:effectLst>
                                  <a:latin typeface="Cambria Math"/>
                                </a:rPr>
                                <m:t>𝝊</m:t>
                              </m:r>
                            </m:e>
                            <m:sup>
                              <m:r>
                                <a:rPr lang="en-US" sz="3600" b="1" i="1" smtClean="0">
                                  <a:solidFill>
                                    <a:srgbClr val="FF0000"/>
                                  </a:solidFill>
                                  <a:effectLst>
                                    <a:outerShdw blurRad="38100" dist="38100" dir="2700000" algn="tl">
                                      <a:srgbClr val="000000">
                                        <a:alpha val="43137"/>
                                      </a:srgbClr>
                                    </a:outerShdw>
                                  </a:effectLst>
                                  <a:latin typeface="Cambria Math"/>
                                </a:rPr>
                                <m:t>𝟐</m:t>
                              </m:r>
                            </m:sup>
                          </m:sSup>
                        </m:num>
                        <m:den>
                          <m:r>
                            <a:rPr lang="en-US" sz="36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36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88415" y="3061261"/>
                <a:ext cx="2494465" cy="1214500"/>
              </a:xfrm>
              <a:prstGeom prst="rect">
                <a:avLst/>
              </a:prstGeom>
              <a:blipFill rotWithShape="1">
                <a:blip r:embed="rId9"/>
                <a:stretch>
                  <a:fillRect b="-1508"/>
                </a:stretch>
              </a:blipFill>
            </p:spPr>
            <p:txBody>
              <a:bodyPr/>
              <a:lstStyle/>
              <a:p>
                <a:r>
                  <a:rPr lang="el-GR">
                    <a:noFill/>
                  </a:rPr>
                  <a:t> </a:t>
                </a:r>
              </a:p>
            </p:txBody>
          </p:sp>
        </mc:Fallback>
      </mc:AlternateContent>
      <p:grpSp>
        <p:nvGrpSpPr>
          <p:cNvPr id="9" name="Ομάδα 8"/>
          <p:cNvGrpSpPr/>
          <p:nvPr/>
        </p:nvGrpSpPr>
        <p:grpSpPr>
          <a:xfrm>
            <a:off x="6105900" y="743970"/>
            <a:ext cx="2303463" cy="2159000"/>
            <a:chOff x="6105900" y="743970"/>
            <a:chExt cx="2303463" cy="2159000"/>
          </a:xfrm>
        </p:grpSpPr>
        <p:sp>
          <p:nvSpPr>
            <p:cNvPr id="17" name="Oval 4"/>
            <p:cNvSpPr>
              <a:spLocks noChangeArrowheads="1"/>
            </p:cNvSpPr>
            <p:nvPr/>
          </p:nvSpPr>
          <p:spPr bwMode="auto">
            <a:xfrm>
              <a:off x="6105900" y="743970"/>
              <a:ext cx="2303463" cy="2159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alt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8" name="Line 5"/>
            <p:cNvSpPr>
              <a:spLocks noChangeShapeType="1"/>
            </p:cNvSpPr>
            <p:nvPr/>
          </p:nvSpPr>
          <p:spPr bwMode="auto">
            <a:xfrm flipV="1">
              <a:off x="7247460" y="1031307"/>
              <a:ext cx="792163" cy="7921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Line 6"/>
            <p:cNvSpPr>
              <a:spLocks noChangeShapeType="1"/>
            </p:cNvSpPr>
            <p:nvPr/>
          </p:nvSpPr>
          <p:spPr bwMode="auto">
            <a:xfrm>
              <a:off x="7258425" y="1823470"/>
              <a:ext cx="1079500" cy="4333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Text Box 8"/>
            <p:cNvSpPr txBox="1">
              <a:spLocks noChangeArrowheads="1"/>
            </p:cNvSpPr>
            <p:nvPr/>
          </p:nvSpPr>
          <p:spPr bwMode="auto">
            <a:xfrm>
              <a:off x="7545763" y="1967932"/>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600" b="0" i="1" u="none" strike="noStrike" kern="0" cap="none" spc="0" normalizeH="0" baseline="0" noProof="0" dirty="0">
                  <a:ln>
                    <a:noFill/>
                  </a:ln>
                  <a:solidFill>
                    <a:srgbClr val="000000"/>
                  </a:solidFill>
                  <a:uLnTx/>
                  <a:uFillTx/>
                  <a:latin typeface="Comic Sans MS" pitchFamily="66" charset="0"/>
                </a:rPr>
                <a:t>R</a:t>
              </a:r>
              <a:endParaRPr kumimoji="0" lang="el-GR" altLang="el-GR" sz="1600" b="0" i="1" u="none" strike="noStrike" kern="0" cap="none" spc="0" normalizeH="0" baseline="0" noProof="0" dirty="0">
                <a:ln>
                  <a:noFill/>
                </a:ln>
                <a:solidFill>
                  <a:srgbClr val="000000"/>
                </a:solidFill>
                <a:uLnTx/>
                <a:uFillTx/>
                <a:latin typeface="Comic Sans MS" pitchFamily="66" charset="0"/>
              </a:endParaRPr>
            </a:p>
          </p:txBody>
        </p:sp>
        <p:sp>
          <p:nvSpPr>
            <p:cNvPr id="23" name="Text Box 27"/>
            <p:cNvSpPr txBox="1">
              <a:spLocks noChangeArrowheads="1"/>
            </p:cNvSpPr>
            <p:nvPr/>
          </p:nvSpPr>
          <p:spPr bwMode="auto">
            <a:xfrm>
              <a:off x="6969500" y="1607570"/>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800" b="1" i="0" u="none" strike="noStrike" kern="0" cap="none" spc="0" normalizeH="0" baseline="0" noProof="0" dirty="0">
                  <a:ln>
                    <a:noFill/>
                  </a:ln>
                  <a:solidFill>
                    <a:srgbClr val="FF0000"/>
                  </a:solidFill>
                  <a:uLnTx/>
                  <a:uFillTx/>
                  <a:latin typeface="Comic Sans MS" pitchFamily="66" charset="0"/>
                </a:rPr>
                <a:t>Κ</a:t>
              </a:r>
            </a:p>
          </p:txBody>
        </p:sp>
      </p:grpSp>
      <p:grpSp>
        <p:nvGrpSpPr>
          <p:cNvPr id="7" name="Ομάδα 6"/>
          <p:cNvGrpSpPr/>
          <p:nvPr/>
        </p:nvGrpSpPr>
        <p:grpSpPr>
          <a:xfrm>
            <a:off x="7578752" y="234293"/>
            <a:ext cx="471836" cy="797014"/>
            <a:chOff x="7578752" y="234293"/>
            <a:chExt cx="471836" cy="797014"/>
          </a:xfrm>
        </p:grpSpPr>
        <p:sp>
          <p:nvSpPr>
            <p:cNvPr id="21" name="Line 14"/>
            <p:cNvSpPr>
              <a:spLocks noChangeShapeType="1"/>
            </p:cNvSpPr>
            <p:nvPr/>
          </p:nvSpPr>
          <p:spPr bwMode="auto">
            <a:xfrm flipH="1" flipV="1">
              <a:off x="7617200" y="599507"/>
              <a:ext cx="433388" cy="431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26" name="TextBox 25"/>
                <p:cNvSpPr txBox="1"/>
                <p:nvPr/>
              </p:nvSpPr>
              <p:spPr>
                <a:xfrm>
                  <a:off x="7578752" y="234293"/>
                  <a:ext cx="36740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578752" y="234293"/>
                  <a:ext cx="367408" cy="392993"/>
                </a:xfrm>
                <a:prstGeom prst="rect">
                  <a:avLst/>
                </a:prstGeom>
                <a:blipFill rotWithShape="1">
                  <a:blip r:embed="rId10"/>
                  <a:stretch>
                    <a:fillRect/>
                  </a:stretch>
                </a:blipFill>
              </p:spPr>
              <p:txBody>
                <a:bodyPr/>
                <a:lstStyle/>
                <a:p>
                  <a:r>
                    <a:rPr lang="el-GR">
                      <a:noFill/>
                    </a:rPr>
                    <a:t> </a:t>
                  </a:r>
                </a:p>
              </p:txBody>
            </p:sp>
          </mc:Fallback>
        </mc:AlternateContent>
      </p:grpSp>
      <p:grpSp>
        <p:nvGrpSpPr>
          <p:cNvPr id="8" name="Ομάδα 7"/>
          <p:cNvGrpSpPr/>
          <p:nvPr/>
        </p:nvGrpSpPr>
        <p:grpSpPr>
          <a:xfrm>
            <a:off x="7447990" y="875733"/>
            <a:ext cx="602598" cy="400110"/>
            <a:chOff x="7447990" y="875733"/>
            <a:chExt cx="602598" cy="400110"/>
          </a:xfrm>
        </p:grpSpPr>
        <p:sp>
          <p:nvSpPr>
            <p:cNvPr id="14" name="Line 10"/>
            <p:cNvSpPr>
              <a:spLocks noChangeShapeType="1"/>
            </p:cNvSpPr>
            <p:nvPr/>
          </p:nvSpPr>
          <p:spPr bwMode="auto">
            <a:xfrm flipH="1">
              <a:off x="7833100" y="1046123"/>
              <a:ext cx="217488" cy="2174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7447990" y="875733"/>
                  <a:ext cx="5220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7447990" y="875733"/>
                  <a:ext cx="522099" cy="400110"/>
                </a:xfrm>
                <a:prstGeom prst="rect">
                  <a:avLst/>
                </a:prstGeom>
                <a:blipFill rotWithShape="1">
                  <a:blip r:embed="rId11"/>
                  <a:stretch>
                    <a:fillRect b="-4615"/>
                  </a:stretch>
                </a:blipFill>
              </p:spPr>
              <p:txBody>
                <a:bodyPr/>
                <a:lstStyle/>
                <a:p>
                  <a:r>
                    <a:rPr lang="el-GR">
                      <a:noFill/>
                    </a:rPr>
                    <a:t> </a:t>
                  </a:r>
                </a:p>
              </p:txBody>
            </p:sp>
          </mc:Fallback>
        </mc:AlternateContent>
      </p:grpSp>
      <p:grpSp>
        <p:nvGrpSpPr>
          <p:cNvPr id="5" name="Ομάδα 4"/>
          <p:cNvGrpSpPr/>
          <p:nvPr/>
        </p:nvGrpSpPr>
        <p:grpSpPr>
          <a:xfrm>
            <a:off x="7614108" y="1031307"/>
            <a:ext cx="522099" cy="870880"/>
            <a:chOff x="7618946" y="1031307"/>
            <a:chExt cx="522099" cy="870880"/>
          </a:xfrm>
        </p:grpSpPr>
        <p:sp>
          <p:nvSpPr>
            <p:cNvPr id="10" name="Line 11"/>
            <p:cNvSpPr>
              <a:spLocks noChangeShapeType="1"/>
            </p:cNvSpPr>
            <p:nvPr/>
          </p:nvSpPr>
          <p:spPr bwMode="auto">
            <a:xfrm flipH="1">
              <a:off x="7633869" y="1031307"/>
              <a:ext cx="433388" cy="433388"/>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7618946" y="1464695"/>
                  <a:ext cx="522099"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0000FF"/>
                                    </a:solidFill>
                                    <a:effectLst>
                                      <a:outerShdw blurRad="38100" dist="38100" dir="2700000" algn="tl">
                                        <a:srgbClr val="000000">
                                          <a:alpha val="43137"/>
                                        </a:srgbClr>
                                      </a:outerShdw>
                                    </a:effectLst>
                                    <a:latin typeface="Cambria Math"/>
                                  </a:rPr>
                                  <m:t>𝑭</m:t>
                                </m:r>
                              </m:e>
                            </m:acc>
                          </m:e>
                          <m:sub>
                            <m:r>
                              <a:rPr lang="el-GR" sz="2000" b="1" i="0" smtClean="0">
                                <a:solidFill>
                                  <a:srgbClr val="0000FF"/>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7618946" y="1464695"/>
                  <a:ext cx="522099" cy="437492"/>
                </a:xfrm>
                <a:prstGeom prst="rect">
                  <a:avLst/>
                </a:prstGeom>
                <a:blipFill rotWithShape="1">
                  <a:blip r:embed="rId12"/>
                  <a:stretch>
                    <a:fillRect b="-4167"/>
                  </a:stretch>
                </a:blipFill>
              </p:spPr>
              <p:txBody>
                <a:bodyPr/>
                <a:lstStyle/>
                <a:p>
                  <a:r>
                    <a:rPr lang="el-GR">
                      <a:noFill/>
                    </a:rPr>
                    <a:t> </a:t>
                  </a:r>
                </a:p>
              </p:txBody>
            </p:sp>
          </mc:Fallback>
        </mc:AlternateContent>
      </p:grpSp>
    </p:spTree>
    <p:extLst>
      <p:ext uri="{BB962C8B-B14F-4D97-AF65-F5344CB8AC3E}">
        <p14:creationId xmlns:p14="http://schemas.microsoft.com/office/powerpoint/2010/main" val="1147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250"/>
                            </p:stCondLst>
                            <p:childTnLst>
                              <p:par>
                                <p:cTn id="13" presetID="22" presetClass="entr" presetSubtype="4"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500"/>
                            </p:stCondLst>
                            <p:childTnLst>
                              <p:par>
                                <p:cTn id="22" presetID="10" presetClass="entr" presetSubtype="0" fill="hold" grpId="0" nodeType="afterEffect">
                                  <p:stCondLst>
                                    <p:cond delay="25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250"/>
                            </p:stCondLst>
                            <p:childTnLst>
                              <p:par>
                                <p:cTn id="26" presetID="22" presetClass="entr" presetSubtype="4" fill="hold" nodeType="afterEffect">
                                  <p:stCondLst>
                                    <p:cond delay="25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500"/>
                            </p:stCondLst>
                            <p:childTnLst>
                              <p:par>
                                <p:cTn id="35" presetID="2" presetClass="entr" presetSubtype="8" fill="hold" grpId="0" nodeType="afterEffect">
                                  <p:stCondLst>
                                    <p:cond delay="25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500" fill="hold"/>
                                        <p:tgtEl>
                                          <p:spTgt spid="4"/>
                                        </p:tgtEl>
                                        <p:attrNameLst>
                                          <p:attrName>ppt_x</p:attrName>
                                        </p:attrNameLst>
                                      </p:cBhvr>
                                      <p:tavLst>
                                        <p:tav tm="0">
                                          <p:val>
                                            <p:strVal val="0-#ppt_w/2"/>
                                          </p:val>
                                        </p:tav>
                                        <p:tav tm="100000">
                                          <p:val>
                                            <p:strVal val="#ppt_x"/>
                                          </p:val>
                                        </p:tav>
                                      </p:tavLst>
                                    </p:anim>
                                    <p:anim calcmode="lin" valueType="num">
                                      <p:cBhvr additive="base">
                                        <p:cTn id="3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4"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26</a:t>
            </a:fld>
            <a:endParaRPr lang="el-GR" dirty="0">
              <a:solidFill>
                <a:schemeClr val="tx1"/>
              </a:solidFill>
            </a:endParaRPr>
          </a:p>
        </p:txBody>
      </p:sp>
      <p:sp>
        <p:nvSpPr>
          <p:cNvPr id="4" name="TextBox 3"/>
          <p:cNvSpPr txBox="1"/>
          <p:nvPr/>
        </p:nvSpPr>
        <p:spPr>
          <a:xfrm>
            <a:off x="2087724" y="24347"/>
            <a:ext cx="4968552" cy="1139094"/>
          </a:xfrm>
          <a:prstGeom prst="rect">
            <a:avLst/>
          </a:prstGeom>
          <a:noFill/>
        </p:spPr>
        <p:txBody>
          <a:bodyPr wrap="square" rtlCol="0">
            <a:spAutoFit/>
          </a:bodyPr>
          <a:lstStyle/>
          <a:p>
            <a:pPr algn="ctr">
              <a:lnSpc>
                <a:spcPct val="150000"/>
              </a:lnSpc>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Σχέση της κεντρομόλου δύναμης με άλλα χαρακτηριστικά μεγέθη</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739574" y="1196556"/>
                <a:ext cx="223843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l-GR" sz="3200" b="1" i="0" smtClean="0">
                              <a:solidFill>
                                <a:srgbClr val="FF0000"/>
                              </a:solidFill>
                              <a:effectLst>
                                <a:outerShdw blurRad="38100" dist="38100" dir="2700000" algn="tl">
                                  <a:srgbClr val="000000">
                                    <a:alpha val="43137"/>
                                  </a:srgbClr>
                                </a:outerShdw>
                              </a:effectLst>
                              <a:latin typeface="Cambria Math"/>
                            </a:rPr>
                            <m:t>𝛋</m:t>
                          </m:r>
                        </m:sub>
                      </m:sSub>
                      <m:r>
                        <a:rPr lang="en-US" sz="3200" b="1" i="1" smtClean="0">
                          <a:solidFill>
                            <a:schemeClr val="tx1"/>
                          </a:solidFill>
                          <a:effectLst/>
                          <a:latin typeface="Cambria Math"/>
                        </a:rPr>
                        <m:t>=</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𝝊</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39574" y="1196556"/>
                <a:ext cx="2238433" cy="1089850"/>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52120" y="1543259"/>
                <a:ext cx="2195024"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𝒎</m:t>
                      </m:r>
                      <m:r>
                        <a:rPr lang="en-US" sz="3200" b="1" i="1" smtClean="0">
                          <a:solidFill>
                            <a:srgbClr val="FF0000"/>
                          </a:solidFill>
                          <a:effectLst>
                            <a:outerShdw blurRad="38100" dist="38100" dir="2700000" algn="tl">
                              <a:srgbClr val="000000">
                                <a:alpha val="43137"/>
                              </a:srgbClr>
                            </a:outerShdw>
                          </a:effectLst>
                          <a:latin typeface="Cambria Math"/>
                        </a:rPr>
                        <m:t>.</m:t>
                      </m:r>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200" b="1" i="1" smtClean="0">
                              <a:solidFill>
                                <a:srgbClr val="FF0000"/>
                              </a:solidFill>
                              <a:effectLst>
                                <a:outerShdw blurRad="38100" dist="38100" dir="2700000" algn="tl">
                                  <a:srgbClr val="000000">
                                    <a:alpha val="43137"/>
                                  </a:srgbClr>
                                </a:outerShdw>
                              </a:effectLst>
                              <a:latin typeface="Cambria Math"/>
                            </a:rPr>
                            <m:t>𝝎</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𝑹</m:t>
                      </m:r>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52120" y="1543259"/>
                <a:ext cx="2195024" cy="595932"/>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39574" y="2708920"/>
                <a:ext cx="223843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l-GR" sz="3200" b="1" i="0" smtClean="0">
                              <a:solidFill>
                                <a:srgbClr val="FF0000"/>
                              </a:solidFill>
                              <a:effectLst>
                                <a:outerShdw blurRad="38100" dist="38100" dir="2700000" algn="tl">
                                  <a:srgbClr val="000000">
                                    <a:alpha val="43137"/>
                                  </a:srgbClr>
                                </a:outerShdw>
                              </a:effectLst>
                              <a:latin typeface="Cambria Math"/>
                            </a:rPr>
                            <m:t>𝛋</m:t>
                          </m:r>
                        </m:sub>
                      </m:sSub>
                      <m:r>
                        <a:rPr lang="en-US" sz="3200" b="1" i="1" smtClean="0">
                          <a:solidFill>
                            <a:schemeClr val="tx1"/>
                          </a:solidFill>
                          <a:effectLst/>
                          <a:latin typeface="Cambria Math"/>
                        </a:rPr>
                        <m:t>=</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𝝊</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9574" y="2708920"/>
                <a:ext cx="2238433" cy="1089850"/>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2862" y="2789271"/>
                <a:ext cx="2262927" cy="10111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a:rPr>
                        <m:t>=</m:t>
                      </m:r>
                      <m:r>
                        <a:rPr lang="el-GR" sz="3200" b="1" i="1" smtClean="0">
                          <a:solidFill>
                            <a:srgbClr val="FF0000"/>
                          </a:solidFill>
                          <a:effectLst>
                            <a:outerShdw blurRad="38100" dist="38100" dir="2700000" algn="tl">
                              <a:srgbClr val="000000">
                                <a:alpha val="43137"/>
                              </a:srgbClr>
                            </a:outerShdw>
                          </a:effectLst>
                          <a:latin typeface="Cambria Math"/>
                        </a:rPr>
                        <m:t>𝟒</m:t>
                      </m:r>
                      <m:r>
                        <a:rPr lang="el-GR" sz="3200" b="1" i="0" smtClean="0">
                          <a:solidFill>
                            <a:srgbClr val="FF0000"/>
                          </a:solidFill>
                          <a:effectLst>
                            <a:outerShdw blurRad="38100" dist="38100" dir="2700000" algn="tl">
                              <a:srgbClr val="000000">
                                <a:alpha val="43137"/>
                              </a:srgbClr>
                            </a:outerShdw>
                          </a:effectLst>
                          <a:latin typeface="Cambria Math"/>
                        </a:rPr>
                        <m:t>𝛑</m:t>
                      </m:r>
                      <m:r>
                        <a:rPr lang="el-GR" sz="3200" b="1" i="1" baseline="30000" smtClean="0">
                          <a:solidFill>
                            <a:srgbClr val="FF0000"/>
                          </a:solidFill>
                          <a:effectLst>
                            <a:outerShdw blurRad="38100" dist="38100" dir="2700000" algn="tl">
                              <a:srgbClr val="000000">
                                <a:alpha val="43137"/>
                              </a:srgbClr>
                            </a:outerShdw>
                          </a:effectLst>
                          <a:latin typeface="Cambria Math"/>
                        </a:rPr>
                        <m:t>𝟐</m:t>
                      </m:r>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200" b="1" i="1" smtClean="0">
                              <a:solidFill>
                                <a:srgbClr val="FF0000"/>
                              </a:solidFill>
                              <a:effectLst>
                                <a:outerShdw blurRad="38100" dist="38100" dir="2700000" algn="tl">
                                  <a:srgbClr val="000000">
                                    <a:alpha val="43137"/>
                                  </a:srgbClr>
                                </a:outerShdw>
                              </a:effectLst>
                              <a:latin typeface="Cambria Math"/>
                            </a:rPr>
                            <m:t>𝒎</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𝑹</m:t>
                          </m:r>
                        </m:num>
                        <m:den>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FF0000"/>
                                  </a:solidFill>
                                  <a:effectLst>
                                    <a:outerShdw blurRad="38100" dist="38100" dir="2700000" algn="tl">
                                      <a:srgbClr val="000000">
                                        <a:alpha val="43137"/>
                                      </a:srgbClr>
                                    </a:outerShdw>
                                  </a:effectLst>
                                  <a:latin typeface="Cambria Math"/>
                                </a:rPr>
                                <m:t>𝑻</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02862" y="2789271"/>
                <a:ext cx="2262927" cy="1011111"/>
              </a:xfrm>
              <a:prstGeom prst="rect">
                <a:avLst/>
              </a:prstGeom>
              <a:blipFill rotWithShape="1">
                <a:blip r:embed="rId5"/>
                <a:stretch>
                  <a:fillRect b="-18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21251" y="4219797"/>
                <a:ext cx="223843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l-GR" sz="3200" b="1" i="0" smtClean="0">
                              <a:solidFill>
                                <a:srgbClr val="FF0000"/>
                              </a:solidFill>
                              <a:effectLst>
                                <a:outerShdw blurRad="38100" dist="38100" dir="2700000" algn="tl">
                                  <a:srgbClr val="000000">
                                    <a:alpha val="43137"/>
                                  </a:srgbClr>
                                </a:outerShdw>
                              </a:effectLst>
                              <a:latin typeface="Cambria Math"/>
                            </a:rPr>
                            <m:t>𝛋</m:t>
                          </m:r>
                        </m:sub>
                      </m:sSub>
                      <m:r>
                        <a:rPr lang="en-US" sz="3200" b="1" i="1" smtClean="0">
                          <a:solidFill>
                            <a:schemeClr val="tx1"/>
                          </a:solidFill>
                          <a:effectLst/>
                          <a:latin typeface="Cambria Math"/>
                        </a:rPr>
                        <m:t>=</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𝝊</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21251" y="4219797"/>
                <a:ext cx="2238433" cy="1089850"/>
              </a:xfrm>
              <a:prstGeom prst="rect">
                <a:avLst/>
              </a:prstGeom>
              <a:blipFill rotWithShape="1">
                <a:blip r:embed="rId6"/>
                <a:stretch>
                  <a:fillRect/>
                </a:stretch>
              </a:blipFill>
            </p:spPr>
            <p:txBody>
              <a:bodyPr/>
              <a:lstStyle/>
              <a:p>
                <a:r>
                  <a:rPr lang="el-GR">
                    <a:noFill/>
                  </a:rPr>
                  <a:t> </a:t>
                </a:r>
              </a:p>
            </p:txBody>
          </p:sp>
        </mc:Fallback>
      </mc:AlternateContent>
      <p:grpSp>
        <p:nvGrpSpPr>
          <p:cNvPr id="17" name="Ομάδα 16"/>
          <p:cNvGrpSpPr/>
          <p:nvPr/>
        </p:nvGrpSpPr>
        <p:grpSpPr>
          <a:xfrm>
            <a:off x="2868892" y="1196556"/>
            <a:ext cx="2913280" cy="1089850"/>
            <a:chOff x="2868892" y="1196556"/>
            <a:chExt cx="2913280" cy="1089850"/>
          </a:xfrm>
        </p:grpSpPr>
        <mc:AlternateContent xmlns:mc="http://schemas.openxmlformats.org/markup-compatibility/2006" xmlns:a14="http://schemas.microsoft.com/office/drawing/2010/main">
          <mc:Choice Requires="a14">
            <p:sp>
              <p:nvSpPr>
                <p:cNvPr id="6" name="TextBox 5"/>
                <p:cNvSpPr txBox="1"/>
                <p:nvPr/>
              </p:nvSpPr>
              <p:spPr>
                <a:xfrm>
                  <a:off x="2978007" y="1196556"/>
                  <a:ext cx="2804165"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   </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m:t>
                                </m:r>
                                <m:r>
                                  <a:rPr lang="el-GR" sz="3200" b="1" i="1" smtClean="0">
                                    <a:solidFill>
                                      <a:schemeClr val="tx1"/>
                                    </a:solidFill>
                                    <a:effectLst/>
                                    <a:latin typeface="Cambria Math"/>
                                  </a:rPr>
                                  <m:t>𝝎</m:t>
                                </m:r>
                                <m:r>
                                  <a:rPr lang="el-GR" sz="3200" b="1" i="1" smtClean="0">
                                    <a:solidFill>
                                      <a:schemeClr val="tx1"/>
                                    </a:solidFill>
                                    <a:effectLst/>
                                    <a:latin typeface="Cambria Math"/>
                                  </a:rPr>
                                  <m:t>.</m:t>
                                </m:r>
                                <m:r>
                                  <a:rPr lang="en-US" sz="3200" b="1" i="1" smtClean="0">
                                    <a:solidFill>
                                      <a:schemeClr val="tx1"/>
                                    </a:solidFill>
                                    <a:effectLst/>
                                    <a:latin typeface="Cambria Math"/>
                                  </a:rPr>
                                  <m:t>𝑹</m:t>
                                </m:r>
                                <m:r>
                                  <a:rPr lang="en-US" sz="3200" b="1" i="1" smtClean="0">
                                    <a:solidFill>
                                      <a:schemeClr val="tx1"/>
                                    </a:solidFill>
                                    <a:effectLst/>
                                    <a:latin typeface="Cambria Math"/>
                                  </a:rPr>
                                  <m:t>)</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78007" y="1196556"/>
                  <a:ext cx="2804165" cy="1089850"/>
                </a:xfrm>
                <a:prstGeom prst="rect">
                  <a:avLst/>
                </a:prstGeom>
                <a:blipFill rotWithShape="1">
                  <a:blip r:embed="rId7"/>
                  <a:stretch>
                    <a:fillRect/>
                  </a:stretch>
                </a:blipFill>
              </p:spPr>
              <p:txBody>
                <a:bodyPr/>
                <a:lstStyle/>
                <a:p>
                  <a:r>
                    <a:rPr lang="el-GR">
                      <a:noFill/>
                    </a:rPr>
                    <a:t> </a:t>
                  </a:r>
                </a:p>
              </p:txBody>
            </p:sp>
          </mc:Fallback>
        </mc:AlternateContent>
        <p:sp>
          <p:nvSpPr>
            <p:cNvPr id="12" name="TextBox 11"/>
            <p:cNvSpPr txBox="1"/>
            <p:nvPr/>
          </p:nvSpPr>
          <p:spPr>
            <a:xfrm>
              <a:off x="2868892" y="1441115"/>
              <a:ext cx="1019066" cy="338554"/>
            </a:xfrm>
            <a:prstGeom prst="rect">
              <a:avLst/>
            </a:prstGeom>
            <a:noFill/>
          </p:spPr>
          <p:txBody>
            <a:bodyPr wrap="square" rtlCol="0">
              <a:spAutoFit/>
            </a:bodyPr>
            <a:lstStyle/>
            <a:p>
              <a:r>
                <a:rPr lang="el-GR" sz="1600" b="1" i="1" dirty="0" smtClean="0">
                  <a:latin typeface="Cambria Math" panose="02040503050406030204" pitchFamily="18" charset="0"/>
                  <a:ea typeface="Cambria Math" panose="02040503050406030204" pitchFamily="18" charset="0"/>
                </a:rPr>
                <a:t>υ</a:t>
              </a:r>
              <a:r>
                <a:rPr lang="el-GR" sz="1600" dirty="0" smtClean="0"/>
                <a:t> </a:t>
              </a:r>
              <a:r>
                <a:rPr lang="en-US" sz="1600" dirty="0" smtClean="0"/>
                <a:t> </a:t>
              </a:r>
              <a:r>
                <a:rPr lang="el-GR" sz="1600" dirty="0" smtClean="0"/>
                <a:t>= </a:t>
              </a:r>
              <a:r>
                <a:rPr lang="el-GR" sz="1600" b="1" i="1" dirty="0" smtClean="0">
                  <a:latin typeface="Cambria Math" panose="02040503050406030204" pitchFamily="18" charset="0"/>
                  <a:ea typeface="Cambria Math" panose="02040503050406030204" pitchFamily="18" charset="0"/>
                </a:rPr>
                <a:t>ω.</a:t>
              </a:r>
              <a:r>
                <a:rPr lang="en-US" sz="1600" b="1" i="1" dirty="0" smtClean="0">
                  <a:latin typeface="Cambria Math" panose="02040503050406030204" pitchFamily="18" charset="0"/>
                  <a:ea typeface="Cambria Math" panose="02040503050406030204" pitchFamily="18" charset="0"/>
                </a:rPr>
                <a:t>R</a:t>
              </a:r>
              <a:endParaRPr lang="el-GR" sz="1600" b="1" i="1" dirty="0">
                <a:latin typeface="Cambria Math" panose="02040503050406030204" pitchFamily="18" charset="0"/>
                <a:ea typeface="Cambria Math" panose="02040503050406030204" pitchFamily="18" charset="0"/>
              </a:endParaRPr>
            </a:p>
          </p:txBody>
        </p:sp>
      </p:grpSp>
      <p:grpSp>
        <p:nvGrpSpPr>
          <p:cNvPr id="18" name="Ομάδα 17"/>
          <p:cNvGrpSpPr/>
          <p:nvPr/>
        </p:nvGrpSpPr>
        <p:grpSpPr>
          <a:xfrm>
            <a:off x="2959684" y="2467133"/>
            <a:ext cx="3045415" cy="1333250"/>
            <a:chOff x="2959684" y="2467133"/>
            <a:chExt cx="3045415" cy="1333250"/>
          </a:xfrm>
        </p:grpSpPr>
        <mc:AlternateContent xmlns:mc="http://schemas.openxmlformats.org/markup-compatibility/2006" xmlns:a14="http://schemas.microsoft.com/office/drawing/2010/main">
          <mc:Choice Requires="a14">
            <p:sp>
              <p:nvSpPr>
                <p:cNvPr id="9" name="TextBox 8"/>
                <p:cNvSpPr txBox="1"/>
                <p:nvPr/>
              </p:nvSpPr>
              <p:spPr>
                <a:xfrm>
                  <a:off x="3065768" y="2467133"/>
                  <a:ext cx="2939331" cy="13332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m:t>
                        </m:r>
                        <m:r>
                          <a:rPr lang="el-GR" sz="3200" b="1" i="1" smtClean="0">
                            <a:solidFill>
                              <a:schemeClr val="tx1"/>
                            </a:solidFill>
                            <a:effectLst/>
                            <a:latin typeface="Cambria Math"/>
                          </a:rPr>
                          <m:t>   </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sSup>
                              <m:sSupPr>
                                <m:ctrlPr>
                                  <a:rPr lang="en-US" sz="3200" b="1" i="1" smtClean="0">
                                    <a:solidFill>
                                      <a:schemeClr val="tx1"/>
                                    </a:solidFill>
                                    <a:effectLst/>
                                    <a:latin typeface="Cambria Math" panose="02040503050406030204" pitchFamily="18" charset="0"/>
                                  </a:rPr>
                                </m:ctrlPr>
                              </m:sSupPr>
                              <m:e>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r>
                                      <a:rPr lang="en-US" sz="3200" b="1" i="1" smtClean="0">
                                        <a:solidFill>
                                          <a:schemeClr val="tx1"/>
                                        </a:solidFill>
                                        <a:effectLst/>
                                        <a:latin typeface="Cambria Math"/>
                                      </a:rPr>
                                      <m:t>𝟐</m:t>
                                    </m:r>
                                    <m:r>
                                      <a:rPr lang="el-GR" sz="3200" b="1" i="1" smtClean="0">
                                        <a:solidFill>
                                          <a:schemeClr val="tx1"/>
                                        </a:solidFill>
                                        <a:effectLst/>
                                        <a:latin typeface="Cambria Math"/>
                                      </a:rPr>
                                      <m:t>𝝅</m:t>
                                    </m:r>
                                    <m:r>
                                      <a:rPr lang="en-US" sz="3200" b="1" i="1" smtClean="0">
                                        <a:solidFill>
                                          <a:schemeClr val="tx1"/>
                                        </a:solidFill>
                                        <a:effectLst/>
                                        <a:latin typeface="Cambria Math"/>
                                      </a:rPr>
                                      <m:t>𝑹</m:t>
                                    </m:r>
                                  </m:num>
                                  <m:den>
                                    <m:r>
                                      <a:rPr lang="en-US" sz="3200" b="1" i="1" smtClean="0">
                                        <a:solidFill>
                                          <a:schemeClr val="tx1"/>
                                        </a:solidFill>
                                        <a:effectLst/>
                                        <a:latin typeface="Cambria Math"/>
                                      </a:rPr>
                                      <m:t>𝑻</m:t>
                                    </m:r>
                                  </m:den>
                                </m:f>
                                <m:r>
                                  <a:rPr lang="en-US" sz="3200" b="1" i="1" smtClean="0">
                                    <a:solidFill>
                                      <a:schemeClr val="tx1"/>
                                    </a:solidFill>
                                    <a:effectLst/>
                                    <a:latin typeface="Cambria Math"/>
                                  </a:rPr>
                                  <m:t>)</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65768" y="2467133"/>
                  <a:ext cx="2939331" cy="1333250"/>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59684" y="2832521"/>
                  <a:ext cx="1019066" cy="462306"/>
                </a:xfrm>
                <a:prstGeom prst="rect">
                  <a:avLst/>
                </a:prstGeom>
                <a:noFill/>
              </p:spPr>
              <p:txBody>
                <a:bodyPr wrap="square" rtlCol="0">
                  <a:spAutoFit/>
                </a:bodyPr>
                <a:lstStyle/>
                <a:p>
                  <a:r>
                    <a:rPr lang="el-GR" sz="1600" b="1" i="1" dirty="0" smtClean="0">
                      <a:latin typeface="Cambria Math" panose="02040503050406030204" pitchFamily="18" charset="0"/>
                      <a:ea typeface="Cambria Math" panose="02040503050406030204" pitchFamily="18" charset="0"/>
                    </a:rPr>
                    <a:t>υ</a:t>
                  </a:r>
                  <a:r>
                    <a:rPr lang="el-GR" sz="1600" dirty="0" smtClean="0"/>
                    <a:t> </a:t>
                  </a:r>
                  <a:r>
                    <a:rPr lang="en-US" sz="1600" dirty="0" smtClean="0"/>
                    <a:t> </a:t>
                  </a:r>
                  <a:r>
                    <a:rPr lang="el-GR" sz="1600" dirty="0" smtClean="0"/>
                    <a:t>= </a:t>
                  </a:r>
                  <a14:m>
                    <m:oMath xmlns:m="http://schemas.openxmlformats.org/officeDocument/2006/math">
                      <m:f>
                        <m:fPr>
                          <m:ctrlPr>
                            <a:rPr lang="el-GR" sz="1600" b="1" i="1" dirty="0" smtClean="0">
                              <a:latin typeface="Cambria Math" panose="02040503050406030204" pitchFamily="18" charset="0"/>
                              <a:ea typeface="Cambria Math" panose="02040503050406030204" pitchFamily="18" charset="0"/>
                            </a:rPr>
                          </m:ctrlPr>
                        </m:fPr>
                        <m:num>
                          <m:r>
                            <a:rPr lang="el-GR" sz="1600" b="1" i="1" dirty="0" smtClean="0">
                              <a:latin typeface="Cambria Math"/>
                              <a:ea typeface="Cambria Math" panose="02040503050406030204" pitchFamily="18" charset="0"/>
                            </a:rPr>
                            <m:t>𝟐</m:t>
                          </m:r>
                          <m:r>
                            <a:rPr lang="el-GR" sz="1600" b="1" i="0" dirty="0" smtClean="0">
                              <a:latin typeface="Cambria Math"/>
                              <a:ea typeface="Cambria Math" panose="02040503050406030204" pitchFamily="18" charset="0"/>
                            </a:rPr>
                            <m:t>𝛑</m:t>
                          </m:r>
                          <m:r>
                            <a:rPr lang="en-US" sz="1600" b="1" i="1" dirty="0" smtClean="0">
                              <a:latin typeface="Cambria Math"/>
                              <a:ea typeface="Cambria Math" panose="02040503050406030204" pitchFamily="18" charset="0"/>
                            </a:rPr>
                            <m:t>𝑹</m:t>
                          </m:r>
                        </m:num>
                        <m:den>
                          <m:r>
                            <a:rPr lang="en-US" sz="1600" b="1" i="1" dirty="0" smtClean="0">
                              <a:latin typeface="Cambria Math"/>
                              <a:ea typeface="Cambria Math" panose="02040503050406030204" pitchFamily="18" charset="0"/>
                            </a:rPr>
                            <m:t>𝑻</m:t>
                          </m:r>
                        </m:den>
                      </m:f>
                    </m:oMath>
                  </a14:m>
                  <a:endParaRPr lang="el-GR" sz="1600" b="1" i="1" dirty="0">
                    <a:latin typeface="Cambria Math" panose="02040503050406030204" pitchFamily="18"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959684" y="2832521"/>
                  <a:ext cx="1019066" cy="462306"/>
                </a:xfrm>
                <a:prstGeom prst="rect">
                  <a:avLst/>
                </a:prstGeom>
                <a:blipFill rotWithShape="1">
                  <a:blip r:embed="rId9"/>
                  <a:stretch>
                    <a:fillRect l="-3593" b="-4000"/>
                  </a:stretch>
                </a:blipFill>
              </p:spPr>
              <p:txBody>
                <a:bodyPr/>
                <a:lstStyle/>
                <a:p>
                  <a:r>
                    <a:rPr lang="el-GR">
                      <a:noFill/>
                    </a:rPr>
                    <a:t> </a:t>
                  </a:r>
                </a:p>
              </p:txBody>
            </p:sp>
          </mc:Fallback>
        </mc:AlternateContent>
      </p:grpSp>
      <p:grpSp>
        <p:nvGrpSpPr>
          <p:cNvPr id="19" name="Ομάδα 18"/>
          <p:cNvGrpSpPr/>
          <p:nvPr/>
        </p:nvGrpSpPr>
        <p:grpSpPr>
          <a:xfrm>
            <a:off x="2837011" y="4221088"/>
            <a:ext cx="3398920" cy="1089850"/>
            <a:chOff x="2837011" y="4221088"/>
            <a:chExt cx="3398920" cy="1089850"/>
          </a:xfrm>
        </p:grpSpPr>
        <p:sp>
          <p:nvSpPr>
            <p:cNvPr id="14" name="TextBox 13"/>
            <p:cNvSpPr txBox="1"/>
            <p:nvPr/>
          </p:nvSpPr>
          <p:spPr>
            <a:xfrm>
              <a:off x="2837011" y="4427459"/>
              <a:ext cx="1221303" cy="338554"/>
            </a:xfrm>
            <a:prstGeom prst="rect">
              <a:avLst/>
            </a:prstGeom>
            <a:noFill/>
          </p:spPr>
          <p:txBody>
            <a:bodyPr wrap="square" rtlCol="0">
              <a:spAutoFit/>
            </a:bodyPr>
            <a:lstStyle/>
            <a:p>
              <a:r>
                <a:rPr lang="el-GR" sz="1600" b="1" i="1" dirty="0" smtClean="0">
                  <a:latin typeface="Cambria Math" panose="02040503050406030204" pitchFamily="18" charset="0"/>
                  <a:ea typeface="Cambria Math" panose="02040503050406030204" pitchFamily="18" charset="0"/>
                </a:rPr>
                <a:t>υ</a:t>
              </a:r>
              <a:r>
                <a:rPr lang="el-GR" sz="1600" dirty="0" smtClean="0"/>
                <a:t> </a:t>
              </a:r>
              <a:r>
                <a:rPr lang="en-US" sz="1600" dirty="0" smtClean="0"/>
                <a:t> </a:t>
              </a:r>
              <a:r>
                <a:rPr lang="el-GR" sz="1600" dirty="0" smtClean="0"/>
                <a:t>= </a:t>
              </a:r>
              <a:r>
                <a:rPr lang="el-GR" sz="1600" b="1" dirty="0" smtClean="0">
                  <a:latin typeface="Cambria Math" panose="02040503050406030204" pitchFamily="18" charset="0"/>
                  <a:ea typeface="Cambria Math" panose="02040503050406030204" pitchFamily="18" charset="0"/>
                </a:rPr>
                <a:t>2π.</a:t>
              </a:r>
              <a:r>
                <a:rPr lang="en-US" sz="1600" b="1" i="1" dirty="0" smtClean="0">
                  <a:latin typeface="Cambria Math" panose="02040503050406030204" pitchFamily="18" charset="0"/>
                  <a:ea typeface="Cambria Math" panose="02040503050406030204" pitchFamily="18" charset="0"/>
                </a:rPr>
                <a:t>R</a:t>
              </a:r>
              <a:r>
                <a:rPr lang="el-GR" sz="1600" b="1" i="1" dirty="0" smtClean="0">
                  <a:latin typeface="Cambria Math" panose="02040503050406030204" pitchFamily="18" charset="0"/>
                  <a:ea typeface="Cambria Math" panose="02040503050406030204" pitchFamily="18" charset="0"/>
                </a:rPr>
                <a:t>.</a:t>
              </a:r>
              <a:r>
                <a:rPr lang="en-US" sz="1600" b="1" i="1" dirty="0" smtClean="0">
                  <a:latin typeface="Cambria Math" panose="02040503050406030204" pitchFamily="18" charset="0"/>
                  <a:ea typeface="Cambria Math" panose="02040503050406030204" pitchFamily="18" charset="0"/>
                </a:rPr>
                <a:t>f</a:t>
              </a:r>
              <a:endParaRPr lang="el-GR" sz="1600" b="1" i="1"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3065768" y="4221088"/>
                  <a:ext cx="317016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    </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panose="02040503050406030204" pitchFamily="18" charset="0"/>
                              </a:rPr>
                            </m:ctrlPr>
                          </m:fPr>
                          <m:num>
                            <m:sSup>
                              <m:sSupPr>
                                <m:ctrlPr>
                                  <a:rPr lang="en-US" sz="3200" b="1" i="1" smtClean="0">
                                    <a:solidFill>
                                      <a:schemeClr val="tx1"/>
                                    </a:solidFill>
                                    <a:effectLst/>
                                    <a:latin typeface="Cambria Math" panose="02040503050406030204" pitchFamily="18" charset="0"/>
                                  </a:rPr>
                                </m:ctrlPr>
                              </m:sSupPr>
                              <m:e>
                                <m:r>
                                  <a:rPr lang="en-US" sz="3200" b="1" i="1" smtClean="0">
                                    <a:solidFill>
                                      <a:schemeClr val="tx1"/>
                                    </a:solidFill>
                                    <a:effectLst/>
                                    <a:latin typeface="Cambria Math"/>
                                  </a:rPr>
                                  <m:t>(</m:t>
                                </m:r>
                                <m:r>
                                  <a:rPr lang="en-US" sz="3200" b="1" i="1" smtClean="0">
                                    <a:solidFill>
                                      <a:schemeClr val="tx1"/>
                                    </a:solidFill>
                                    <a:effectLst/>
                                    <a:latin typeface="Cambria Math"/>
                                  </a:rPr>
                                  <m:t>𝟐</m:t>
                                </m:r>
                                <m:r>
                                  <a:rPr lang="el-GR" sz="3200" b="1" i="1" smtClean="0">
                                    <a:solidFill>
                                      <a:schemeClr val="tx1"/>
                                    </a:solidFill>
                                    <a:effectLst/>
                                    <a:latin typeface="Cambria Math"/>
                                  </a:rPr>
                                  <m:t>𝝅</m:t>
                                </m:r>
                                <m:r>
                                  <a:rPr lang="en-US" sz="3200" b="1" i="1" smtClean="0">
                                    <a:solidFill>
                                      <a:schemeClr val="tx1"/>
                                    </a:solidFill>
                                    <a:effectLst/>
                                    <a:latin typeface="Cambria Math"/>
                                  </a:rPr>
                                  <m:t>𝑹𝒇</m:t>
                                </m:r>
                                <m:r>
                                  <a:rPr lang="en-US" sz="3200" b="1" i="1" smtClean="0">
                                    <a:solidFill>
                                      <a:schemeClr val="tx1"/>
                                    </a:solidFill>
                                    <a:effectLst/>
                                    <a:latin typeface="Cambria Math"/>
                                  </a:rPr>
                                  <m:t>)</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65768" y="4221088"/>
                  <a:ext cx="3170163" cy="1089850"/>
                </a:xfrm>
                <a:prstGeom prst="rect">
                  <a:avLst/>
                </a:prstGeom>
                <a:blipFill rotWithShape="1">
                  <a:blip r:embed="rId10"/>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6170971" y="4585761"/>
                <a:ext cx="2595682" cy="584775"/>
              </a:xfrm>
              <a:prstGeom prst="rect">
                <a:avLst/>
              </a:prstGeom>
              <a:noFill/>
            </p:spPr>
            <p:txBody>
              <a:bodyPr wrap="square" rtlCol="0">
                <a:spAutoFit/>
              </a:bodyPr>
              <a:lstStyle/>
              <a:p>
                <a14:m>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𝟒</m:t>
                    </m:r>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𝛑</m:t>
                    </m:r>
                    <m:r>
                      <a:rPr lang="el-GR" sz="3200" b="1" i="1" baseline="30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oMath>
                </a14:m>
                <a:r>
                  <a:rPr lang="en-US" sz="3200" b="1" i="1" dirty="0" err="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m.R.f</a:t>
                </a:r>
                <a:r>
                  <a:rPr lang="en-US"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3200" b="1" baseline="30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endParaRPr lang="el-GR" sz="3200" b="1" baseline="30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170971" y="4585761"/>
                <a:ext cx="2595682" cy="584775"/>
              </a:xfrm>
              <a:prstGeom prst="rect">
                <a:avLst/>
              </a:prstGeom>
              <a:blipFill rotWithShape="1">
                <a:blip r:embed="rId11"/>
                <a:stretch>
                  <a:fillRect t="-14583" b="-40625"/>
                </a:stretch>
              </a:blipFill>
            </p:spPr>
            <p:txBody>
              <a:bodyPr/>
              <a:lstStyle/>
              <a:p>
                <a:r>
                  <a:rPr lang="el-GR">
                    <a:noFill/>
                  </a:rPr>
                  <a:t> </a:t>
                </a:r>
              </a:p>
            </p:txBody>
          </p:sp>
        </mc:Fallback>
      </mc:AlternateContent>
    </p:spTree>
    <p:extLst>
      <p:ext uri="{BB962C8B-B14F-4D97-AF65-F5344CB8AC3E}">
        <p14:creationId xmlns:p14="http://schemas.microsoft.com/office/powerpoint/2010/main" val="38994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500" fill="hold"/>
                                        <p:tgtEl>
                                          <p:spTgt spid="8"/>
                                        </p:tgtEl>
                                        <p:attrNameLst>
                                          <p:attrName>ppt_x</p:attrName>
                                        </p:attrNameLst>
                                      </p:cBhvr>
                                      <p:tavLst>
                                        <p:tav tm="0">
                                          <p:val>
                                            <p:strVal val="0-#ppt_w/2"/>
                                          </p:val>
                                        </p:tav>
                                        <p:tav tm="100000">
                                          <p:val>
                                            <p:strVal val="#ppt_x"/>
                                          </p:val>
                                        </p:tav>
                                      </p:tavLst>
                                    </p:anim>
                                    <p:anim calcmode="lin" valueType="num">
                                      <p:cBhvr additive="base">
                                        <p:cTn id="30"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500" fill="hold"/>
                                        <p:tgtEl>
                                          <p:spTgt spid="11"/>
                                        </p:tgtEl>
                                        <p:attrNameLst>
                                          <p:attrName>ppt_x</p:attrName>
                                        </p:attrNameLst>
                                      </p:cBhvr>
                                      <p:tavLst>
                                        <p:tav tm="0">
                                          <p:val>
                                            <p:strVal val="0-#ppt_w/2"/>
                                          </p:val>
                                        </p:tav>
                                        <p:tav tm="100000">
                                          <p:val>
                                            <p:strVal val="#ppt_x"/>
                                          </p:val>
                                        </p:tav>
                                      </p:tavLst>
                                    </p:anim>
                                    <p:anim calcmode="lin" valueType="num">
                                      <p:cBhvr additive="base">
                                        <p:cTn id="4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27</a:t>
            </a:fld>
            <a:endParaRPr lang="el-GR" dirty="0">
              <a:solidFill>
                <a:schemeClr val="tx1"/>
              </a:solidFill>
            </a:endParaRPr>
          </a:p>
        </p:txBody>
      </p:sp>
      <p:sp>
        <p:nvSpPr>
          <p:cNvPr id="4" name="Text Box 20"/>
          <p:cNvSpPr txBox="1">
            <a:spLocks noChangeArrowheads="1"/>
          </p:cNvSpPr>
          <p:nvPr/>
        </p:nvSpPr>
        <p:spPr bwMode="auto">
          <a:xfrm>
            <a:off x="1800807" y="289231"/>
            <a:ext cx="6629871" cy="224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just" defTabSz="914400" eaLnBrk="1" fontAlgn="base" latinLnBrk="0" hangingPunct="1">
              <a:lnSpc>
                <a:spcPct val="150000"/>
              </a:lnSpc>
              <a:spcBef>
                <a:spcPct val="50000"/>
              </a:spcBef>
              <a:spcAft>
                <a:spcPct val="0"/>
              </a:spcAft>
              <a:buClrTx/>
              <a:buSzTx/>
              <a:buFontTx/>
              <a:buNone/>
              <a:tabLst/>
              <a:defRPr/>
            </a:pPr>
            <a:r>
              <a:rPr kumimoji="0" lang="el-GR" altLang="el-GR"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rPr>
              <a:t>!!!</a:t>
            </a:r>
            <a:r>
              <a:rPr kumimoji="0" lang="el-GR" altLang="el-GR" sz="2400" b="1" i="0" u="none" strike="noStrike" kern="0" cap="none" spc="0" normalizeH="0" baseline="0" noProof="0" dirty="0" smtClean="0">
                <a:ln>
                  <a:noFill/>
                </a:ln>
                <a:solidFill>
                  <a:srgbClr val="000000"/>
                </a:solidFill>
                <a:uLnTx/>
                <a:uFillTx/>
                <a:latin typeface="Comic Sans MS" pitchFamily="66" charset="0"/>
              </a:rPr>
              <a:t> Στην ομαλή κυκλική </a:t>
            </a:r>
            <a:r>
              <a:rPr kumimoji="0" lang="el-GR" altLang="el-GR" sz="2400" b="1" i="0" u="none" strike="noStrike" kern="0" cap="none" spc="0" normalizeH="0" baseline="0" noProof="0" dirty="0">
                <a:ln>
                  <a:noFill/>
                </a:ln>
                <a:solidFill>
                  <a:srgbClr val="000000"/>
                </a:solidFill>
                <a:uLnTx/>
                <a:uFillTx/>
                <a:latin typeface="Comic Sans MS" pitchFamily="66" charset="0"/>
              </a:rPr>
              <a:t>κίνηση, η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κεντρομόλος δύναμη</a:t>
            </a:r>
            <a:r>
              <a:rPr kumimoji="0" lang="el-GR" altLang="el-GR"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6" charset="0"/>
              </a:rPr>
              <a:t> </a:t>
            </a:r>
            <a:r>
              <a:rPr kumimoji="0" lang="el-GR" altLang="el-GR" sz="2400" b="1" i="0" u="none" strike="noStrike" kern="0" cap="none" spc="0" normalizeH="0" baseline="0" noProof="0" dirty="0">
                <a:ln>
                  <a:noFill/>
                </a:ln>
                <a:solidFill>
                  <a:srgbClr val="000000"/>
                </a:solidFill>
                <a:uLnTx/>
                <a:uFillTx/>
                <a:latin typeface="Comic Sans MS" pitchFamily="66" charset="0"/>
              </a:rPr>
              <a:t>είναι η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συνισταμένη</a:t>
            </a:r>
            <a:r>
              <a:rPr kumimoji="0" lang="el-GR" altLang="el-GR" sz="2400" b="1" i="0" u="none" strike="noStrike" kern="0" cap="none" spc="0" normalizeH="0" baseline="0" noProof="0" dirty="0">
                <a:ln>
                  <a:noFill/>
                </a:ln>
                <a:solidFill>
                  <a:srgbClr val="000000"/>
                </a:solidFill>
                <a:uLnTx/>
                <a:uFillTx/>
                <a:latin typeface="Comic Sans MS" pitchFamily="66" charset="0"/>
              </a:rPr>
              <a:t> των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δυνάμεων</a:t>
            </a:r>
            <a:r>
              <a:rPr kumimoji="0" lang="el-GR" altLang="el-GR" sz="2400" b="1" i="0" u="none" strike="noStrike" kern="0" cap="none" spc="0" normalizeH="0" baseline="0" noProof="0" dirty="0">
                <a:ln>
                  <a:noFill/>
                </a:ln>
                <a:solidFill>
                  <a:srgbClr val="000000"/>
                </a:solidFill>
                <a:uLnTx/>
                <a:uFillTx/>
                <a:latin typeface="Comic Sans MS" pitchFamily="66" charset="0"/>
              </a:rPr>
              <a:t> που ασκούνται στο σώμα και βρίσκεται στη διεύθυνση της </a:t>
            </a:r>
            <a:r>
              <a:rPr kumimoji="0" lang="el-GR" altLang="el-GR" sz="2400" b="1" i="0" u="none" strike="noStrike" kern="0" cap="none" spc="0" normalizeH="0" baseline="0" noProof="0" dirty="0" smtClean="0">
                <a:ln>
                  <a:noFill/>
                </a:ln>
                <a:solidFill>
                  <a:srgbClr val="000000"/>
                </a:solidFill>
                <a:uLnTx/>
                <a:uFillTx/>
                <a:latin typeface="Comic Sans MS" pitchFamily="66" charset="0"/>
              </a:rPr>
              <a:t>ακτίνας</a:t>
            </a:r>
            <a:r>
              <a:rPr kumimoji="0" lang="en-US" altLang="el-GR" sz="2400" b="1" i="0" u="none" strike="noStrike" kern="0" cap="none" spc="0" normalizeH="0" baseline="0" noProof="0" dirty="0" smtClean="0">
                <a:ln>
                  <a:noFill/>
                </a:ln>
                <a:solidFill>
                  <a:srgbClr val="000000"/>
                </a:solidFill>
                <a:uLnTx/>
                <a:uFillTx/>
                <a:latin typeface="Comic Sans MS" pitchFamily="66" charset="0"/>
              </a:rPr>
              <a:t> </a:t>
            </a:r>
            <a:r>
              <a:rPr kumimoji="0" lang="el-GR" altLang="el-GR" sz="2400" b="1" i="0" u="none" strike="noStrike" kern="0" cap="none" spc="0" normalizeH="0" baseline="0" noProof="0" dirty="0" smtClean="0">
                <a:ln>
                  <a:noFill/>
                </a:ln>
                <a:solidFill>
                  <a:srgbClr val="000000"/>
                </a:solidFill>
                <a:uLnTx/>
                <a:uFillTx/>
                <a:latin typeface="Comic Sans MS" pitchFamily="66" charset="0"/>
              </a:rPr>
              <a:t>της κυκλικής κίνησης. </a:t>
            </a:r>
            <a:endParaRPr kumimoji="0" lang="el-GR" altLang="el-GR" sz="2400" b="1" i="0" u="none" strike="noStrike" kern="0" cap="none" spc="0" normalizeH="0" baseline="0" noProof="0" dirty="0">
              <a:ln>
                <a:noFill/>
              </a:ln>
              <a:solidFill>
                <a:srgbClr val="000000"/>
              </a:solidFill>
              <a:uLnTx/>
              <a:uFillTx/>
              <a:latin typeface="Comic Sans MS"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3" y="692696"/>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Ομάδα 20"/>
          <p:cNvGrpSpPr/>
          <p:nvPr/>
        </p:nvGrpSpPr>
        <p:grpSpPr>
          <a:xfrm>
            <a:off x="2123728" y="3140968"/>
            <a:ext cx="5029200" cy="2295525"/>
            <a:chOff x="2123728" y="3140968"/>
            <a:chExt cx="5029200" cy="2295525"/>
          </a:xfrm>
        </p:grpSpPr>
        <p:pic>
          <p:nvPicPr>
            <p:cNvPr id="3074" name="Picture 2" descr="C:\Users\Merkouris\Desktop\Χωρίς τίτλο.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123728" y="3140968"/>
              <a:ext cx="5029200" cy="22955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012160" y="3861048"/>
              <a:ext cx="360040" cy="338554"/>
            </a:xfrm>
            <a:prstGeom prst="rect">
              <a:avLst/>
            </a:prstGeom>
            <a:noFill/>
          </p:spPr>
          <p:txBody>
            <a:bodyPr wrap="square" rtlCol="0">
              <a:spAutoFit/>
            </a:bodyPr>
            <a:lstStyle/>
            <a:p>
              <a:r>
                <a:rPr lang="en-US" sz="1600" b="1" i="1" dirty="0" smtClean="0"/>
                <a:t>F</a:t>
              </a:r>
              <a:r>
                <a:rPr lang="el-GR" sz="1600" b="1" baseline="-25000" dirty="0" smtClean="0"/>
                <a:t>κ</a:t>
              </a:r>
              <a:endParaRPr lang="el-GR" sz="1600" b="1" baseline="-25000" dirty="0"/>
            </a:p>
          </p:txBody>
        </p:sp>
      </p:grpSp>
    </p:spTree>
    <p:extLst>
      <p:ext uri="{BB962C8B-B14F-4D97-AF65-F5344CB8AC3E}">
        <p14:creationId xmlns:p14="http://schemas.microsoft.com/office/powerpoint/2010/main" val="18828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28</a:t>
            </a:fld>
            <a:endParaRPr lang="el-GR" dirty="0">
              <a:solidFill>
                <a:prstClr val="black"/>
              </a:solidFill>
            </a:endParaRPr>
          </a:p>
        </p:txBody>
      </p:sp>
      <p:sp>
        <p:nvSpPr>
          <p:cNvPr id="5" name="Rectangle 6"/>
          <p:cNvSpPr>
            <a:spLocks noChangeArrowheads="1"/>
          </p:cNvSpPr>
          <p:nvPr/>
        </p:nvSpPr>
        <p:spPr bwMode="auto">
          <a:xfrm>
            <a:off x="776688" y="1196752"/>
            <a:ext cx="7395712" cy="5309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pPr marL="342900" indent="-342900" algn="just">
              <a:lnSpc>
                <a:spcPct val="150000"/>
              </a:lnSpc>
              <a:buFont typeface="Arial" pitchFamily="34" charset="0"/>
              <a:buChar char="•"/>
            </a:pPr>
            <a:r>
              <a:rPr lang="el-GR" altLang="el-GR" b="1" dirty="0">
                <a:latin typeface="Comic Sans MS" pitchFamily="66" charset="0"/>
              </a:rPr>
              <a:t>Παρουσίαση του φαινομένου από τον Ανδρέα Ι. </a:t>
            </a:r>
            <a:r>
              <a:rPr lang="el-GR" altLang="el-GR" b="1" dirty="0" err="1">
                <a:latin typeface="Comic Sans MS" pitchFamily="66" charset="0"/>
              </a:rPr>
              <a:t>Κασσέτα</a:t>
            </a:r>
            <a:r>
              <a:rPr lang="el-GR" altLang="el-GR" b="1" dirty="0">
                <a:latin typeface="Comic Sans MS" pitchFamily="66" charset="0"/>
              </a:rPr>
              <a:t>  </a:t>
            </a:r>
            <a:r>
              <a:rPr lang="el-GR" altLang="el-GR" b="1" dirty="0">
                <a:effectLst>
                  <a:outerShdw blurRad="38100" dist="38100" dir="2700000" algn="tl">
                    <a:srgbClr val="FFFFFF"/>
                  </a:outerShdw>
                </a:effectLst>
                <a:latin typeface="Comic Sans MS" pitchFamily="66" charset="0"/>
                <a:hlinkClick r:id="rId2"/>
              </a:rPr>
              <a:t>εδώ</a:t>
            </a:r>
            <a:r>
              <a:rPr lang="el-GR" altLang="el-GR" b="1" dirty="0" smtClean="0">
                <a:effectLst>
                  <a:outerShdw blurRad="38100" dist="38100" dir="2700000" algn="tl">
                    <a:srgbClr val="FFFFFF"/>
                  </a:outerShdw>
                </a:effectLst>
                <a:latin typeface="Comic Sans MS" pitchFamily="66" charset="0"/>
              </a:rPr>
              <a:t>.</a:t>
            </a:r>
            <a:endParaRPr lang="el-GR" altLang="el-GR" b="1" dirty="0">
              <a:effectLst>
                <a:outerShdw blurRad="38100" dist="38100" dir="2700000" algn="tl">
                  <a:srgbClr val="FFFFFF"/>
                </a:outerShdw>
              </a:effectLst>
              <a:latin typeface="Comic Sans MS" pitchFamily="66" charset="0"/>
            </a:endParaRPr>
          </a:p>
          <a:p>
            <a:pPr marL="285750" indent="-285750" algn="just">
              <a:lnSpc>
                <a:spcPct val="150000"/>
              </a:lnSpc>
              <a:buFont typeface="Arial" panose="020B0604020202020204" pitchFamily="34" charset="0"/>
              <a:buChar char="•"/>
            </a:pPr>
            <a:r>
              <a:rPr lang="el-GR" b="1" dirty="0" smtClean="0">
                <a:latin typeface="Comic Sans MS" pitchFamily="66" charset="0"/>
              </a:rPr>
              <a:t>Ένα</a:t>
            </a:r>
            <a:r>
              <a:rPr lang="en-US" b="1" dirty="0" smtClean="0">
                <a:latin typeface="Comic Sans MS" pitchFamily="66" charset="0"/>
              </a:rPr>
              <a:t> </a:t>
            </a:r>
            <a:r>
              <a:rPr lang="el-GR" b="1" dirty="0">
                <a:latin typeface="Comic Sans MS" pitchFamily="66" charset="0"/>
              </a:rPr>
              <a:t>διαδικτυακό μάθημα</a:t>
            </a:r>
            <a:r>
              <a:rPr lang="en-US" b="1" dirty="0">
                <a:latin typeface="Comic Sans MS" pitchFamily="66" charset="0"/>
              </a:rPr>
              <a:t> </a:t>
            </a:r>
            <a:r>
              <a:rPr lang="el-GR" b="1" dirty="0" smtClean="0">
                <a:latin typeface="Comic Sans MS" pitchFamily="66" charset="0"/>
              </a:rPr>
              <a:t>από </a:t>
            </a:r>
            <a:r>
              <a:rPr lang="el-GR" b="1" dirty="0">
                <a:latin typeface="Comic Sans MS" pitchFamily="66" charset="0"/>
              </a:rPr>
              <a:t>τον Σταύρο </a:t>
            </a:r>
            <a:r>
              <a:rPr lang="el-GR" b="1" dirty="0" err="1">
                <a:latin typeface="Comic Sans MS" pitchFamily="66" charset="0"/>
              </a:rPr>
              <a:t>Λουβερδή</a:t>
            </a:r>
            <a:r>
              <a:rPr lang="el-GR" b="1" dirty="0">
                <a:latin typeface="Comic Sans MS" pitchFamily="66" charset="0"/>
              </a:rPr>
              <a:t>  </a:t>
            </a:r>
            <a:r>
              <a:rPr lang="el-GR" sz="2000" b="1" dirty="0">
                <a:latin typeface="Comic Sans MS" pitchFamily="66" charset="0"/>
                <a:hlinkClick r:id="rId3"/>
              </a:rPr>
              <a:t>εδώ</a:t>
            </a:r>
            <a:r>
              <a:rPr lang="el-GR" sz="2000" b="1" dirty="0">
                <a:latin typeface="Comic Sans MS" pitchFamily="66" charset="0"/>
              </a:rPr>
              <a:t>.</a:t>
            </a:r>
            <a:r>
              <a:rPr lang="el-GR" sz="2000" dirty="0"/>
              <a:t> </a:t>
            </a:r>
            <a:endParaRPr lang="el-GR" altLang="el-GR" b="1" dirty="0" smtClean="0">
              <a:latin typeface="Comic Sans MS" pitchFamily="66" charset="0"/>
            </a:endParaRPr>
          </a:p>
          <a:p>
            <a:pPr marL="342900" indent="-342900" algn="just">
              <a:lnSpc>
                <a:spcPct val="150000"/>
              </a:lnSpc>
              <a:buFont typeface="Arial" pitchFamily="34" charset="0"/>
              <a:buChar char="•"/>
            </a:pPr>
            <a:r>
              <a:rPr lang="el-GR" altLang="el-GR" b="1" dirty="0" smtClean="0">
                <a:latin typeface="Comic Sans MS" pitchFamily="66" charset="0"/>
              </a:rPr>
              <a:t>Ένα </a:t>
            </a:r>
            <a:r>
              <a:rPr lang="en-US" altLang="el-GR" b="1" dirty="0">
                <a:latin typeface="Comic Sans MS" pitchFamily="66" charset="0"/>
              </a:rPr>
              <a:t>video </a:t>
            </a:r>
            <a:r>
              <a:rPr lang="el-GR" altLang="el-GR" b="1" dirty="0">
                <a:latin typeface="Comic Sans MS" pitchFamily="66" charset="0"/>
              </a:rPr>
              <a:t>από το </a:t>
            </a:r>
            <a:r>
              <a:rPr lang="en-US" altLang="el-GR" b="1" dirty="0">
                <a:latin typeface="Comic Sans MS" pitchFamily="66" charset="0"/>
              </a:rPr>
              <a:t>youschool.gr</a:t>
            </a:r>
            <a:r>
              <a:rPr lang="el-GR" altLang="el-GR" b="1" dirty="0">
                <a:latin typeface="Comic Sans MS" pitchFamily="66" charset="0"/>
              </a:rPr>
              <a:t> </a:t>
            </a:r>
            <a:r>
              <a:rPr lang="el-GR" altLang="el-GR" b="1" dirty="0" smtClean="0">
                <a:latin typeface="Comic Sans MS" pitchFamily="66" charset="0"/>
              </a:rPr>
              <a:t>στο οποίο </a:t>
            </a:r>
            <a:r>
              <a:rPr lang="el-GR" altLang="el-GR" b="1" dirty="0">
                <a:latin typeface="Comic Sans MS" pitchFamily="66" charset="0"/>
              </a:rPr>
              <a:t>παρουσιάζεται με συνοπτικό τρόπο η βασική </a:t>
            </a:r>
            <a:r>
              <a:rPr lang="el-GR" altLang="el-GR" b="1" dirty="0" smtClean="0">
                <a:latin typeface="Comic Sans MS" pitchFamily="66" charset="0"/>
              </a:rPr>
              <a:t>θεωρία  </a:t>
            </a:r>
            <a:r>
              <a:rPr lang="el-GR" altLang="el-GR" b="1" dirty="0" smtClean="0">
                <a:effectLst>
                  <a:outerShdw blurRad="38100" dist="38100" dir="2700000" algn="tl">
                    <a:srgbClr val="FFFFFF"/>
                  </a:outerShdw>
                </a:effectLst>
                <a:latin typeface="Comic Sans MS" pitchFamily="66" charset="0"/>
                <a:hlinkClick r:id="rId4"/>
              </a:rPr>
              <a:t>εδώ</a:t>
            </a:r>
            <a:r>
              <a:rPr lang="el-GR" altLang="el-GR" b="1" dirty="0" smtClean="0">
                <a:effectLst>
                  <a:outerShdw blurRad="38100" dist="38100" dir="2700000" algn="tl">
                    <a:srgbClr val="FFFFFF"/>
                  </a:outerShdw>
                </a:effectLst>
                <a:latin typeface="Comic Sans MS" pitchFamily="66" charset="0"/>
              </a:rPr>
              <a:t>.</a:t>
            </a:r>
          </a:p>
          <a:p>
            <a:pPr marL="342900" indent="-342900" algn="just">
              <a:lnSpc>
                <a:spcPct val="150000"/>
              </a:lnSpc>
              <a:buFont typeface="Arial" pitchFamily="34" charset="0"/>
              <a:buChar char="•"/>
            </a:pPr>
            <a:r>
              <a:rPr lang="el-GR" altLang="el-GR" sz="2000" b="1" dirty="0" smtClean="0">
                <a:effectLst>
                  <a:outerShdw blurRad="38100" dist="38100" dir="2700000" algn="tl">
                    <a:srgbClr val="FFFFFF"/>
                  </a:outerShdw>
                </a:effectLst>
                <a:latin typeface="Comic Sans MS" pitchFamily="66" charset="0"/>
              </a:rPr>
              <a:t>Παρουσίαση προσομοιώσεων από τον Ηλία </a:t>
            </a:r>
            <a:r>
              <a:rPr lang="el-GR" altLang="el-GR" sz="2000" b="1" dirty="0" err="1" smtClean="0">
                <a:effectLst>
                  <a:outerShdw blurRad="38100" dist="38100" dir="2700000" algn="tl">
                    <a:srgbClr val="FFFFFF"/>
                  </a:outerShdw>
                </a:effectLst>
                <a:latin typeface="Comic Sans MS" pitchFamily="66" charset="0"/>
              </a:rPr>
              <a:t>Σιτσανλή</a:t>
            </a:r>
            <a:r>
              <a:rPr lang="el-GR" altLang="el-GR" sz="2000" b="1"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hlinkClick r:id="rId5"/>
              </a:rPr>
              <a:t>εδώ</a:t>
            </a:r>
            <a:r>
              <a:rPr lang="el-GR" altLang="el-GR" sz="2000" b="1"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hlinkClick r:id="rId6"/>
              </a:rPr>
              <a:t>εδώ</a:t>
            </a:r>
            <a:r>
              <a:rPr lang="el-GR" altLang="el-GR" sz="2000" b="1" dirty="0" smtClean="0">
                <a:effectLst>
                  <a:outerShdw blurRad="38100" dist="38100" dir="2700000" algn="tl">
                    <a:srgbClr val="FFFFFF"/>
                  </a:outerShdw>
                </a:effectLst>
                <a:latin typeface="Comic Sans MS" pitchFamily="66" charset="0"/>
              </a:rPr>
              <a:t> κι </a:t>
            </a:r>
            <a:r>
              <a:rPr lang="el-GR" altLang="el-GR" sz="2000" b="1" dirty="0" smtClean="0">
                <a:effectLst>
                  <a:outerShdw blurRad="38100" dist="38100" dir="2700000" algn="tl">
                    <a:srgbClr val="FFFFFF"/>
                  </a:outerShdw>
                </a:effectLst>
                <a:latin typeface="Comic Sans MS" pitchFamily="66" charset="0"/>
                <a:hlinkClick r:id="rId7"/>
              </a:rPr>
              <a:t>εδώ</a:t>
            </a:r>
            <a:r>
              <a:rPr lang="el-GR" altLang="el-GR" sz="2000" b="1" dirty="0" smtClean="0">
                <a:effectLst>
                  <a:outerShdw blurRad="38100" dist="38100" dir="2700000" algn="tl">
                    <a:srgbClr val="FFFFFF"/>
                  </a:outerShdw>
                </a:effectLst>
                <a:latin typeface="Comic Sans MS" pitchFamily="66" charset="0"/>
              </a:rPr>
              <a:t>.</a:t>
            </a:r>
            <a:endParaRPr lang="en-US" altLang="el-GR" sz="2000" b="1" dirty="0">
              <a:effectLst>
                <a:outerShdw blurRad="38100" dist="38100" dir="2700000" algn="tl">
                  <a:srgbClr val="FFFFFF"/>
                </a:outerShdw>
              </a:effectLst>
              <a:latin typeface="Comic Sans MS" pitchFamily="66" charset="0"/>
            </a:endParaRPr>
          </a:p>
          <a:p>
            <a:pPr marL="342900" indent="-342900" algn="just">
              <a:lnSpc>
                <a:spcPct val="150000"/>
              </a:lnSpc>
              <a:buFont typeface="Arial" pitchFamily="34" charset="0"/>
              <a:buChar char="•"/>
            </a:pPr>
            <a:r>
              <a:rPr lang="el-GR" altLang="el-GR" b="1" dirty="0" smtClean="0">
                <a:latin typeface="Comic Sans MS" pitchFamily="66" charset="0"/>
              </a:rPr>
              <a:t>Ένα </a:t>
            </a:r>
            <a:r>
              <a:rPr lang="en-US" altLang="el-GR" b="1" dirty="0" err="1" smtClean="0">
                <a:latin typeface="Comic Sans MS" pitchFamily="66" charset="0"/>
              </a:rPr>
              <a:t>ppt</a:t>
            </a:r>
            <a:r>
              <a:rPr lang="en-US" altLang="el-GR" b="1" dirty="0" smtClean="0">
                <a:latin typeface="Comic Sans MS" pitchFamily="66" charset="0"/>
              </a:rPr>
              <a:t> </a:t>
            </a:r>
            <a:r>
              <a:rPr lang="el-GR" altLang="el-GR" b="1" dirty="0" smtClean="0">
                <a:latin typeface="Comic Sans MS" pitchFamily="66" charset="0"/>
              </a:rPr>
              <a:t>από το </a:t>
            </a:r>
            <a:r>
              <a:rPr lang="en-US" altLang="el-GR" b="1" dirty="0" smtClean="0">
                <a:latin typeface="Comic Sans MS" pitchFamily="66" charset="0"/>
              </a:rPr>
              <a:t>Georgia State University</a:t>
            </a:r>
            <a:r>
              <a:rPr lang="el-GR" altLang="el-GR" b="1" dirty="0" smtClean="0">
                <a:latin typeface="Comic Sans MS" pitchFamily="66" charset="0"/>
              </a:rPr>
              <a:t> με ποικιλία  από παραδείγματα</a:t>
            </a:r>
            <a:r>
              <a:rPr lang="en-US" altLang="el-GR" b="1" dirty="0" smtClean="0">
                <a:latin typeface="Comic Sans MS" pitchFamily="66" charset="0"/>
              </a:rPr>
              <a:t> </a:t>
            </a:r>
            <a:r>
              <a:rPr lang="el-GR" altLang="el-GR" b="1" dirty="0" smtClean="0">
                <a:latin typeface="Comic Sans MS" pitchFamily="66" charset="0"/>
              </a:rPr>
              <a:t> </a:t>
            </a:r>
            <a:r>
              <a:rPr lang="el-GR" altLang="el-GR" b="1" dirty="0" smtClean="0">
                <a:effectLst>
                  <a:outerShdw blurRad="38100" dist="38100" dir="2700000" algn="tl">
                    <a:srgbClr val="FFFFFF"/>
                  </a:outerShdw>
                </a:effectLst>
                <a:latin typeface="Comic Sans MS" pitchFamily="66" charset="0"/>
                <a:hlinkClick r:id="rId8"/>
              </a:rPr>
              <a:t>εδώ</a:t>
            </a:r>
            <a:r>
              <a:rPr lang="el-GR" altLang="el-GR" sz="2000" b="1" dirty="0" smtClean="0">
                <a:effectLst>
                  <a:outerShdw blurRad="38100" dist="38100" dir="2700000" algn="tl">
                    <a:srgbClr val="FFFFFF"/>
                  </a:outerShdw>
                </a:effectLst>
                <a:latin typeface="Comic Sans MS" pitchFamily="66" charset="0"/>
              </a:rPr>
              <a:t>.</a:t>
            </a:r>
            <a:endParaRPr lang="el-GR" altLang="el-GR" sz="2000" b="1" dirty="0">
              <a:effectLst>
                <a:outerShdw blurRad="38100" dist="38100" dir="2700000" algn="tl">
                  <a:srgbClr val="FFFFFF"/>
                </a:outerShdw>
              </a:effectLst>
              <a:latin typeface="Comic Sans MS" pitchFamily="66" charset="0"/>
            </a:endParaRPr>
          </a:p>
          <a:p>
            <a:pPr marL="342900" indent="-342900" algn="just">
              <a:lnSpc>
                <a:spcPct val="150000"/>
              </a:lnSpc>
              <a:buFont typeface="Arial" pitchFamily="34" charset="0"/>
              <a:buChar char="•"/>
            </a:pPr>
            <a:r>
              <a:rPr lang="el-GR" altLang="el-GR" b="1" dirty="0" smtClean="0">
                <a:latin typeface="Comic Sans MS" pitchFamily="66" charset="0"/>
              </a:rPr>
              <a:t>Ένα </a:t>
            </a:r>
            <a:r>
              <a:rPr lang="en-US" altLang="el-GR" b="1" dirty="0" smtClean="0">
                <a:latin typeface="Comic Sans MS" pitchFamily="66" charset="0"/>
              </a:rPr>
              <a:t>video </a:t>
            </a:r>
            <a:r>
              <a:rPr lang="el-GR" altLang="el-GR" b="1" dirty="0" smtClean="0">
                <a:latin typeface="Comic Sans MS" pitchFamily="66" charset="0"/>
              </a:rPr>
              <a:t>από το Κολλέγιο Ρόδου όπου οι μαθητές παρουσιάζουν την θεωρία και πειραματική άσκηση  </a:t>
            </a:r>
            <a:r>
              <a:rPr lang="el-GR" altLang="el-GR" b="1" dirty="0" smtClean="0">
                <a:effectLst>
                  <a:outerShdw blurRad="38100" dist="38100" dir="2700000" algn="tl">
                    <a:srgbClr val="FFFFFF"/>
                  </a:outerShdw>
                </a:effectLst>
                <a:latin typeface="Comic Sans MS" pitchFamily="66" charset="0"/>
                <a:hlinkClick r:id="rId9"/>
              </a:rPr>
              <a:t>εδώ</a:t>
            </a:r>
            <a:r>
              <a:rPr lang="el-GR" altLang="el-GR" sz="2000" b="1" dirty="0" smtClean="0">
                <a:effectLst>
                  <a:outerShdw blurRad="38100" dist="38100" dir="2700000" algn="tl">
                    <a:srgbClr val="FFFFFF"/>
                  </a:outerShdw>
                </a:effectLst>
                <a:latin typeface="Comic Sans MS" pitchFamily="66" charset="0"/>
              </a:rPr>
              <a:t>.</a:t>
            </a:r>
            <a:endParaRPr lang="el-GR" altLang="el-GR" sz="2000" b="1" dirty="0" smtClean="0">
              <a:effectLst>
                <a:outerShdw blurRad="38100" dist="38100" dir="2700000" algn="tl">
                  <a:srgbClr val="FFFFFF"/>
                </a:outerShdw>
              </a:effectLst>
              <a:latin typeface="Comic Sans MS" pitchFamily="66" charset="0"/>
            </a:endParaRPr>
          </a:p>
          <a:p>
            <a:pPr marL="342900" indent="-342900" algn="just">
              <a:lnSpc>
                <a:spcPct val="150000"/>
              </a:lnSpc>
              <a:buFont typeface="Arial" pitchFamily="34" charset="0"/>
              <a:buChar char="•"/>
            </a:pPr>
            <a:r>
              <a:rPr lang="el-GR" altLang="el-GR" b="1" dirty="0">
                <a:latin typeface="Comic Sans MS" pitchFamily="66" charset="0"/>
              </a:rPr>
              <a:t>Πολλές ερωτήσεις και ασκήσεις από το Υλικό Φυσικής – Χημείας  </a:t>
            </a:r>
            <a:r>
              <a:rPr lang="el-GR" altLang="el-GR" b="1" dirty="0">
                <a:effectLst>
                  <a:outerShdw blurRad="38100" dist="38100" dir="2700000" algn="tl">
                    <a:srgbClr val="FFFFFF"/>
                  </a:outerShdw>
                </a:effectLst>
                <a:latin typeface="Comic Sans MS" pitchFamily="66" charset="0"/>
                <a:hlinkClick r:id="rId10"/>
              </a:rPr>
              <a:t>εδώ</a:t>
            </a:r>
            <a:r>
              <a:rPr lang="el-GR" altLang="el-GR" b="1" dirty="0" smtClean="0">
                <a:effectLst>
                  <a:outerShdw blurRad="38100" dist="38100" dir="2700000" algn="tl">
                    <a:srgbClr val="FFFFFF"/>
                  </a:outerShdw>
                </a:effectLst>
                <a:latin typeface="Comic Sans MS" pitchFamily="66" charset="0"/>
              </a:rPr>
              <a:t>.</a:t>
            </a:r>
            <a:endParaRPr lang="el-GR" altLang="el-GR" b="1" dirty="0">
              <a:effectLst>
                <a:outerShdw blurRad="38100" dist="38100" dir="2700000" algn="tl">
                  <a:srgbClr val="FFFFFF"/>
                </a:outerShdw>
              </a:effectLst>
              <a:latin typeface="Comic Sans MS" pitchFamily="66" charset="0"/>
            </a:endParaRPr>
          </a:p>
        </p:txBody>
      </p:sp>
      <p:sp>
        <p:nvSpPr>
          <p:cNvPr id="6" name="TextBox 5"/>
          <p:cNvSpPr txBox="1"/>
          <p:nvPr/>
        </p:nvSpPr>
        <p:spPr>
          <a:xfrm>
            <a:off x="971600" y="332656"/>
            <a:ext cx="7200800" cy="707886"/>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gn="l"/>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αναρτήσεις </a:t>
            </a:r>
            <a:r>
              <a:rPr lang="el-GR" altLang="el-GR" sz="2000" dirty="0" smtClean="0">
                <a:solidFill>
                  <a:srgbClr val="800000"/>
                </a:solidFill>
                <a:effectLst>
                  <a:outerShdw blurRad="38100" dist="38100" dir="2700000" algn="tl">
                    <a:srgbClr val="000000"/>
                  </a:outerShdw>
                </a:effectLst>
              </a:rPr>
              <a:t>για </a:t>
            </a:r>
            <a:r>
              <a:rPr lang="el-GR" altLang="el-GR" sz="2000" dirty="0">
                <a:solidFill>
                  <a:srgbClr val="800000"/>
                </a:solidFill>
                <a:effectLst>
                  <a:outerShdw blurRad="38100" dist="38100" dir="2700000" algn="tl">
                    <a:srgbClr val="000000"/>
                  </a:outerShdw>
                </a:effectLst>
              </a:rPr>
              <a:t>το θέμα </a:t>
            </a:r>
            <a:r>
              <a:rPr lang="el-GR" altLang="el-GR" sz="2000" dirty="0" smtClean="0">
                <a:solidFill>
                  <a:srgbClr val="800000"/>
                </a:solidFill>
                <a:effectLst>
                  <a:outerShdw blurRad="38100" dist="38100" dir="2700000" algn="tl">
                    <a:srgbClr val="000000"/>
                  </a:outerShdw>
                </a:effectLst>
              </a:rPr>
              <a:t>« </a:t>
            </a:r>
            <a:r>
              <a:rPr lang="el-GR" altLang="el-GR" sz="2000" dirty="0" smtClean="0">
                <a:solidFill>
                  <a:srgbClr val="FF0000"/>
                </a:solidFill>
                <a:effectLst>
                  <a:outerShdw blurRad="38100" dist="38100" dir="2700000" algn="tl">
                    <a:srgbClr val="000000"/>
                  </a:outerShdw>
                </a:effectLst>
              </a:rPr>
              <a:t>Ομαλή κυκλική κίνηση </a:t>
            </a:r>
            <a:r>
              <a:rPr lang="el-GR" altLang="el-GR" sz="2000" dirty="0" smtClean="0">
                <a:solidFill>
                  <a:srgbClr val="800000"/>
                </a:solidFill>
                <a:effectLst>
                  <a:outerShdw blurRad="38100" dist="38100" dir="2700000" algn="tl">
                    <a:srgbClr val="000000"/>
                  </a:outerShdw>
                </a:effectLst>
              </a:rPr>
              <a:t>».</a:t>
            </a:r>
            <a:endParaRPr lang="el-GR" altLang="el-GR" sz="2000"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4884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dissolv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dissolv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dissolv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dissolve">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29</a:t>
            </a:fld>
            <a:endParaRPr lang="el-GR" dirty="0">
              <a:solidFill>
                <a:schemeClr val="tx1"/>
              </a:solidFill>
            </a:endParaRPr>
          </a:p>
        </p:txBody>
      </p:sp>
      <p:sp>
        <p:nvSpPr>
          <p:cNvPr id="4" name="Text Box 4"/>
          <p:cNvSpPr txBox="1">
            <a:spLocks noChangeArrowheads="1"/>
          </p:cNvSpPr>
          <p:nvPr/>
        </p:nvSpPr>
        <p:spPr bwMode="auto">
          <a:xfrm>
            <a:off x="1547664" y="1018183"/>
            <a:ext cx="5832648" cy="13135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rPr>
              <a:t>Ερωτήσεις </a:t>
            </a:r>
            <a:r>
              <a:rPr lang="el-GR" altLang="el-GR" sz="2800" b="1" dirty="0" smtClean="0">
                <a:solidFill>
                  <a:srgbClr val="800000"/>
                </a:solidFill>
                <a:effectLst>
                  <a:outerShdw blurRad="38100" dist="38100" dir="2700000" algn="tl">
                    <a:srgbClr val="000000"/>
                  </a:outerShdw>
                </a:effectLst>
                <a:latin typeface="Comic Sans MS" pitchFamily="66" charset="0"/>
              </a:rPr>
              <a:t>στην </a:t>
            </a:r>
            <a:r>
              <a:rPr lang="el-GR" altLang="el-GR" sz="2800" b="1" dirty="0" smtClean="0">
                <a:solidFill>
                  <a:srgbClr val="FF0000"/>
                </a:solidFill>
                <a:effectLst>
                  <a:outerShdw blurRad="38100" dist="38100" dir="2700000" algn="tl">
                    <a:srgbClr val="000000"/>
                  </a:outerShdw>
                </a:effectLst>
                <a:latin typeface="Comic Sans MS" pitchFamily="66" charset="0"/>
              </a:rPr>
              <a:t>Κυκλική Κίνηση </a:t>
            </a:r>
            <a:r>
              <a:rPr lang="el-GR" altLang="el-GR" sz="2800" b="1" dirty="0" smtClean="0">
                <a:solidFill>
                  <a:srgbClr val="800000"/>
                </a:solidFill>
                <a:effectLst>
                  <a:outerShdw blurRad="38100" dist="38100" dir="2700000" algn="tl">
                    <a:srgbClr val="000000"/>
                  </a:outerShdw>
                </a:effectLst>
                <a:latin typeface="Comic Sans MS" pitchFamily="66" charset="0"/>
              </a:rPr>
              <a:t>με </a:t>
            </a:r>
            <a:r>
              <a:rPr lang="el-GR" altLang="el-GR" sz="2800" b="1" dirty="0">
                <a:solidFill>
                  <a:srgbClr val="800000"/>
                </a:solidFill>
                <a:effectLst>
                  <a:outerShdw blurRad="38100" dist="38100" dir="2700000" algn="tl">
                    <a:srgbClr val="000000"/>
                  </a:outerShdw>
                </a:effectLst>
                <a:latin typeface="Comic Sans MS" pitchFamily="66" charset="0"/>
              </a:rPr>
              <a:t>το πρόγραμμα </a:t>
            </a:r>
            <a:r>
              <a:rPr lang="en-US" altLang="el-GR" sz="2800" b="1" dirty="0" smtClean="0">
                <a:solidFill>
                  <a:srgbClr val="800000"/>
                </a:solidFill>
                <a:effectLst>
                  <a:outerShdw blurRad="38100" dist="38100" dir="2700000" algn="tl">
                    <a:srgbClr val="000000"/>
                  </a:outerShdw>
                </a:effectLst>
                <a:latin typeface="Comic Sans MS" pitchFamily="66" charset="0"/>
              </a:rPr>
              <a:t>Hot </a:t>
            </a:r>
            <a:r>
              <a:rPr lang="en-US" altLang="el-GR" sz="2800" b="1" dirty="0">
                <a:solidFill>
                  <a:srgbClr val="800000"/>
                </a:solidFill>
                <a:effectLst>
                  <a:outerShdw blurRad="38100" dist="38100" dir="2700000" algn="tl">
                    <a:srgbClr val="000000"/>
                  </a:outerShdw>
                </a:effectLst>
                <a:latin typeface="Comic Sans MS" pitchFamily="66" charset="0"/>
              </a:rPr>
              <a:t>Potatoes</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sp>
        <p:nvSpPr>
          <p:cNvPr id="5" name="Text Box 5"/>
          <p:cNvSpPr txBox="1">
            <a:spLocks noChangeArrowheads="1"/>
          </p:cNvSpPr>
          <p:nvPr/>
        </p:nvSpPr>
        <p:spPr bwMode="auto">
          <a:xfrm>
            <a:off x="647564" y="2780928"/>
            <a:ext cx="7848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buFont typeface="Wingdings" pitchFamily="2" charset="2"/>
              <a:buChar char="Ø"/>
              <a:defRPr/>
            </a:pPr>
            <a:r>
              <a:rPr lang="el-GR" altLang="el-GR" sz="2400" b="1" dirty="0">
                <a:latin typeface="Comic Sans MS" pitchFamily="66" charset="0"/>
              </a:rPr>
              <a:t>  Ερωτήσεις Πολλαπλής </a:t>
            </a:r>
            <a:r>
              <a:rPr lang="el-GR" altLang="el-GR" sz="2400" b="1" dirty="0" smtClean="0">
                <a:latin typeface="Comic Sans MS" pitchFamily="66" charset="0"/>
              </a:rPr>
              <a:t>Επιλογής</a:t>
            </a:r>
            <a:r>
              <a:rPr lang="el-GR" altLang="el-GR" sz="2400" b="1" dirty="0">
                <a:latin typeface="Comic Sans MS" pitchFamily="66" charset="0"/>
              </a:rPr>
              <a:t> </a:t>
            </a:r>
            <a:r>
              <a:rPr lang="el-GR" altLang="el-GR" sz="2400" b="1" dirty="0" smtClean="0">
                <a:latin typeface="Comic Sans MS" pitchFamily="66" charset="0"/>
                <a:hlinkClick r:id="rId2"/>
              </a:rPr>
              <a:t>εδώ</a:t>
            </a:r>
            <a:r>
              <a:rPr lang="el-GR" altLang="el-GR" sz="2400" b="1" dirty="0" smtClean="0">
                <a:latin typeface="Comic Sans MS" pitchFamily="66" charset="0"/>
              </a:rPr>
              <a:t> </a:t>
            </a:r>
            <a:r>
              <a:rPr lang="el-GR" altLang="el-GR" sz="2000" b="1" dirty="0" smtClean="0">
                <a:latin typeface="Comic Sans MS" pitchFamily="66" charset="0"/>
              </a:rPr>
              <a:t>(</a:t>
            </a:r>
            <a:r>
              <a:rPr lang="en-US" altLang="el-GR" sz="2000" b="1" dirty="0" smtClean="0">
                <a:latin typeface="Comic Sans MS" pitchFamily="66" charset="0"/>
              </a:rPr>
              <a:t>30</a:t>
            </a:r>
            <a:r>
              <a:rPr lang="el-GR" altLang="el-GR" sz="2000" b="1" dirty="0" smtClean="0">
                <a:latin typeface="Comic Sans MS" pitchFamily="66" charset="0"/>
              </a:rPr>
              <a:t> ερωτήσεις)</a:t>
            </a:r>
          </a:p>
        </p:txBody>
      </p:sp>
    </p:spTree>
    <p:extLst>
      <p:ext uri="{BB962C8B-B14F-4D97-AF65-F5344CB8AC3E}">
        <p14:creationId xmlns:p14="http://schemas.microsoft.com/office/powerpoint/2010/main" val="383652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a:t>
            </a:fld>
            <a:endParaRPr lang="el-GR" dirty="0">
              <a:solidFill>
                <a:prstClr val="black"/>
              </a:solidFill>
            </a:endParaRPr>
          </a:p>
        </p:txBody>
      </p:sp>
      <p:sp>
        <p:nvSpPr>
          <p:cNvPr id="4" name="Επεξήγηση με στρογγυλεμένο παραλληλόγραμμο 3"/>
          <p:cNvSpPr/>
          <p:nvPr/>
        </p:nvSpPr>
        <p:spPr>
          <a:xfrm>
            <a:off x="1288841" y="332656"/>
            <a:ext cx="5371391" cy="5553575"/>
          </a:xfrm>
          <a:prstGeom prst="wedgeRoundRectCallout">
            <a:avLst>
              <a:gd name="adj1" fmla="val -62669"/>
              <a:gd name="adj2" fmla="val -2775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chemeClr val="tx1"/>
                </a:solidFill>
                <a:latin typeface="Comic Sans MS" pitchFamily="66" charset="0"/>
              </a:rPr>
              <a:t>Τι κοινό υπάρχει στην κίνηση</a:t>
            </a: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των δεικτών ενός ρολογιού,</a:t>
            </a:r>
          </a:p>
          <a:p>
            <a:pPr algn="just"/>
            <a:endParaRPr lang="el-GR" b="1" dirty="0">
              <a:solidFill>
                <a:schemeClr val="tx1"/>
              </a:solidFill>
              <a:latin typeface="Comic Sans MS" pitchFamily="66" charset="0"/>
            </a:endParaRPr>
          </a:p>
          <a:p>
            <a:pPr algn="just"/>
            <a:endParaRPr lang="el-GR" b="1" dirty="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ενός </a:t>
            </a:r>
            <a:r>
              <a:rPr lang="en-US" b="1" dirty="0" smtClean="0">
                <a:solidFill>
                  <a:schemeClr val="tx1"/>
                </a:solidFill>
                <a:latin typeface="Comic Sans MS" pitchFamily="66" charset="0"/>
              </a:rPr>
              <a:t>CD</a:t>
            </a:r>
            <a:r>
              <a:rPr lang="el-GR" b="1" dirty="0">
                <a:solidFill>
                  <a:schemeClr val="tx1"/>
                </a:solidFill>
                <a:latin typeface="Comic Sans MS" pitchFamily="66" charset="0"/>
              </a:rPr>
              <a:t> όταν παίζει, </a:t>
            </a:r>
            <a:endParaRPr lang="el-GR" b="1" dirty="0" smtClean="0">
              <a:solidFill>
                <a:schemeClr val="tx1"/>
              </a:solidFill>
              <a:latin typeface="Comic Sans MS" pitchFamily="66" charset="0"/>
            </a:endParaRPr>
          </a:p>
          <a:p>
            <a:pPr algn="just"/>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του κάδου πλυντηρίου ρούχων όταν τα στεγνώνει,</a:t>
            </a:r>
          </a:p>
          <a:p>
            <a:pPr marL="285750" indent="-285750" algn="just">
              <a:buFont typeface="Arial" pitchFamily="34" charset="0"/>
              <a:buChar char="•"/>
            </a:pPr>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ηλεκτρονίου γύρω από τον πυρήνα του ατόμου, </a:t>
            </a:r>
          </a:p>
          <a:p>
            <a:pPr marL="285750" indent="-285750" algn="just">
              <a:buFont typeface="Arial" pitchFamily="34" charset="0"/>
              <a:buChar char="•"/>
            </a:pPr>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της Σελήνης γύρω από τη Γη ή της Γης γύρω από τον Ήλιο, </a:t>
            </a:r>
          </a:p>
          <a:p>
            <a:pPr marL="285750" indent="-285750" algn="just">
              <a:buFont typeface="Arial" pitchFamily="34" charset="0"/>
              <a:buChar char="•"/>
            </a:pPr>
            <a:endParaRPr lang="el-GR" b="1" dirty="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του </a:t>
            </a:r>
            <a:r>
              <a:rPr lang="el-GR" b="1" dirty="0" err="1" smtClean="0">
                <a:solidFill>
                  <a:schemeClr val="tx1"/>
                </a:solidFill>
                <a:latin typeface="Comic Sans MS" pitchFamily="66" charset="0"/>
              </a:rPr>
              <a:t>καρουσέλ</a:t>
            </a:r>
            <a:r>
              <a:rPr lang="el-GR" b="1" dirty="0" smtClean="0">
                <a:solidFill>
                  <a:schemeClr val="tx1"/>
                </a:solidFill>
                <a:latin typeface="Comic Sans MS" pitchFamily="66" charset="0"/>
              </a:rPr>
              <a:t>,</a:t>
            </a:r>
          </a:p>
          <a:p>
            <a:pPr marL="285750" indent="-285750" algn="just">
              <a:buFont typeface="Arial" pitchFamily="34" charset="0"/>
              <a:buChar char="•"/>
            </a:pPr>
            <a:endParaRPr lang="el-GR" b="1" dirty="0">
              <a:solidFill>
                <a:schemeClr val="tx1"/>
              </a:solidFill>
              <a:latin typeface="Comic Sans MS"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3" y="44269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Merkouris\Desktop\image009.gif"/>
          <p:cNvPicPr>
            <a:picLocks noChangeAspect="1" noChangeArrowheads="1" noCrop="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09321" y="151537"/>
            <a:ext cx="936104" cy="11701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rkouris\Desktop\animated_c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86762"/>
            <a:ext cx="1037321" cy="1037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erkouris\Desktop\panta.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2092265"/>
            <a:ext cx="1358845" cy="12868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erkouris\Desktop\x1-atom.gif"/>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414925"/>
            <a:ext cx="158417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erkouris\Desktop\gh-selhnh-peristrofh.gif"/>
          <p:cNvPicPr>
            <a:picLocks noChangeAspect="1" noChangeArrowheads="1" noCrop="1"/>
          </p:cNvPicPr>
          <p:nvPr/>
        </p:nvPicPr>
        <p:blipFill>
          <a:blip r:embed="rId7">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6732240" y="4108981"/>
            <a:ext cx="1662289" cy="102507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Merkouris\Desktop\tenor.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5252219"/>
            <a:ext cx="1797744" cy="100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par>
                          <p:cTn id="35" fill="hold">
                            <p:stCondLst>
                              <p:cond delay="500"/>
                            </p:stCondLst>
                            <p:childTnLst>
                              <p:par>
                                <p:cTn id="36" presetID="10" presetClass="entr" presetSubtype="0" fill="hold" nodeType="afterEffect">
                                  <p:stCondLst>
                                    <p:cond delay="250"/>
                                  </p:stCondLst>
                                  <p:childTnLst>
                                    <p:set>
                                      <p:cBhvr>
                                        <p:cTn id="37" dur="1" fill="hold">
                                          <p:stCondLst>
                                            <p:cond delay="0"/>
                                          </p:stCondLst>
                                        </p:cTn>
                                        <p:tgtEl>
                                          <p:spTgt spid="3076"/>
                                        </p:tgtEl>
                                        <p:attrNameLst>
                                          <p:attrName>style.visibility</p:attrName>
                                        </p:attrNameLst>
                                      </p:cBhvr>
                                      <p:to>
                                        <p:strVal val="visible"/>
                                      </p:to>
                                    </p:set>
                                    <p:animEffect transition="in" filter="fad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3077"/>
                                        </p:tgtEl>
                                        <p:attrNameLst>
                                          <p:attrName>style.visibility</p:attrName>
                                        </p:attrNameLst>
                                      </p:cBhvr>
                                      <p:to>
                                        <p:strVal val="visible"/>
                                      </p:to>
                                    </p:set>
                                    <p:animEffect transition="in" filter="fade">
                                      <p:cBhvr>
                                        <p:cTn id="47" dur="500"/>
                                        <p:tgtEl>
                                          <p:spTgt spid="30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fade">
                                      <p:cBhvr>
                                        <p:cTn id="52" dur="500"/>
                                        <p:tgtEl>
                                          <p:spTgt spid="4">
                                            <p:txEl>
                                              <p:pRg st="14" end="14"/>
                                            </p:txEl>
                                          </p:spTgt>
                                        </p:tgtEl>
                                      </p:cBhvr>
                                    </p:animEffect>
                                  </p:childTnLst>
                                </p:cTn>
                              </p:par>
                            </p:childTnLst>
                          </p:cTn>
                        </p:par>
                        <p:par>
                          <p:cTn id="53" fill="hold">
                            <p:stCondLst>
                              <p:cond delay="500"/>
                            </p:stCondLst>
                            <p:childTnLst>
                              <p:par>
                                <p:cTn id="54" presetID="10" presetClass="entr" presetSubtype="0" fill="hold" nodeType="afterEffect">
                                  <p:stCondLst>
                                    <p:cond delay="250"/>
                                  </p:stCondLst>
                                  <p:childTnLst>
                                    <p:set>
                                      <p:cBhvr>
                                        <p:cTn id="55" dur="1" fill="hold">
                                          <p:stCondLst>
                                            <p:cond delay="0"/>
                                          </p:stCondLst>
                                        </p:cTn>
                                        <p:tgtEl>
                                          <p:spTgt spid="3078"/>
                                        </p:tgtEl>
                                        <p:attrNameLst>
                                          <p:attrName>style.visibility</p:attrName>
                                        </p:attrNameLst>
                                      </p:cBhvr>
                                      <p:to>
                                        <p:strVal val="visible"/>
                                      </p:to>
                                    </p:set>
                                    <p:animEffect transition="in" filter="fade">
                                      <p:cBhvr>
                                        <p:cTn id="56" dur="500"/>
                                        <p:tgtEl>
                                          <p:spTgt spid="30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Effect transition="in" filter="fade">
                                      <p:cBhvr>
                                        <p:cTn id="61" dur="500"/>
                                        <p:tgtEl>
                                          <p:spTgt spid="4">
                                            <p:txEl>
                                              <p:pRg st="16" end="16"/>
                                            </p:txEl>
                                          </p:spTgt>
                                        </p:tgtEl>
                                      </p:cBhvr>
                                    </p:animEffect>
                                  </p:childTnLst>
                                </p:cTn>
                              </p:par>
                            </p:childTnLst>
                          </p:cTn>
                        </p:par>
                        <p:par>
                          <p:cTn id="62" fill="hold">
                            <p:stCondLst>
                              <p:cond delay="500"/>
                            </p:stCondLst>
                            <p:childTnLst>
                              <p:par>
                                <p:cTn id="63" presetID="10" presetClass="entr" presetSubtype="0" fill="hold" nodeType="afterEffect">
                                  <p:stCondLst>
                                    <p:cond delay="250"/>
                                  </p:stCondLst>
                                  <p:childTnLst>
                                    <p:set>
                                      <p:cBhvr>
                                        <p:cTn id="64" dur="1" fill="hold">
                                          <p:stCondLst>
                                            <p:cond delay="0"/>
                                          </p:stCondLst>
                                        </p:cTn>
                                        <p:tgtEl>
                                          <p:spTgt spid="14338"/>
                                        </p:tgtEl>
                                        <p:attrNameLst>
                                          <p:attrName>style.visibility</p:attrName>
                                        </p:attrNameLst>
                                      </p:cBhvr>
                                      <p:to>
                                        <p:strVal val="visible"/>
                                      </p:to>
                                    </p:set>
                                    <p:animEffect transition="in" filter="fade">
                                      <p:cBhvr>
                                        <p:cTn id="65"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sz="1200" smtClean="0">
                <a:latin typeface="+mn-lt"/>
              </a:rPr>
              <a:t>Μερκ. Παναγιωτόπουλος - Φυσικός        </a:t>
            </a:r>
            <a:r>
              <a:rPr lang="en-US" sz="1200" smtClean="0">
                <a:latin typeface="+mn-lt"/>
              </a:rPr>
              <a:t>www.merkopanas.blogspot.gr</a:t>
            </a:r>
            <a:endParaRPr lang="el-GR" sz="1200" dirty="0">
              <a:latin typeface="+mn-lt"/>
            </a:endParaRPr>
          </a:p>
        </p:txBody>
      </p:sp>
      <p:sp>
        <p:nvSpPr>
          <p:cNvPr id="2560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562C4-339C-4F76-A138-07B1469EAE8C}" type="slidenum">
              <a:rPr lang="el-GR" sz="1200">
                <a:latin typeface="+mn-lt"/>
              </a:rPr>
              <a:pPr eaLnBrk="1" hangingPunct="1"/>
              <a:t>30</a:t>
            </a:fld>
            <a:endParaRPr lang="el-GR" sz="1200" dirty="0">
              <a:latin typeface="+mn-lt"/>
            </a:endParaRPr>
          </a:p>
        </p:txBody>
      </p:sp>
      <p:sp>
        <p:nvSpPr>
          <p:cNvPr id="68612" name="Text Box 4"/>
          <p:cNvSpPr txBox="1">
            <a:spLocks noChangeArrowheads="1"/>
          </p:cNvSpPr>
          <p:nvPr/>
        </p:nvSpPr>
        <p:spPr bwMode="auto">
          <a:xfrm>
            <a:off x="2627784" y="1989138"/>
            <a:ext cx="3671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4000" b="1" dirty="0">
                <a:solidFill>
                  <a:srgbClr val="800000"/>
                </a:solidFill>
                <a:effectLst>
                  <a:outerShdw blurRad="38100" dist="38100" dir="2700000" algn="tl">
                    <a:srgbClr val="000000"/>
                  </a:outerShdw>
                </a:effectLst>
                <a:latin typeface="Comic Sans MS" pitchFamily="66" charset="0"/>
              </a:rPr>
              <a:t>Εφαρμογές</a:t>
            </a:r>
          </a:p>
        </p:txBody>
      </p:sp>
      <p:sp>
        <p:nvSpPr>
          <p:cNvPr id="2" name="TextBox 1"/>
          <p:cNvSpPr txBox="1"/>
          <p:nvPr/>
        </p:nvSpPr>
        <p:spPr>
          <a:xfrm>
            <a:off x="1403648" y="2852936"/>
            <a:ext cx="6264696" cy="707886"/>
          </a:xfrm>
          <a:prstGeom prst="rect">
            <a:avLst/>
          </a:prstGeom>
          <a:noFill/>
        </p:spPr>
        <p:txBody>
          <a:bodyPr wrap="square" rtlCol="0">
            <a:spAutoFit/>
          </a:bodyPr>
          <a:lstStyle/>
          <a:p>
            <a:pPr algn="just"/>
            <a:r>
              <a:rPr lang="el-GR" sz="2000" dirty="0" smtClean="0">
                <a:latin typeface="Comic Sans MS" panose="030F0702030302020204" pitchFamily="66" charset="0"/>
              </a:rPr>
              <a:t>(Σε όλες τις περιπτώσεις που θα συναντήσετε να θεωρήσετε τα αντικείμενα σημειακά.)</a:t>
            </a:r>
            <a:endParaRPr lang="el-GR" sz="2000" dirty="0">
              <a:latin typeface="Comic Sans MS" panose="030F0702030302020204" pitchFamily="66" charset="0"/>
            </a:endParaRPr>
          </a:p>
        </p:txBody>
      </p:sp>
    </p:spTree>
    <p:extLst>
      <p:ext uri="{BB962C8B-B14F-4D97-AF65-F5344CB8AC3E}">
        <p14:creationId xmlns:p14="http://schemas.microsoft.com/office/powerpoint/2010/main" val="19061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0-#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l-GR" sz="1200" dirty="0" err="1">
                <a:solidFill>
                  <a:schemeClr val="tx1">
                    <a:tint val="75000"/>
                  </a:schemeClr>
                </a:solidFill>
                <a:latin typeface="+mn-lt"/>
              </a:rPr>
              <a:t>Μερκ</a:t>
            </a:r>
            <a:r>
              <a:rPr lang="el-GR" sz="1200" dirty="0">
                <a:solidFill>
                  <a:schemeClr val="tx1">
                    <a:tint val="75000"/>
                  </a:schemeClr>
                </a:solidFill>
                <a:latin typeface="+mn-lt"/>
              </a:rPr>
              <a:t>. Παναγιωτόπουλος - Φυσικός               </a:t>
            </a:r>
            <a:r>
              <a:rPr lang="en-US" sz="1200" dirty="0">
                <a:solidFill>
                  <a:schemeClr val="tx1">
                    <a:tint val="75000"/>
                  </a:schemeClr>
                </a:solidFill>
                <a:latin typeface="+mn-lt"/>
              </a:rPr>
              <a:t>www.merkopanas.blogspot.gr </a:t>
            </a:r>
            <a:endParaRPr lang="el-GR" sz="1200" dirty="0">
              <a:solidFill>
                <a:schemeClr val="tx1">
                  <a:tint val="75000"/>
                </a:schemeClr>
              </a:solidFill>
              <a:latin typeface="+mn-lt"/>
            </a:endParaRPr>
          </a:p>
        </p:txBody>
      </p:sp>
      <p:sp>
        <p:nvSpPr>
          <p:cNvPr id="3" name="Θέση αριθμού διαφάνειας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4F9902-5FF7-4E5D-8AC9-5C3460509B77}" type="slidenum">
              <a:rPr lang="el-GR" sz="1200">
                <a:solidFill>
                  <a:schemeClr val="tx1">
                    <a:tint val="75000"/>
                  </a:schemeClr>
                </a:solidFill>
                <a:latin typeface="+mn-lt"/>
              </a:rPr>
              <a:pPr algn="r" fontAlgn="auto">
                <a:spcBef>
                  <a:spcPts val="0"/>
                </a:spcBef>
                <a:spcAft>
                  <a:spcPts val="0"/>
                </a:spcAft>
                <a:defRPr/>
              </a:pPr>
              <a:t>31</a:t>
            </a:fld>
            <a:endParaRPr lang="el-GR" sz="1200">
              <a:solidFill>
                <a:schemeClr val="tx1">
                  <a:tint val="75000"/>
                </a:schemeClr>
              </a:solidFill>
              <a:latin typeface="+mn-lt"/>
            </a:endParaRPr>
          </a:p>
        </p:txBody>
      </p:sp>
      <p:sp>
        <p:nvSpPr>
          <p:cNvPr id="4" name="TextBox 3"/>
          <p:cNvSpPr txBox="1"/>
          <p:nvPr/>
        </p:nvSpPr>
        <p:spPr>
          <a:xfrm>
            <a:off x="1571625" y="2205038"/>
            <a:ext cx="5976938" cy="954087"/>
          </a:xfrm>
          <a:prstGeom prst="rect">
            <a:avLst/>
          </a:prstGeom>
          <a:noFill/>
        </p:spPr>
        <p:txBody>
          <a:bodyPr>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fontAlgn="auto">
              <a:spcBef>
                <a:spcPts val="0"/>
              </a:spcBef>
              <a:spcAft>
                <a:spcPts val="0"/>
              </a:spcAft>
              <a:defRPr/>
            </a:pPr>
            <a:r>
              <a:rPr lang="el-GR" sz="2000" b="1" dirty="0">
                <a:solidFill>
                  <a:srgbClr val="800000"/>
                </a:solidFill>
                <a:latin typeface="Comic Sans MS" panose="030F0702030302020204" pitchFamily="66" charset="0"/>
              </a:rPr>
              <a:t>(από σελ. </a:t>
            </a:r>
            <a:r>
              <a:rPr lang="el-GR" sz="2000" b="1" dirty="0" smtClean="0">
                <a:solidFill>
                  <a:srgbClr val="800000"/>
                </a:solidFill>
                <a:latin typeface="Comic Sans MS" panose="030F0702030302020204" pitchFamily="66" charset="0"/>
              </a:rPr>
              <a:t>30)</a:t>
            </a:r>
            <a:endParaRPr lang="el-GR" sz="2000" b="1" dirty="0">
              <a:solidFill>
                <a:srgbClr val="800000"/>
              </a:solidFill>
              <a:latin typeface="Comic Sans MS" panose="030F0702030302020204" pitchFamily="66" charset="0"/>
            </a:endParaRPr>
          </a:p>
        </p:txBody>
      </p:sp>
      <p:sp>
        <p:nvSpPr>
          <p:cNvPr id="5" name="Θέση υποσέλιδου 4"/>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solidFill>
                  <a:prstClr val="black">
                    <a:tint val="75000"/>
                  </a:prstClr>
                </a:solidFill>
              </a:rPr>
              <a:pPr/>
              <a:t>31</a:t>
            </a:fld>
            <a:endParaRPr lang="el-GR">
              <a:solidFill>
                <a:prstClr val="black">
                  <a:tint val="75000"/>
                </a:prstClr>
              </a:solidFill>
            </a:endParaRPr>
          </a:p>
        </p:txBody>
      </p:sp>
    </p:spTree>
    <p:extLst>
      <p:ext uri="{BB962C8B-B14F-4D97-AF65-F5344CB8AC3E}">
        <p14:creationId xmlns:p14="http://schemas.microsoft.com/office/powerpoint/2010/main" val="24290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32</a:t>
            </a:fld>
            <a:endParaRPr lang="el-GR" dirty="0">
              <a:solidFill>
                <a:prstClr val="black"/>
              </a:solidFill>
            </a:endParaRPr>
          </a:p>
        </p:txBody>
      </p:sp>
      <p:sp>
        <p:nvSpPr>
          <p:cNvPr id="4" name="Ορθογώνιο 3"/>
          <p:cNvSpPr/>
          <p:nvPr/>
        </p:nvSpPr>
        <p:spPr>
          <a:xfrm>
            <a:off x="539552" y="332656"/>
            <a:ext cx="8064896" cy="1200329"/>
          </a:xfrm>
          <a:prstGeom prst="rect">
            <a:avLst/>
          </a:prstGeom>
        </p:spPr>
        <p:txBody>
          <a:bodyPr wrap="square">
            <a:spAutoFit/>
          </a:bodyPr>
          <a:lstStyle/>
          <a:p>
            <a:pPr algn="just"/>
            <a:r>
              <a:rPr lang="en-US" sz="2400" b="1" dirty="0" smtClean="0"/>
              <a:t>6. </a:t>
            </a:r>
            <a:r>
              <a:rPr lang="el-GR" sz="2400" dirty="0" smtClean="0"/>
              <a:t>Τα </a:t>
            </a:r>
            <a:r>
              <a:rPr lang="el-GR" sz="2400" dirty="0"/>
              <a:t>σημεία ενός δίσκου CD κάνουν ομαλή κυκλική κίνηση. Όλα τα </a:t>
            </a:r>
            <a:r>
              <a:rPr lang="el-GR" sz="2400" dirty="0" smtClean="0"/>
              <a:t>σημεία </a:t>
            </a:r>
            <a:r>
              <a:rPr lang="el-GR" sz="2400" dirty="0"/>
              <a:t>του δίσκου CD έχουν την ίδια περίοδο; Έχουν και ίδιες ταχύτητες;</a:t>
            </a:r>
          </a:p>
        </p:txBody>
      </p:sp>
      <p:grpSp>
        <p:nvGrpSpPr>
          <p:cNvPr id="7" name="Ομάδα 6"/>
          <p:cNvGrpSpPr/>
          <p:nvPr/>
        </p:nvGrpSpPr>
        <p:grpSpPr>
          <a:xfrm>
            <a:off x="499592" y="1758292"/>
            <a:ext cx="8064896" cy="4154984"/>
            <a:chOff x="539552" y="1484784"/>
            <a:chExt cx="8064896" cy="4154984"/>
          </a:xfrm>
        </p:grpSpPr>
        <p:sp>
          <p:nvSpPr>
            <p:cNvPr id="6" name="Ορθογώνιο 5"/>
            <p:cNvSpPr/>
            <p:nvPr/>
          </p:nvSpPr>
          <p:spPr>
            <a:xfrm>
              <a:off x="539552" y="1484784"/>
              <a:ext cx="6048672" cy="4154984"/>
            </a:xfrm>
            <a:prstGeom prst="rect">
              <a:avLst/>
            </a:prstGeom>
          </p:spPr>
          <p:txBody>
            <a:bodyPr wrap="square">
              <a:spAutoFit/>
            </a:bodyPr>
            <a:lstStyle/>
            <a:p>
              <a:pPr algn="just"/>
              <a:r>
                <a:rPr lang="el-GR" sz="2400" b="1" dirty="0"/>
                <a:t>11. </a:t>
              </a:r>
              <a:r>
                <a:rPr lang="el-GR" sz="2400" dirty="0" smtClean="0"/>
                <a:t>Θεωρούμε δύο ανθρώπους που βρίσκονται στα σημεία Α και Β της γήινης επιφάνειας. Λόγω της περιστροφής της Γης εκτελούν μια περιστροφή σε 24</a:t>
              </a:r>
              <a:r>
                <a:rPr lang="en-US" sz="2400" dirty="0" smtClean="0"/>
                <a:t>h.</a:t>
              </a:r>
              <a:r>
                <a:rPr lang="el-GR" sz="2400" dirty="0" smtClean="0"/>
                <a:t> </a:t>
              </a:r>
              <a:endParaRPr lang="en-US" sz="2400" dirty="0" smtClean="0"/>
            </a:p>
            <a:p>
              <a:pPr algn="just"/>
              <a:r>
                <a:rPr lang="el-GR" sz="2400" dirty="0" smtClean="0"/>
                <a:t>Ποιος από τους δύο έχει μεγαλύτερη </a:t>
              </a:r>
              <a:r>
                <a:rPr lang="en-US" sz="2400" dirty="0" smtClean="0"/>
                <a:t>(</a:t>
              </a:r>
              <a:r>
                <a:rPr lang="el-GR" sz="2400" dirty="0" smtClean="0"/>
                <a:t>γραμμική</a:t>
              </a:r>
              <a:r>
                <a:rPr lang="en-US" sz="2400" dirty="0" smtClean="0"/>
                <a:t>) </a:t>
              </a:r>
              <a:r>
                <a:rPr lang="el-GR" sz="2400" dirty="0" smtClean="0"/>
                <a:t>ταχύτητα</a:t>
              </a:r>
              <a:r>
                <a:rPr lang="en-US" sz="2400" dirty="0" smtClean="0"/>
                <a:t>;</a:t>
              </a:r>
              <a:endParaRPr lang="el-GR" sz="2400" dirty="0"/>
            </a:p>
            <a:p>
              <a:pPr algn="just"/>
              <a:r>
                <a:rPr lang="el-GR" sz="2400" b="1" dirty="0" smtClean="0"/>
                <a:t>α.</a:t>
              </a:r>
              <a:r>
                <a:rPr lang="en-US" sz="2400" b="1" dirty="0" smtClean="0"/>
                <a:t> </a:t>
              </a:r>
              <a:r>
                <a:rPr lang="el-GR" sz="2400" b="1" dirty="0" smtClean="0"/>
                <a:t> </a:t>
              </a:r>
              <a:r>
                <a:rPr lang="el-GR" sz="2400" dirty="0"/>
                <a:t>Ο άνθρωπος που είναι στο σημείο Α.</a:t>
              </a:r>
            </a:p>
            <a:p>
              <a:pPr algn="just"/>
              <a:r>
                <a:rPr lang="el-GR" sz="2400" b="1" dirty="0" smtClean="0"/>
                <a:t>β. </a:t>
              </a:r>
              <a:r>
                <a:rPr lang="en-US" sz="2400" b="1" dirty="0" smtClean="0"/>
                <a:t> </a:t>
              </a:r>
              <a:r>
                <a:rPr lang="el-GR" sz="2400" dirty="0" smtClean="0"/>
                <a:t>Ο </a:t>
              </a:r>
              <a:r>
                <a:rPr lang="el-GR" sz="2400" dirty="0"/>
                <a:t>άνθρωπος που είναι στο σημείο Β.</a:t>
              </a:r>
            </a:p>
            <a:p>
              <a:pPr algn="just"/>
              <a:r>
                <a:rPr lang="el-GR" sz="2400" b="1" dirty="0" smtClean="0"/>
                <a:t>γ.</a:t>
              </a:r>
              <a:r>
                <a:rPr lang="en-US" sz="2400" b="1" dirty="0" smtClean="0"/>
                <a:t>  </a:t>
              </a:r>
              <a:r>
                <a:rPr lang="el-GR" sz="2400" dirty="0" smtClean="0"/>
                <a:t>Και </a:t>
              </a:r>
              <a:r>
                <a:rPr lang="el-GR" sz="2400" dirty="0"/>
                <a:t>οι δύο έχουν ίσες ταχύτητες.</a:t>
              </a:r>
            </a:p>
            <a:p>
              <a:pPr algn="just"/>
              <a:r>
                <a:rPr lang="el-GR" sz="2400" b="1" dirty="0" smtClean="0"/>
                <a:t>δ. </a:t>
              </a:r>
              <a:r>
                <a:rPr lang="en-US" sz="2400" b="1" dirty="0" smtClean="0"/>
                <a:t> </a:t>
              </a:r>
              <a:r>
                <a:rPr lang="el-GR" sz="2400" dirty="0" smtClean="0"/>
                <a:t>Δεν </a:t>
              </a:r>
              <a:r>
                <a:rPr lang="el-GR" sz="2400" dirty="0"/>
                <a:t>μπορούμε να ξέρουμε με αυτά τα </a:t>
              </a:r>
              <a:r>
                <a:rPr lang="el-GR" sz="2400" dirty="0" smtClean="0"/>
                <a:t>δεδομένα.</a:t>
              </a:r>
              <a:r>
                <a:rPr lang="el-GR" sz="2400" b="1" dirty="0" smtClean="0"/>
                <a:t> </a:t>
              </a:r>
              <a:endParaRPr lang="el-GR" sz="2400" b="1" dirty="0"/>
            </a:p>
          </p:txBody>
        </p:sp>
        <p:pic>
          <p:nvPicPr>
            <p:cNvPr id="18435" name="Picture 3" descr="C:\Users\Merkouris\Desktop\Χωρίς τίτλο.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6073" y="1939632"/>
              <a:ext cx="2238375" cy="19526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Έλλειψη 7"/>
          <p:cNvSpPr/>
          <p:nvPr/>
        </p:nvSpPr>
        <p:spPr>
          <a:xfrm>
            <a:off x="498441" y="4365104"/>
            <a:ext cx="38664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940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33</a:t>
            </a:fld>
            <a:endParaRPr lang="el-GR" dirty="0">
              <a:solidFill>
                <a:prstClr val="black"/>
              </a:solidFill>
            </a:endParaRPr>
          </a:p>
        </p:txBody>
      </p:sp>
      <p:grpSp>
        <p:nvGrpSpPr>
          <p:cNvPr id="6" name="Ομάδα 5"/>
          <p:cNvGrpSpPr/>
          <p:nvPr/>
        </p:nvGrpSpPr>
        <p:grpSpPr>
          <a:xfrm>
            <a:off x="467544" y="260648"/>
            <a:ext cx="7920880" cy="2619839"/>
            <a:chOff x="467544" y="260648"/>
            <a:chExt cx="7920880" cy="2619839"/>
          </a:xfrm>
        </p:grpSpPr>
        <p:sp>
          <p:nvSpPr>
            <p:cNvPr id="4" name="Ορθογώνιο 3"/>
            <p:cNvSpPr/>
            <p:nvPr/>
          </p:nvSpPr>
          <p:spPr>
            <a:xfrm>
              <a:off x="467544" y="260648"/>
              <a:ext cx="7920880" cy="830997"/>
            </a:xfrm>
            <a:prstGeom prst="rect">
              <a:avLst/>
            </a:prstGeom>
          </p:spPr>
          <p:txBody>
            <a:bodyPr wrap="square">
              <a:spAutoFit/>
            </a:bodyPr>
            <a:lstStyle/>
            <a:p>
              <a:pPr algn="just"/>
              <a:r>
                <a:rPr lang="el-GR" sz="2400" b="1" dirty="0"/>
                <a:t>12. </a:t>
              </a:r>
              <a:r>
                <a:rPr lang="el-GR" sz="2400" b="1" dirty="0" smtClean="0"/>
                <a:t> </a:t>
              </a:r>
              <a:r>
                <a:rPr lang="el-GR" sz="2400" dirty="0" smtClean="0"/>
                <a:t>Ένα </a:t>
              </a:r>
              <a:r>
                <a:rPr lang="el-GR" sz="2400" dirty="0"/>
                <a:t>σημείο Μ κινείται πάνω σε μια </a:t>
              </a:r>
              <a:r>
                <a:rPr lang="el-GR" sz="2400" dirty="0" smtClean="0"/>
                <a:t>περιφέρεια. Ποιο </a:t>
              </a:r>
              <a:r>
                <a:rPr lang="el-GR" sz="2400" dirty="0"/>
                <a:t>από τα επόμενα σχήματα είναι σωστό;</a:t>
              </a:r>
            </a:p>
          </p:txBody>
        </p:sp>
        <p:grpSp>
          <p:nvGrpSpPr>
            <p:cNvPr id="5" name="Ομάδα 4"/>
            <p:cNvGrpSpPr/>
            <p:nvPr/>
          </p:nvGrpSpPr>
          <p:grpSpPr>
            <a:xfrm>
              <a:off x="622528" y="1268759"/>
              <a:ext cx="7656212" cy="1611728"/>
              <a:chOff x="562202" y="1268759"/>
              <a:chExt cx="7656212" cy="1611728"/>
            </a:xfrm>
          </p:grpSpPr>
          <p:pic>
            <p:nvPicPr>
              <p:cNvPr id="19459" name="Picture 3" descr="C:\Users\Merkouris\Desktop\Χωρίς τίτλο.png"/>
              <p:cNvPicPr>
                <a:picLocks noChangeAspect="1" noChangeArrowheads="1"/>
              </p:cNvPicPr>
              <p:nvPr/>
            </p:nvPicPr>
            <p:blipFill>
              <a:blip r:embed="rId2">
                <a:clrChange>
                  <a:clrFrom>
                    <a:srgbClr val="F2F9FB"/>
                  </a:clrFrom>
                  <a:clrTo>
                    <a:srgbClr val="F2F9FB">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202" y="1268760"/>
                <a:ext cx="3744417" cy="161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0" name="Picture 4" descr="C:\Users\Merkouris\Desktop\Χωρίς τίτλο.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306618" y="1268759"/>
                <a:ext cx="3911796" cy="161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
        <p:nvSpPr>
          <p:cNvPr id="9" name="Έλλειψη 8"/>
          <p:cNvSpPr/>
          <p:nvPr/>
        </p:nvSpPr>
        <p:spPr>
          <a:xfrm>
            <a:off x="4572000" y="2379828"/>
            <a:ext cx="504056" cy="485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569723" y="3212976"/>
            <a:ext cx="7656212" cy="2677656"/>
          </a:xfrm>
          <a:prstGeom prst="rect">
            <a:avLst/>
          </a:prstGeom>
        </p:spPr>
        <p:txBody>
          <a:bodyPr wrap="square">
            <a:spAutoFit/>
          </a:bodyPr>
          <a:lstStyle/>
          <a:p>
            <a:pPr algn="just"/>
            <a:r>
              <a:rPr lang="el-GR" sz="2400" b="1" dirty="0"/>
              <a:t>13. </a:t>
            </a:r>
            <a:r>
              <a:rPr lang="el-GR" sz="2400" dirty="0" smtClean="0"/>
              <a:t>Μια </a:t>
            </a:r>
            <a:r>
              <a:rPr lang="el-GR" sz="2400" dirty="0"/>
              <a:t>μοτοσυκλέτα κινείται σε κυκλική πίστα με ταχύτητα σταθερής </a:t>
            </a:r>
            <a:r>
              <a:rPr lang="el-GR" sz="2400" dirty="0" smtClean="0"/>
              <a:t>τιμής. Όταν διπλασιαστεί η τιμή της ταχύτητας η κεντρομόλος επιτάχυνση είναι:</a:t>
            </a:r>
          </a:p>
          <a:p>
            <a:pPr algn="just"/>
            <a:r>
              <a:rPr lang="el-GR" sz="2400" b="1" dirty="0" smtClean="0"/>
              <a:t>α.  </a:t>
            </a:r>
            <a:r>
              <a:rPr lang="el-GR" sz="2400" dirty="0" smtClean="0"/>
              <a:t>Ίδια</a:t>
            </a:r>
            <a:r>
              <a:rPr lang="el-GR" sz="2400" dirty="0"/>
              <a:t>.</a:t>
            </a:r>
          </a:p>
          <a:p>
            <a:pPr algn="just"/>
            <a:r>
              <a:rPr lang="el-GR" sz="2400" b="1" dirty="0" smtClean="0"/>
              <a:t>β.  </a:t>
            </a:r>
            <a:r>
              <a:rPr lang="el-GR" sz="2400" dirty="0" smtClean="0"/>
              <a:t>Διπλασιάζεται</a:t>
            </a:r>
            <a:r>
              <a:rPr lang="el-GR" sz="2400" dirty="0"/>
              <a:t>.</a:t>
            </a:r>
          </a:p>
          <a:p>
            <a:pPr algn="just"/>
            <a:r>
              <a:rPr lang="el-GR" sz="2400" b="1" dirty="0" smtClean="0"/>
              <a:t>γ.  </a:t>
            </a:r>
            <a:r>
              <a:rPr lang="el-GR" sz="2400" dirty="0"/>
              <a:t>Υποδιπλασιάζεται.</a:t>
            </a:r>
          </a:p>
          <a:p>
            <a:pPr algn="just"/>
            <a:r>
              <a:rPr lang="el-GR" sz="2400" b="1" dirty="0" smtClean="0"/>
              <a:t>δ.  </a:t>
            </a:r>
            <a:r>
              <a:rPr lang="el-GR" sz="2400" dirty="0" smtClean="0"/>
              <a:t>Τετραπλασιάζεται</a:t>
            </a:r>
            <a:r>
              <a:rPr lang="el-GR" sz="2400" dirty="0"/>
              <a:t>.</a:t>
            </a:r>
            <a:endParaRPr lang="el-GR" sz="2400" dirty="0" smtClean="0"/>
          </a:p>
        </p:txBody>
      </p:sp>
      <p:sp>
        <p:nvSpPr>
          <p:cNvPr id="13" name="Έλλειψη 12"/>
          <p:cNvSpPr/>
          <p:nvPr/>
        </p:nvSpPr>
        <p:spPr>
          <a:xfrm>
            <a:off x="556613" y="5467884"/>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910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34</a:t>
            </a:fld>
            <a:endParaRPr lang="el-GR" dirty="0">
              <a:solidFill>
                <a:schemeClr val="tx1"/>
              </a:solidFill>
            </a:endParaRPr>
          </a:p>
        </p:txBody>
      </p:sp>
      <p:sp>
        <p:nvSpPr>
          <p:cNvPr id="4" name="Ορθογώνιο 3"/>
          <p:cNvSpPr/>
          <p:nvPr/>
        </p:nvSpPr>
        <p:spPr>
          <a:xfrm>
            <a:off x="482554" y="404664"/>
            <a:ext cx="8064896" cy="2805833"/>
          </a:xfrm>
          <a:prstGeom prst="rect">
            <a:avLst/>
          </a:prstGeom>
        </p:spPr>
        <p:txBody>
          <a:bodyPr wrap="square">
            <a:spAutoFit/>
          </a:bodyPr>
          <a:lstStyle/>
          <a:p>
            <a:pPr algn="just">
              <a:lnSpc>
                <a:spcPct val="150000"/>
              </a:lnSpc>
            </a:pPr>
            <a:r>
              <a:rPr lang="el-GR" sz="2000" b="1" dirty="0">
                <a:latin typeface="Trebuchet MS" panose="020B0603020202020204" pitchFamily="34" charset="0"/>
              </a:rPr>
              <a:t>19</a:t>
            </a:r>
            <a:r>
              <a:rPr lang="el-GR" sz="2000" b="1" dirty="0" smtClean="0">
                <a:latin typeface="Trebuchet MS" panose="020B0603020202020204" pitchFamily="34" charset="0"/>
              </a:rPr>
              <a:t>.  </a:t>
            </a:r>
            <a:r>
              <a:rPr lang="el-GR" sz="2000" dirty="0" smtClean="0">
                <a:latin typeface="Trebuchet MS" panose="020B0603020202020204" pitchFamily="34" charset="0"/>
              </a:rPr>
              <a:t>Ποιες </a:t>
            </a:r>
            <a:r>
              <a:rPr lang="el-GR" sz="2000" dirty="0">
                <a:latin typeface="Trebuchet MS" panose="020B0603020202020204" pitchFamily="34" charset="0"/>
              </a:rPr>
              <a:t>από τις παρακάτω προτάσεις είναι σωστές;</a:t>
            </a:r>
          </a:p>
          <a:p>
            <a:pPr algn="just">
              <a:lnSpc>
                <a:spcPct val="150000"/>
              </a:lnSpc>
            </a:pPr>
            <a:r>
              <a:rPr lang="el-GR" sz="2000" b="1" dirty="0" smtClean="0">
                <a:latin typeface="Trebuchet MS" panose="020B0603020202020204" pitchFamily="34" charset="0"/>
              </a:rPr>
              <a:t>α.  </a:t>
            </a:r>
            <a:r>
              <a:rPr lang="el-GR" sz="2000" dirty="0" smtClean="0">
                <a:latin typeface="Trebuchet MS" panose="020B0603020202020204" pitchFamily="34" charset="0"/>
              </a:rPr>
              <a:t>Για </a:t>
            </a:r>
            <a:r>
              <a:rPr lang="el-GR" sz="2000" dirty="0">
                <a:latin typeface="Trebuchet MS" panose="020B0603020202020204" pitchFamily="34" charset="0"/>
              </a:rPr>
              <a:t>να πραγματοποιήσει ένα σώμα κυκλική κίνηση </a:t>
            </a:r>
            <a:r>
              <a:rPr lang="el-GR" sz="2000" dirty="0" smtClean="0">
                <a:latin typeface="Trebuchet MS" panose="020B0603020202020204" pitchFamily="34" charset="0"/>
              </a:rPr>
              <a:t>δεν απαιτείται</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δύναμη. </a:t>
            </a:r>
          </a:p>
          <a:p>
            <a:pPr algn="just">
              <a:lnSpc>
                <a:spcPct val="150000"/>
              </a:lnSpc>
            </a:pPr>
            <a:r>
              <a:rPr lang="el-GR" sz="2000" b="1" dirty="0" smtClean="0">
                <a:latin typeface="Trebuchet MS" panose="020B0603020202020204" pitchFamily="34" charset="0"/>
              </a:rPr>
              <a:t>β.  </a:t>
            </a:r>
            <a:r>
              <a:rPr lang="el-GR" sz="2000" dirty="0" smtClean="0">
                <a:latin typeface="Trebuchet MS" panose="020B0603020202020204" pitchFamily="34" charset="0"/>
              </a:rPr>
              <a:t>Ένα </a:t>
            </a:r>
            <a:r>
              <a:rPr lang="el-GR" sz="2000" dirty="0">
                <a:latin typeface="Trebuchet MS" panose="020B0603020202020204" pitchFamily="34" charset="0"/>
              </a:rPr>
              <a:t>σώμα που εκτελεί ομαλή κυκλική κίνηση δεν επιταχύνεται.</a:t>
            </a:r>
          </a:p>
          <a:p>
            <a:pPr algn="just">
              <a:lnSpc>
                <a:spcPct val="150000"/>
              </a:lnSpc>
            </a:pPr>
            <a:r>
              <a:rPr lang="el-GR" sz="2000" b="1" dirty="0" smtClean="0">
                <a:latin typeface="Trebuchet MS" panose="020B0603020202020204" pitchFamily="34" charset="0"/>
              </a:rPr>
              <a:t>γ. </a:t>
            </a:r>
            <a:r>
              <a:rPr lang="el-GR" sz="2000" dirty="0" smtClean="0">
                <a:latin typeface="Trebuchet MS" panose="020B0603020202020204" pitchFamily="34" charset="0"/>
              </a:rPr>
              <a:t>Για </a:t>
            </a:r>
            <a:r>
              <a:rPr lang="el-GR" sz="2000" dirty="0">
                <a:latin typeface="Trebuchet MS" panose="020B0603020202020204" pitchFamily="34" charset="0"/>
              </a:rPr>
              <a:t>να πραγματοποιήσει κυκλική κίνηση ένα σώμα πρέπει να </a:t>
            </a:r>
            <a:r>
              <a:rPr lang="el-GR" sz="2000" dirty="0" smtClean="0">
                <a:latin typeface="Trebuchet MS" panose="020B0603020202020204" pitchFamily="34" charset="0"/>
              </a:rPr>
              <a:t>ασκείται πάνω </a:t>
            </a:r>
            <a:r>
              <a:rPr lang="el-GR" sz="2000" dirty="0">
                <a:latin typeface="Trebuchet MS" panose="020B0603020202020204" pitchFamily="34" charset="0"/>
              </a:rPr>
              <a:t>του κεντρομόλος δύναμη.</a:t>
            </a:r>
          </a:p>
        </p:txBody>
      </p:sp>
      <p:sp>
        <p:nvSpPr>
          <p:cNvPr id="10" name="Έλλειψη 9"/>
          <p:cNvSpPr/>
          <p:nvPr/>
        </p:nvSpPr>
        <p:spPr>
          <a:xfrm>
            <a:off x="482554" y="2381728"/>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487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a:solidFill>
                <a:prstClr val="black">
                  <a:tint val="75000"/>
                </a:prstClr>
              </a:solidFill>
            </a:endParaRPr>
          </a:p>
        </p:txBody>
      </p:sp>
      <p:grpSp>
        <p:nvGrpSpPr>
          <p:cNvPr id="8" name="Ομάδα 7"/>
          <p:cNvGrpSpPr/>
          <p:nvPr/>
        </p:nvGrpSpPr>
        <p:grpSpPr>
          <a:xfrm>
            <a:off x="457538" y="476672"/>
            <a:ext cx="7920880" cy="4927944"/>
            <a:chOff x="457538" y="476672"/>
            <a:chExt cx="7920880" cy="4927944"/>
          </a:xfrm>
        </p:grpSpPr>
        <p:sp>
          <p:nvSpPr>
            <p:cNvPr id="5" name="TextBox 4"/>
            <p:cNvSpPr txBox="1"/>
            <p:nvPr/>
          </p:nvSpPr>
          <p:spPr>
            <a:xfrm>
              <a:off x="457538" y="476672"/>
              <a:ext cx="7920880" cy="1882503"/>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20. </a:t>
              </a:r>
              <a:r>
                <a:rPr lang="el-GR" sz="2000" dirty="0" smtClean="0">
                  <a:latin typeface="Trebuchet MS" panose="020B0603020202020204" pitchFamily="34" charset="0"/>
                </a:rPr>
                <a:t>Το σφαιρίδιο της εικόνας περιφέρεται κυκλικά σε οριζόντιο επίπεδο λόγω της δύναμης που του ασκεί το νήμα. Αν κοπεί το νήμα, στη θέση που φαίνεται στις εικόνες, ποια εικόνα αναπαριστά τη μετέπειτα τροχιά του σφαιριδίου</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b="1" dirty="0">
                <a:latin typeface="Trebuchet MS" panose="020B0603020202020204" pitchFamily="34" charset="0"/>
              </a:endParaRPr>
            </a:p>
          </p:txBody>
        </p:sp>
        <p:pic>
          <p:nvPicPr>
            <p:cNvPr id="6"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55776" y="2564904"/>
              <a:ext cx="4462405" cy="283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Έλλειψη 6"/>
          <p:cNvSpPr/>
          <p:nvPr/>
        </p:nvSpPr>
        <p:spPr>
          <a:xfrm>
            <a:off x="3347864" y="3861048"/>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00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36</a:t>
            </a:fld>
            <a:endParaRPr lang="el-GR" dirty="0">
              <a:solidFill>
                <a:schemeClr val="tx1"/>
              </a:solidFill>
            </a:endParaRPr>
          </a:p>
        </p:txBody>
      </p:sp>
      <p:sp>
        <p:nvSpPr>
          <p:cNvPr id="5" name="TextBox 4"/>
          <p:cNvSpPr txBox="1"/>
          <p:nvPr/>
        </p:nvSpPr>
        <p:spPr>
          <a:xfrm>
            <a:off x="1403648" y="2205038"/>
            <a:ext cx="5976938" cy="954087"/>
          </a:xfrm>
          <a:prstGeom prst="rect">
            <a:avLst/>
          </a:prstGeom>
          <a:noFill/>
        </p:spPr>
        <p:txBody>
          <a:bodyPr>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a:t>
            </a: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από το βιβλίο</a:t>
            </a:r>
          </a:p>
          <a:p>
            <a:pPr algn="ctr" fontAlgn="auto">
              <a:spcBef>
                <a:spcPts val="0"/>
              </a:spcBef>
              <a:spcAft>
                <a:spcPts val="0"/>
              </a:spcAft>
              <a:defRPr/>
            </a:pPr>
            <a:r>
              <a:rPr lang="el-GR" sz="2000" b="1" dirty="0">
                <a:solidFill>
                  <a:srgbClr val="800000"/>
                </a:solidFill>
                <a:latin typeface="Comic Sans MS" panose="030F0702030302020204" pitchFamily="66" charset="0"/>
              </a:rPr>
              <a:t>(από σελ. </a:t>
            </a:r>
            <a:r>
              <a:rPr lang="el-GR" sz="2000" b="1" dirty="0" smtClean="0">
                <a:solidFill>
                  <a:srgbClr val="800000"/>
                </a:solidFill>
                <a:latin typeface="Comic Sans MS" panose="030F0702030302020204" pitchFamily="66" charset="0"/>
              </a:rPr>
              <a:t>34)</a:t>
            </a:r>
            <a:endParaRPr lang="el-GR" sz="2000" b="1" dirty="0">
              <a:solidFill>
                <a:srgbClr val="800000"/>
              </a:solidFill>
              <a:latin typeface="Comic Sans MS" panose="030F0702030302020204" pitchFamily="66" charset="0"/>
            </a:endParaRPr>
          </a:p>
        </p:txBody>
      </p:sp>
    </p:spTree>
    <p:extLst>
      <p:ext uri="{BB962C8B-B14F-4D97-AF65-F5344CB8AC3E}">
        <p14:creationId xmlns:p14="http://schemas.microsoft.com/office/powerpoint/2010/main" val="4812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37</a:t>
            </a:fld>
            <a:endParaRPr lang="el-GR" dirty="0">
              <a:solidFill>
                <a:schemeClr val="tx1"/>
              </a:solidFill>
            </a:endParaRPr>
          </a:p>
        </p:txBody>
      </p:sp>
      <p:sp>
        <p:nvSpPr>
          <p:cNvPr id="4" name="Ορθογώνιο 3"/>
          <p:cNvSpPr/>
          <p:nvPr/>
        </p:nvSpPr>
        <p:spPr>
          <a:xfrm>
            <a:off x="449762" y="382013"/>
            <a:ext cx="8226694"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smtClean="0">
                <a:latin typeface="Trebuchet MS" panose="020B0603020202020204" pitchFamily="34" charset="0"/>
              </a:rPr>
              <a:t>Υπολογίστε </a:t>
            </a:r>
            <a:r>
              <a:rPr lang="el-GR" sz="2000" dirty="0">
                <a:latin typeface="Trebuchet MS" panose="020B0603020202020204" pitchFamily="34" charset="0"/>
              </a:rPr>
              <a:t>την ταχύτητα και την κεντρομόλο επιτάχυνση που </a:t>
            </a:r>
            <a:r>
              <a:rPr lang="el-GR" sz="2000" dirty="0" smtClean="0">
                <a:latin typeface="Trebuchet MS" panose="020B0603020202020204" pitchFamily="34" charset="0"/>
              </a:rPr>
              <a:t>οφείλεται</a:t>
            </a:r>
            <a:r>
              <a:rPr lang="en-US" sz="2000" dirty="0" smtClean="0">
                <a:latin typeface="Trebuchet MS" panose="020B0603020202020204" pitchFamily="34" charset="0"/>
              </a:rPr>
              <a:t> </a:t>
            </a:r>
            <a:r>
              <a:rPr lang="el-GR" sz="2000" dirty="0" smtClean="0">
                <a:latin typeface="Trebuchet MS" panose="020B0603020202020204" pitchFamily="34" charset="0"/>
              </a:rPr>
              <a:t>στην </a:t>
            </a:r>
            <a:r>
              <a:rPr lang="el-GR" sz="2000" dirty="0">
                <a:latin typeface="Trebuchet MS" panose="020B0603020202020204" pitchFamily="34" charset="0"/>
              </a:rPr>
              <a:t>περιστροφή της Γης, ενός αντικειμένου που βρίσκεται στον </a:t>
            </a:r>
            <a:r>
              <a:rPr lang="el-GR" sz="2000" dirty="0" smtClean="0">
                <a:latin typeface="Trebuchet MS" panose="020B0603020202020204" pitchFamily="34" charset="0"/>
              </a:rPr>
              <a:t>Ισημερινό</a:t>
            </a:r>
            <a:r>
              <a:rPr lang="en-US" sz="2000" dirty="0" smtClean="0">
                <a:latin typeface="Trebuchet MS" panose="020B0603020202020204" pitchFamily="34" charset="0"/>
              </a:rPr>
              <a:t> </a:t>
            </a:r>
            <a:r>
              <a:rPr lang="el-GR" sz="2000" dirty="0" smtClean="0">
                <a:latin typeface="Trebuchet MS" panose="020B0603020202020204" pitchFamily="34" charset="0"/>
              </a:rPr>
              <a:t>της </a:t>
            </a:r>
            <a:r>
              <a:rPr lang="el-GR" sz="2000" dirty="0">
                <a:latin typeface="Trebuchet MS" panose="020B0603020202020204" pitchFamily="34" charset="0"/>
              </a:rPr>
              <a:t>Γης. Δίνεται ότι η ακτίνα του Ισημερινού είναι </a:t>
            </a:r>
            <a:r>
              <a:rPr lang="el-GR" sz="2000" dirty="0" smtClean="0">
                <a:latin typeface="Trebuchet MS" panose="020B0603020202020204" pitchFamily="34" charset="0"/>
              </a:rPr>
              <a:t>6.380km</a:t>
            </a:r>
            <a:r>
              <a:rPr lang="el-GR" sz="2000" dirty="0">
                <a:latin typeface="Trebuchet MS" panose="020B0603020202020204" pitchFamily="34" charset="0"/>
              </a:rPr>
              <a:t>. </a:t>
            </a:r>
            <a:r>
              <a:rPr lang="el-GR" sz="2000" dirty="0" smtClean="0">
                <a:latin typeface="Trebuchet MS" panose="020B0603020202020204" pitchFamily="34" charset="0"/>
              </a:rPr>
              <a:t>Η</a:t>
            </a:r>
            <a:r>
              <a:rPr lang="en-US" sz="2000" dirty="0" smtClean="0">
                <a:latin typeface="Trebuchet MS" panose="020B0603020202020204" pitchFamily="34" charset="0"/>
              </a:rPr>
              <a:t> </a:t>
            </a:r>
            <a:r>
              <a:rPr lang="el-GR" sz="2000" dirty="0" smtClean="0">
                <a:latin typeface="Trebuchet MS" panose="020B0603020202020204" pitchFamily="34" charset="0"/>
              </a:rPr>
              <a:t>περίοδος </a:t>
            </a:r>
            <a:r>
              <a:rPr lang="el-GR" sz="2000" dirty="0">
                <a:latin typeface="Trebuchet MS" panose="020B0603020202020204" pitchFamily="34" charset="0"/>
              </a:rPr>
              <a:t>περιστροφής της Γης είναι </a:t>
            </a:r>
            <a:r>
              <a:rPr lang="el-GR" sz="2000" i="1" dirty="0">
                <a:latin typeface="Trebuchet MS" panose="020B0603020202020204" pitchFamily="34" charset="0"/>
              </a:rPr>
              <a:t>T</a:t>
            </a:r>
            <a:r>
              <a:rPr lang="el-GR" sz="2000" dirty="0">
                <a:latin typeface="Trebuchet MS" panose="020B0603020202020204" pitchFamily="34" charset="0"/>
              </a:rPr>
              <a:t> = </a:t>
            </a:r>
            <a:r>
              <a:rPr lang="el-GR" sz="2000" dirty="0" smtClean="0">
                <a:latin typeface="Trebuchet MS" panose="020B0603020202020204" pitchFamily="34" charset="0"/>
              </a:rPr>
              <a:t>24h</a:t>
            </a:r>
            <a:r>
              <a:rPr lang="el-GR" sz="2000" dirty="0">
                <a:latin typeface="Trebuchet MS" panose="020B0603020202020204" pitchFamily="34" charset="0"/>
              </a:rPr>
              <a:t>.</a:t>
            </a:r>
          </a:p>
        </p:txBody>
      </p:sp>
      <p:sp>
        <p:nvSpPr>
          <p:cNvPr id="5" name="Ορθογώνιο 4"/>
          <p:cNvSpPr/>
          <p:nvPr/>
        </p:nvSpPr>
        <p:spPr>
          <a:xfrm>
            <a:off x="539552" y="2924944"/>
            <a:ext cx="8226694" cy="1882503"/>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5.</a:t>
            </a:r>
            <a:r>
              <a:rPr lang="en-US" sz="2000" b="1"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err="1">
                <a:latin typeface="Trebuchet MS" panose="020B0603020202020204" pitchFamily="34" charset="0"/>
              </a:rPr>
              <a:t>pulsar</a:t>
            </a:r>
            <a:r>
              <a:rPr lang="el-GR" sz="2000" dirty="0">
                <a:latin typeface="Trebuchet MS" panose="020B0603020202020204" pitchFamily="34" charset="0"/>
              </a:rPr>
              <a:t> (ταχέως περιστρεφόμενο αστέρι νετρονίων) έχει </a:t>
            </a:r>
            <a:r>
              <a:rPr lang="el-GR" sz="2000" dirty="0" smtClean="0">
                <a:latin typeface="Trebuchet MS" panose="020B0603020202020204" pitchFamily="34" charset="0"/>
              </a:rPr>
              <a:t>διάμετρο</a:t>
            </a:r>
            <a:r>
              <a:rPr lang="en-US" sz="2000" dirty="0" smtClean="0">
                <a:latin typeface="Trebuchet MS" panose="020B0603020202020204" pitchFamily="34" charset="0"/>
              </a:rPr>
              <a:t> </a:t>
            </a:r>
            <a:r>
              <a:rPr lang="el-GR" sz="2000" dirty="0" smtClean="0">
                <a:latin typeface="Trebuchet MS" panose="020B0603020202020204" pitchFamily="34" charset="0"/>
              </a:rPr>
              <a:t>13,8km </a:t>
            </a:r>
            <a:r>
              <a:rPr lang="el-GR" sz="2000" dirty="0">
                <a:latin typeface="Trebuchet MS" panose="020B0603020202020204" pitchFamily="34" charset="0"/>
              </a:rPr>
              <a:t>και περιστρέφεται με συχνότητα </a:t>
            </a:r>
            <a:r>
              <a:rPr lang="el-GR" sz="2000" dirty="0" smtClean="0">
                <a:latin typeface="Trebuchet MS" panose="020B0603020202020204" pitchFamily="34" charset="0"/>
              </a:rPr>
              <a:t>8,5Ηz</a:t>
            </a:r>
            <a:r>
              <a:rPr lang="el-GR" sz="2000" dirty="0">
                <a:latin typeface="Trebuchet MS" panose="020B0603020202020204" pitchFamily="34" charset="0"/>
              </a:rPr>
              <a:t>. Υπολογίστε την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την κεντρομόλο επιτάχυνση ενός σημείου που βρίσκεται </a:t>
            </a:r>
            <a:r>
              <a:rPr lang="el-GR" sz="2000" dirty="0" smtClean="0">
                <a:latin typeface="Trebuchet MS" panose="020B0603020202020204" pitchFamily="34" charset="0"/>
              </a:rPr>
              <a:t>στον</a:t>
            </a:r>
            <a:r>
              <a:rPr lang="en-US" sz="2000" dirty="0" smtClean="0">
                <a:latin typeface="Trebuchet MS" panose="020B0603020202020204" pitchFamily="34" charset="0"/>
              </a:rPr>
              <a:t> </a:t>
            </a:r>
            <a:r>
              <a:rPr lang="el-GR" sz="2000" dirty="0" smtClean="0">
                <a:latin typeface="Trebuchet MS" panose="020B0603020202020204" pitchFamily="34" charset="0"/>
              </a:rPr>
              <a:t>Ισημερινό </a:t>
            </a:r>
            <a:r>
              <a:rPr lang="el-GR" sz="2000" dirty="0">
                <a:latin typeface="Trebuchet MS" panose="020B0603020202020204" pitchFamily="34" charset="0"/>
              </a:rPr>
              <a:t>του αστεριού.</a:t>
            </a:r>
          </a:p>
        </p:txBody>
      </p:sp>
    </p:spTree>
    <p:extLst>
      <p:ext uri="{BB962C8B-B14F-4D97-AF65-F5344CB8AC3E}">
        <p14:creationId xmlns:p14="http://schemas.microsoft.com/office/powerpoint/2010/main" val="33229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38</a:t>
            </a:fld>
            <a:endParaRPr lang="el-GR">
              <a:solidFill>
                <a:prstClr val="black">
                  <a:tint val="75000"/>
                </a:prstClr>
              </a:solidFill>
            </a:endParaRPr>
          </a:p>
        </p:txBody>
      </p:sp>
      <p:sp>
        <p:nvSpPr>
          <p:cNvPr id="4" name="Ορθογώνιο 3"/>
          <p:cNvSpPr/>
          <p:nvPr/>
        </p:nvSpPr>
        <p:spPr>
          <a:xfrm>
            <a:off x="611560" y="260648"/>
            <a:ext cx="8226424" cy="3785652"/>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6.</a:t>
            </a:r>
            <a:r>
              <a:rPr lang="en-US" sz="2000" b="1" dirty="0" smtClean="0">
                <a:latin typeface="Trebuchet MS" panose="020B0603020202020204" pitchFamily="34" charset="0"/>
              </a:rPr>
              <a:t>  </a:t>
            </a:r>
            <a:r>
              <a:rPr lang="el-GR" sz="2000" dirty="0" smtClean="0">
                <a:latin typeface="Trebuchet MS" panose="020B0603020202020204" pitchFamily="34" charset="0"/>
              </a:rPr>
              <a:t>Ένας </a:t>
            </a:r>
            <a:r>
              <a:rPr lang="el-GR" sz="2000" dirty="0">
                <a:latin typeface="Trebuchet MS" panose="020B0603020202020204" pitchFamily="34" charset="0"/>
              </a:rPr>
              <a:t>περιστρεφόμενος κάδος στεγνωτήρα λειτουργεί εκτελώντας </a:t>
            </a:r>
            <a:r>
              <a:rPr lang="el-GR" sz="2000" dirty="0" smtClean="0">
                <a:latin typeface="Trebuchet MS" panose="020B0603020202020204" pitchFamily="34" charset="0"/>
              </a:rPr>
              <a:t>780</a:t>
            </a:r>
            <a:r>
              <a:rPr lang="en-US" sz="2000" dirty="0" smtClean="0">
                <a:latin typeface="Trebuchet MS" panose="020B0603020202020204" pitchFamily="34" charset="0"/>
              </a:rPr>
              <a:t> </a:t>
            </a:r>
            <a:r>
              <a:rPr lang="el-GR" sz="2000" dirty="0" smtClean="0">
                <a:latin typeface="Trebuchet MS" panose="020B0603020202020204" pitchFamily="34" charset="0"/>
              </a:rPr>
              <a:t>περιστροφές </a:t>
            </a:r>
            <a:r>
              <a:rPr lang="el-GR" sz="2000" dirty="0">
                <a:latin typeface="Trebuchet MS" panose="020B0603020202020204" pitchFamily="34" charset="0"/>
              </a:rPr>
              <a:t>το λεπτό. Ο κάδος έχει διάμετρο </a:t>
            </a:r>
            <a:r>
              <a:rPr lang="el-GR" sz="2000" dirty="0" smtClean="0">
                <a:latin typeface="Trebuchet MS" panose="020B0603020202020204" pitchFamily="34" charset="0"/>
              </a:rPr>
              <a:t>0,66</a:t>
            </a:r>
            <a:r>
              <a:rPr lang="en-US" sz="2000" dirty="0" smtClean="0">
                <a:latin typeface="Trebuchet MS" panose="020B0603020202020204" pitchFamily="34" charset="0"/>
              </a:rPr>
              <a:t> </a:t>
            </a:r>
            <a:r>
              <a:rPr lang="el-GR" sz="2000" dirty="0" smtClean="0">
                <a:latin typeface="Trebuchet MS" panose="020B0603020202020204" pitchFamily="34" charset="0"/>
              </a:rPr>
              <a:t>m</a:t>
            </a:r>
            <a:r>
              <a:rPr lang="el-GR" sz="2000" dirty="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Υπολογίστε</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A. </a:t>
            </a:r>
            <a:r>
              <a:rPr lang="el-GR" sz="2000" dirty="0">
                <a:latin typeface="Trebuchet MS" panose="020B0603020202020204" pitchFamily="34" charset="0"/>
              </a:rPr>
              <a:t>Την ταχύτητα ενός σημείου που βρίσκεται πάνω στο τοίχωμα </a:t>
            </a:r>
            <a:r>
              <a:rPr lang="el-GR" sz="2000" dirty="0" smtClean="0">
                <a:latin typeface="Trebuchet MS" panose="020B0603020202020204" pitchFamily="34" charset="0"/>
              </a:rPr>
              <a:t>του κάδου</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B. </a:t>
            </a:r>
            <a:r>
              <a:rPr lang="el-GR" sz="2000" dirty="0">
                <a:latin typeface="Trebuchet MS" panose="020B0603020202020204" pitchFamily="34" charset="0"/>
              </a:rPr>
              <a:t>Την κεντρομόλο επιτάχυνση ενός σημείου του τοιχώματος</a:t>
            </a:r>
            <a:r>
              <a:rPr lang="el-GR" sz="2000" dirty="0" smtClean="0">
                <a:latin typeface="Trebuchet MS" panose="020B0603020202020204" pitchFamily="34" charset="0"/>
              </a:rPr>
              <a:t>.</a:t>
            </a:r>
          </a:p>
          <a:p>
            <a:pPr algn="just">
              <a:lnSpc>
                <a:spcPct val="150000"/>
              </a:lnSpc>
            </a:pPr>
            <a:endParaRPr lang="el-GR" sz="2000" dirty="0">
              <a:latin typeface="Trebuchet MS" panose="020B0603020202020204" pitchFamily="34" charset="0"/>
            </a:endParaRPr>
          </a:p>
          <a:p>
            <a:pPr algn="just">
              <a:lnSpc>
                <a:spcPct val="150000"/>
              </a:lnSpc>
            </a:pPr>
            <a:endParaRPr lang="el-GR" sz="2000" dirty="0">
              <a:latin typeface="Trebuchet MS" panose="020B0603020202020204" pitchFamily="34" charset="0"/>
            </a:endParaRPr>
          </a:p>
        </p:txBody>
      </p:sp>
      <p:sp>
        <p:nvSpPr>
          <p:cNvPr id="5" name="Ορθογώνιο 4"/>
          <p:cNvSpPr/>
          <p:nvPr/>
        </p:nvSpPr>
        <p:spPr>
          <a:xfrm>
            <a:off x="625961" y="3501008"/>
            <a:ext cx="8136904"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Να βρεθούν η περίοδος του ωροδείκτη και η περίοδος του </a:t>
            </a:r>
            <a:r>
              <a:rPr lang="el-GR" sz="2000" dirty="0" smtClean="0">
                <a:latin typeface="Trebuchet MS" panose="020B0603020202020204" pitchFamily="34" charset="0"/>
              </a:rPr>
              <a:t>λεπτοδείκτη</a:t>
            </a:r>
            <a:r>
              <a:rPr lang="en-US" sz="2000" dirty="0" smtClean="0">
                <a:latin typeface="Trebuchet MS" panose="020B0603020202020204" pitchFamily="34" charset="0"/>
              </a:rPr>
              <a:t> </a:t>
            </a:r>
            <a:r>
              <a:rPr lang="el-GR" sz="2000" dirty="0" smtClean="0">
                <a:latin typeface="Trebuchet MS" panose="020B0603020202020204" pitchFamily="34" charset="0"/>
              </a:rPr>
              <a:t>ενός </a:t>
            </a:r>
            <a:r>
              <a:rPr lang="el-GR" sz="2000" dirty="0">
                <a:latin typeface="Trebuchet MS" panose="020B0603020202020204" pitchFamily="34" charset="0"/>
              </a:rPr>
              <a:t>ρολογιού. Κάποια στιγμή το ρολόι δείχνει 12 το μεσημέρι. </a:t>
            </a:r>
            <a:r>
              <a:rPr lang="el-GR" sz="2000" dirty="0" smtClean="0">
                <a:latin typeface="Trebuchet MS" panose="020B0603020202020204" pitchFamily="34" charset="0"/>
              </a:rPr>
              <a:t>Μετά</a:t>
            </a:r>
            <a:r>
              <a:rPr lang="en-US" sz="2000" dirty="0" smtClean="0">
                <a:latin typeface="Trebuchet MS" panose="020B0603020202020204" pitchFamily="34" charset="0"/>
              </a:rPr>
              <a:t> </a:t>
            </a:r>
            <a:r>
              <a:rPr lang="el-GR" sz="2000" dirty="0" smtClean="0">
                <a:latin typeface="Trebuchet MS" panose="020B0603020202020204" pitchFamily="34" charset="0"/>
              </a:rPr>
              <a:t>από </a:t>
            </a:r>
            <a:r>
              <a:rPr lang="el-GR" sz="2000" dirty="0">
                <a:latin typeface="Trebuchet MS" panose="020B0603020202020204" pitchFamily="34" charset="0"/>
              </a:rPr>
              <a:t>πόση ώρα οι δείκτες σχηματίζουν γωνία π/3 για πρώτη φορά;</a:t>
            </a:r>
          </a:p>
        </p:txBody>
      </p:sp>
    </p:spTree>
    <p:extLst>
      <p:ext uri="{BB962C8B-B14F-4D97-AF65-F5344CB8AC3E}">
        <p14:creationId xmlns:p14="http://schemas.microsoft.com/office/powerpoint/2010/main" val="2449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39</a:t>
            </a:fld>
            <a:endParaRPr lang="el-GR" dirty="0">
              <a:solidFill>
                <a:prstClr val="black"/>
              </a:solidFill>
            </a:endParaRPr>
          </a:p>
        </p:txBody>
      </p:sp>
      <p:grpSp>
        <p:nvGrpSpPr>
          <p:cNvPr id="8" name="Ομάδα 7"/>
          <p:cNvGrpSpPr/>
          <p:nvPr/>
        </p:nvGrpSpPr>
        <p:grpSpPr>
          <a:xfrm>
            <a:off x="303986" y="404664"/>
            <a:ext cx="8300459" cy="5370310"/>
            <a:chOff x="303986" y="404664"/>
            <a:chExt cx="8300459" cy="5370310"/>
          </a:xfrm>
        </p:grpSpPr>
        <p:sp>
          <p:nvSpPr>
            <p:cNvPr id="5" name="Ορθογώνιο 4"/>
            <p:cNvSpPr/>
            <p:nvPr/>
          </p:nvSpPr>
          <p:spPr>
            <a:xfrm>
              <a:off x="303986" y="404664"/>
              <a:ext cx="8300459" cy="2400657"/>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9.</a:t>
              </a:r>
              <a:r>
                <a:rPr lang="en-US" sz="2000" b="1"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στιγμή που το βλήμα που φαίνεται στην εικόνα απέχει απόσταση </a:t>
              </a:r>
              <a:r>
                <a:rPr lang="el-GR" sz="2000" i="1" dirty="0" smtClean="0">
                  <a:latin typeface="Trebuchet MS" panose="020B0603020202020204" pitchFamily="34" charset="0"/>
                </a:rPr>
                <a:t>d</a:t>
              </a:r>
              <a:r>
                <a:rPr lang="en-US" sz="2000" dirty="0" smtClean="0">
                  <a:latin typeface="Trebuchet MS" panose="020B0603020202020204" pitchFamily="34" charset="0"/>
                </a:rPr>
                <a:t> </a:t>
              </a:r>
              <a:r>
                <a:rPr lang="el-GR" sz="2000" dirty="0" smtClean="0">
                  <a:latin typeface="Trebuchet MS" panose="020B0603020202020204" pitchFamily="34" charset="0"/>
                </a:rPr>
                <a:t>= 2m </a:t>
              </a:r>
              <a:r>
                <a:rPr lang="el-GR" sz="2000" dirty="0">
                  <a:latin typeface="Trebuchet MS" panose="020B0603020202020204" pitchFamily="34" charset="0"/>
                </a:rPr>
                <a:t>από το σημείο Α του δίσκου έχει ταχύτητα </a:t>
              </a:r>
              <a:r>
                <a:rPr lang="el-GR" sz="2000" i="1" dirty="0">
                  <a:latin typeface="Trebuchet MS" panose="020B0603020202020204" pitchFamily="34" charset="0"/>
                </a:rPr>
                <a:t>υ</a:t>
              </a:r>
              <a:r>
                <a:rPr lang="el-GR" sz="2000" dirty="0">
                  <a:latin typeface="Trebuchet MS" panose="020B0603020202020204" pitchFamily="34" charset="0"/>
                </a:rPr>
                <a:t> = </a:t>
              </a:r>
              <a:r>
                <a:rPr lang="el-GR" sz="2000" dirty="0" smtClean="0">
                  <a:latin typeface="Trebuchet MS" panose="020B0603020202020204" pitchFamily="34" charset="0"/>
                </a:rPr>
                <a:t>400m/s</a:t>
              </a:r>
              <a:r>
                <a:rPr lang="el-GR" sz="2000" dirty="0">
                  <a:latin typeface="Trebuchet MS" panose="020B0603020202020204" pitchFamily="34" charset="0"/>
                </a:rPr>
                <a:t>. Ο </a:t>
              </a:r>
              <a:r>
                <a:rPr lang="el-GR" sz="2000" dirty="0" smtClean="0">
                  <a:latin typeface="Trebuchet MS" panose="020B0603020202020204" pitchFamily="34" charset="0"/>
                </a:rPr>
                <a:t>δίσκος</a:t>
              </a:r>
              <a:r>
                <a:rPr lang="en-US" sz="2000" dirty="0" smtClean="0">
                  <a:latin typeface="Trebuchet MS" panose="020B0603020202020204" pitchFamily="34" charset="0"/>
                </a:rPr>
                <a:t> </a:t>
              </a:r>
              <a:r>
                <a:rPr lang="el-GR" sz="2000" dirty="0" smtClean="0">
                  <a:latin typeface="Trebuchet MS" panose="020B0603020202020204" pitchFamily="34" charset="0"/>
                </a:rPr>
                <a:t>περιστρέφεται </a:t>
              </a:r>
              <a:r>
                <a:rPr lang="el-GR" sz="2000" dirty="0">
                  <a:latin typeface="Trebuchet MS" panose="020B0603020202020204" pitchFamily="34" charset="0"/>
                </a:rPr>
                <a:t>με σταθερή γωνιακή ταχύτητα </a:t>
              </a:r>
              <a:r>
                <a:rPr lang="el-GR" sz="2000" i="1" dirty="0">
                  <a:latin typeface="Trebuchet MS" panose="020B0603020202020204" pitchFamily="34" charset="0"/>
                </a:rPr>
                <a:t>ω</a:t>
              </a:r>
              <a:r>
                <a:rPr lang="el-GR" sz="2000" dirty="0">
                  <a:latin typeface="Trebuchet MS" panose="020B0603020202020204" pitchFamily="34" charset="0"/>
                </a:rPr>
                <a:t>. Τη στιγμή που το </a:t>
              </a:r>
              <a:r>
                <a:rPr lang="el-GR" sz="2000" dirty="0" smtClean="0">
                  <a:latin typeface="Trebuchet MS" panose="020B0603020202020204" pitchFamily="34" charset="0"/>
                </a:rPr>
                <a:t>βλήμα</a:t>
              </a:r>
              <a:r>
                <a:rPr lang="en-US" sz="2000" dirty="0" smtClean="0">
                  <a:latin typeface="Trebuchet MS" panose="020B0603020202020204" pitchFamily="34" charset="0"/>
                </a:rPr>
                <a:t> </a:t>
              </a:r>
              <a:r>
                <a:rPr lang="el-GR" sz="2000" dirty="0" smtClean="0">
                  <a:latin typeface="Trebuchet MS" panose="020B0603020202020204" pitchFamily="34" charset="0"/>
                </a:rPr>
                <a:t>κτυπά </a:t>
              </a:r>
              <a:r>
                <a:rPr lang="el-GR" sz="2000" dirty="0">
                  <a:latin typeface="Trebuchet MS" panose="020B0603020202020204" pitchFamily="34" charset="0"/>
                </a:rPr>
                <a:t>στο δίσκο, το σημείο Α έχει περιστραφεί κατά γωνία </a:t>
              </a:r>
              <a:r>
                <a:rPr lang="el-GR" sz="2000" dirty="0" smtClean="0">
                  <a:latin typeface="Trebuchet MS" panose="020B0603020202020204" pitchFamily="34" charset="0"/>
                </a:rPr>
                <a:t>  </a:t>
              </a:r>
              <a:r>
                <a:rPr lang="el-GR" sz="2000" i="1" dirty="0" smtClean="0">
                  <a:latin typeface="Trebuchet MS" panose="020B0603020202020204" pitchFamily="34" charset="0"/>
                </a:rPr>
                <a:t>φ</a:t>
              </a:r>
              <a:r>
                <a:rPr lang="el-GR" sz="2000" dirty="0" smtClean="0">
                  <a:latin typeface="Trebuchet MS" panose="020B0603020202020204" pitchFamily="34" charset="0"/>
                </a:rPr>
                <a:t> </a:t>
              </a:r>
              <a:r>
                <a:rPr lang="el-GR" sz="2000" dirty="0">
                  <a:latin typeface="Trebuchet MS" panose="020B0603020202020204" pitchFamily="34" charset="0"/>
                </a:rPr>
                <a:t>= 45</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βρείτε τη γωνιακή ταχύτητα περιστροφής του δίσκου</a:t>
              </a:r>
              <a:r>
                <a:rPr lang="el-GR" sz="2000" dirty="0" smtClean="0">
                  <a:latin typeface="Trebuchet MS" panose="020B0603020202020204" pitchFamily="34" charset="0"/>
                </a:rPr>
                <a:t>.</a:t>
              </a:r>
              <a:endParaRPr lang="el-GR" sz="2000" dirty="0">
                <a:latin typeface="Trebuchet MS" panose="020B0603020202020204" pitchFamily="34" charset="0"/>
              </a:endParaRPr>
            </a:p>
          </p:txBody>
        </p:sp>
        <p:pic>
          <p:nvPicPr>
            <p:cNvPr id="21507"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69037" y="3110678"/>
              <a:ext cx="477035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766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36" y="3118167"/>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2195736" y="2492896"/>
            <a:ext cx="5472100" cy="1080120"/>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latin typeface="Comic Sans MS" pitchFamily="66" charset="0"/>
              </a:rPr>
              <a:t>Σε όλα τα προηγούμενα φαινόμενα εκτελείται μια </a:t>
            </a:r>
            <a:r>
              <a:rPr lang="el-GR" sz="2800" b="1" dirty="0" smtClean="0">
                <a:solidFill>
                  <a:srgbClr val="FF0000"/>
                </a:solidFill>
                <a:effectLst>
                  <a:outerShdw blurRad="38100" dist="38100" dir="2700000" algn="tl">
                    <a:srgbClr val="000000">
                      <a:alpha val="43137"/>
                    </a:srgbClr>
                  </a:outerShdw>
                </a:effectLst>
                <a:latin typeface="Comic Sans MS" pitchFamily="66" charset="0"/>
              </a:rPr>
              <a:t>Περιοδική Κίνηση</a:t>
            </a:r>
            <a:r>
              <a:rPr lang="el-GR" sz="2400" b="1" dirty="0" smtClean="0">
                <a:solidFill>
                  <a:schemeClr val="tx1"/>
                </a:solidFill>
                <a:latin typeface="Comic Sans MS" pitchFamily="66" charset="0"/>
              </a:rPr>
              <a:t>.</a:t>
            </a:r>
            <a:r>
              <a:rPr lang="el-GR" sz="2800" b="1" dirty="0" smtClean="0">
                <a:solidFill>
                  <a:schemeClr val="tx1"/>
                </a:solidFill>
                <a:latin typeface="Comic Sans MS" pitchFamily="66" charset="0"/>
              </a:rPr>
              <a:t> </a:t>
            </a:r>
            <a:endParaRPr lang="el-GR" sz="2800" b="1" dirty="0">
              <a:solidFill>
                <a:schemeClr val="tx1"/>
              </a:solidFill>
              <a:latin typeface="Comic Sans MS" pitchFamily="66" charset="0"/>
            </a:endParaRPr>
          </a:p>
        </p:txBody>
      </p:sp>
      <p:sp>
        <p:nvSpPr>
          <p:cNvPr id="6" name="Επεξήγηση με στρογγυλεμένο παραλληλόγραμμο 5"/>
          <p:cNvSpPr/>
          <p:nvPr/>
        </p:nvSpPr>
        <p:spPr>
          <a:xfrm>
            <a:off x="827584" y="548680"/>
            <a:ext cx="4464496" cy="1368152"/>
          </a:xfrm>
          <a:prstGeom prst="wedgeRoundRectCallout">
            <a:avLst>
              <a:gd name="adj1" fmla="val -32728"/>
              <a:gd name="adj2" fmla="val 155903"/>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50000"/>
              </a:spcBef>
              <a:spcAft>
                <a:spcPct val="0"/>
              </a:spcAft>
              <a:defRPr/>
            </a:pPr>
            <a:r>
              <a:rPr lang="el-GR" altLang="el-GR" sz="2400" b="1" dirty="0" smtClean="0">
                <a:solidFill>
                  <a:schemeClr val="tx1"/>
                </a:solidFill>
                <a:latin typeface="Comic Sans MS" pitchFamily="66" charset="0"/>
              </a:rPr>
              <a:t>Μια</a:t>
            </a:r>
            <a:r>
              <a:rPr lang="el-GR" altLang="el-GR" sz="2400" b="1" dirty="0">
                <a:solidFill>
                  <a:srgbClr val="FF0000"/>
                </a:solidFill>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κίνηση</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effectLst>
                  <a:outerShdw blurRad="38100" dist="38100" dir="2700000" algn="tl">
                    <a:srgbClr val="000000">
                      <a:alpha val="43137"/>
                    </a:srgbClr>
                  </a:outerShdw>
                </a:effectLst>
                <a:latin typeface="Comic Sans MS" pitchFamily="66" charset="0"/>
              </a:rPr>
              <a:t>είναι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περιοδική,</a:t>
            </a:r>
            <a:r>
              <a:rPr lang="el-GR" altLang="el-GR" sz="2400" b="1" dirty="0" smtClean="0">
                <a:solidFill>
                  <a:srgbClr val="0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όταν επαναλαμβάνεται </a:t>
            </a:r>
            <a:r>
              <a:rPr lang="el-GR" altLang="el-GR" sz="2400" b="1" dirty="0">
                <a:solidFill>
                  <a:srgbClr val="000000"/>
                </a:solidFill>
                <a:latin typeface="Comic Sans MS" pitchFamily="66" charset="0"/>
              </a:rPr>
              <a:t>κατά τακτά χρονικά </a:t>
            </a:r>
            <a:r>
              <a:rPr lang="el-GR" altLang="el-GR" sz="2400" b="1" dirty="0" smtClean="0">
                <a:solidFill>
                  <a:srgbClr val="000000"/>
                </a:solidFill>
                <a:latin typeface="Comic Sans MS" pitchFamily="66" charset="0"/>
              </a:rPr>
              <a:t>διαστήματα.</a:t>
            </a:r>
            <a:endParaRPr lang="el-GR" altLang="el-GR" sz="2400" b="1" dirty="0">
              <a:solidFill>
                <a:srgbClr val="000000"/>
              </a:solidFill>
              <a:latin typeface="Comic Sans MS" pitchFamily="66" charset="0"/>
            </a:endParaRPr>
          </a:p>
        </p:txBody>
      </p:sp>
      <p:sp>
        <p:nvSpPr>
          <p:cNvPr id="7" name="Επεξήγηση με στρογγυλεμένο παραλληλόγραμμο 6"/>
          <p:cNvSpPr/>
          <p:nvPr/>
        </p:nvSpPr>
        <p:spPr>
          <a:xfrm>
            <a:off x="1835696" y="4149080"/>
            <a:ext cx="6120680" cy="1872208"/>
          </a:xfrm>
          <a:prstGeom prst="wedgeRoundRectCallout">
            <a:avLst>
              <a:gd name="adj1" fmla="val -57157"/>
              <a:gd name="adj2" fmla="val -103462"/>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50000"/>
              </a:spcBef>
              <a:spcAft>
                <a:spcPct val="0"/>
              </a:spcAft>
              <a:defRPr/>
            </a:pPr>
            <a:r>
              <a:rPr lang="el-GR" altLang="el-GR" sz="2400" b="1" dirty="0">
                <a:solidFill>
                  <a:srgbClr val="000000"/>
                </a:solidFill>
                <a:latin typeface="Comic Sans MS" pitchFamily="66" charset="0"/>
              </a:rPr>
              <a:t>Κάθε </a:t>
            </a:r>
            <a:r>
              <a:rPr lang="el-GR" altLang="el-GR" sz="2400" b="1" dirty="0">
                <a:solidFill>
                  <a:schemeClr val="tx1"/>
                </a:solidFill>
                <a:latin typeface="Comic Sans MS" pitchFamily="66" charset="0"/>
              </a:rPr>
              <a:t>περιοδική κίνηση χαρακτηρίζεται από τα φυσικά  </a:t>
            </a:r>
            <a:r>
              <a:rPr lang="el-GR" altLang="el-GR" sz="2400" b="1" dirty="0" smtClean="0">
                <a:solidFill>
                  <a:schemeClr val="tx1"/>
                </a:solidFill>
                <a:latin typeface="Comic Sans MS" pitchFamily="66" charset="0"/>
              </a:rPr>
              <a:t>μεγέθη</a:t>
            </a:r>
          </a:p>
          <a:p>
            <a:pPr lvl="0" algn="just" fontAlgn="base">
              <a:spcBef>
                <a:spcPct val="50000"/>
              </a:spcBef>
              <a:spcAft>
                <a:spcPct val="0"/>
              </a:spcAft>
              <a:defRPr/>
            </a:pP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Περίοδος</a:t>
            </a:r>
            <a:r>
              <a:rPr lang="el-GR" altLang="el-GR" sz="2400" b="1" dirty="0" smtClean="0">
                <a:solidFill>
                  <a:srgbClr val="0000FF"/>
                </a:solidFill>
                <a:latin typeface="Comic Sans MS" pitchFamily="66" charset="0"/>
              </a:rPr>
              <a:t>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0000FF"/>
                </a:solidFill>
                <a:effectLst>
                  <a:outerShdw blurRad="38100" dist="38100" dir="2700000" algn="tl">
                    <a:srgbClr val="000000">
                      <a:alpha val="43137"/>
                    </a:srgbClr>
                  </a:outerShdw>
                </a:effectLst>
                <a:latin typeface="Comic Sans MS" pitchFamily="66" charset="0"/>
              </a:rPr>
              <a:t>Τ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latin typeface="Comic Sans MS" pitchFamily="66" charset="0"/>
              </a:rPr>
              <a:t>και </a:t>
            </a:r>
            <a:r>
              <a:rPr lang="el-GR" altLang="el-GR" sz="2400" b="1" dirty="0" smtClean="0">
                <a:solidFill>
                  <a:srgbClr val="006600"/>
                </a:solidFill>
                <a:effectLst>
                  <a:outerShdw blurRad="38100" dist="38100" dir="2700000" algn="tl">
                    <a:srgbClr val="000000">
                      <a:alpha val="43137"/>
                    </a:srgbClr>
                  </a:outerShdw>
                </a:effectLst>
                <a:latin typeface="Comic Sans MS" pitchFamily="66" charset="0"/>
              </a:rPr>
              <a:t>Συχνότητα (</a:t>
            </a:r>
            <a:r>
              <a:rPr lang="en-US" altLang="el-GR" sz="2400" b="1" dirty="0" smtClean="0">
                <a:solidFill>
                  <a:srgbClr val="006600"/>
                </a:solidFill>
                <a:effectLst>
                  <a:outerShdw blurRad="38100" dist="38100" dir="2700000" algn="tl">
                    <a:srgbClr val="000000">
                      <a:alpha val="43137"/>
                    </a:srgbClr>
                  </a:outerShdw>
                </a:effectLst>
                <a:latin typeface="Comic Sans MS" pitchFamily="66" charset="0"/>
              </a:rPr>
              <a:t> </a:t>
            </a:r>
            <a:r>
              <a:rPr lang="en-US" altLang="el-GR" sz="2400" b="1" i="1" dirty="0" smtClean="0">
                <a:solidFill>
                  <a:srgbClr val="006600"/>
                </a:solidFill>
                <a:effectLst>
                  <a:outerShdw blurRad="38100" dist="38100" dir="2700000" algn="tl">
                    <a:srgbClr val="000000">
                      <a:alpha val="43137"/>
                    </a:srgbClr>
                  </a:outerShdw>
                </a:effectLst>
                <a:latin typeface="Comic Sans MS" pitchFamily="66" charset="0"/>
              </a:rPr>
              <a:t>f</a:t>
            </a:r>
            <a:r>
              <a:rPr lang="en-US" altLang="el-GR" sz="2400" b="1" dirty="0" smtClean="0">
                <a:solidFill>
                  <a:srgbClr val="006600"/>
                </a:solidFill>
                <a:effectLst>
                  <a:outerShdw blurRad="38100" dist="38100" dir="2700000" algn="tl">
                    <a:srgbClr val="000000">
                      <a:alpha val="43137"/>
                    </a:srgbClr>
                  </a:outerShdw>
                </a:effectLst>
                <a:latin typeface="Comic Sans MS" pitchFamily="66" charset="0"/>
              </a:rPr>
              <a:t> ).</a:t>
            </a:r>
            <a:endParaRPr lang="el-GR" altLang="el-GR" sz="2400" b="1" dirty="0">
              <a:solidFill>
                <a:srgbClr val="0066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7644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4" name="Ορθογώνιο 3"/>
          <p:cNvSpPr/>
          <p:nvPr/>
        </p:nvSpPr>
        <p:spPr>
          <a:xfrm>
            <a:off x="331033" y="404664"/>
            <a:ext cx="8345422"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l-GR" sz="2000" dirty="0" smtClean="0">
                <a:latin typeface="Trebuchet MS" panose="020B0603020202020204" pitchFamily="34" charset="0"/>
              </a:rPr>
              <a:t>Δορυφόρος εκτελεί κυκλική κίνηση σε ύψος </a:t>
            </a:r>
            <a:r>
              <a:rPr lang="en-US" sz="2000" i="1" dirty="0" smtClean="0">
                <a:latin typeface="Trebuchet MS" panose="020B0603020202020204" pitchFamily="34" charset="0"/>
              </a:rPr>
              <a:t>h</a:t>
            </a:r>
            <a:r>
              <a:rPr lang="en-US" sz="2000" dirty="0" smtClean="0">
                <a:latin typeface="Trebuchet MS" panose="020B0603020202020204" pitchFamily="34" charset="0"/>
              </a:rPr>
              <a:t> </a:t>
            </a:r>
            <a:r>
              <a:rPr lang="el-GR" sz="2000" dirty="0" smtClean="0">
                <a:latin typeface="Trebuchet MS" panose="020B0603020202020204" pitchFamily="34" charset="0"/>
              </a:rPr>
              <a:t>= 6400</a:t>
            </a:r>
            <a:r>
              <a:rPr lang="en-US" sz="2000" dirty="0" smtClean="0">
                <a:latin typeface="Trebuchet MS" panose="020B0603020202020204" pitchFamily="34" charset="0"/>
              </a:rPr>
              <a:t>km </a:t>
            </a:r>
            <a:r>
              <a:rPr lang="el-GR" sz="2000" dirty="0" smtClean="0">
                <a:latin typeface="Trebuchet MS" panose="020B0603020202020204" pitchFamily="34" charset="0"/>
              </a:rPr>
              <a:t>από την επιφάνεια </a:t>
            </a:r>
            <a:r>
              <a:rPr lang="el-GR" sz="2000" dirty="0">
                <a:latin typeface="Trebuchet MS" panose="020B0603020202020204" pitchFamily="34" charset="0"/>
              </a:rPr>
              <a:t>της Γης και έχει περίοδο 4h. Αν η ακτίνα της Γης είναι </a:t>
            </a:r>
            <a:r>
              <a:rPr lang="el-GR" sz="2000" dirty="0" smtClean="0">
                <a:latin typeface="Trebuchet MS" panose="020B0603020202020204" pitchFamily="34" charset="0"/>
              </a:rPr>
              <a:t>          </a:t>
            </a:r>
            <a:r>
              <a:rPr lang="el-GR" sz="2000" i="1" dirty="0" smtClean="0">
                <a:latin typeface="Trebuchet MS" panose="020B0603020202020204" pitchFamily="34" charset="0"/>
              </a:rPr>
              <a:t>R</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6400km</a:t>
            </a:r>
            <a:r>
              <a:rPr lang="el-GR" sz="2000" dirty="0">
                <a:latin typeface="Trebuchet MS" panose="020B0603020202020204" pitchFamily="34" charset="0"/>
              </a:rPr>
              <a:t>, να υπολογιστούν:</a:t>
            </a:r>
          </a:p>
          <a:p>
            <a:pPr algn="just">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ταχύτητα περιστροφής του δορυφόρου.</a:t>
            </a:r>
          </a:p>
          <a:p>
            <a:pPr algn="just">
              <a:lnSpc>
                <a:spcPct val="150000"/>
              </a:lnSpc>
            </a:pPr>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γωνιακή ταχύτητα περιστροφής του δορυφόρου.</a:t>
            </a:r>
          </a:p>
        </p:txBody>
      </p:sp>
    </p:spTree>
    <p:extLst>
      <p:ext uri="{BB962C8B-B14F-4D97-AF65-F5344CB8AC3E}">
        <p14:creationId xmlns:p14="http://schemas.microsoft.com/office/powerpoint/2010/main" val="42671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41</a:t>
            </a:fld>
            <a:endParaRPr lang="el-GR" dirty="0">
              <a:solidFill>
                <a:schemeClr val="tx1"/>
              </a:solidFill>
            </a:endParaRPr>
          </a:p>
        </p:txBody>
      </p:sp>
      <p:sp>
        <p:nvSpPr>
          <p:cNvPr id="9" name="TextBox 8"/>
          <p:cNvSpPr txBox="1"/>
          <p:nvPr/>
        </p:nvSpPr>
        <p:spPr>
          <a:xfrm>
            <a:off x="1391530" y="2204864"/>
            <a:ext cx="6360939" cy="646331"/>
          </a:xfrm>
          <a:prstGeom prst="rect">
            <a:avLst/>
          </a:prstGeom>
          <a:noFill/>
        </p:spPr>
        <p:txBody>
          <a:bodyPr wrap="square">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a:t>
            </a: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232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42</a:t>
            </a:fld>
            <a:endParaRPr lang="el-GR" dirty="0">
              <a:solidFill>
                <a:schemeClr val="tx1"/>
              </a:solidFill>
            </a:endParaRPr>
          </a:p>
        </p:txBody>
      </p:sp>
      <p:sp>
        <p:nvSpPr>
          <p:cNvPr id="8" name="Rectangle 4"/>
          <p:cNvSpPr>
            <a:spLocks noChangeArrowheads="1"/>
          </p:cNvSpPr>
          <p:nvPr/>
        </p:nvSpPr>
        <p:spPr bwMode="auto">
          <a:xfrm>
            <a:off x="359569" y="171825"/>
            <a:ext cx="788484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1. </a:t>
            </a:r>
            <a:r>
              <a:rPr lang="en-US" altLang="el-GR" sz="2000" dirty="0" smtClean="0">
                <a:solidFill>
                  <a:srgbClr val="000000"/>
                </a:solidFill>
                <a:latin typeface="Trebuchet MS" pitchFamily="34" charset="0"/>
              </a:rPr>
              <a:t>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ομ</a:t>
            </a:r>
            <a:r>
              <a:rPr lang="en-US" altLang="el-GR" sz="2000" dirty="0" smtClean="0">
                <a:solidFill>
                  <a:srgbClr val="000000"/>
                </a:solidFill>
                <a:latin typeface="Trebuchet MS" pitchFamily="34" charset="0"/>
              </a:rPr>
              <a:t>αλή κυκλική κίνηση σώματος μάζας </a:t>
            </a:r>
            <a:r>
              <a:rPr lang="en-US" altLang="el-GR" sz="2000" i="1" dirty="0" smtClean="0">
                <a:solidFill>
                  <a:srgbClr val="000000"/>
                </a:solidFill>
                <a:latin typeface="Trebuchet MS" pitchFamily="34" charset="0"/>
              </a:rPr>
              <a:t>m</a:t>
            </a:r>
            <a:r>
              <a:rPr lang="en-US" altLang="el-GR" sz="2000" dirty="0" smtClean="0">
                <a:solidFill>
                  <a:srgbClr val="000000"/>
                </a:solidFill>
                <a:latin typeface="Trebuchet MS" pitchFamily="34" charset="0"/>
              </a:rPr>
              <a:t> με ταχύτητα σταθερού μέτρου </a:t>
            </a:r>
            <a:r>
              <a:rPr lang="el-GR" altLang="el-GR" sz="2000" i="1" dirty="0" smtClean="0">
                <a:solidFill>
                  <a:srgbClr val="000000"/>
                </a:solidFill>
                <a:latin typeface="Trebuchet MS" pitchFamily="34" charset="0"/>
              </a:rPr>
              <a:t>υ</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δύν</a:t>
            </a:r>
            <a:r>
              <a:rPr lang="en-US" altLang="el-GR" sz="2000" dirty="0" smtClean="0">
                <a:solidFill>
                  <a:srgbClr val="000000"/>
                </a:solidFill>
                <a:latin typeface="Trebuchet MS" pitchFamily="34" charset="0"/>
              </a:rPr>
              <a:t>αμη είναι</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 </a:t>
            </a:r>
            <a:r>
              <a:rPr lang="en-US" altLang="el-GR" sz="2000" dirty="0" smtClean="0">
                <a:solidFill>
                  <a:srgbClr val="000000"/>
                </a:solidFill>
                <a:latin typeface="Trebuchet MS" pitchFamily="34" charset="0"/>
              </a:rPr>
              <a:t>η </a:t>
            </a:r>
            <a:r>
              <a:rPr lang="en-US" altLang="el-GR" sz="2000" dirty="0" err="1" smtClean="0">
                <a:solidFill>
                  <a:srgbClr val="000000"/>
                </a:solidFill>
                <a:latin typeface="Trebuchet MS" pitchFamily="34" charset="0"/>
              </a:rPr>
              <a:t>συνιστ</a:t>
            </a:r>
            <a:r>
              <a:rPr lang="en-US" altLang="el-GR" sz="2000" dirty="0" smtClean="0">
                <a:solidFill>
                  <a:srgbClr val="000000"/>
                </a:solidFill>
                <a:latin typeface="Trebuchet MS" pitchFamily="34" charset="0"/>
              </a:rPr>
              <a:t>αμένη των δυνάμεων που ασκούνται στο σώμα.</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l-GR" altLang="el-GR" sz="2000" b="1" dirty="0" smtClean="0">
                <a:solidFill>
                  <a:srgbClr val="000000"/>
                </a:solidFill>
                <a:latin typeface="Trebuchet MS" pitchFamily="34" charset="0"/>
              </a:rPr>
              <a:t> </a:t>
            </a:r>
            <a:r>
              <a:rPr lang="en-US" altLang="el-GR" sz="2000" dirty="0" smtClean="0">
                <a:solidFill>
                  <a:srgbClr val="000000"/>
                </a:solidFill>
                <a:latin typeface="Trebuchet MS" pitchFamily="34" charset="0"/>
              </a:rPr>
              <a:t>η π</a:t>
            </a:r>
            <a:r>
              <a:rPr lang="en-US" altLang="el-GR" sz="2000" dirty="0" err="1" smtClean="0">
                <a:solidFill>
                  <a:srgbClr val="000000"/>
                </a:solidFill>
                <a:latin typeface="Trebuchet MS" pitchFamily="34" charset="0"/>
              </a:rPr>
              <a:t>ρο</a:t>
            </a:r>
            <a:r>
              <a:rPr lang="en-US" altLang="el-GR" sz="2000" dirty="0" smtClean="0">
                <a:solidFill>
                  <a:srgbClr val="000000"/>
                </a:solidFill>
                <a:latin typeface="Trebuchet MS" pitchFamily="34" charset="0"/>
              </a:rPr>
              <a:t>βολή της συνισταμένης των δυνάμεων κατά τη διεύθυνση της ακτίνας περιστροφής.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α</a:t>
            </a:r>
            <a:r>
              <a:rPr lang="en-US" altLang="el-GR" sz="2000" dirty="0" err="1" smtClean="0">
                <a:solidFill>
                  <a:srgbClr val="000000"/>
                </a:solidFill>
                <a:latin typeface="Trebuchet MS" pitchFamily="34" charset="0"/>
              </a:rPr>
              <a:t>νάλογη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 α</a:t>
            </a:r>
            <a:r>
              <a:rPr lang="en-US" altLang="el-GR" sz="2000" dirty="0" err="1" smtClean="0">
                <a:solidFill>
                  <a:srgbClr val="000000"/>
                </a:solidFill>
                <a:latin typeface="Trebuchet MS" pitchFamily="34" charset="0"/>
              </a:rPr>
              <a:t>κτίν</a:t>
            </a:r>
            <a:r>
              <a:rPr lang="en-US" altLang="el-GR" sz="2000" dirty="0" smtClean="0">
                <a:solidFill>
                  <a:srgbClr val="000000"/>
                </a:solidFill>
                <a:latin typeface="Trebuchet MS" pitchFamily="34" charset="0"/>
              </a:rPr>
              <a:t>ας περιστροφής.</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 </a:t>
            </a:r>
            <a:r>
              <a:rPr lang="en-US" altLang="el-GR" sz="2000" dirty="0" smtClean="0">
                <a:solidFill>
                  <a:srgbClr val="000000"/>
                </a:solidFill>
                <a:latin typeface="Trebuchet MS" pitchFamily="34" charset="0"/>
              </a:rPr>
              <a:t>α</a:t>
            </a:r>
            <a:r>
              <a:rPr lang="en-US" altLang="el-GR" sz="2000" dirty="0" err="1" smtClean="0">
                <a:solidFill>
                  <a:srgbClr val="000000"/>
                </a:solidFill>
                <a:latin typeface="Trebuchet MS" pitchFamily="34" charset="0"/>
              </a:rPr>
              <a:t>ντιστρόφως</a:t>
            </a:r>
            <a:r>
              <a:rPr lang="en-US" altLang="el-GR" sz="2000" dirty="0" smtClean="0">
                <a:solidFill>
                  <a:srgbClr val="000000"/>
                </a:solidFill>
                <a:latin typeface="Trebuchet MS" pitchFamily="34" charset="0"/>
              </a:rPr>
              <a:t> α</a:t>
            </a:r>
            <a:r>
              <a:rPr lang="en-US" altLang="el-GR" sz="2000" dirty="0" err="1" smtClean="0">
                <a:solidFill>
                  <a:srgbClr val="000000"/>
                </a:solidFill>
                <a:latin typeface="Trebuchet MS" pitchFamily="34" charset="0"/>
              </a:rPr>
              <a:t>νάλογη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τετρ</a:t>
            </a:r>
            <a:r>
              <a:rPr lang="en-US" altLang="el-GR" sz="2000" dirty="0" smtClean="0">
                <a:solidFill>
                  <a:srgbClr val="000000"/>
                </a:solidFill>
                <a:latin typeface="Trebuchet MS" pitchFamily="34" charset="0"/>
              </a:rPr>
              <a:t>αγώνου της ταχύτητας </a:t>
            </a:r>
            <a:r>
              <a:rPr lang="el-GR" altLang="el-GR" sz="2000" i="1" dirty="0" smtClean="0">
                <a:solidFill>
                  <a:srgbClr val="000000"/>
                </a:solidFill>
                <a:latin typeface="Trebuchet MS" pitchFamily="34" charset="0"/>
              </a:rPr>
              <a:t>υ</a:t>
            </a:r>
            <a:r>
              <a:rPr lang="en-US" altLang="el-GR" sz="2000" dirty="0" smtClean="0">
                <a:solidFill>
                  <a:srgbClr val="000000"/>
                </a:solidFill>
                <a:latin typeface="Trebuchet MS" pitchFamily="34" charset="0"/>
              </a:rPr>
              <a:t>. </a:t>
            </a:r>
          </a:p>
        </p:txBody>
      </p:sp>
      <p:sp>
        <p:nvSpPr>
          <p:cNvPr id="9" name="Rectangle 5"/>
          <p:cNvSpPr>
            <a:spLocks noChangeArrowheads="1"/>
          </p:cNvSpPr>
          <p:nvPr/>
        </p:nvSpPr>
        <p:spPr bwMode="auto">
          <a:xfrm>
            <a:off x="359569" y="3453891"/>
            <a:ext cx="8280400" cy="23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2.  </a:t>
            </a:r>
            <a:r>
              <a:rPr lang="en-US" altLang="el-GR" sz="2000" dirty="0" err="1" smtClean="0">
                <a:solidFill>
                  <a:srgbClr val="000000"/>
                </a:solidFill>
                <a:latin typeface="Trebuchet MS" pitchFamily="34" charset="0"/>
              </a:rPr>
              <a:t>Στην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ομ</a:t>
            </a:r>
            <a:r>
              <a:rPr lang="en-US" altLang="el-GR" sz="2000" dirty="0" smtClean="0">
                <a:solidFill>
                  <a:srgbClr val="000000"/>
                </a:solidFill>
                <a:latin typeface="Trebuchet MS" pitchFamily="34" charset="0"/>
              </a:rPr>
              <a:t>αλή κυκλική κίνηση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επ</a:t>
            </a:r>
            <a:r>
              <a:rPr lang="en-US" altLang="el-GR" sz="2000" dirty="0" err="1" smtClean="0">
                <a:solidFill>
                  <a:srgbClr val="000000"/>
                </a:solidFill>
                <a:latin typeface="Trebuchet MS" pitchFamily="34" charset="0"/>
              </a:rPr>
              <a:t>ιτάχυνση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είν</a:t>
            </a:r>
            <a:r>
              <a:rPr lang="en-US" altLang="el-GR" sz="2000" dirty="0" smtClean="0">
                <a:solidFill>
                  <a:srgbClr val="000000"/>
                </a:solidFill>
                <a:latin typeface="Trebuchet MS" pitchFamily="34" charset="0"/>
              </a:rPr>
              <a:t>αι μηδέν.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γωνι</a:t>
            </a:r>
            <a:r>
              <a:rPr lang="en-US" altLang="el-GR" sz="2000" dirty="0" smtClean="0">
                <a:solidFill>
                  <a:srgbClr val="000000"/>
                </a:solidFill>
                <a:latin typeface="Trebuchet MS" pitchFamily="34" charset="0"/>
              </a:rPr>
              <a:t>ακή ταχύτητα είναι σταθερή.</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a:t>
            </a:r>
            <a:r>
              <a:rPr lang="en-US" altLang="el-GR" sz="2000" dirty="0" smtClean="0">
                <a:solidFill>
                  <a:srgbClr val="000000"/>
                </a:solidFill>
                <a:latin typeface="Trebuchet MS" pitchFamily="34" charset="0"/>
              </a:rPr>
              <a:t> </a:t>
            </a:r>
            <a:r>
              <a:rPr lang="en-US" altLang="el-GR" sz="2000" dirty="0" err="1">
                <a:solidFill>
                  <a:srgbClr val="000000"/>
                </a:solidFill>
                <a:latin typeface="Trebuchet MS" pitchFamily="34" charset="0"/>
              </a:rPr>
              <a:t>μέτρο</a:t>
            </a:r>
            <a:r>
              <a:rPr lang="en-US" altLang="el-GR" sz="2000" dirty="0">
                <a:solidFill>
                  <a:srgbClr val="000000"/>
                </a:solidFill>
                <a:latin typeface="Trebuchet MS" pitchFamily="34" charset="0"/>
              </a:rPr>
              <a:t> </a:t>
            </a:r>
            <a:r>
              <a:rPr lang="en-US" altLang="el-GR" sz="2000" dirty="0" err="1">
                <a:solidFill>
                  <a:srgbClr val="000000"/>
                </a:solidFill>
                <a:latin typeface="Trebuchet MS" pitchFamily="34" charset="0"/>
              </a:rPr>
              <a:t>της</a:t>
            </a:r>
            <a:r>
              <a:rPr lang="en-US" altLang="el-GR" sz="2000" dirty="0">
                <a:solidFill>
                  <a:srgbClr val="000000"/>
                </a:solidFill>
                <a:latin typeface="Trebuchet MS" pitchFamily="34" charset="0"/>
              </a:rPr>
              <a:t> επ</a:t>
            </a:r>
            <a:r>
              <a:rPr lang="en-US" altLang="el-GR" sz="2000" dirty="0" err="1">
                <a:solidFill>
                  <a:srgbClr val="000000"/>
                </a:solidFill>
                <a:latin typeface="Trebuchet MS" pitchFamily="34" charset="0"/>
              </a:rPr>
              <a:t>ιτάχυνσης</a:t>
            </a:r>
            <a:r>
              <a:rPr lang="en-US" altLang="el-GR" sz="2000" dirty="0">
                <a:solidFill>
                  <a:srgbClr val="000000"/>
                </a:solidFill>
                <a:latin typeface="Trebuchet MS" pitchFamily="34" charset="0"/>
              </a:rPr>
              <a:t> </a:t>
            </a:r>
            <a:r>
              <a:rPr lang="en-US" altLang="el-GR" sz="2000" dirty="0" err="1">
                <a:solidFill>
                  <a:srgbClr val="000000"/>
                </a:solidFill>
                <a:latin typeface="Trebuchet MS" pitchFamily="34" charset="0"/>
              </a:rPr>
              <a:t>μετ</a:t>
            </a:r>
            <a:r>
              <a:rPr lang="en-US" altLang="el-GR" sz="2000" dirty="0">
                <a:solidFill>
                  <a:srgbClr val="000000"/>
                </a:solidFill>
                <a:latin typeface="Trebuchet MS" pitchFamily="34" charset="0"/>
              </a:rPr>
              <a:t>αβάλλεται.</a:t>
            </a:r>
          </a:p>
          <a:p>
            <a:pPr algn="just" fontAlgn="base">
              <a:lnSpc>
                <a:spcPct val="150000"/>
              </a:lnSpc>
              <a:spcBef>
                <a:spcPct val="0"/>
              </a:spcBef>
              <a:spcAft>
                <a:spcPct val="0"/>
              </a:spcAft>
            </a:pPr>
            <a:r>
              <a:rPr lang="el-GR" altLang="el-GR" sz="2000" b="1" dirty="0">
                <a:solidFill>
                  <a:srgbClr val="000000"/>
                </a:solidFill>
                <a:latin typeface="Trebuchet MS" pitchFamily="34" charset="0"/>
              </a:rPr>
              <a:t>δ</a:t>
            </a:r>
            <a:r>
              <a:rPr lang="en-US" altLang="el-GR" sz="2000" b="1" dirty="0">
                <a:solidFill>
                  <a:srgbClr val="000000"/>
                </a:solidFill>
                <a:latin typeface="Trebuchet MS" pitchFamily="34" charset="0"/>
              </a:rPr>
              <a:t>.</a:t>
            </a:r>
            <a:r>
              <a:rPr lang="en-US" altLang="el-GR" sz="2000" dirty="0">
                <a:solidFill>
                  <a:srgbClr val="000000"/>
                </a:solidFill>
                <a:latin typeface="Trebuchet MS" pitchFamily="34" charset="0"/>
              </a:rPr>
              <a:t>  </a:t>
            </a:r>
            <a:r>
              <a:rPr lang="en-US" altLang="el-GR" sz="2000" dirty="0" smtClean="0">
                <a:solidFill>
                  <a:srgbClr val="000000"/>
                </a:solidFill>
                <a:latin typeface="Trebuchet MS" pitchFamily="34" charset="0"/>
              </a:rPr>
              <a:t>η </a:t>
            </a:r>
            <a:r>
              <a:rPr lang="en-US" altLang="el-GR" sz="2000" dirty="0" err="1" smtClean="0">
                <a:solidFill>
                  <a:srgbClr val="000000"/>
                </a:solidFill>
                <a:latin typeface="Trebuchet MS" pitchFamily="34" charset="0"/>
              </a:rPr>
              <a:t>γρ</a:t>
            </a:r>
            <a:r>
              <a:rPr lang="en-US" altLang="el-GR" sz="2000" dirty="0" smtClean="0">
                <a:solidFill>
                  <a:srgbClr val="000000"/>
                </a:solidFill>
                <a:latin typeface="Trebuchet MS" pitchFamily="34" charset="0"/>
              </a:rPr>
              <a:t>αμμική ταχύτητα είναι σταθερή.                    </a:t>
            </a:r>
          </a:p>
        </p:txBody>
      </p:sp>
      <p:sp>
        <p:nvSpPr>
          <p:cNvPr id="10" name="Oval 6"/>
          <p:cNvSpPr>
            <a:spLocks noChangeArrowheads="1"/>
          </p:cNvSpPr>
          <p:nvPr/>
        </p:nvSpPr>
        <p:spPr bwMode="auto">
          <a:xfrm>
            <a:off x="350827" y="4430242"/>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11" name="Oval 7"/>
          <p:cNvSpPr>
            <a:spLocks noChangeArrowheads="1"/>
          </p:cNvSpPr>
          <p:nvPr/>
        </p:nvSpPr>
        <p:spPr bwMode="auto">
          <a:xfrm>
            <a:off x="350827" y="1208351"/>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7722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43</a:t>
            </a:fld>
            <a:endParaRPr lang="el-GR" dirty="0">
              <a:solidFill>
                <a:prstClr val="black"/>
              </a:solidFill>
            </a:endParaRPr>
          </a:p>
        </p:txBody>
      </p:sp>
      <p:sp>
        <p:nvSpPr>
          <p:cNvPr id="4" name="Rectangle 5"/>
          <p:cNvSpPr>
            <a:spLocks noChangeArrowheads="1"/>
          </p:cNvSpPr>
          <p:nvPr/>
        </p:nvSpPr>
        <p:spPr bwMode="auto">
          <a:xfrm>
            <a:off x="827460" y="133226"/>
            <a:ext cx="7489080" cy="28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3</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Σώμ</a:t>
            </a:r>
            <a:r>
              <a:rPr lang="en-US" altLang="el-GR" sz="2000" dirty="0" smtClean="0">
                <a:solidFill>
                  <a:srgbClr val="000000"/>
                </a:solidFill>
                <a:latin typeface="Trebuchet MS" pitchFamily="34" charset="0"/>
              </a:rPr>
              <a:t>α κινείται σε κυκλική τροχιά. </a:t>
            </a:r>
            <a:r>
              <a:rPr lang="en-US" altLang="el-GR" sz="2000" dirty="0" err="1" smtClean="0">
                <a:solidFill>
                  <a:srgbClr val="000000"/>
                </a:solidFill>
                <a:latin typeface="Trebuchet MS" pitchFamily="34" charset="0"/>
              </a:rPr>
              <a:t>Ότ</a:t>
            </a:r>
            <a:r>
              <a:rPr lang="en-US" altLang="el-GR" sz="2000" dirty="0" smtClean="0">
                <a:solidFill>
                  <a:srgbClr val="000000"/>
                </a:solidFill>
                <a:latin typeface="Trebuchet MS" pitchFamily="34" charset="0"/>
              </a:rPr>
              <a:t>αν διπλασιαστεί η περίοδος, η γωνιακή ταχύτητα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παρα</a:t>
            </a:r>
            <a:r>
              <a:rPr lang="en-US" altLang="el-GR" sz="2000" dirty="0" err="1" smtClean="0">
                <a:solidFill>
                  <a:srgbClr val="000000"/>
                </a:solidFill>
                <a:latin typeface="Trebuchet MS" pitchFamily="34" charset="0"/>
              </a:rPr>
              <a:t>μένει</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ίδι</a:t>
            </a:r>
            <a:r>
              <a:rPr lang="en-US" altLang="el-GR" sz="2000" dirty="0" smtClean="0">
                <a:solidFill>
                  <a:srgbClr val="000000"/>
                </a:solidFill>
                <a:latin typeface="Trebuchet MS" pitchFamily="34" charset="0"/>
              </a:rPr>
              <a:t>α.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πλασιάζεται.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υπ</a:t>
            </a:r>
            <a:r>
              <a:rPr lang="en-US" altLang="el-GR" sz="2000" dirty="0" err="1" smtClean="0">
                <a:solidFill>
                  <a:srgbClr val="000000"/>
                </a:solidFill>
                <a:latin typeface="Trebuchet MS" pitchFamily="34" charset="0"/>
              </a:rPr>
              <a:t>οδι</a:t>
            </a:r>
            <a:r>
              <a:rPr lang="en-US" altLang="el-GR" sz="2000" dirty="0" smtClean="0">
                <a:solidFill>
                  <a:srgbClr val="000000"/>
                </a:solidFill>
                <a:latin typeface="Trebuchet MS" pitchFamily="34" charset="0"/>
              </a:rPr>
              <a:t>πλασιάζεται.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τετρ</a:t>
            </a:r>
            <a:r>
              <a:rPr lang="en-US" altLang="el-GR" sz="2000" dirty="0" smtClean="0">
                <a:solidFill>
                  <a:srgbClr val="000000"/>
                </a:solidFill>
                <a:latin typeface="Trebuchet MS" pitchFamily="34" charset="0"/>
              </a:rPr>
              <a:t>απλασιάζεται.  </a:t>
            </a:r>
          </a:p>
        </p:txBody>
      </p:sp>
      <p:sp>
        <p:nvSpPr>
          <p:cNvPr id="5" name="Rectangle 6"/>
          <p:cNvSpPr>
            <a:spLocks noChangeArrowheads="1"/>
          </p:cNvSpPr>
          <p:nvPr/>
        </p:nvSpPr>
        <p:spPr bwMode="auto">
          <a:xfrm>
            <a:off x="755576" y="2976830"/>
            <a:ext cx="756096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4</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Στην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ομ</a:t>
            </a:r>
            <a:r>
              <a:rPr lang="en-US" altLang="el-GR" sz="2000" dirty="0" smtClean="0">
                <a:solidFill>
                  <a:srgbClr val="000000"/>
                </a:solidFill>
                <a:latin typeface="Trebuchet MS" pitchFamily="34" charset="0"/>
              </a:rPr>
              <a:t>αλή κυκλική κίνηση το διάνυσμα της γραμμικής ταχύτητας είναι σταθερό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μόνο</a:t>
            </a:r>
            <a:r>
              <a:rPr lang="en-US" altLang="el-GR" sz="2000" dirty="0" smtClean="0">
                <a:solidFill>
                  <a:srgbClr val="000000"/>
                </a:solidFill>
                <a:latin typeface="Trebuchet MS" pitchFamily="34" charset="0"/>
              </a:rPr>
              <a:t> 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μέτρο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μόνο</a:t>
            </a:r>
            <a:r>
              <a:rPr lang="en-US" altLang="el-GR" sz="2000" dirty="0" smtClean="0">
                <a:solidFill>
                  <a:srgbClr val="000000"/>
                </a:solidFill>
                <a:latin typeface="Trebuchet MS" pitchFamily="34" charset="0"/>
              </a:rPr>
              <a:t> 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διεύθυνσή</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και 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μέτρο</a:t>
            </a:r>
            <a:r>
              <a:rPr lang="en-US" altLang="el-GR" sz="2000" dirty="0" smtClean="0">
                <a:solidFill>
                  <a:srgbClr val="000000"/>
                </a:solidFill>
                <a:latin typeface="Trebuchet MS" pitchFamily="34" charset="0"/>
              </a:rPr>
              <a:t>  και 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διεύθυνσή</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ούτε</a:t>
            </a:r>
            <a:r>
              <a:rPr lang="en-US" altLang="el-GR" sz="2000" dirty="0" smtClean="0">
                <a:solidFill>
                  <a:srgbClr val="000000"/>
                </a:solidFill>
                <a:latin typeface="Trebuchet MS" pitchFamily="34" charset="0"/>
              </a:rPr>
              <a:t> 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μέτρο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ούτε</a:t>
            </a:r>
            <a:r>
              <a:rPr lang="en-US" altLang="el-GR" sz="2000" dirty="0" smtClean="0">
                <a:solidFill>
                  <a:srgbClr val="000000"/>
                </a:solidFill>
                <a:latin typeface="Trebuchet MS" pitchFamily="34" charset="0"/>
              </a:rPr>
              <a:t> κα</a:t>
            </a:r>
            <a:r>
              <a:rPr lang="en-US" altLang="el-GR" sz="2000" dirty="0" err="1" smtClean="0">
                <a:solidFill>
                  <a:srgbClr val="000000"/>
                </a:solidFill>
                <a:latin typeface="Trebuchet MS" pitchFamily="34" charset="0"/>
              </a:rPr>
              <a:t>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διεύθυνσή</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a:t>
            </a:r>
          </a:p>
        </p:txBody>
      </p:sp>
      <p:sp>
        <p:nvSpPr>
          <p:cNvPr id="6" name="Oval 7"/>
          <p:cNvSpPr>
            <a:spLocks noChangeArrowheads="1"/>
          </p:cNvSpPr>
          <p:nvPr/>
        </p:nvSpPr>
        <p:spPr bwMode="auto">
          <a:xfrm>
            <a:off x="827088" y="2148607"/>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755576" y="4001884"/>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3186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44</a:t>
            </a:fld>
            <a:endParaRPr lang="el-GR" dirty="0">
              <a:solidFill>
                <a:prstClr val="black"/>
              </a:solidFill>
            </a:endParaRPr>
          </a:p>
        </p:txBody>
      </p:sp>
      <p:sp>
        <p:nvSpPr>
          <p:cNvPr id="4" name="Rectangle 5"/>
          <p:cNvSpPr>
            <a:spLocks noChangeArrowheads="1"/>
          </p:cNvSpPr>
          <p:nvPr/>
        </p:nvSpPr>
        <p:spPr bwMode="auto">
          <a:xfrm>
            <a:off x="900113" y="43628"/>
            <a:ext cx="727228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5</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Στην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ομ</a:t>
            </a:r>
            <a:r>
              <a:rPr lang="en-US" altLang="el-GR" sz="2000" dirty="0" smtClean="0">
                <a:solidFill>
                  <a:srgbClr val="000000"/>
                </a:solidFill>
                <a:latin typeface="Trebuchet MS" pitchFamily="34" charset="0"/>
              </a:rPr>
              <a:t>αλή κυκλική κίνηση το μέγεθος που παραμένει συνεχώς σταθερό είναι η</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τα</a:t>
            </a:r>
            <a:r>
              <a:rPr lang="en-US" altLang="el-GR" sz="2000" dirty="0" err="1" smtClean="0">
                <a:solidFill>
                  <a:srgbClr val="000000"/>
                </a:solidFill>
                <a:latin typeface="Trebuchet MS" pitchFamily="34" charset="0"/>
              </a:rPr>
              <a:t>χύτητ</a:t>
            </a:r>
            <a:r>
              <a:rPr lang="en-US" altLang="el-GR" sz="2000" dirty="0" smtClean="0">
                <a:solidFill>
                  <a:srgbClr val="000000"/>
                </a:solidFill>
                <a:latin typeface="Trebuchet MS" pitchFamily="34" charset="0"/>
              </a:rPr>
              <a:t>α.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επ</a:t>
            </a:r>
            <a:r>
              <a:rPr lang="en-US" altLang="el-GR" sz="2000" dirty="0" err="1" smtClean="0">
                <a:solidFill>
                  <a:srgbClr val="000000"/>
                </a:solidFill>
                <a:latin typeface="Trebuchet MS" pitchFamily="34" charset="0"/>
              </a:rPr>
              <a:t>ιτάχυνση</a:t>
            </a:r>
            <a:r>
              <a:rPr lang="en-US" altLang="el-GR" sz="2000" dirty="0" smtClean="0">
                <a:solidFill>
                  <a:srgbClr val="000000"/>
                </a:solidFill>
                <a:latin typeface="Trebuchet MS" pitchFamily="34" charset="0"/>
              </a:rPr>
              <a:t>.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μετατόπιση.</a:t>
            </a:r>
            <a:r>
              <a:rPr lang="en-US" altLang="el-GR" sz="2000" dirty="0" smtClean="0">
                <a:solidFill>
                  <a:srgbClr val="000000"/>
                </a:solidFill>
                <a:latin typeface="Trebuchet MS" pitchFamily="34" charset="0"/>
              </a:rPr>
              <a:t>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κινητική</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ενέργει</a:t>
            </a:r>
            <a:r>
              <a:rPr lang="en-US" altLang="el-GR" sz="2000" dirty="0" smtClean="0">
                <a:solidFill>
                  <a:srgbClr val="000000"/>
                </a:solidFill>
                <a:latin typeface="Trebuchet MS" pitchFamily="34" charset="0"/>
              </a:rPr>
              <a:t>α.</a:t>
            </a:r>
          </a:p>
        </p:txBody>
      </p:sp>
      <p:sp>
        <p:nvSpPr>
          <p:cNvPr id="5" name="Rectangle 6"/>
          <p:cNvSpPr>
            <a:spLocks noChangeArrowheads="1"/>
          </p:cNvSpPr>
          <p:nvPr/>
        </p:nvSpPr>
        <p:spPr bwMode="auto">
          <a:xfrm>
            <a:off x="848763" y="2905950"/>
            <a:ext cx="7488832" cy="326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6</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Σώμ</a:t>
            </a:r>
            <a:r>
              <a:rPr lang="en-US" altLang="el-GR" sz="2000" dirty="0" smtClean="0">
                <a:solidFill>
                  <a:srgbClr val="000000"/>
                </a:solidFill>
                <a:latin typeface="Trebuchet MS" pitchFamily="34" charset="0"/>
              </a:rPr>
              <a:t>α κινείται σε κυκλική τροχιά με ομαλή κυκλική κίνηση. </a:t>
            </a:r>
            <a:r>
              <a:rPr lang="en-US" altLang="el-GR" sz="2000" dirty="0" err="1" smtClean="0">
                <a:solidFill>
                  <a:srgbClr val="000000"/>
                </a:solidFill>
                <a:latin typeface="Trebuchet MS" pitchFamily="34" charset="0"/>
              </a:rPr>
              <a:t>Ότ</a:t>
            </a:r>
            <a:r>
              <a:rPr lang="en-US" altLang="el-GR" sz="2000" dirty="0" smtClean="0">
                <a:solidFill>
                  <a:srgbClr val="000000"/>
                </a:solidFill>
                <a:latin typeface="Trebuchet MS" pitchFamily="34" charset="0"/>
              </a:rPr>
              <a:t>αν διπλασιαστεί η συχνότητα της κυκλικής κίνησης, η </a:t>
            </a:r>
            <a:r>
              <a:rPr lang="el-GR" altLang="el-GR" sz="2000" dirty="0" smtClean="0">
                <a:solidFill>
                  <a:srgbClr val="000000"/>
                </a:solidFill>
                <a:latin typeface="Trebuchet MS" pitchFamily="34" charset="0"/>
              </a:rPr>
              <a:t>κεντρομόλος επιτάχυνση</a:t>
            </a:r>
            <a:endParaRPr lang="en-US"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πλασιάζεται.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τετρ</a:t>
            </a:r>
            <a:r>
              <a:rPr lang="en-US" altLang="el-GR" sz="2000" dirty="0" smtClean="0">
                <a:solidFill>
                  <a:srgbClr val="000000"/>
                </a:solidFill>
                <a:latin typeface="Trebuchet MS" pitchFamily="34" charset="0"/>
              </a:rPr>
              <a:t>απλασιάζεται.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υπ</a:t>
            </a:r>
            <a:r>
              <a:rPr lang="en-US" altLang="el-GR" sz="2000" dirty="0" err="1" smtClean="0">
                <a:solidFill>
                  <a:srgbClr val="000000"/>
                </a:solidFill>
                <a:latin typeface="Trebuchet MS" pitchFamily="34" charset="0"/>
              </a:rPr>
              <a:t>οδι</a:t>
            </a:r>
            <a:r>
              <a:rPr lang="en-US" altLang="el-GR" sz="2000" dirty="0" smtClean="0">
                <a:solidFill>
                  <a:srgbClr val="000000"/>
                </a:solidFill>
                <a:latin typeface="Trebuchet MS" pitchFamily="34" charset="0"/>
              </a:rPr>
              <a:t>πλασιάζεται.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μένει</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στ</a:t>
            </a:r>
            <a:r>
              <a:rPr lang="en-US" altLang="el-GR" sz="2000" dirty="0" smtClean="0">
                <a:solidFill>
                  <a:srgbClr val="000000"/>
                </a:solidFill>
                <a:latin typeface="Trebuchet MS" pitchFamily="34" charset="0"/>
              </a:rPr>
              <a:t>αθερή. </a:t>
            </a:r>
          </a:p>
        </p:txBody>
      </p:sp>
      <p:sp>
        <p:nvSpPr>
          <p:cNvPr id="6" name="Oval 7"/>
          <p:cNvSpPr>
            <a:spLocks noChangeArrowheads="1"/>
          </p:cNvSpPr>
          <p:nvPr/>
        </p:nvSpPr>
        <p:spPr bwMode="auto">
          <a:xfrm>
            <a:off x="883023" y="242088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848763" y="4798286"/>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33711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45</a:t>
            </a:fld>
            <a:endParaRPr lang="el-GR" dirty="0">
              <a:solidFill>
                <a:prstClr val="black"/>
              </a:solidFill>
            </a:endParaRPr>
          </a:p>
        </p:txBody>
      </p:sp>
      <p:sp>
        <p:nvSpPr>
          <p:cNvPr id="4" name="Rectangle 4"/>
          <p:cNvSpPr>
            <a:spLocks noChangeArrowheads="1"/>
          </p:cNvSpPr>
          <p:nvPr/>
        </p:nvSpPr>
        <p:spPr bwMode="auto">
          <a:xfrm>
            <a:off x="755650" y="127764"/>
            <a:ext cx="748883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7</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Σε</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έν</a:t>
            </a:r>
            <a:r>
              <a:rPr lang="en-US" altLang="el-GR" sz="2000" dirty="0" smtClean="0">
                <a:solidFill>
                  <a:srgbClr val="000000"/>
                </a:solidFill>
                <a:latin typeface="Trebuchet MS" pitchFamily="34" charset="0"/>
              </a:rPr>
              <a:t>α κινητό που εκτελεί καμπυλόγραμμη κίνηση, το διάνυσμα της </a:t>
            </a:r>
            <a:r>
              <a:rPr lang="el-GR" altLang="el-GR" sz="2000" dirty="0" smtClean="0">
                <a:solidFill>
                  <a:srgbClr val="000000"/>
                </a:solidFill>
                <a:latin typeface="Trebuchet MS" pitchFamily="34" charset="0"/>
              </a:rPr>
              <a:t>γραμμικής </a:t>
            </a:r>
            <a:r>
              <a:rPr lang="en-US" altLang="el-GR" sz="2000" dirty="0" smtClean="0">
                <a:solidFill>
                  <a:srgbClr val="000000"/>
                </a:solidFill>
                <a:latin typeface="Trebuchet MS" pitchFamily="34" charset="0"/>
              </a:rPr>
              <a:t>τα</a:t>
            </a:r>
            <a:r>
              <a:rPr lang="en-US" altLang="el-GR" sz="2000" dirty="0" err="1" smtClean="0">
                <a:solidFill>
                  <a:srgbClr val="000000"/>
                </a:solidFill>
                <a:latin typeface="Trebuchet MS" pitchFamily="34" charset="0"/>
              </a:rPr>
              <a:t>χύτητ</a:t>
            </a:r>
            <a:r>
              <a:rPr lang="en-US" altLang="el-GR" sz="2000" dirty="0" smtClean="0">
                <a:solidFill>
                  <a:srgbClr val="000000"/>
                </a:solidFill>
                <a:latin typeface="Trebuchet MS" pitchFamily="34" charset="0"/>
              </a:rPr>
              <a:t>ας  είναι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εφ</a:t>
            </a:r>
            <a:r>
              <a:rPr lang="en-US" altLang="el-GR" sz="2000" dirty="0" smtClean="0">
                <a:solidFill>
                  <a:srgbClr val="000000"/>
                </a:solidFill>
                <a:latin typeface="Trebuchet MS" pitchFamily="34" charset="0"/>
              </a:rPr>
              <a:t>απτόμενο της τροχιάς.</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κάθετο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στην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τροχιά</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μηδέν</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π</a:t>
            </a:r>
            <a:r>
              <a:rPr lang="en-US" altLang="el-GR" sz="2000" dirty="0" err="1" smtClean="0">
                <a:solidFill>
                  <a:srgbClr val="000000"/>
                </a:solidFill>
                <a:latin typeface="Trebuchet MS" pitchFamily="34" charset="0"/>
              </a:rPr>
              <a:t>ρος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εσωτερικό</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τροχιάς</a:t>
            </a:r>
            <a:r>
              <a:rPr lang="en-US" altLang="el-GR" sz="2000" dirty="0" smtClean="0">
                <a:solidFill>
                  <a:srgbClr val="000000"/>
                </a:solidFill>
                <a:latin typeface="Trebuchet MS" pitchFamily="34" charset="0"/>
              </a:rPr>
              <a:t>.</a:t>
            </a:r>
          </a:p>
        </p:txBody>
      </p:sp>
      <p:sp>
        <p:nvSpPr>
          <p:cNvPr id="5" name="Rectangle 6"/>
          <p:cNvSpPr>
            <a:spLocks noChangeArrowheads="1"/>
          </p:cNvSpPr>
          <p:nvPr/>
        </p:nvSpPr>
        <p:spPr bwMode="auto">
          <a:xfrm>
            <a:off x="721043" y="3078927"/>
            <a:ext cx="752343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8</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Έν</a:t>
            </a:r>
            <a:r>
              <a:rPr lang="en-US" altLang="el-GR" sz="2000" dirty="0" smtClean="0">
                <a:solidFill>
                  <a:srgbClr val="000000"/>
                </a:solidFill>
                <a:latin typeface="Trebuchet MS" pitchFamily="34" charset="0"/>
              </a:rPr>
              <a:t>α κινητό κινείται σε περιφέρεια κύκλου με ομαλή κυκλική κίνηση. </a:t>
            </a:r>
            <a:r>
              <a:rPr lang="en-US" altLang="el-GR" sz="2000" dirty="0" err="1" smtClean="0">
                <a:solidFill>
                  <a:srgbClr val="000000"/>
                </a:solidFill>
                <a:latin typeface="Trebuchet MS" pitchFamily="34" charset="0"/>
              </a:rPr>
              <a:t>Τότε</a:t>
            </a:r>
            <a:endParaRPr lang="en-US"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κινητό</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δεν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έχει</a:t>
            </a:r>
            <a:r>
              <a:rPr lang="en-US" altLang="el-GR" sz="2000" dirty="0" smtClean="0">
                <a:solidFill>
                  <a:srgbClr val="000000"/>
                </a:solidFill>
                <a:latin typeface="Trebuchet MS" pitchFamily="34" charset="0"/>
              </a:rPr>
              <a:t> επ</a:t>
            </a:r>
            <a:r>
              <a:rPr lang="en-US" altLang="el-GR" sz="2000" dirty="0" err="1" smtClean="0">
                <a:solidFill>
                  <a:srgbClr val="000000"/>
                </a:solidFill>
                <a:latin typeface="Trebuchet MS" pitchFamily="34" charset="0"/>
              </a:rPr>
              <a:t>ιτάχυνση</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επ</a:t>
            </a:r>
            <a:r>
              <a:rPr lang="en-US" altLang="el-GR" sz="2000" dirty="0" err="1" smtClean="0">
                <a:solidFill>
                  <a:srgbClr val="000000"/>
                </a:solidFill>
                <a:latin typeface="Trebuchet MS" pitchFamily="34" charset="0"/>
              </a:rPr>
              <a:t>ιτάχυνση</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κινητού</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έχει</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στ</a:t>
            </a:r>
            <a:r>
              <a:rPr lang="en-US" altLang="el-GR" sz="2000" dirty="0" smtClean="0">
                <a:solidFill>
                  <a:srgbClr val="000000"/>
                </a:solidFill>
                <a:latin typeface="Trebuchet MS" pitchFamily="34" charset="0"/>
              </a:rPr>
              <a:t>αθερό μέτρο.</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γωνι</a:t>
            </a:r>
            <a:r>
              <a:rPr lang="en-US" altLang="el-GR" sz="2000" dirty="0" smtClean="0">
                <a:solidFill>
                  <a:srgbClr val="000000"/>
                </a:solidFill>
                <a:latin typeface="Trebuchet MS" pitchFamily="34" charset="0"/>
              </a:rPr>
              <a:t>ακή ταχύτητα του κινητού μεταβάλλεται συνεχώς.</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π</a:t>
            </a:r>
            <a:r>
              <a:rPr lang="en-US" altLang="el-GR" sz="2000" dirty="0" err="1" smtClean="0">
                <a:solidFill>
                  <a:srgbClr val="000000"/>
                </a:solidFill>
                <a:latin typeface="Trebuchet MS" pitchFamily="34" charset="0"/>
              </a:rPr>
              <a:t>ερίοδος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κινητού</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μετ</a:t>
            </a:r>
            <a:r>
              <a:rPr lang="en-US" altLang="el-GR" sz="2000" dirty="0" smtClean="0">
                <a:solidFill>
                  <a:srgbClr val="000000"/>
                </a:solidFill>
                <a:latin typeface="Trebuchet MS" pitchFamily="34" charset="0"/>
              </a:rPr>
              <a:t>αβάλλεται συνεχώς.</a:t>
            </a:r>
            <a:r>
              <a:rPr lang="el-GR" altLang="el-GR" sz="2000" dirty="0" smtClean="0">
                <a:solidFill>
                  <a:srgbClr val="000000"/>
                </a:solidFill>
                <a:latin typeface="Trebuchet MS" pitchFamily="34" charset="0"/>
              </a:rPr>
              <a:t> </a:t>
            </a:r>
            <a:endParaRPr lang="en-US" altLang="el-GR" sz="2000" dirty="0" smtClean="0">
              <a:solidFill>
                <a:srgbClr val="000000"/>
              </a:solidFill>
              <a:latin typeface="Trebuchet MS" pitchFamily="34" charset="0"/>
            </a:endParaRPr>
          </a:p>
        </p:txBody>
      </p:sp>
      <p:sp>
        <p:nvSpPr>
          <p:cNvPr id="6" name="Oval 7"/>
          <p:cNvSpPr>
            <a:spLocks noChangeArrowheads="1"/>
          </p:cNvSpPr>
          <p:nvPr/>
        </p:nvSpPr>
        <p:spPr bwMode="auto">
          <a:xfrm>
            <a:off x="721043" y="11255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721043" y="4536356"/>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21302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46</a:t>
            </a:fld>
            <a:endParaRPr lang="el-GR" dirty="0">
              <a:solidFill>
                <a:prstClr val="black"/>
              </a:solidFill>
            </a:endParaRPr>
          </a:p>
        </p:txBody>
      </p:sp>
      <p:sp>
        <p:nvSpPr>
          <p:cNvPr id="4" name="Rectangle 4"/>
          <p:cNvSpPr>
            <a:spLocks noChangeArrowheads="1"/>
          </p:cNvSpPr>
          <p:nvPr/>
        </p:nvSpPr>
        <p:spPr bwMode="auto">
          <a:xfrm>
            <a:off x="539552" y="368232"/>
            <a:ext cx="784887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9</a:t>
            </a:r>
            <a:r>
              <a:rPr lang="en-US" altLang="el-GR" sz="2000" b="1" dirty="0" smtClean="0">
                <a:solidFill>
                  <a:srgbClr val="000000"/>
                </a:solidFill>
                <a:latin typeface="Trebuchet MS" pitchFamily="34" charset="0"/>
              </a:rPr>
              <a:t>. </a:t>
            </a:r>
            <a:r>
              <a:rPr lang="en-US" altLang="el-GR" sz="2000" dirty="0">
                <a:solidFill>
                  <a:srgbClr val="000000"/>
                </a:solidFill>
                <a:latin typeface="Trebuchet MS" pitchFamily="34" charset="0"/>
              </a:rPr>
              <a:t>Να χαρα</a:t>
            </a:r>
            <a:r>
              <a:rPr lang="en-US" altLang="el-GR" sz="2000" dirty="0" err="1">
                <a:solidFill>
                  <a:srgbClr val="000000"/>
                </a:solidFill>
                <a:latin typeface="Trebuchet MS" pitchFamily="34" charset="0"/>
              </a:rPr>
              <a:t>κτηρίσετε</a:t>
            </a:r>
            <a:r>
              <a:rPr lang="en-US" altLang="el-GR" sz="2000" dirty="0">
                <a:solidFill>
                  <a:srgbClr val="000000"/>
                </a:solidFill>
                <a:latin typeface="Trebuchet MS" pitchFamily="34" charset="0"/>
              </a:rPr>
              <a:t> </a:t>
            </a:r>
            <a:r>
              <a:rPr lang="en-US" altLang="el-GR" sz="2000" dirty="0" err="1">
                <a:solidFill>
                  <a:srgbClr val="000000"/>
                </a:solidFill>
                <a:latin typeface="Trebuchet MS" pitchFamily="34" charset="0"/>
              </a:rPr>
              <a:t>κάθε</a:t>
            </a:r>
            <a:r>
              <a:rPr lang="en-US" altLang="el-GR" sz="2000" dirty="0">
                <a:solidFill>
                  <a:srgbClr val="000000"/>
                </a:solidFill>
                <a:latin typeface="Trebuchet MS" pitchFamily="34" charset="0"/>
              </a:rPr>
              <a:t> </a:t>
            </a:r>
            <a:r>
              <a:rPr lang="en-US" altLang="el-GR" sz="2000" dirty="0" err="1">
                <a:solidFill>
                  <a:srgbClr val="000000"/>
                </a:solidFill>
                <a:latin typeface="Trebuchet MS" pitchFamily="34" charset="0"/>
              </a:rPr>
              <a:t>μί</a:t>
            </a:r>
            <a:r>
              <a:rPr lang="en-US" altLang="el-GR" sz="2000" dirty="0">
                <a:solidFill>
                  <a:srgbClr val="000000"/>
                </a:solidFill>
                <a:latin typeface="Trebuchet MS" pitchFamily="34" charset="0"/>
              </a:rPr>
              <a:t>α από τις </a:t>
            </a:r>
            <a:r>
              <a:rPr lang="en-US" altLang="el-GR" sz="2000" dirty="0" smtClean="0">
                <a:solidFill>
                  <a:srgbClr val="000000"/>
                </a:solidFill>
                <a:latin typeface="Trebuchet MS" pitchFamily="34" charset="0"/>
              </a:rPr>
              <a:t>παρα</a:t>
            </a:r>
            <a:r>
              <a:rPr lang="el-GR" altLang="el-GR" sz="2000" dirty="0" smtClean="0">
                <a:solidFill>
                  <a:srgbClr val="000000"/>
                </a:solidFill>
                <a:latin typeface="Trebuchet MS" pitchFamily="34" charset="0"/>
              </a:rPr>
              <a:t>κ</a:t>
            </a:r>
            <a:r>
              <a:rPr lang="en-US" altLang="el-GR" sz="2000" dirty="0" smtClean="0">
                <a:solidFill>
                  <a:srgbClr val="000000"/>
                </a:solidFill>
                <a:latin typeface="Trebuchet MS" pitchFamily="34" charset="0"/>
              </a:rPr>
              <a:t>ά</a:t>
            </a:r>
            <a:r>
              <a:rPr lang="el-GR" altLang="el-GR" sz="2000" dirty="0" smtClean="0">
                <a:solidFill>
                  <a:srgbClr val="000000"/>
                </a:solidFill>
                <a:latin typeface="Trebuchet MS" pitchFamily="34" charset="0"/>
              </a:rPr>
              <a:t>τ</a:t>
            </a:r>
            <a:r>
              <a:rPr lang="en-US" altLang="el-GR" sz="2000" dirty="0" smtClean="0">
                <a:solidFill>
                  <a:srgbClr val="000000"/>
                </a:solidFill>
                <a:latin typeface="Trebuchet MS" pitchFamily="34" charset="0"/>
              </a:rPr>
              <a:t>ω </a:t>
            </a:r>
            <a:r>
              <a:rPr lang="en-US" altLang="el-GR" sz="2000" dirty="0">
                <a:solidFill>
                  <a:srgbClr val="000000"/>
                </a:solidFill>
                <a:latin typeface="Trebuchet MS" pitchFamily="34" charset="0"/>
              </a:rPr>
              <a:t>προτάσεις </a:t>
            </a:r>
            <a:r>
              <a:rPr lang="el-GR" altLang="el-GR" sz="2000" dirty="0">
                <a:solidFill>
                  <a:srgbClr val="000000"/>
                </a:solidFill>
                <a:latin typeface="Trebuchet MS" pitchFamily="34" charset="0"/>
              </a:rPr>
              <a:t>με  </a:t>
            </a:r>
            <a:r>
              <a:rPr lang="el-GR" altLang="el-GR" sz="2000" b="1" dirty="0">
                <a:solidFill>
                  <a:srgbClr val="000000"/>
                </a:solidFill>
                <a:latin typeface="Trebuchet MS" pitchFamily="34" charset="0"/>
              </a:rPr>
              <a:t>Σ</a:t>
            </a:r>
            <a:r>
              <a:rPr lang="el-GR" altLang="el-GR" sz="2000" dirty="0">
                <a:solidFill>
                  <a:srgbClr val="000000"/>
                </a:solidFill>
                <a:latin typeface="Trebuchet MS" pitchFamily="34" charset="0"/>
              </a:rPr>
              <a:t>  αν είναι  </a:t>
            </a:r>
            <a:r>
              <a:rPr lang="en-US" altLang="el-GR" sz="2000" dirty="0" err="1">
                <a:solidFill>
                  <a:srgbClr val="000000"/>
                </a:solidFill>
                <a:latin typeface="Trebuchet MS" pitchFamily="34" charset="0"/>
              </a:rPr>
              <a:t>Σωστή</a:t>
            </a:r>
            <a:r>
              <a:rPr lang="en-US" altLang="el-GR" sz="2000" dirty="0">
                <a:solidFill>
                  <a:srgbClr val="000000"/>
                </a:solidFill>
                <a:latin typeface="Trebuchet MS" pitchFamily="34" charset="0"/>
              </a:rPr>
              <a:t> </a:t>
            </a:r>
            <a:r>
              <a:rPr lang="el-GR" altLang="el-GR" sz="2000" dirty="0">
                <a:solidFill>
                  <a:srgbClr val="000000"/>
                </a:solidFill>
                <a:latin typeface="Trebuchet MS" pitchFamily="34" charset="0"/>
              </a:rPr>
              <a:t> </a:t>
            </a:r>
            <a:r>
              <a:rPr lang="en-US" altLang="el-GR" sz="2000" dirty="0">
                <a:solidFill>
                  <a:srgbClr val="000000"/>
                </a:solidFill>
                <a:latin typeface="Trebuchet MS" pitchFamily="34" charset="0"/>
              </a:rPr>
              <a:t>ή </a:t>
            </a:r>
            <a:r>
              <a:rPr lang="el-GR" altLang="el-GR" sz="2000" dirty="0">
                <a:solidFill>
                  <a:srgbClr val="000000"/>
                </a:solidFill>
                <a:latin typeface="Trebuchet MS" pitchFamily="34" charset="0"/>
              </a:rPr>
              <a:t>με  </a:t>
            </a:r>
            <a:r>
              <a:rPr lang="el-GR" altLang="el-GR" sz="2000" b="1" dirty="0">
                <a:solidFill>
                  <a:srgbClr val="000000"/>
                </a:solidFill>
                <a:latin typeface="Trebuchet MS" pitchFamily="34" charset="0"/>
              </a:rPr>
              <a:t>Λ</a:t>
            </a:r>
            <a:r>
              <a:rPr lang="el-GR" altLang="el-GR" sz="2000" dirty="0">
                <a:solidFill>
                  <a:srgbClr val="000000"/>
                </a:solidFill>
                <a:latin typeface="Trebuchet MS" pitchFamily="34" charset="0"/>
              </a:rPr>
              <a:t>  αν είναι </a:t>
            </a:r>
            <a:r>
              <a:rPr lang="en-US" altLang="el-GR" sz="2000" dirty="0" err="1" smtClean="0">
                <a:solidFill>
                  <a:srgbClr val="000000"/>
                </a:solidFill>
                <a:latin typeface="Trebuchet MS" pitchFamily="34" charset="0"/>
              </a:rPr>
              <a:t>Λάθος</a:t>
            </a:r>
            <a:r>
              <a:rPr lang="en-US" altLang="el-GR" sz="2000" dirty="0" smtClean="0">
                <a:solidFill>
                  <a:srgbClr val="000000"/>
                </a:solidFill>
                <a:latin typeface="Trebuchet MS" pitchFamily="34" charset="0"/>
              </a:rPr>
              <a:t>.</a:t>
            </a:r>
            <a:r>
              <a:rPr lang="el-GR" altLang="el-GR" sz="2000" dirty="0" smtClean="0">
                <a:solidFill>
                  <a:srgbClr val="000000"/>
                </a:solidFill>
                <a:latin typeface="Trebuchet MS" pitchFamily="34" charset="0"/>
              </a:rPr>
              <a:t> </a:t>
            </a:r>
          </a:p>
          <a:p>
            <a:pPr algn="just" fontAlgn="base">
              <a:lnSpc>
                <a:spcPct val="150000"/>
              </a:lnSpc>
              <a:spcBef>
                <a:spcPct val="0"/>
              </a:spcBef>
              <a:spcAft>
                <a:spcPct val="0"/>
              </a:spcAft>
            </a:pPr>
            <a:r>
              <a:rPr lang="en-US" altLang="el-GR" sz="2000" dirty="0" smtClean="0">
                <a:solidFill>
                  <a:srgbClr val="000000"/>
                </a:solidFill>
                <a:latin typeface="Trebuchet MS" pitchFamily="34" charset="0"/>
              </a:rPr>
              <a:t>Να </a:t>
            </a:r>
            <a:r>
              <a:rPr lang="en-US" altLang="el-GR" sz="2000" dirty="0">
                <a:solidFill>
                  <a:srgbClr val="000000"/>
                </a:solidFill>
                <a:latin typeface="Trebuchet MS" pitchFamily="34" charset="0"/>
              </a:rPr>
              <a:t>δικαιολογήσετε τις απαντήσεις σας</a:t>
            </a:r>
            <a:r>
              <a:rPr lang="en-US" altLang="el-GR" sz="2000" dirty="0" smtClean="0">
                <a:solidFill>
                  <a:srgbClr val="000000"/>
                </a:solidFill>
                <a:latin typeface="Trebuchet MS" pitchFamily="34" charset="0"/>
              </a:rPr>
              <a:t>.</a:t>
            </a:r>
            <a:endParaRPr lang="el-GR" altLang="el-GR" sz="2400" b="1" dirty="0" smtClean="0">
              <a:solidFill>
                <a:srgbClr val="000000"/>
              </a:solidFill>
              <a:latin typeface="Trebuchet MS" pitchFamily="34" charset="0"/>
            </a:endParaRPr>
          </a:p>
          <a:p>
            <a:pPr algn="just" fontAlgn="base">
              <a:lnSpc>
                <a:spcPct val="150000"/>
              </a:lnSpc>
              <a:spcBef>
                <a:spcPct val="0"/>
              </a:spcBef>
              <a:spcAft>
                <a:spcPct val="0"/>
              </a:spcAft>
            </a:pPr>
            <a:r>
              <a:rPr lang="en-US" altLang="el-GR" sz="2000" dirty="0" err="1" smtClean="0">
                <a:solidFill>
                  <a:srgbClr val="000000"/>
                </a:solidFill>
                <a:latin typeface="Trebuchet MS" pitchFamily="34" charset="0"/>
              </a:rPr>
              <a:t>Υλικό</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σημείο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μάζ</a:t>
            </a:r>
            <a:r>
              <a:rPr lang="en-US" altLang="el-GR" sz="2000" dirty="0" smtClean="0">
                <a:solidFill>
                  <a:srgbClr val="000000"/>
                </a:solidFill>
                <a:latin typeface="Trebuchet MS" pitchFamily="34" charset="0"/>
              </a:rPr>
              <a:t>ας </a:t>
            </a:r>
            <a:r>
              <a:rPr lang="en-US" altLang="el-GR" sz="2000" i="1" dirty="0" smtClean="0">
                <a:solidFill>
                  <a:srgbClr val="000000"/>
                </a:solidFill>
                <a:latin typeface="Trebuchet MS" pitchFamily="34" charset="0"/>
              </a:rPr>
              <a:t>m</a:t>
            </a:r>
            <a:r>
              <a:rPr lang="en-US" altLang="el-GR" sz="2000" dirty="0" smtClean="0">
                <a:solidFill>
                  <a:srgbClr val="000000"/>
                </a:solidFill>
                <a:latin typeface="Trebuchet MS" pitchFamily="34" charset="0"/>
              </a:rPr>
              <a:t> κινείται σε περιφέρεια κύκλου ακτίνας </a:t>
            </a:r>
            <a:r>
              <a:rPr lang="en-US" altLang="el-GR" sz="2000" i="1" dirty="0" smtClean="0">
                <a:solidFill>
                  <a:srgbClr val="000000"/>
                </a:solidFill>
                <a:latin typeface="Trebuchet MS" pitchFamily="34" charset="0"/>
              </a:rPr>
              <a:t>R</a:t>
            </a:r>
            <a:r>
              <a:rPr lang="en-US" altLang="el-GR" sz="2000" dirty="0" smtClean="0">
                <a:solidFill>
                  <a:srgbClr val="000000"/>
                </a:solidFill>
                <a:latin typeface="Trebuchet MS" pitchFamily="34" charset="0"/>
              </a:rPr>
              <a:t> με ομαλή κυκλική κίνηση ταχύτητας μέτρου </a:t>
            </a:r>
            <a:r>
              <a:rPr lang="en-US" altLang="el-GR" sz="2000" i="1" dirty="0" smtClean="0">
                <a:solidFill>
                  <a:srgbClr val="000000"/>
                </a:solidFill>
                <a:latin typeface="Trebuchet MS" pitchFamily="34" charset="0"/>
              </a:rPr>
              <a:t>υ</a:t>
            </a:r>
            <a:r>
              <a:rPr lang="en-US" altLang="el-GR" sz="2000" dirty="0" smtClean="0">
                <a:solidFill>
                  <a:srgbClr val="000000"/>
                </a:solidFill>
                <a:latin typeface="Trebuchet MS" pitchFamily="34" charset="0"/>
              </a:rPr>
              <a:t>  έχοντας συχνότητα </a:t>
            </a:r>
            <a:r>
              <a:rPr lang="en-US" altLang="el-GR" sz="2000" i="1" dirty="0" smtClean="0">
                <a:solidFill>
                  <a:srgbClr val="000000"/>
                </a:solidFill>
                <a:latin typeface="Trebuchet MS" pitchFamily="34" charset="0"/>
              </a:rPr>
              <a:t>f</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Αν</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πλασιάσουμε την ακτίνα της κυκλικής κίνησης χωρίς να μεταβάλλουμε την συχνότητ</a:t>
            </a:r>
            <a:r>
              <a:rPr lang="el-GR" altLang="el-GR" sz="2000" dirty="0" smtClean="0">
                <a:solidFill>
                  <a:srgbClr val="000000"/>
                </a:solidFill>
                <a:latin typeface="Trebuchet MS" pitchFamily="34" charset="0"/>
              </a:rPr>
              <a:t>α</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τότε</a:t>
            </a:r>
            <a:endParaRPr lang="en-US"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τα</a:t>
            </a:r>
            <a:r>
              <a:rPr lang="en-US" altLang="el-GR" sz="2000" dirty="0" err="1" smtClean="0">
                <a:solidFill>
                  <a:srgbClr val="000000"/>
                </a:solidFill>
                <a:latin typeface="Trebuchet MS" pitchFamily="34" charset="0"/>
              </a:rPr>
              <a:t>χύτητά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θα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πλασιαστεί.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π</a:t>
            </a:r>
            <a:r>
              <a:rPr lang="en-US" altLang="el-GR" sz="2000" dirty="0" err="1" smtClean="0">
                <a:solidFill>
                  <a:srgbClr val="000000"/>
                </a:solidFill>
                <a:latin typeface="Trebuchet MS" pitchFamily="34" charset="0"/>
              </a:rPr>
              <a:t>ερίοδός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θα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πλασιαστεί.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γωνι</a:t>
            </a:r>
            <a:r>
              <a:rPr lang="en-US" altLang="el-GR" sz="2000" dirty="0" smtClean="0">
                <a:solidFill>
                  <a:srgbClr val="000000"/>
                </a:solidFill>
                <a:latin typeface="Trebuchet MS" pitchFamily="34" charset="0"/>
              </a:rPr>
              <a:t>ακή ταχύτητα δεν θα μεταβληθεί.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επ</a:t>
            </a:r>
            <a:r>
              <a:rPr lang="en-US" altLang="el-GR" sz="2000" dirty="0" err="1" smtClean="0">
                <a:solidFill>
                  <a:srgbClr val="000000"/>
                </a:solidFill>
                <a:latin typeface="Trebuchet MS" pitchFamily="34" charset="0"/>
              </a:rPr>
              <a:t>ιτάχυνση</a:t>
            </a:r>
            <a:r>
              <a:rPr lang="en-US" altLang="el-GR" sz="2000" dirty="0" smtClean="0">
                <a:solidFill>
                  <a:srgbClr val="000000"/>
                </a:solidFill>
                <a:latin typeface="Trebuchet MS" pitchFamily="34" charset="0"/>
              </a:rPr>
              <a:t> θα </a:t>
            </a:r>
            <a:r>
              <a:rPr lang="en-US" altLang="el-GR" sz="2000" dirty="0" err="1" smtClean="0">
                <a:solidFill>
                  <a:srgbClr val="000000"/>
                </a:solidFill>
                <a:latin typeface="Trebuchet MS" pitchFamily="34" charset="0"/>
              </a:rPr>
              <a:t>τετρ</a:t>
            </a:r>
            <a:r>
              <a:rPr lang="en-US" altLang="el-GR" sz="2000" dirty="0" smtClean="0">
                <a:solidFill>
                  <a:srgbClr val="000000"/>
                </a:solidFill>
                <a:latin typeface="Trebuchet MS" pitchFamily="34" charset="0"/>
              </a:rPr>
              <a:t>απλασιαστεί.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ε</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δύν</a:t>
            </a:r>
            <a:r>
              <a:rPr lang="en-US" altLang="el-GR" sz="2000" dirty="0" smtClean="0">
                <a:solidFill>
                  <a:srgbClr val="000000"/>
                </a:solidFill>
                <a:latin typeface="Trebuchet MS" pitchFamily="34" charset="0"/>
              </a:rPr>
              <a:t>αμη θα </a:t>
            </a:r>
            <a:r>
              <a:rPr lang="el-GR"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a:t>
            </a:r>
            <a:r>
              <a:rPr lang="en-US" altLang="el-GR" sz="2000" dirty="0" err="1" smtClean="0">
                <a:solidFill>
                  <a:srgbClr val="000000"/>
                </a:solidFill>
                <a:latin typeface="Trebuchet MS" pitchFamily="34" charset="0"/>
              </a:rPr>
              <a:t>σι</a:t>
            </a:r>
            <a:r>
              <a:rPr lang="en-US" altLang="el-GR" sz="2000" dirty="0" smtClean="0">
                <a:solidFill>
                  <a:srgbClr val="000000"/>
                </a:solidFill>
                <a:latin typeface="Trebuchet MS" pitchFamily="34" charset="0"/>
              </a:rPr>
              <a:t>αστεί.</a:t>
            </a:r>
            <a:endParaRPr lang="el-GR" altLang="el-GR" sz="2000" dirty="0" smtClean="0">
              <a:solidFill>
                <a:srgbClr val="000000"/>
              </a:solidFill>
              <a:latin typeface="Trebuchet MS" pitchFamily="34" charset="0"/>
            </a:endParaRPr>
          </a:p>
        </p:txBody>
      </p:sp>
      <p:sp>
        <p:nvSpPr>
          <p:cNvPr id="5" name="Text Box 7"/>
          <p:cNvSpPr txBox="1">
            <a:spLocks noChangeArrowheads="1"/>
          </p:cNvSpPr>
          <p:nvPr/>
        </p:nvSpPr>
        <p:spPr bwMode="auto">
          <a:xfrm>
            <a:off x="5193469" y="3690730"/>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6" name="Text Box 8"/>
          <p:cNvSpPr txBox="1">
            <a:spLocks noChangeArrowheads="1"/>
          </p:cNvSpPr>
          <p:nvPr/>
        </p:nvSpPr>
        <p:spPr bwMode="auto">
          <a:xfrm>
            <a:off x="5258239" y="4125387"/>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7" name="Text Box 9"/>
          <p:cNvSpPr txBox="1">
            <a:spLocks noChangeArrowheads="1"/>
          </p:cNvSpPr>
          <p:nvPr/>
        </p:nvSpPr>
        <p:spPr bwMode="auto">
          <a:xfrm>
            <a:off x="6154360" y="456414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8" name="Text Box 10"/>
          <p:cNvSpPr txBox="1">
            <a:spLocks noChangeArrowheads="1"/>
          </p:cNvSpPr>
          <p:nvPr/>
        </p:nvSpPr>
        <p:spPr bwMode="auto">
          <a:xfrm>
            <a:off x="6729011" y="5015600"/>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9" name="Text Box 11"/>
          <p:cNvSpPr txBox="1">
            <a:spLocks noChangeArrowheads="1"/>
          </p:cNvSpPr>
          <p:nvPr/>
        </p:nvSpPr>
        <p:spPr bwMode="auto">
          <a:xfrm>
            <a:off x="6036910" y="5492647"/>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Tree>
    <p:extLst>
      <p:ext uri="{BB962C8B-B14F-4D97-AF65-F5344CB8AC3E}">
        <p14:creationId xmlns:p14="http://schemas.microsoft.com/office/powerpoint/2010/main" val="23865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47</a:t>
            </a:fld>
            <a:endParaRPr lang="el-GR" dirty="0">
              <a:solidFill>
                <a:prstClr val="black"/>
              </a:solidFill>
            </a:endParaRPr>
          </a:p>
        </p:txBody>
      </p:sp>
      <p:sp>
        <p:nvSpPr>
          <p:cNvPr id="4" name="Rectangle 4"/>
          <p:cNvSpPr>
            <a:spLocks noChangeArrowheads="1"/>
          </p:cNvSpPr>
          <p:nvPr/>
        </p:nvSpPr>
        <p:spPr bwMode="auto">
          <a:xfrm>
            <a:off x="395287" y="116632"/>
            <a:ext cx="784912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10</a:t>
            </a:r>
            <a:r>
              <a:rPr lang="en-US" altLang="el-GR" sz="2000" b="1" dirty="0" smtClean="0">
                <a:solidFill>
                  <a:srgbClr val="000000"/>
                </a:solidFill>
                <a:latin typeface="Trebuchet MS" pitchFamily="34" charset="0"/>
              </a:rPr>
              <a:t>. </a:t>
            </a:r>
            <a:r>
              <a:rPr lang="en-US" altLang="el-GR" sz="2000" dirty="0">
                <a:solidFill>
                  <a:srgbClr val="000000"/>
                </a:solidFill>
                <a:latin typeface="Trebuchet MS" pitchFamily="34" charset="0"/>
              </a:rPr>
              <a:t>Να χαρα</a:t>
            </a:r>
            <a:r>
              <a:rPr lang="en-US" altLang="el-GR" sz="2000" dirty="0" err="1">
                <a:solidFill>
                  <a:srgbClr val="000000"/>
                </a:solidFill>
                <a:latin typeface="Trebuchet MS" pitchFamily="34" charset="0"/>
              </a:rPr>
              <a:t>κτηρίσετε</a:t>
            </a:r>
            <a:r>
              <a:rPr lang="en-US" altLang="el-GR" sz="2000" dirty="0">
                <a:solidFill>
                  <a:srgbClr val="000000"/>
                </a:solidFill>
                <a:latin typeface="Trebuchet MS" pitchFamily="34" charset="0"/>
              </a:rPr>
              <a:t> </a:t>
            </a:r>
            <a:r>
              <a:rPr lang="en-US" altLang="el-GR" sz="2000" dirty="0" err="1">
                <a:solidFill>
                  <a:srgbClr val="000000"/>
                </a:solidFill>
                <a:latin typeface="Trebuchet MS" pitchFamily="34" charset="0"/>
              </a:rPr>
              <a:t>κάθε</a:t>
            </a:r>
            <a:r>
              <a:rPr lang="en-US" altLang="el-GR" sz="2000" dirty="0">
                <a:solidFill>
                  <a:srgbClr val="000000"/>
                </a:solidFill>
                <a:latin typeface="Trebuchet MS" pitchFamily="34" charset="0"/>
              </a:rPr>
              <a:t> </a:t>
            </a:r>
            <a:r>
              <a:rPr lang="en-US" altLang="el-GR" sz="2000" dirty="0" err="1">
                <a:solidFill>
                  <a:srgbClr val="000000"/>
                </a:solidFill>
                <a:latin typeface="Trebuchet MS" pitchFamily="34" charset="0"/>
              </a:rPr>
              <a:t>μί</a:t>
            </a:r>
            <a:r>
              <a:rPr lang="en-US" altLang="el-GR" sz="2000" dirty="0">
                <a:solidFill>
                  <a:srgbClr val="000000"/>
                </a:solidFill>
                <a:latin typeface="Trebuchet MS" pitchFamily="34" charset="0"/>
              </a:rPr>
              <a:t>α από τις </a:t>
            </a:r>
            <a:r>
              <a:rPr lang="en-US" altLang="el-GR" sz="2000" dirty="0" smtClean="0">
                <a:solidFill>
                  <a:srgbClr val="000000"/>
                </a:solidFill>
                <a:latin typeface="Trebuchet MS" pitchFamily="34" charset="0"/>
              </a:rPr>
              <a:t>παρα</a:t>
            </a:r>
            <a:r>
              <a:rPr lang="el-GR" altLang="el-GR" sz="2000" dirty="0" smtClean="0">
                <a:solidFill>
                  <a:srgbClr val="000000"/>
                </a:solidFill>
                <a:latin typeface="Trebuchet MS" pitchFamily="34" charset="0"/>
              </a:rPr>
              <a:t>κ</a:t>
            </a:r>
            <a:r>
              <a:rPr lang="en-US" altLang="el-GR" sz="2000" dirty="0" smtClean="0">
                <a:solidFill>
                  <a:srgbClr val="000000"/>
                </a:solidFill>
                <a:latin typeface="Trebuchet MS" pitchFamily="34" charset="0"/>
              </a:rPr>
              <a:t>ά</a:t>
            </a:r>
            <a:r>
              <a:rPr lang="el-GR" altLang="el-GR" sz="2000" dirty="0" smtClean="0">
                <a:solidFill>
                  <a:srgbClr val="000000"/>
                </a:solidFill>
                <a:latin typeface="Trebuchet MS" pitchFamily="34" charset="0"/>
              </a:rPr>
              <a:t>τ</a:t>
            </a:r>
            <a:r>
              <a:rPr lang="en-US" altLang="el-GR" sz="2000" dirty="0" smtClean="0">
                <a:solidFill>
                  <a:srgbClr val="000000"/>
                </a:solidFill>
                <a:latin typeface="Trebuchet MS" pitchFamily="34" charset="0"/>
              </a:rPr>
              <a:t>ω </a:t>
            </a:r>
            <a:r>
              <a:rPr lang="en-US" altLang="el-GR" sz="2000" dirty="0">
                <a:solidFill>
                  <a:srgbClr val="000000"/>
                </a:solidFill>
                <a:latin typeface="Trebuchet MS" pitchFamily="34" charset="0"/>
              </a:rPr>
              <a:t>προτάσεις </a:t>
            </a:r>
            <a:r>
              <a:rPr lang="el-GR" altLang="el-GR" sz="2000" dirty="0">
                <a:solidFill>
                  <a:srgbClr val="000000"/>
                </a:solidFill>
                <a:latin typeface="Trebuchet MS" pitchFamily="34" charset="0"/>
              </a:rPr>
              <a:t>με </a:t>
            </a:r>
            <a:r>
              <a:rPr lang="el-GR" altLang="el-GR" sz="2000" b="1" dirty="0">
                <a:solidFill>
                  <a:srgbClr val="000000"/>
                </a:solidFill>
                <a:latin typeface="Trebuchet MS" pitchFamily="34" charset="0"/>
              </a:rPr>
              <a:t>Σ</a:t>
            </a:r>
            <a:r>
              <a:rPr lang="el-GR" altLang="el-GR" sz="2000" dirty="0">
                <a:solidFill>
                  <a:srgbClr val="000000"/>
                </a:solidFill>
                <a:latin typeface="Trebuchet MS" pitchFamily="34" charset="0"/>
              </a:rPr>
              <a:t> αν είναι  </a:t>
            </a:r>
            <a:r>
              <a:rPr lang="en-US" altLang="el-GR" sz="2000" dirty="0" err="1">
                <a:solidFill>
                  <a:srgbClr val="000000"/>
                </a:solidFill>
                <a:latin typeface="Trebuchet MS" pitchFamily="34" charset="0"/>
              </a:rPr>
              <a:t>Σωστή</a:t>
            </a:r>
            <a:r>
              <a:rPr lang="en-US" altLang="el-GR" sz="2000" dirty="0">
                <a:solidFill>
                  <a:srgbClr val="000000"/>
                </a:solidFill>
                <a:latin typeface="Trebuchet MS" pitchFamily="34" charset="0"/>
              </a:rPr>
              <a:t> </a:t>
            </a:r>
            <a:r>
              <a:rPr lang="el-GR" altLang="el-GR" sz="2000" dirty="0">
                <a:solidFill>
                  <a:srgbClr val="000000"/>
                </a:solidFill>
                <a:latin typeface="Trebuchet MS" pitchFamily="34" charset="0"/>
              </a:rPr>
              <a:t> </a:t>
            </a:r>
            <a:r>
              <a:rPr lang="en-US" altLang="el-GR" sz="2000" dirty="0">
                <a:solidFill>
                  <a:srgbClr val="000000"/>
                </a:solidFill>
                <a:latin typeface="Trebuchet MS" pitchFamily="34" charset="0"/>
              </a:rPr>
              <a:t>ή </a:t>
            </a:r>
            <a:r>
              <a:rPr lang="el-GR" altLang="el-GR" sz="2000" dirty="0">
                <a:solidFill>
                  <a:srgbClr val="000000"/>
                </a:solidFill>
                <a:latin typeface="Trebuchet MS" pitchFamily="34" charset="0"/>
              </a:rPr>
              <a:t>με </a:t>
            </a:r>
            <a:r>
              <a:rPr lang="el-GR" altLang="el-GR" sz="2000" b="1" dirty="0">
                <a:solidFill>
                  <a:srgbClr val="000000"/>
                </a:solidFill>
                <a:latin typeface="Trebuchet MS" pitchFamily="34" charset="0"/>
              </a:rPr>
              <a:t>Λ</a:t>
            </a:r>
            <a:r>
              <a:rPr lang="el-GR" altLang="el-GR" sz="2000" dirty="0">
                <a:solidFill>
                  <a:srgbClr val="000000"/>
                </a:solidFill>
                <a:latin typeface="Trebuchet MS" pitchFamily="34" charset="0"/>
              </a:rPr>
              <a:t> αν είναι </a:t>
            </a:r>
            <a:r>
              <a:rPr lang="en-US" altLang="el-GR" sz="2000" dirty="0" err="1">
                <a:solidFill>
                  <a:srgbClr val="000000"/>
                </a:solidFill>
                <a:latin typeface="Trebuchet MS" pitchFamily="34" charset="0"/>
              </a:rPr>
              <a:t>Λάθος</a:t>
            </a:r>
            <a:r>
              <a:rPr lang="en-US" altLang="el-GR" sz="2000" dirty="0">
                <a:solidFill>
                  <a:srgbClr val="000000"/>
                </a:solidFill>
                <a:latin typeface="Trebuchet MS" pitchFamily="34" charset="0"/>
              </a:rPr>
              <a:t>.</a:t>
            </a:r>
          </a:p>
          <a:p>
            <a:pPr algn="just" fontAlgn="base">
              <a:lnSpc>
                <a:spcPct val="150000"/>
              </a:lnSpc>
              <a:spcBef>
                <a:spcPct val="0"/>
              </a:spcBef>
              <a:spcAft>
                <a:spcPct val="0"/>
              </a:spcAft>
            </a:pPr>
            <a:r>
              <a:rPr lang="en-US" altLang="el-GR" sz="2000" dirty="0">
                <a:solidFill>
                  <a:srgbClr val="000000"/>
                </a:solidFill>
                <a:latin typeface="Trebuchet MS" pitchFamily="34" charset="0"/>
              </a:rPr>
              <a:t>Να </a:t>
            </a:r>
            <a:r>
              <a:rPr lang="en-US" altLang="el-GR" sz="2000" dirty="0" err="1">
                <a:solidFill>
                  <a:srgbClr val="000000"/>
                </a:solidFill>
                <a:latin typeface="Trebuchet MS" pitchFamily="34" charset="0"/>
              </a:rPr>
              <a:t>δικ</a:t>
            </a:r>
            <a:r>
              <a:rPr lang="en-US" altLang="el-GR" sz="2000" dirty="0">
                <a:solidFill>
                  <a:srgbClr val="000000"/>
                </a:solidFill>
                <a:latin typeface="Trebuchet MS" pitchFamily="34" charset="0"/>
              </a:rPr>
              <a:t>αιολογήσετε τις απαντήσεις σας.</a:t>
            </a:r>
          </a:p>
          <a:p>
            <a:pPr algn="just" fontAlgn="base">
              <a:spcBef>
                <a:spcPct val="0"/>
              </a:spcBef>
              <a:spcAft>
                <a:spcPct val="0"/>
              </a:spcAft>
            </a:pPr>
            <a:endParaRPr lang="el-GR" altLang="el-GR" sz="2400" b="1" dirty="0" smtClean="0">
              <a:solidFill>
                <a:srgbClr val="000000"/>
              </a:solidFill>
              <a:latin typeface="Trebuchet MS" pitchFamily="34" charset="0"/>
            </a:endParaRPr>
          </a:p>
          <a:p>
            <a:pPr algn="just" fontAlgn="base">
              <a:lnSpc>
                <a:spcPct val="150000"/>
              </a:lnSpc>
              <a:spcBef>
                <a:spcPct val="0"/>
              </a:spcBef>
              <a:spcAft>
                <a:spcPct val="0"/>
              </a:spcAft>
            </a:pPr>
            <a:r>
              <a:rPr lang="en-US" altLang="el-GR" sz="2000" dirty="0" err="1" smtClean="0">
                <a:solidFill>
                  <a:srgbClr val="000000"/>
                </a:solidFill>
                <a:latin typeface="Trebuchet MS" pitchFamily="34" charset="0"/>
              </a:rPr>
              <a:t>Υλικό</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σημείο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μάζ</a:t>
            </a:r>
            <a:r>
              <a:rPr lang="en-US" altLang="el-GR" sz="2000" dirty="0" smtClean="0">
                <a:solidFill>
                  <a:srgbClr val="000000"/>
                </a:solidFill>
                <a:latin typeface="Trebuchet MS" pitchFamily="34" charset="0"/>
              </a:rPr>
              <a:t>ας </a:t>
            </a:r>
            <a:r>
              <a:rPr lang="en-US" altLang="el-GR" sz="2000" i="1" dirty="0" smtClean="0">
                <a:solidFill>
                  <a:srgbClr val="000000"/>
                </a:solidFill>
                <a:latin typeface="Trebuchet MS" pitchFamily="34" charset="0"/>
              </a:rPr>
              <a:t>m</a:t>
            </a:r>
            <a:r>
              <a:rPr lang="en-US" altLang="el-GR" sz="2000" dirty="0" smtClean="0">
                <a:solidFill>
                  <a:srgbClr val="000000"/>
                </a:solidFill>
                <a:latin typeface="Trebuchet MS" pitchFamily="34" charset="0"/>
              </a:rPr>
              <a:t> κινείται σε περιφέρεια κύκλου ακτίνας </a:t>
            </a:r>
            <a:r>
              <a:rPr lang="en-US" altLang="el-GR" sz="2000" i="1" dirty="0" smtClean="0">
                <a:solidFill>
                  <a:srgbClr val="000000"/>
                </a:solidFill>
                <a:latin typeface="Trebuchet MS" pitchFamily="34" charset="0"/>
              </a:rPr>
              <a:t>R</a:t>
            </a:r>
            <a:r>
              <a:rPr lang="en-US" altLang="el-GR" sz="2000" dirty="0" smtClean="0">
                <a:solidFill>
                  <a:srgbClr val="000000"/>
                </a:solidFill>
                <a:latin typeface="Trebuchet MS" pitchFamily="34" charset="0"/>
              </a:rPr>
              <a:t> με ομαλή κυκλική κίνηση ταχύτητας μέτρου </a:t>
            </a:r>
            <a:r>
              <a:rPr lang="en-US" altLang="el-GR" sz="2000" i="1" dirty="0" smtClean="0">
                <a:solidFill>
                  <a:srgbClr val="000000"/>
                </a:solidFill>
                <a:latin typeface="Trebuchet MS" pitchFamily="34" charset="0"/>
              </a:rPr>
              <a:t>υ</a:t>
            </a:r>
            <a:r>
              <a:rPr lang="en-US" altLang="el-GR" sz="2000" dirty="0" smtClean="0">
                <a:solidFill>
                  <a:srgbClr val="000000"/>
                </a:solidFill>
                <a:latin typeface="Trebuchet MS" pitchFamily="34" charset="0"/>
              </a:rPr>
              <a:t>  έχοντας συχνότητα </a:t>
            </a:r>
            <a:r>
              <a:rPr lang="en-US" altLang="el-GR" sz="2000" i="1" dirty="0" smtClean="0">
                <a:solidFill>
                  <a:srgbClr val="000000"/>
                </a:solidFill>
                <a:latin typeface="Trebuchet MS" pitchFamily="34" charset="0"/>
              </a:rPr>
              <a:t>f</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Αν</a:t>
            </a:r>
            <a:r>
              <a:rPr lang="en-US" altLang="el-GR" sz="2000" dirty="0" smtClean="0">
                <a:solidFill>
                  <a:srgbClr val="000000"/>
                </a:solidFill>
                <a:latin typeface="Trebuchet MS" pitchFamily="34" charset="0"/>
              </a:rPr>
              <a:t> </a:t>
            </a:r>
            <a:r>
              <a:rPr lang="el-GR" altLang="el-GR" sz="2000" dirty="0" err="1" smtClean="0">
                <a:solidFill>
                  <a:srgbClr val="000000"/>
                </a:solidFill>
                <a:latin typeface="Trebuchet MS" pitchFamily="34" charset="0"/>
              </a:rPr>
              <a:t>υπο</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πλασιάσουμε την ακτίνα της κυκλικής κίνησης </a:t>
            </a:r>
            <a:r>
              <a:rPr lang="el-GR" altLang="el-GR" sz="2000" dirty="0" smtClean="0">
                <a:solidFill>
                  <a:srgbClr val="000000"/>
                </a:solidFill>
                <a:latin typeface="Trebuchet MS" pitchFamily="34" charset="0"/>
              </a:rPr>
              <a:t>και διπλασιάσουμε τη συχνότητα περιστροφής,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τότε</a:t>
            </a:r>
            <a:endParaRPr lang="en-US"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τα</a:t>
            </a:r>
            <a:r>
              <a:rPr lang="en-US" altLang="el-GR" sz="2000" dirty="0" err="1" smtClean="0">
                <a:solidFill>
                  <a:srgbClr val="000000"/>
                </a:solidFill>
                <a:latin typeface="Trebuchet MS" pitchFamily="34" charset="0"/>
              </a:rPr>
              <a:t>χύτητά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θα</a:t>
            </a:r>
            <a:r>
              <a:rPr lang="el-GR"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πλασιαστεί.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π</a:t>
            </a:r>
            <a:r>
              <a:rPr lang="en-US" altLang="el-GR" sz="2000" dirty="0" err="1" smtClean="0">
                <a:solidFill>
                  <a:srgbClr val="000000"/>
                </a:solidFill>
                <a:latin typeface="Trebuchet MS" pitchFamily="34" charset="0"/>
              </a:rPr>
              <a:t>ερίοδός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του</a:t>
            </a:r>
            <a:r>
              <a:rPr lang="en-US" altLang="el-GR" sz="2000" dirty="0" smtClean="0">
                <a:solidFill>
                  <a:srgbClr val="000000"/>
                </a:solidFill>
                <a:latin typeface="Trebuchet MS" pitchFamily="34" charset="0"/>
              </a:rPr>
              <a:t> θα </a:t>
            </a:r>
            <a:r>
              <a:rPr lang="en-US"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πλασιαστεί.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γωνι</a:t>
            </a:r>
            <a:r>
              <a:rPr lang="en-US" altLang="el-GR" sz="2000" dirty="0" smtClean="0">
                <a:solidFill>
                  <a:srgbClr val="000000"/>
                </a:solidFill>
                <a:latin typeface="Trebuchet MS" pitchFamily="34" charset="0"/>
              </a:rPr>
              <a:t>ακή ταχύτητα θα </a:t>
            </a:r>
            <a:r>
              <a:rPr lang="el-GR" altLang="el-GR" sz="2000" dirty="0" smtClean="0">
                <a:solidFill>
                  <a:srgbClr val="000000"/>
                </a:solidFill>
                <a:latin typeface="Trebuchet MS" pitchFamily="34" charset="0"/>
              </a:rPr>
              <a:t>διπλασιαστεί</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επ</a:t>
            </a:r>
            <a:r>
              <a:rPr lang="en-US" altLang="el-GR" sz="2000" dirty="0" err="1" smtClean="0">
                <a:solidFill>
                  <a:srgbClr val="000000"/>
                </a:solidFill>
                <a:latin typeface="Trebuchet MS" pitchFamily="34" charset="0"/>
              </a:rPr>
              <a:t>ιτάχυνση</a:t>
            </a:r>
            <a:r>
              <a:rPr lang="en-US" altLang="el-GR" sz="2000" dirty="0" smtClean="0">
                <a:solidFill>
                  <a:srgbClr val="000000"/>
                </a:solidFill>
                <a:latin typeface="Trebuchet MS" pitchFamily="34" charset="0"/>
              </a:rPr>
              <a:t> θα </a:t>
            </a:r>
            <a:r>
              <a:rPr lang="el-GR" altLang="el-GR" sz="2000" dirty="0" err="1" smtClean="0">
                <a:solidFill>
                  <a:srgbClr val="000000"/>
                </a:solidFill>
                <a:latin typeface="Trebuchet MS" pitchFamily="34" charset="0"/>
              </a:rPr>
              <a:t>δι</a:t>
            </a:r>
            <a:r>
              <a:rPr lang="en-US" altLang="el-GR" sz="2000" dirty="0" smtClean="0">
                <a:solidFill>
                  <a:srgbClr val="000000"/>
                </a:solidFill>
                <a:latin typeface="Trebuchet MS" pitchFamily="34" charset="0"/>
              </a:rPr>
              <a:t>πλα</a:t>
            </a:r>
            <a:r>
              <a:rPr lang="en-US" altLang="el-GR" sz="2000" dirty="0" err="1" smtClean="0">
                <a:solidFill>
                  <a:srgbClr val="000000"/>
                </a:solidFill>
                <a:latin typeface="Trebuchet MS" pitchFamily="34" charset="0"/>
              </a:rPr>
              <a:t>σι</a:t>
            </a:r>
            <a:r>
              <a:rPr lang="en-US" altLang="el-GR" sz="2000" dirty="0" smtClean="0">
                <a:solidFill>
                  <a:srgbClr val="000000"/>
                </a:solidFill>
                <a:latin typeface="Trebuchet MS" pitchFamily="34" charset="0"/>
              </a:rPr>
              <a:t>αστεί.</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ε</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δύν</a:t>
            </a:r>
            <a:r>
              <a:rPr lang="en-US" altLang="el-GR" sz="2000" dirty="0" smtClean="0">
                <a:solidFill>
                  <a:srgbClr val="000000"/>
                </a:solidFill>
                <a:latin typeface="Trebuchet MS" pitchFamily="34" charset="0"/>
              </a:rPr>
              <a:t>αμη θα</a:t>
            </a:r>
            <a:r>
              <a:rPr lang="el-GR"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τετρ</a:t>
            </a:r>
            <a:r>
              <a:rPr lang="en-US" altLang="el-GR" sz="2000" dirty="0" smtClean="0">
                <a:solidFill>
                  <a:srgbClr val="000000"/>
                </a:solidFill>
                <a:latin typeface="Trebuchet MS" pitchFamily="34" charset="0"/>
              </a:rPr>
              <a:t>απλασιαστεί.</a:t>
            </a:r>
            <a:endParaRPr lang="el-GR" altLang="el-GR" sz="2000" dirty="0" smtClean="0">
              <a:solidFill>
                <a:srgbClr val="000000"/>
              </a:solidFill>
              <a:latin typeface="Trebuchet MS" pitchFamily="34" charset="0"/>
            </a:endParaRPr>
          </a:p>
        </p:txBody>
      </p:sp>
      <p:sp>
        <p:nvSpPr>
          <p:cNvPr id="5" name="Text Box 5"/>
          <p:cNvSpPr txBox="1">
            <a:spLocks noChangeArrowheads="1"/>
          </p:cNvSpPr>
          <p:nvPr/>
        </p:nvSpPr>
        <p:spPr bwMode="auto">
          <a:xfrm flipH="1">
            <a:off x="6408772" y="5094080"/>
            <a:ext cx="611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6" name="Text Box 6"/>
          <p:cNvSpPr txBox="1">
            <a:spLocks noChangeArrowheads="1"/>
          </p:cNvSpPr>
          <p:nvPr/>
        </p:nvSpPr>
        <p:spPr bwMode="auto">
          <a:xfrm>
            <a:off x="5498780" y="463688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7" name="Text Box 7"/>
          <p:cNvSpPr txBox="1">
            <a:spLocks noChangeArrowheads="1"/>
          </p:cNvSpPr>
          <p:nvPr/>
        </p:nvSpPr>
        <p:spPr bwMode="auto">
          <a:xfrm>
            <a:off x="5065392" y="3727871"/>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8" name="Text Box 8"/>
          <p:cNvSpPr txBox="1">
            <a:spLocks noChangeArrowheads="1"/>
          </p:cNvSpPr>
          <p:nvPr/>
        </p:nvSpPr>
        <p:spPr bwMode="auto">
          <a:xfrm>
            <a:off x="4861255" y="4217961"/>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9" name="Text Box 9"/>
          <p:cNvSpPr txBox="1">
            <a:spLocks noChangeArrowheads="1"/>
          </p:cNvSpPr>
          <p:nvPr/>
        </p:nvSpPr>
        <p:spPr bwMode="auto">
          <a:xfrm>
            <a:off x="6407256" y="5575147"/>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Tree>
    <p:extLst>
      <p:ext uri="{BB962C8B-B14F-4D97-AF65-F5344CB8AC3E}">
        <p14:creationId xmlns:p14="http://schemas.microsoft.com/office/powerpoint/2010/main" val="6580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48</a:t>
            </a:fld>
            <a:endParaRPr lang="el-GR" dirty="0">
              <a:solidFill>
                <a:prstClr val="black"/>
              </a:solidFill>
            </a:endParaRPr>
          </a:p>
        </p:txBody>
      </p:sp>
      <p:grpSp>
        <p:nvGrpSpPr>
          <p:cNvPr id="4" name="Group 22"/>
          <p:cNvGrpSpPr>
            <a:grpSpLocks/>
          </p:cNvGrpSpPr>
          <p:nvPr/>
        </p:nvGrpSpPr>
        <p:grpSpPr bwMode="auto">
          <a:xfrm>
            <a:off x="250825" y="260350"/>
            <a:ext cx="8424863" cy="5694363"/>
            <a:chOff x="158" y="164"/>
            <a:chExt cx="5307" cy="3587"/>
          </a:xfrm>
        </p:grpSpPr>
        <p:sp>
          <p:nvSpPr>
            <p:cNvPr id="5" name="Rectangle 4"/>
            <p:cNvSpPr>
              <a:spLocks noChangeArrowheads="1"/>
            </p:cNvSpPr>
            <p:nvPr/>
          </p:nvSpPr>
          <p:spPr bwMode="auto">
            <a:xfrm>
              <a:off x="158" y="164"/>
              <a:ext cx="5307"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11.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Τα σημεία Κ και Ν βρίσκονται στην επιφάνεια κυκλικού δίσκου, που στρέφεται γύρω από κατακόρυφο άξονα που διέρχεται από το κέντρο Ο του δίσκου. Το σημείο Κ απέχει απόσταση </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R</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ενώ το σημείο Ν απέχει απόσταση  </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R</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/2, από το Ο. Να χαρακτηρίσετε τις παρακάτω προτάσεις με  </a:t>
              </a: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Σ</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αν είναι σωστές και με  </a:t>
              </a: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Λ</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αν είναι λάθος.   </a:t>
              </a:r>
            </a:p>
          </p:txBody>
        </p:sp>
        <p:grpSp>
          <p:nvGrpSpPr>
            <p:cNvPr id="6" name="Group 15"/>
            <p:cNvGrpSpPr>
              <a:grpSpLocks/>
            </p:cNvGrpSpPr>
            <p:nvPr/>
          </p:nvGrpSpPr>
          <p:grpSpPr bwMode="auto">
            <a:xfrm>
              <a:off x="158" y="1570"/>
              <a:ext cx="1996" cy="1815"/>
              <a:chOff x="249" y="1570"/>
              <a:chExt cx="1996" cy="1815"/>
            </a:xfrm>
          </p:grpSpPr>
          <p:grpSp>
            <p:nvGrpSpPr>
              <p:cNvPr id="8" name="Group 13"/>
              <p:cNvGrpSpPr>
                <a:grpSpLocks/>
              </p:cNvGrpSpPr>
              <p:nvPr/>
            </p:nvGrpSpPr>
            <p:grpSpPr bwMode="auto">
              <a:xfrm>
                <a:off x="249" y="1570"/>
                <a:ext cx="1996" cy="1815"/>
                <a:chOff x="249" y="1570"/>
                <a:chExt cx="1996" cy="1815"/>
              </a:xfrm>
            </p:grpSpPr>
            <p:grpSp>
              <p:nvGrpSpPr>
                <p:cNvPr id="10" name="Group 9"/>
                <p:cNvGrpSpPr>
                  <a:grpSpLocks/>
                </p:cNvGrpSpPr>
                <p:nvPr/>
              </p:nvGrpSpPr>
              <p:grpSpPr bwMode="auto">
                <a:xfrm>
                  <a:off x="249" y="1842"/>
                  <a:ext cx="1996" cy="998"/>
                  <a:chOff x="612" y="2024"/>
                  <a:chExt cx="1996" cy="998"/>
                </a:xfrm>
              </p:grpSpPr>
              <p:sp>
                <p:nvSpPr>
                  <p:cNvPr id="14" name="Oval 6"/>
                  <p:cNvSpPr>
                    <a:spLocks noChangeArrowheads="1"/>
                  </p:cNvSpPr>
                  <p:nvPr/>
                </p:nvSpPr>
                <p:spPr bwMode="auto">
                  <a:xfrm>
                    <a:off x="612" y="2024"/>
                    <a:ext cx="1996" cy="998"/>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Text Box 7"/>
                  <p:cNvSpPr txBox="1">
                    <a:spLocks noChangeArrowheads="1"/>
                  </p:cNvSpPr>
                  <p:nvPr/>
                </p:nvSpPr>
                <p:spPr bwMode="auto">
                  <a:xfrm>
                    <a:off x="1519" y="229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2400" b="0" i="0" u="none" strike="noStrike" kern="0" cap="none" spc="0" normalizeH="0" baseline="0" noProof="0" dirty="0" smtClean="0">
                        <a:ln>
                          <a:noFill/>
                        </a:ln>
                        <a:solidFill>
                          <a:srgbClr val="000000"/>
                        </a:solidFill>
                        <a:effectLst/>
                        <a:uLnTx/>
                        <a:uFillTx/>
                        <a:latin typeface="Times New Roman" pitchFamily="18" charset="0"/>
                      </a:rPr>
                      <a:t>.</a:t>
                    </a:r>
                    <a:r>
                      <a:rPr kumimoji="0" lang="el-GR" altLang="el-GR" sz="1600" b="0" i="0" u="none" strike="noStrike" kern="0" cap="none" spc="0" normalizeH="0" baseline="0" noProof="0" dirty="0" smtClean="0">
                        <a:ln>
                          <a:noFill/>
                        </a:ln>
                        <a:solidFill>
                          <a:srgbClr val="000000"/>
                        </a:solidFill>
                        <a:effectLst/>
                        <a:uLnTx/>
                        <a:uFillTx/>
                        <a:latin typeface="Trebuchet MS" pitchFamily="34" charset="0"/>
                      </a:rPr>
                      <a:t>Ο</a:t>
                    </a:r>
                    <a:endParaRPr kumimoji="0" lang="el-GR" altLang="el-GR" sz="2400" b="0" i="0" u="none" strike="noStrike" kern="0" cap="none" spc="0" normalizeH="0" baseline="0" noProof="0" dirty="0" smtClean="0">
                      <a:ln>
                        <a:noFill/>
                      </a:ln>
                      <a:solidFill>
                        <a:srgbClr val="000000"/>
                      </a:solidFill>
                      <a:effectLst/>
                      <a:uLnTx/>
                      <a:uFillTx/>
                      <a:latin typeface="Trebuchet MS" pitchFamily="34" charset="0"/>
                    </a:endParaRPr>
                  </a:p>
                </p:txBody>
              </p:sp>
            </p:grpSp>
            <p:sp>
              <p:nvSpPr>
                <p:cNvPr id="11" name="Line 10"/>
                <p:cNvSpPr>
                  <a:spLocks noChangeShapeType="1"/>
                </p:cNvSpPr>
                <p:nvPr/>
              </p:nvSpPr>
              <p:spPr bwMode="auto">
                <a:xfrm>
                  <a:off x="1247" y="1570"/>
                  <a:ext cx="0" cy="72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Line 11"/>
                <p:cNvSpPr>
                  <a:spLocks noChangeShapeType="1"/>
                </p:cNvSpPr>
                <p:nvPr/>
              </p:nvSpPr>
              <p:spPr bwMode="auto">
                <a:xfrm>
                  <a:off x="1247" y="2296"/>
                  <a:ext cx="0" cy="54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Line 12"/>
                <p:cNvSpPr>
                  <a:spLocks noChangeShapeType="1"/>
                </p:cNvSpPr>
                <p:nvPr/>
              </p:nvSpPr>
              <p:spPr bwMode="auto">
                <a:xfrm>
                  <a:off x="1247" y="2840"/>
                  <a:ext cx="0" cy="5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9" name="Arc 14"/>
              <p:cNvSpPr>
                <a:spLocks/>
              </p:cNvSpPr>
              <p:nvPr/>
            </p:nvSpPr>
            <p:spPr bwMode="auto">
              <a:xfrm rot="11208543">
                <a:off x="431" y="2795"/>
                <a:ext cx="272"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7" name="Rectangle 16"/>
            <p:cNvSpPr>
              <a:spLocks noChangeArrowheads="1"/>
            </p:cNvSpPr>
            <p:nvPr/>
          </p:nvSpPr>
          <p:spPr bwMode="auto">
            <a:xfrm>
              <a:off x="2217" y="1693"/>
              <a:ext cx="3176" cy="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α.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Τα σημεία Κ και Ν έχουν ίδια συχνότητα περιστροφής.</a:t>
              </a:r>
              <a:endParaRPr kumimoji="0" lang="en-US" altLang="el-GR" sz="2000" b="1" i="0" u="none" strike="noStrike" kern="0" cap="none" spc="0" normalizeH="0" baseline="0" noProof="0" dirty="0" smtClean="0">
                <a:ln>
                  <a:noFill/>
                </a:ln>
                <a:solidFill>
                  <a:srgbClr val="000000"/>
                </a:solidFill>
                <a:effectLst/>
                <a:uLnTx/>
                <a:uFillTx/>
                <a:latin typeface="Trebuchet MS" pitchFamily="34" charset="0"/>
              </a:endParaRPr>
            </a:p>
            <a:p>
              <a:pPr marL="0" marR="0" lvl="0" indent="0" algn="just" defTabSz="914400" eaLnBrk="1" fontAlgn="base" latinLnBrk="0" hangingPunct="1">
                <a:lnSpc>
                  <a:spcPct val="150000"/>
                </a:lnSpc>
                <a:spcBef>
                  <a:spcPct val="0"/>
                </a:spcBef>
                <a:spcAft>
                  <a:spcPct val="0"/>
                </a:spcAft>
                <a:buClrTx/>
                <a:buSzTx/>
                <a:buFontTx/>
                <a:buNone/>
                <a:tabLst/>
                <a:defRPr/>
              </a:pPr>
              <a:r>
                <a:rPr lang="el-GR" altLang="el-GR" sz="2000" b="1" kern="0" dirty="0">
                  <a:solidFill>
                    <a:srgbClr val="000000"/>
                  </a:solidFill>
                  <a:latin typeface="Trebuchet MS" pitchFamily="34" charset="0"/>
                </a:rPr>
                <a:t>β</a:t>
              </a: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Τα σημεία Κ και Ν έχουν γραμμικές ταχύτητες με ίδιο μέτρο.</a:t>
              </a:r>
            </a:p>
            <a:p>
              <a:pPr marL="0" marR="0" lvl="0" indent="0" algn="just" defTabSz="914400" eaLnBrk="1" fontAlgn="base" latinLnBrk="0" hangingPunct="1">
                <a:lnSpc>
                  <a:spcPct val="150000"/>
                </a:lnSpc>
                <a:spcBef>
                  <a:spcPct val="0"/>
                </a:spcBef>
                <a:spcAft>
                  <a:spcPct val="0"/>
                </a:spcAft>
                <a:buClrTx/>
                <a:buSzTx/>
                <a:buFontTx/>
                <a:buNone/>
                <a:tabLst/>
                <a:defRPr/>
              </a:pP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γ.</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Τα σημεία Κ και Ν έχουν ίσες γωνιακές ταχύτητες.</a:t>
              </a:r>
            </a:p>
            <a:p>
              <a:pPr marL="0" marR="0" lvl="0" indent="0" algn="just" defTabSz="914400" eaLnBrk="1" fontAlgn="base" latinLnBrk="0" hangingPunct="1">
                <a:lnSpc>
                  <a:spcPct val="150000"/>
                </a:lnSpc>
                <a:spcBef>
                  <a:spcPct val="0"/>
                </a:spcBef>
                <a:spcAft>
                  <a:spcPct val="0"/>
                </a:spcAft>
                <a:buClrTx/>
                <a:buSzTx/>
                <a:buFontTx/>
                <a:buNone/>
                <a:tabLst/>
                <a:defRPr/>
              </a:pP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Να δικαιολογήσετε τις απαντήσεις σας.</a:t>
              </a:r>
            </a:p>
          </p:txBody>
        </p:sp>
      </p:grpSp>
      <p:sp>
        <p:nvSpPr>
          <p:cNvPr id="16" name="Text Box 18"/>
          <p:cNvSpPr txBox="1">
            <a:spLocks noChangeArrowheads="1"/>
          </p:cNvSpPr>
          <p:nvPr/>
        </p:nvSpPr>
        <p:spPr bwMode="auto">
          <a:xfrm>
            <a:off x="6573521" y="4092575"/>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17" name="Text Box 19"/>
          <p:cNvSpPr txBox="1">
            <a:spLocks noChangeArrowheads="1"/>
          </p:cNvSpPr>
          <p:nvPr/>
        </p:nvSpPr>
        <p:spPr bwMode="auto">
          <a:xfrm>
            <a:off x="5592763" y="31877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18" name="Text Box 21"/>
          <p:cNvSpPr txBox="1">
            <a:spLocks noChangeArrowheads="1"/>
          </p:cNvSpPr>
          <p:nvPr/>
        </p:nvSpPr>
        <p:spPr bwMode="auto">
          <a:xfrm>
            <a:off x="5189062" y="5066392"/>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19" name="TextBox 18"/>
          <p:cNvSpPr txBox="1"/>
          <p:nvPr/>
        </p:nvSpPr>
        <p:spPr>
          <a:xfrm>
            <a:off x="854502" y="2529572"/>
            <a:ext cx="693161" cy="646331"/>
          </a:xfrm>
          <a:prstGeom prst="rect">
            <a:avLst/>
          </a:prstGeom>
          <a:noFill/>
        </p:spPr>
        <p:txBody>
          <a:bodyPr wrap="square" rtlCol="0">
            <a:spAutoFit/>
          </a:bodyPr>
          <a:lstStyle/>
          <a:p>
            <a:r>
              <a:rPr lang="el-GR" dirty="0" smtClean="0">
                <a:latin typeface="Trebuchet MS" panose="020B0603020202020204" pitchFamily="34" charset="0"/>
              </a:rPr>
              <a:t> Κ</a:t>
            </a:r>
            <a:r>
              <a:rPr lang="el-GR" sz="3600" b="1" dirty="0" smtClean="0">
                <a:latin typeface="Trebuchet MS" panose="020B0603020202020204" pitchFamily="34" charset="0"/>
              </a:rPr>
              <a:t>.</a:t>
            </a:r>
            <a:endParaRPr lang="el-GR" sz="3600" b="1" dirty="0">
              <a:latin typeface="Trebuchet MS" panose="020B0603020202020204" pitchFamily="34" charset="0"/>
            </a:endParaRPr>
          </a:p>
        </p:txBody>
      </p:sp>
      <p:sp>
        <p:nvSpPr>
          <p:cNvPr id="21" name="TextBox 20"/>
          <p:cNvSpPr txBox="1"/>
          <p:nvPr/>
        </p:nvSpPr>
        <p:spPr>
          <a:xfrm>
            <a:off x="2294654" y="2924175"/>
            <a:ext cx="825506" cy="646331"/>
          </a:xfrm>
          <a:prstGeom prst="rect">
            <a:avLst/>
          </a:prstGeom>
          <a:noFill/>
        </p:spPr>
        <p:txBody>
          <a:bodyPr wrap="square" rtlCol="0">
            <a:spAutoFit/>
          </a:bodyPr>
          <a:lstStyle/>
          <a:p>
            <a:r>
              <a:rPr lang="el-GR" dirty="0" smtClean="0">
                <a:latin typeface="Trebuchet MS" panose="020B0603020202020204" pitchFamily="34" charset="0"/>
              </a:rPr>
              <a:t> </a:t>
            </a:r>
            <a:r>
              <a:rPr lang="el-GR" sz="3600" b="1" dirty="0" smtClean="0">
                <a:latin typeface="Trebuchet MS" panose="020B0603020202020204" pitchFamily="34" charset="0"/>
              </a:rPr>
              <a:t>.</a:t>
            </a:r>
            <a:r>
              <a:rPr lang="el-GR" dirty="0" smtClean="0">
                <a:latin typeface="Trebuchet MS" panose="020B0603020202020204" pitchFamily="34" charset="0"/>
              </a:rPr>
              <a:t>Ν</a:t>
            </a:r>
            <a:r>
              <a:rPr lang="el-GR" sz="3600" b="1" dirty="0" smtClean="0">
                <a:latin typeface="Trebuchet MS" panose="020B0603020202020204" pitchFamily="34" charset="0"/>
              </a:rPr>
              <a:t> </a:t>
            </a:r>
            <a:endParaRPr lang="el-GR" sz="3600" b="1" dirty="0">
              <a:latin typeface="Trebuchet MS" panose="020B0603020202020204" pitchFamily="34" charset="0"/>
            </a:endParaRPr>
          </a:p>
        </p:txBody>
      </p:sp>
      <p:sp>
        <p:nvSpPr>
          <p:cNvPr id="22" name="Έλλειψη 21"/>
          <p:cNvSpPr/>
          <p:nvPr/>
        </p:nvSpPr>
        <p:spPr>
          <a:xfrm>
            <a:off x="978592" y="3265939"/>
            <a:ext cx="1793207" cy="81076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955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49</a:t>
            </a:fld>
            <a:endParaRPr lang="el-GR" dirty="0">
              <a:solidFill>
                <a:prstClr val="black"/>
              </a:solidFill>
            </a:endParaRPr>
          </a:p>
        </p:txBody>
      </p:sp>
      <p:sp>
        <p:nvSpPr>
          <p:cNvPr id="4" name="Rectangle 4"/>
          <p:cNvSpPr>
            <a:spLocks noChangeArrowheads="1"/>
          </p:cNvSpPr>
          <p:nvPr/>
        </p:nvSpPr>
        <p:spPr bwMode="auto">
          <a:xfrm>
            <a:off x="539553" y="383649"/>
            <a:ext cx="748883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12</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Έν</a:t>
            </a:r>
            <a:r>
              <a:rPr lang="en-US" altLang="el-GR" sz="2000" dirty="0" smtClean="0">
                <a:solidFill>
                  <a:srgbClr val="000000"/>
                </a:solidFill>
                <a:latin typeface="Trebuchet MS" pitchFamily="34" charset="0"/>
              </a:rPr>
              <a:t>α σώμα κινείται σε κυκλική τροχιά ακτίνας  π</a:t>
            </a:r>
            <a:r>
              <a:rPr lang="en-US" altLang="el-GR" sz="2000" b="1" dirty="0" smtClean="0">
                <a:solidFill>
                  <a:srgbClr val="000000"/>
                </a:solidFill>
                <a:latin typeface="Trebuchet MS" pitchFamily="34" charset="0"/>
              </a:rPr>
              <a:t> </a:t>
            </a:r>
            <a:r>
              <a:rPr lang="en-US" altLang="el-GR" sz="2000" dirty="0" smtClean="0">
                <a:solidFill>
                  <a:srgbClr val="000000"/>
                </a:solidFill>
                <a:latin typeface="Trebuchet MS" pitchFamily="34" charset="0"/>
              </a:rPr>
              <a:t>m  με σταθερό μέτρο ταχύτητας 2m/s. Ο </a:t>
            </a:r>
            <a:r>
              <a:rPr lang="en-US" altLang="el-GR" sz="2000" dirty="0" err="1" smtClean="0">
                <a:solidFill>
                  <a:srgbClr val="000000"/>
                </a:solidFill>
                <a:latin typeface="Trebuchet MS" pitchFamily="34" charset="0"/>
              </a:rPr>
              <a:t>χρόνος</a:t>
            </a:r>
            <a:r>
              <a:rPr lang="en-US" altLang="el-GR" sz="2000" dirty="0" smtClean="0">
                <a:solidFill>
                  <a:srgbClr val="000000"/>
                </a:solidFill>
                <a:latin typeface="Trebuchet MS" pitchFamily="34" charset="0"/>
              </a:rPr>
              <a:t> π</a:t>
            </a:r>
            <a:r>
              <a:rPr lang="en-US" altLang="el-GR" sz="2000" dirty="0" err="1" smtClean="0">
                <a:solidFill>
                  <a:srgbClr val="000000"/>
                </a:solidFill>
                <a:latin typeface="Trebuchet MS" pitchFamily="34" charset="0"/>
              </a:rPr>
              <a:t>ου</a:t>
            </a:r>
            <a:r>
              <a:rPr lang="en-US" altLang="el-GR" sz="2000" dirty="0" smtClean="0">
                <a:solidFill>
                  <a:srgbClr val="000000"/>
                </a:solidFill>
                <a:latin typeface="Trebuchet MS" pitchFamily="34" charset="0"/>
              </a:rPr>
              <a:t> απα</a:t>
            </a:r>
            <a:r>
              <a:rPr lang="en-US" altLang="el-GR" sz="2000" dirty="0" err="1" smtClean="0">
                <a:solidFill>
                  <a:srgbClr val="000000"/>
                </a:solidFill>
                <a:latin typeface="Trebuchet MS" pitchFamily="34" charset="0"/>
              </a:rPr>
              <a:t>ιτείτ</a:t>
            </a:r>
            <a:r>
              <a:rPr lang="en-US" altLang="el-GR" sz="2000" dirty="0" smtClean="0">
                <a:solidFill>
                  <a:srgbClr val="000000"/>
                </a:solidFill>
                <a:latin typeface="Trebuchet MS" pitchFamily="34" charset="0"/>
              </a:rPr>
              <a:t>αι για μια πλήρη περιστροφή είναι ίσος με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α</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1/π</a:t>
            </a:r>
            <a:r>
              <a:rPr lang="en-US" altLang="el-GR" sz="2000" baseline="30000" dirty="0" smtClean="0">
                <a:solidFill>
                  <a:srgbClr val="000000"/>
                </a:solidFill>
                <a:latin typeface="Trebuchet MS" pitchFamily="34" charset="0"/>
              </a:rPr>
              <a:t>2</a:t>
            </a:r>
            <a:r>
              <a:rPr lang="en-US" altLang="el-GR" sz="2000" b="1" dirty="0" smtClean="0">
                <a:solidFill>
                  <a:srgbClr val="000000"/>
                </a:solidFill>
                <a:latin typeface="Trebuchet MS" pitchFamily="34" charset="0"/>
              </a:rPr>
              <a:t> </a:t>
            </a:r>
            <a:r>
              <a:rPr lang="en-US" altLang="el-GR" sz="2000" dirty="0" smtClean="0">
                <a:solidFill>
                  <a:srgbClr val="000000"/>
                </a:solidFill>
                <a:latin typeface="Trebuchet MS" pitchFamily="34" charset="0"/>
              </a:rPr>
              <a:t>s.             </a:t>
            </a:r>
            <a:endParaRPr lang="el-GR"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π</a:t>
            </a:r>
            <a:r>
              <a:rPr lang="en-US" altLang="el-GR" sz="2000" baseline="30000" dirty="0" smtClean="0">
                <a:solidFill>
                  <a:srgbClr val="000000"/>
                </a:solidFill>
                <a:latin typeface="Trebuchet MS" pitchFamily="34" charset="0"/>
              </a:rPr>
              <a:t>2</a:t>
            </a:r>
            <a:r>
              <a:rPr lang="en-US" altLang="el-GR" sz="2000" b="1" dirty="0" smtClean="0">
                <a:solidFill>
                  <a:srgbClr val="000000"/>
                </a:solidFill>
                <a:latin typeface="Trebuchet MS" pitchFamily="34" charset="0"/>
              </a:rPr>
              <a:t> </a:t>
            </a:r>
            <a:r>
              <a:rPr lang="en-US" altLang="el-GR" sz="2000" dirty="0" smtClean="0">
                <a:solidFill>
                  <a:srgbClr val="000000"/>
                </a:solidFill>
                <a:latin typeface="Trebuchet MS" pitchFamily="34" charset="0"/>
              </a:rPr>
              <a:t>s.                </a:t>
            </a:r>
            <a:endParaRPr lang="el-GR"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π</a:t>
            </a:r>
            <a:r>
              <a:rPr lang="en-US" altLang="el-GR" sz="2000" baseline="30000" dirty="0" smtClean="0">
                <a:solidFill>
                  <a:srgbClr val="000000"/>
                </a:solidFill>
                <a:latin typeface="Trebuchet MS" pitchFamily="34" charset="0"/>
              </a:rPr>
              <a:t>2</a:t>
            </a:r>
            <a:r>
              <a:rPr lang="en-US" altLang="el-GR" sz="2000" dirty="0" smtClean="0">
                <a:solidFill>
                  <a:srgbClr val="000000"/>
                </a:solidFill>
                <a:latin typeface="Trebuchet MS" pitchFamily="34" charset="0"/>
              </a:rPr>
              <a:t>/2</a:t>
            </a:r>
            <a:r>
              <a:rPr lang="en-US" altLang="el-GR" sz="2000" b="1" dirty="0" smtClean="0">
                <a:solidFill>
                  <a:srgbClr val="000000"/>
                </a:solidFill>
                <a:latin typeface="Trebuchet MS" pitchFamily="34" charset="0"/>
              </a:rPr>
              <a:t> </a:t>
            </a:r>
            <a:r>
              <a:rPr lang="en-US" altLang="el-GR" sz="2000" dirty="0" smtClean="0">
                <a:solidFill>
                  <a:srgbClr val="000000"/>
                </a:solidFill>
                <a:latin typeface="Trebuchet MS" pitchFamily="34" charset="0"/>
              </a:rPr>
              <a:t>s.                 </a:t>
            </a:r>
            <a:endParaRPr lang="el-GR" altLang="el-GR" sz="2000" dirty="0" smtClean="0">
              <a:solidFill>
                <a:srgbClr val="000000"/>
              </a:solidFill>
              <a:latin typeface="Trebuchet MS" pitchFamily="34" charset="0"/>
            </a:endParaRP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π</a:t>
            </a:r>
            <a:r>
              <a:rPr lang="en-US" altLang="el-GR" sz="2000" b="1" dirty="0" smtClean="0">
                <a:solidFill>
                  <a:srgbClr val="000000"/>
                </a:solidFill>
                <a:latin typeface="Trebuchet MS" pitchFamily="34" charset="0"/>
              </a:rPr>
              <a:t> </a:t>
            </a:r>
            <a:r>
              <a:rPr lang="en-US" altLang="el-GR" sz="2000" dirty="0" smtClean="0">
                <a:solidFill>
                  <a:srgbClr val="000000"/>
                </a:solidFill>
                <a:latin typeface="Trebuchet MS" pitchFamily="34" charset="0"/>
              </a:rPr>
              <a:t>s.</a:t>
            </a:r>
          </a:p>
          <a:p>
            <a:pPr algn="just" fontAlgn="base">
              <a:lnSpc>
                <a:spcPct val="150000"/>
              </a:lnSpc>
              <a:spcBef>
                <a:spcPct val="0"/>
              </a:spcBef>
              <a:spcAft>
                <a:spcPct val="0"/>
              </a:spcAft>
            </a:pPr>
            <a:r>
              <a:rPr lang="en-US" altLang="el-GR" sz="2000" dirty="0" smtClean="0">
                <a:solidFill>
                  <a:srgbClr val="000000"/>
                </a:solidFill>
                <a:latin typeface="Trebuchet MS" pitchFamily="34" charset="0"/>
              </a:rPr>
              <a:t>Να </a:t>
            </a:r>
            <a:r>
              <a:rPr lang="en-US" altLang="el-GR" sz="2000" dirty="0" err="1" smtClean="0">
                <a:solidFill>
                  <a:srgbClr val="000000"/>
                </a:solidFill>
                <a:latin typeface="Trebuchet MS" pitchFamily="34" charset="0"/>
              </a:rPr>
              <a:t>δικ</a:t>
            </a:r>
            <a:r>
              <a:rPr lang="en-US" altLang="el-GR" sz="2000" dirty="0" smtClean="0">
                <a:solidFill>
                  <a:srgbClr val="000000"/>
                </a:solidFill>
                <a:latin typeface="Trebuchet MS" pitchFamily="34" charset="0"/>
              </a:rPr>
              <a:t>αιολογήσετε την απάντησή σας.   </a:t>
            </a:r>
          </a:p>
        </p:txBody>
      </p:sp>
      <p:sp>
        <p:nvSpPr>
          <p:cNvPr id="5" name="Oval 5"/>
          <p:cNvSpPr>
            <a:spLocks noChangeArrowheads="1"/>
          </p:cNvSpPr>
          <p:nvPr/>
        </p:nvSpPr>
        <p:spPr bwMode="auto">
          <a:xfrm>
            <a:off x="539553" y="231267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19306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409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0E0D1-F725-414E-9E30-1BE8E01D0A4B}" type="slidenum">
              <a:rPr lang="el-GR" altLang="el-GR" sz="1400">
                <a:solidFill>
                  <a:srgbClr val="000000"/>
                </a:solidFill>
              </a:rPr>
              <a:pPr eaLnBrk="1" hangingPunct="1"/>
              <a:t>5</a:t>
            </a:fld>
            <a:endParaRPr lang="el-GR" altLang="el-GR" sz="1400">
              <a:solidFill>
                <a:srgbClr val="000000"/>
              </a:solidFill>
            </a:endParaRPr>
          </a:p>
        </p:txBody>
      </p:sp>
      <p:sp>
        <p:nvSpPr>
          <p:cNvPr id="15363" name="Text Box 3"/>
          <p:cNvSpPr txBox="1">
            <a:spLocks noChangeArrowheads="1"/>
          </p:cNvSpPr>
          <p:nvPr/>
        </p:nvSpPr>
        <p:spPr bwMode="auto">
          <a:xfrm>
            <a:off x="775381" y="229894"/>
            <a:ext cx="8044695" cy="9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fontAlgn="base">
              <a:lnSpc>
                <a:spcPct val="150000"/>
              </a:lnSpc>
              <a:spcBef>
                <a:spcPct val="50000"/>
              </a:spcBef>
              <a:spcAft>
                <a:spcPct val="0"/>
              </a:spcAft>
              <a:buFont typeface="Arial" panose="020B0604020202020204" pitchFamily="34" charset="0"/>
              <a:buChar char="•"/>
              <a:defRPr/>
            </a:pPr>
            <a:r>
              <a:rPr lang="el-GR" altLang="el-GR" sz="2000" b="1" dirty="0">
                <a:solidFill>
                  <a:srgbClr val="0000FF"/>
                </a:solidFill>
                <a:effectLst>
                  <a:outerShdw blurRad="38100" dist="38100" dir="2700000" algn="tl">
                    <a:srgbClr val="000000"/>
                  </a:outerShdw>
                </a:effectLst>
                <a:latin typeface="Comic Sans MS" pitchFamily="66" charset="0"/>
              </a:rPr>
              <a:t>  Περίοδος </a:t>
            </a:r>
            <a:r>
              <a:rPr lang="el-GR" altLang="el-GR" sz="2000" b="1" i="1" dirty="0" smtClean="0">
                <a:solidFill>
                  <a:srgbClr val="0000FF"/>
                </a:solidFill>
                <a:effectLst>
                  <a:outerShdw blurRad="38100" dist="38100" dir="2700000" algn="tl">
                    <a:srgbClr val="000000"/>
                  </a:outerShdw>
                </a:effectLst>
                <a:latin typeface="Comic Sans MS" pitchFamily="66" charset="0"/>
              </a:rPr>
              <a:t>Τ</a:t>
            </a:r>
            <a:r>
              <a:rPr lang="en-US" altLang="el-GR" sz="2000" b="1" dirty="0" smtClean="0">
                <a:solidFill>
                  <a:srgbClr val="0000FF"/>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μιας </a:t>
            </a:r>
            <a:r>
              <a:rPr lang="el-GR" altLang="el-GR" sz="2000" b="1" dirty="0" smtClean="0">
                <a:latin typeface="Comic Sans MS" pitchFamily="66" charset="0"/>
              </a:rPr>
              <a:t>περιοδικής </a:t>
            </a:r>
            <a:r>
              <a:rPr lang="el-GR" altLang="el-GR" sz="2000" b="1" dirty="0">
                <a:latin typeface="Comic Sans MS" pitchFamily="66" charset="0"/>
              </a:rPr>
              <a:t>κίνησης  </a:t>
            </a:r>
            <a:r>
              <a:rPr lang="el-GR" altLang="el-GR" sz="2000" b="1" dirty="0" smtClean="0">
                <a:latin typeface="Comic Sans MS" pitchFamily="66" charset="0"/>
              </a:rPr>
              <a:t>είναι </a:t>
            </a:r>
            <a:r>
              <a:rPr lang="el-GR" altLang="el-GR" sz="2000" b="1" dirty="0">
                <a:latin typeface="Comic Sans MS" pitchFamily="66" charset="0"/>
              </a:rPr>
              <a:t>ο χρόνος που χρειάζεται </a:t>
            </a:r>
            <a:r>
              <a:rPr lang="el-GR" altLang="el-GR" sz="2000" b="1" dirty="0" smtClean="0">
                <a:latin typeface="Comic Sans MS" pitchFamily="66" charset="0"/>
              </a:rPr>
              <a:t>για </a:t>
            </a:r>
            <a:r>
              <a:rPr lang="el-GR" altLang="el-GR" sz="2000" b="1" dirty="0">
                <a:latin typeface="Comic Sans MS" pitchFamily="66" charset="0"/>
              </a:rPr>
              <a:t>να </a:t>
            </a:r>
            <a:r>
              <a:rPr lang="el-GR" altLang="el-GR" sz="2000" b="1" dirty="0" smtClean="0">
                <a:latin typeface="Comic Sans MS" pitchFamily="66" charset="0"/>
              </a:rPr>
              <a:t>πραγματοποιηθεί </a:t>
            </a:r>
            <a:r>
              <a:rPr lang="el-GR" altLang="el-GR" sz="2000" b="1" dirty="0">
                <a:latin typeface="Comic Sans MS" pitchFamily="66" charset="0"/>
              </a:rPr>
              <a:t>μια </a:t>
            </a:r>
            <a:r>
              <a:rPr lang="el-GR" altLang="el-GR" sz="2000" b="1" dirty="0" smtClean="0">
                <a:latin typeface="Comic Sans MS" pitchFamily="66" charset="0"/>
              </a:rPr>
              <a:t>επανάληψη της κίνησης.</a:t>
            </a:r>
            <a:endParaRPr lang="el-GR" altLang="el-GR" sz="2000" b="1" dirty="0">
              <a:latin typeface="Comic Sans MS" pitchFamily="66" charset="0"/>
            </a:endParaRPr>
          </a:p>
        </p:txBody>
      </p:sp>
      <p:sp>
        <p:nvSpPr>
          <p:cNvPr id="15366" name="Text Box 6"/>
          <p:cNvSpPr txBox="1">
            <a:spLocks noChangeArrowheads="1"/>
          </p:cNvSpPr>
          <p:nvPr/>
        </p:nvSpPr>
        <p:spPr bwMode="auto">
          <a:xfrm>
            <a:off x="2311538" y="1292332"/>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l-GR" altLang="el-GR" sz="2000" b="1" dirty="0" smtClean="0">
                <a:latin typeface="Comic Sans MS" pitchFamily="66" charset="0"/>
              </a:rPr>
              <a:t>Μονάδα μέτρησης   </a:t>
            </a:r>
            <a:r>
              <a:rPr lang="el-GR" altLang="el-GR" sz="2400" b="1" i="1" dirty="0" smtClean="0">
                <a:solidFill>
                  <a:srgbClr val="0000FF"/>
                </a:solidFill>
                <a:effectLst>
                  <a:outerShdw blurRad="38100" dist="38100" dir="2700000" algn="tl">
                    <a:srgbClr val="000000"/>
                  </a:outerShdw>
                </a:effectLst>
                <a:latin typeface="Comic Sans MS" pitchFamily="66" charset="0"/>
              </a:rPr>
              <a:t>Τ  </a:t>
            </a:r>
            <a:r>
              <a:rPr lang="el-GR" altLang="el-GR" sz="2400" b="1" i="1" dirty="0">
                <a:solidFill>
                  <a:srgbClr val="0000FF"/>
                </a:solidFill>
                <a:effectLst>
                  <a:outerShdw blurRad="38100" dist="38100" dir="2700000" algn="tl">
                    <a:srgbClr val="000000"/>
                  </a:outerShdw>
                </a:effectLst>
                <a:latin typeface="Comic Sans MS" pitchFamily="66" charset="0"/>
                <a:cs typeface="Times New Roman" pitchFamily="18" charset="0"/>
              </a:rPr>
              <a:t>→  </a:t>
            </a:r>
            <a:r>
              <a:rPr lang="el-GR" altLang="el-GR" sz="2400" b="1" dirty="0" smtClean="0">
                <a:solidFill>
                  <a:srgbClr val="0000FF"/>
                </a:solidFill>
                <a:effectLst>
                  <a:outerShdw blurRad="38100" dist="38100" dir="2700000" algn="tl">
                    <a:srgbClr val="000000"/>
                  </a:outerShdw>
                </a:effectLst>
                <a:latin typeface="Comic Sans MS" pitchFamily="66" charset="0"/>
                <a:cs typeface="Times New Roman" pitchFamily="18" charset="0"/>
              </a:rPr>
              <a:t>1</a:t>
            </a:r>
            <a:r>
              <a:rPr lang="en-US" altLang="el-GR" sz="2400" b="1" dirty="0" smtClean="0">
                <a:solidFill>
                  <a:srgbClr val="0000FF"/>
                </a:solidFill>
                <a:effectLst>
                  <a:outerShdw blurRad="38100" dist="38100" dir="2700000" algn="tl">
                    <a:srgbClr val="000000"/>
                  </a:outerShdw>
                </a:effectLst>
                <a:latin typeface="Comic Sans MS" pitchFamily="66" charset="0"/>
                <a:cs typeface="Times New Roman" pitchFamily="18" charset="0"/>
              </a:rPr>
              <a:t>s</a:t>
            </a:r>
            <a:endParaRPr lang="el-GR" altLang="el-GR" sz="2400" b="1" dirty="0">
              <a:solidFill>
                <a:srgbClr val="0000FF"/>
              </a:solidFill>
              <a:effectLst>
                <a:outerShdw blurRad="38100" dist="38100" dir="2700000" algn="tl">
                  <a:srgbClr val="000000"/>
                </a:outerShdw>
              </a:effectLst>
              <a:latin typeface="Comic Sans MS" pitchFamily="66" charset="0"/>
              <a:cs typeface="Times New Roman" pitchFamily="18" charset="0"/>
            </a:endParaRPr>
          </a:p>
        </p:txBody>
      </p:sp>
      <p:sp>
        <p:nvSpPr>
          <p:cNvPr id="15367" name="Text Box 7"/>
          <p:cNvSpPr txBox="1">
            <a:spLocks noChangeArrowheads="1"/>
          </p:cNvSpPr>
          <p:nvPr/>
        </p:nvSpPr>
        <p:spPr bwMode="auto">
          <a:xfrm>
            <a:off x="775381" y="1747520"/>
            <a:ext cx="8064500" cy="188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fontAlgn="base">
              <a:lnSpc>
                <a:spcPct val="150000"/>
              </a:lnSpc>
              <a:spcBef>
                <a:spcPct val="50000"/>
              </a:spcBef>
              <a:spcAft>
                <a:spcPct val="0"/>
              </a:spcAft>
              <a:buFont typeface="Arial" panose="020B0604020202020204" pitchFamily="34" charset="0"/>
              <a:buChar char="•"/>
              <a:defRPr/>
            </a:pPr>
            <a:r>
              <a:rPr lang="el-GR" altLang="el-GR" sz="2000" b="1" dirty="0">
                <a:solidFill>
                  <a:srgbClr val="006600"/>
                </a:solidFill>
                <a:effectLst>
                  <a:outerShdw blurRad="38100" dist="38100" dir="2700000" algn="tl">
                    <a:srgbClr val="000000"/>
                  </a:outerShdw>
                </a:effectLst>
                <a:latin typeface="Comic Sans MS" pitchFamily="66" charset="0"/>
              </a:rPr>
              <a:t>  Συχνότητα </a:t>
            </a:r>
            <a:r>
              <a:rPr lang="en-US" altLang="el-GR" sz="2000" b="1" i="1" dirty="0">
                <a:solidFill>
                  <a:srgbClr val="006600"/>
                </a:solidFill>
                <a:effectLst>
                  <a:outerShdw blurRad="38100" dist="38100" dir="2700000" algn="tl">
                    <a:srgbClr val="000000"/>
                  </a:outerShdw>
                </a:effectLst>
                <a:latin typeface="Comic Sans MS" pitchFamily="66" charset="0"/>
              </a:rPr>
              <a:t>f</a:t>
            </a:r>
            <a:r>
              <a:rPr lang="en-US" altLang="el-GR" sz="2000" b="1" dirty="0">
                <a:solidFill>
                  <a:srgbClr val="0066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μιας </a:t>
            </a:r>
            <a:r>
              <a:rPr lang="el-GR" altLang="el-GR" sz="2000" b="1" dirty="0" smtClean="0">
                <a:latin typeface="Comic Sans MS" pitchFamily="66" charset="0"/>
              </a:rPr>
              <a:t>περιοδικής </a:t>
            </a:r>
            <a:r>
              <a:rPr lang="el-GR" altLang="el-GR" sz="2000" b="1" dirty="0">
                <a:latin typeface="Comic Sans MS" pitchFamily="66" charset="0"/>
              </a:rPr>
              <a:t>κίνησης </a:t>
            </a:r>
            <a:r>
              <a:rPr lang="el-GR" altLang="el-GR" sz="2000" b="1" dirty="0" smtClean="0">
                <a:latin typeface="Comic Sans MS" pitchFamily="66" charset="0"/>
              </a:rPr>
              <a:t>είναι </a:t>
            </a:r>
            <a:r>
              <a:rPr lang="el-GR" altLang="el-GR" sz="2000" b="1" dirty="0">
                <a:latin typeface="Comic Sans MS" pitchFamily="66" charset="0"/>
              </a:rPr>
              <a:t>το φυσικό μέγεθος που εκφράζεται με το πηλίκο του αριθμού </a:t>
            </a:r>
            <a:r>
              <a:rPr lang="el-GR" altLang="el-GR" sz="2000" b="1" i="1" dirty="0">
                <a:latin typeface="Comic Sans MS" pitchFamily="66" charset="0"/>
              </a:rPr>
              <a:t>Ν</a:t>
            </a:r>
            <a:r>
              <a:rPr lang="el-GR" altLang="el-GR" sz="2000" b="1" dirty="0">
                <a:latin typeface="Comic Sans MS" pitchFamily="66" charset="0"/>
              </a:rPr>
              <a:t> των </a:t>
            </a:r>
            <a:r>
              <a:rPr lang="el-GR" altLang="el-GR" sz="2000" b="1" dirty="0" smtClean="0">
                <a:latin typeface="Comic Sans MS" pitchFamily="66" charset="0"/>
              </a:rPr>
              <a:t>επαναλήψεων </a:t>
            </a:r>
            <a:r>
              <a:rPr lang="el-GR" altLang="el-GR" sz="2000" b="1" dirty="0">
                <a:latin typeface="Comic Sans MS" pitchFamily="66" charset="0"/>
              </a:rPr>
              <a:t>που </a:t>
            </a:r>
            <a:r>
              <a:rPr lang="el-GR" altLang="el-GR" sz="2000" b="1" dirty="0" smtClean="0">
                <a:latin typeface="Comic Sans MS" pitchFamily="66" charset="0"/>
              </a:rPr>
              <a:t>εκτελούνται προς </a:t>
            </a:r>
            <a:r>
              <a:rPr lang="el-GR" altLang="el-GR" sz="2000" b="1" dirty="0">
                <a:latin typeface="Comic Sans MS" pitchFamily="66" charset="0"/>
              </a:rPr>
              <a:t>το χρόνο </a:t>
            </a:r>
            <a:r>
              <a:rPr lang="en-US" altLang="el-GR" sz="2000" b="1" i="1" dirty="0">
                <a:latin typeface="Comic Sans MS" pitchFamily="66" charset="0"/>
              </a:rPr>
              <a:t>t</a:t>
            </a:r>
            <a:r>
              <a:rPr lang="en-US" altLang="el-GR" sz="2000" b="1" dirty="0">
                <a:latin typeface="Comic Sans MS" pitchFamily="66" charset="0"/>
              </a:rPr>
              <a:t> </a:t>
            </a:r>
            <a:r>
              <a:rPr lang="el-GR" altLang="el-GR" sz="2000" b="1" dirty="0">
                <a:latin typeface="Comic Sans MS" pitchFamily="66" charset="0"/>
              </a:rPr>
              <a:t>μέσα στον οποίο πραγματοποιήθηκαν.</a:t>
            </a:r>
          </a:p>
        </p:txBody>
      </p:sp>
      <mc:AlternateContent xmlns:mc="http://schemas.openxmlformats.org/markup-compatibility/2006">
        <mc:Choice xmlns:a14="http://schemas.microsoft.com/office/drawing/2010/main" Requires="a14">
          <p:sp>
            <p:nvSpPr>
              <p:cNvPr id="15369" name="Text Box 9"/>
              <p:cNvSpPr txBox="1">
                <a:spLocks noChangeArrowheads="1"/>
              </p:cNvSpPr>
              <p:nvPr/>
            </p:nvSpPr>
            <p:spPr bwMode="auto">
              <a:xfrm>
                <a:off x="1331343" y="4322365"/>
                <a:ext cx="6513885" cy="5028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000" b="1" dirty="0" smtClean="0">
                    <a:solidFill>
                      <a:srgbClr val="000000"/>
                    </a:solidFill>
                    <a:latin typeface="Comic Sans MS" pitchFamily="66" charset="0"/>
                  </a:rPr>
                  <a:t>Μονάδα μέτρησης </a:t>
                </a:r>
                <a:r>
                  <a:rPr lang="en-US" altLang="el-GR" sz="2000" b="1" i="1" dirty="0" smtClean="0">
                    <a:solidFill>
                      <a:srgbClr val="000000"/>
                    </a:solidFill>
                    <a:latin typeface="Comic Sans MS" pitchFamily="66" charset="0"/>
                  </a:rPr>
                  <a:t>f  </a:t>
                </a:r>
                <a:r>
                  <a:rPr lang="en-US" altLang="el-GR" sz="2000" b="1" i="1" dirty="0">
                    <a:solidFill>
                      <a:srgbClr val="000000"/>
                    </a:solidFill>
                    <a:latin typeface="Comic Sans MS" pitchFamily="66" charset="0"/>
                    <a:cs typeface="Times New Roman" pitchFamily="18" charset="0"/>
                  </a:rPr>
                  <a:t>→ </a:t>
                </a:r>
                <a14:m>
                  <m:oMath xmlns:m="http://schemas.openxmlformats.org/officeDocument/2006/math">
                    <m:r>
                      <a:rPr lang="en-US" altLang="el-GR" sz="2000" b="1" i="0" smtClean="0">
                        <a:solidFill>
                          <a:srgbClr val="000000"/>
                        </a:solidFill>
                        <a:latin typeface="Cambria Math"/>
                        <a:cs typeface="Times New Roman" pitchFamily="18" charset="0"/>
                      </a:rPr>
                      <m:t>𝟏</m:t>
                    </m:r>
                    <m:f>
                      <m:fPr>
                        <m:ctrlPr>
                          <a:rPr lang="en-US" altLang="el-GR" sz="2000" b="1" i="1" smtClean="0">
                            <a:solidFill>
                              <a:srgbClr val="000000"/>
                            </a:solidFill>
                            <a:latin typeface="Cambria Math" panose="02040503050406030204" pitchFamily="18" charset="0"/>
                            <a:cs typeface="Times New Roman" pitchFamily="18" charset="0"/>
                          </a:rPr>
                        </m:ctrlPr>
                      </m:fPr>
                      <m:num>
                        <m:r>
                          <a:rPr lang="el-GR" altLang="el-GR" sz="2000" b="1" i="0" smtClean="0">
                            <a:solidFill>
                              <a:srgbClr val="000000"/>
                            </a:solidFill>
                            <a:latin typeface="Cambria Math"/>
                            <a:cs typeface="Times New Roman" pitchFamily="18" charset="0"/>
                          </a:rPr>
                          <m:t>𝛆𝛑𝛂𝛎</m:t>
                        </m:r>
                        <m:r>
                          <a:rPr lang="el-GR" altLang="el-GR" sz="2000" b="1" i="0" smtClean="0">
                            <a:solidFill>
                              <a:srgbClr val="000000"/>
                            </a:solidFill>
                            <a:latin typeface="Cambria Math"/>
                            <a:cs typeface="Times New Roman" pitchFamily="18" charset="0"/>
                          </a:rPr>
                          <m:t>.</m:t>
                        </m:r>
                      </m:num>
                      <m:den>
                        <m:r>
                          <a:rPr lang="en-US" altLang="el-GR" sz="2000" b="1" i="0" smtClean="0">
                            <a:solidFill>
                              <a:srgbClr val="000000"/>
                            </a:solidFill>
                            <a:latin typeface="Cambria Math"/>
                            <a:cs typeface="Times New Roman" pitchFamily="18" charset="0"/>
                          </a:rPr>
                          <m:t>𝐬</m:t>
                        </m:r>
                      </m:den>
                    </m:f>
                  </m:oMath>
                </a14:m>
                <a:r>
                  <a:rPr lang="el-GR" altLang="el-GR" sz="2000" b="1" dirty="0" smtClean="0">
                    <a:solidFill>
                      <a:srgbClr val="000000"/>
                    </a:solidFill>
                    <a:latin typeface="Comic Sans MS" pitchFamily="66" charset="0"/>
                    <a:cs typeface="Times New Roman" pitchFamily="18" charset="0"/>
                  </a:rPr>
                  <a:t> =</a:t>
                </a:r>
                <a:r>
                  <a:rPr lang="el-GR" altLang="el-GR" sz="2000" b="1" i="1" dirty="0" smtClean="0">
                    <a:solidFill>
                      <a:srgbClr val="000000"/>
                    </a:solidFill>
                    <a:latin typeface="Comic Sans MS" pitchFamily="66" charset="0"/>
                    <a:cs typeface="Times New Roman" pitchFamily="18" charset="0"/>
                  </a:rPr>
                  <a:t> </a:t>
                </a:r>
                <a:r>
                  <a:rPr lang="el-GR" altLang="el-GR" sz="2000" b="1" dirty="0" smtClean="0">
                    <a:solidFill>
                      <a:srgbClr val="000000"/>
                    </a:solidFill>
                    <a:latin typeface="Comic Sans MS" pitchFamily="66" charset="0"/>
                    <a:cs typeface="Times New Roman" pitchFamily="18" charset="0"/>
                  </a:rPr>
                  <a:t>1</a:t>
                </a:r>
                <a:r>
                  <a:rPr lang="en-US" altLang="el-GR" sz="2000" b="1" dirty="0" smtClean="0">
                    <a:solidFill>
                      <a:srgbClr val="000000"/>
                    </a:solidFill>
                    <a:latin typeface="Comic Sans MS" pitchFamily="66" charset="0"/>
                  </a:rPr>
                  <a:t>s</a:t>
                </a:r>
                <a:r>
                  <a:rPr lang="en-US" altLang="el-GR" sz="2000" b="1" baseline="30000" dirty="0" smtClean="0">
                    <a:solidFill>
                      <a:srgbClr val="000000"/>
                    </a:solidFill>
                    <a:latin typeface="Comic Sans MS" pitchFamily="66" charset="0"/>
                  </a:rPr>
                  <a:t>-1</a:t>
                </a:r>
                <a:r>
                  <a:rPr lang="el-GR" altLang="el-GR" sz="2000" b="1" i="1" dirty="0" smtClean="0">
                    <a:solidFill>
                      <a:srgbClr val="000000"/>
                    </a:solidFill>
                    <a:latin typeface="Comic Sans MS" pitchFamily="66" charset="0"/>
                    <a:cs typeface="Times New Roman" pitchFamily="18" charset="0"/>
                  </a:rPr>
                  <a:t> </a:t>
                </a:r>
                <a:r>
                  <a:rPr lang="el-GR" altLang="el-GR" sz="2000" b="1" dirty="0" smtClean="0">
                    <a:solidFill>
                      <a:srgbClr val="000000"/>
                    </a:solidFill>
                    <a:latin typeface="Comic Sans MS" pitchFamily="66" charset="0"/>
                    <a:cs typeface="Times New Roman" pitchFamily="18" charset="0"/>
                  </a:rPr>
                  <a:t>= 1</a:t>
                </a:r>
                <a:r>
                  <a:rPr lang="en-US" altLang="el-GR" sz="2000" b="1" dirty="0" smtClean="0">
                    <a:solidFill>
                      <a:srgbClr val="000000"/>
                    </a:solidFill>
                    <a:latin typeface="Comic Sans MS" pitchFamily="66" charset="0"/>
                    <a:cs typeface="Times New Roman" pitchFamily="18" charset="0"/>
                  </a:rPr>
                  <a:t>Hz</a:t>
                </a:r>
                <a:r>
                  <a:rPr lang="el-GR" altLang="el-GR" sz="2000" b="1" dirty="0" smtClean="0">
                    <a:solidFill>
                      <a:srgbClr val="000000"/>
                    </a:solidFill>
                    <a:latin typeface="Comic Sans MS" pitchFamily="66" charset="0"/>
                    <a:cs typeface="Times New Roman" pitchFamily="18" charset="0"/>
                  </a:rPr>
                  <a:t> (</a:t>
                </a:r>
                <a:r>
                  <a:rPr lang="el-GR" altLang="el-GR" sz="2000" b="1" dirty="0" err="1" smtClean="0">
                    <a:solidFill>
                      <a:srgbClr val="000000"/>
                    </a:solidFill>
                    <a:latin typeface="Comic Sans MS" pitchFamily="66" charset="0"/>
                    <a:cs typeface="Times New Roman" pitchFamily="18" charset="0"/>
                  </a:rPr>
                  <a:t>Χερτζ</a:t>
                </a:r>
                <a:r>
                  <a:rPr lang="el-GR" altLang="el-GR" sz="2000" b="1" dirty="0" smtClean="0">
                    <a:solidFill>
                      <a:srgbClr val="000000"/>
                    </a:solidFill>
                    <a:latin typeface="Comic Sans MS" pitchFamily="66" charset="0"/>
                    <a:cs typeface="Times New Roman" pitchFamily="18" charset="0"/>
                  </a:rPr>
                  <a:t>)</a:t>
                </a:r>
                <a:r>
                  <a:rPr lang="en-US" altLang="el-GR" sz="2000" b="1" dirty="0" smtClean="0">
                    <a:solidFill>
                      <a:srgbClr val="000000"/>
                    </a:solidFill>
                    <a:latin typeface="Comic Sans MS" pitchFamily="66" charset="0"/>
                    <a:cs typeface="Times New Roman" pitchFamily="18" charset="0"/>
                  </a:rPr>
                  <a:t> </a:t>
                </a:r>
                <a:endParaRPr lang="en-US" altLang="el-GR" sz="2000" b="1" dirty="0">
                  <a:solidFill>
                    <a:srgbClr val="000000"/>
                  </a:solidFill>
                  <a:latin typeface="Comic Sans MS" pitchFamily="66" charset="0"/>
                  <a:cs typeface="Times New Roman" pitchFamily="18" charset="0"/>
                </a:endParaRPr>
              </a:p>
            </p:txBody>
          </p:sp>
        </mc:Choice>
        <mc:Fallback>
          <p:sp>
            <p:nvSpPr>
              <p:cNvPr id="15369" name="Text Box 9"/>
              <p:cNvSpPr txBox="1">
                <a:spLocks noRot="1" noChangeAspect="1" noMove="1" noResize="1" noEditPoints="1" noAdjustHandles="1" noChangeArrowheads="1" noChangeShapeType="1" noTextEdit="1"/>
              </p:cNvSpPr>
              <p:nvPr/>
            </p:nvSpPr>
            <p:spPr bwMode="auto">
              <a:xfrm>
                <a:off x="1331343" y="4322365"/>
                <a:ext cx="6513885" cy="502830"/>
              </a:xfrm>
              <a:prstGeom prst="rect">
                <a:avLst/>
              </a:prstGeom>
              <a:blipFill>
                <a:blip r:embed="rId2"/>
                <a:stretch>
                  <a:fillRect l="-935" b="-60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5372" name="Text Box 12"/>
          <p:cNvSpPr txBox="1">
            <a:spLocks noChangeArrowheads="1"/>
          </p:cNvSpPr>
          <p:nvPr/>
        </p:nvSpPr>
        <p:spPr bwMode="auto">
          <a:xfrm>
            <a:off x="1331343" y="4913375"/>
            <a:ext cx="66247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fontAlgn="base">
              <a:lnSpc>
                <a:spcPct val="150000"/>
              </a:lnSpc>
              <a:spcBef>
                <a:spcPct val="50000"/>
              </a:spcBef>
              <a:spcAft>
                <a:spcPct val="0"/>
              </a:spcAft>
              <a:defRPr/>
            </a:pPr>
            <a:r>
              <a:rPr lang="el-GR" altLang="el-GR" sz="2000" b="1" dirty="0">
                <a:solidFill>
                  <a:srgbClr val="000000"/>
                </a:solidFill>
                <a:latin typeface="Comic Sans MS" pitchFamily="66" charset="0"/>
              </a:rPr>
              <a:t>Η περίοδος και η συχνότητα συνδέονται με τη σχέση</a:t>
            </a:r>
          </a:p>
        </p:txBody>
      </p:sp>
      <mc:AlternateContent xmlns:mc="http://schemas.openxmlformats.org/markup-compatibility/2006">
        <mc:Choice xmlns:a14="http://schemas.microsoft.com/office/drawing/2010/main" Requires="a14">
          <p:sp>
            <p:nvSpPr>
              <p:cNvPr id="2" name="TextBox 1"/>
              <p:cNvSpPr txBox="1"/>
              <p:nvPr/>
            </p:nvSpPr>
            <p:spPr>
              <a:xfrm>
                <a:off x="3779615" y="3161203"/>
                <a:ext cx="17281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006600"/>
                          </a:solidFill>
                          <a:effectLst>
                            <a:outerShdw blurRad="38100" dist="38100" dir="2700000" algn="tl">
                              <a:srgbClr val="000000">
                                <a:alpha val="43137"/>
                              </a:srgbClr>
                            </a:outerShdw>
                          </a:effectLst>
                          <a:latin typeface="Cambria Math"/>
                        </a:rPr>
                        <m:t>𝒇</m:t>
                      </m:r>
                      <m:r>
                        <a:rPr lang="en-US" sz="2800" b="1" i="1" smtClean="0">
                          <a:solidFill>
                            <a:srgbClr val="006600"/>
                          </a:solidFill>
                          <a:effectLst>
                            <a:outerShdw blurRad="38100" dist="38100" dir="2700000" algn="tl">
                              <a:srgbClr val="000000">
                                <a:alpha val="43137"/>
                              </a:srgbClr>
                            </a:outerShdw>
                          </a:effectLst>
                          <a:latin typeface="Cambria Math"/>
                        </a:rPr>
                        <m:t>= </m:t>
                      </m:r>
                      <m:f>
                        <m:fPr>
                          <m:ctrlPr>
                            <a:rPr lang="en-US" sz="28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006600"/>
                              </a:solidFill>
                              <a:effectLst>
                                <a:outerShdw blurRad="38100" dist="38100" dir="2700000" algn="tl">
                                  <a:srgbClr val="000000">
                                    <a:alpha val="43137"/>
                                  </a:srgbClr>
                                </a:outerShdw>
                              </a:effectLst>
                              <a:latin typeface="Cambria Math"/>
                            </a:rPr>
                            <m:t>𝑵</m:t>
                          </m:r>
                        </m:num>
                        <m:den>
                          <m:r>
                            <a:rPr lang="en-US" sz="2800" b="1" i="1" smtClean="0">
                              <a:solidFill>
                                <a:srgbClr val="0066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006600"/>
                  </a:solidFill>
                  <a:effectLst>
                    <a:outerShdw blurRad="38100" dist="38100" dir="2700000" algn="tl">
                      <a:srgbClr val="000000">
                        <a:alpha val="43137"/>
                      </a:srgbClr>
                    </a:outerShdw>
                  </a:effectLst>
                </a:endParaRPr>
              </a:p>
            </p:txBody>
          </p:sp>
        </mc:Choice>
        <mc:Fallback>
          <p:sp>
            <p:nvSpPr>
              <p:cNvPr id="2" name="TextBox 1"/>
              <p:cNvSpPr txBox="1">
                <a:spLocks noRot="1" noChangeAspect="1" noMove="1" noResize="1" noEditPoints="1" noAdjustHandles="1" noChangeArrowheads="1" noChangeShapeType="1" noTextEdit="1"/>
              </p:cNvSpPr>
              <p:nvPr/>
            </p:nvSpPr>
            <p:spPr>
              <a:xfrm>
                <a:off x="3779615" y="3161203"/>
                <a:ext cx="1728192" cy="898964"/>
              </a:xfrm>
              <a:prstGeom prst="rect">
                <a:avLst/>
              </a:prstGeom>
              <a:blipFill>
                <a:blip r:embed="rId3"/>
                <a:stretch>
                  <a:fillRect b="-136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967514" y="5396186"/>
                <a:ext cx="1208971"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a:rPr>
                        <m:t>𝒇</m:t>
                      </m:r>
                      <m:r>
                        <a:rPr lang="en-US" sz="2400" b="1" i="1" smtClean="0">
                          <a:solidFill>
                            <a:srgbClr val="FF0000"/>
                          </a:solidFill>
                          <a:effectLst>
                            <a:outerShdw blurRad="38100" dist="38100" dir="2700000" algn="tl">
                              <a:srgbClr val="000000">
                                <a:alpha val="43137"/>
                              </a:srgbClr>
                            </a:outerShdw>
                          </a:effectLst>
                          <a:latin typeface="Cambria Math"/>
                        </a:rPr>
                        <m:t>= </m:t>
                      </m:r>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a:rPr>
                            <m:t>𝟏</m:t>
                          </m:r>
                        </m:num>
                        <m:den>
                          <m:r>
                            <a:rPr lang="en-US" sz="2400" b="1" i="1" smtClean="0">
                              <a:solidFill>
                                <a:srgbClr val="FF0000"/>
                              </a:solidFill>
                              <a:effectLst>
                                <a:outerShdw blurRad="38100" dist="38100" dir="2700000" algn="tl">
                                  <a:srgbClr val="000000">
                                    <a:alpha val="43137"/>
                                  </a:srgbClr>
                                </a:outerShdw>
                              </a:effectLst>
                              <a:latin typeface="Cambria Math"/>
                            </a:rPr>
                            <m:t>𝑻</m:t>
                          </m:r>
                        </m:den>
                      </m:f>
                    </m:oMath>
                  </m:oMathPara>
                </a14:m>
                <a:endParaRPr lang="el-GR" sz="2400" b="1" dirty="0">
                  <a:solidFill>
                    <a:srgbClr val="006600"/>
                  </a:solidFill>
                  <a:effectLst>
                    <a:outerShdw blurRad="38100" dist="38100" dir="2700000" algn="tl">
                      <a:srgbClr val="000000">
                        <a:alpha val="43137"/>
                      </a:srgbClr>
                    </a:outerShdw>
                  </a:effectLst>
                </a:endParaRPr>
              </a:p>
            </p:txBody>
          </p:sp>
        </mc:Choice>
        <mc:Fallback>
          <p:sp>
            <p:nvSpPr>
              <p:cNvPr id="11" name="TextBox 10"/>
              <p:cNvSpPr txBox="1">
                <a:spLocks noRot="1" noChangeAspect="1" noMove="1" noResize="1" noEditPoints="1" noAdjustHandles="1" noChangeArrowheads="1" noChangeShapeType="1" noTextEdit="1"/>
              </p:cNvSpPr>
              <p:nvPr/>
            </p:nvSpPr>
            <p:spPr>
              <a:xfrm>
                <a:off x="3967514" y="5396186"/>
                <a:ext cx="1208971" cy="783804"/>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677703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par>
                          <p:cTn id="8" fill="hold" nodeType="with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5366"/>
                                        </p:tgtEl>
                                        <p:attrNameLst>
                                          <p:attrName>style.visibility</p:attrName>
                                        </p:attrNameLst>
                                      </p:cBhvr>
                                      <p:to>
                                        <p:strVal val="visible"/>
                                      </p:to>
                                    </p:set>
                                    <p:animEffect transition="in" filter="dissolve">
                                      <p:cBhvr>
                                        <p:cTn id="11" dur="500"/>
                                        <p:tgtEl>
                                          <p:spTgt spid="15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7"/>
                                        </p:tgtEl>
                                        <p:attrNameLst>
                                          <p:attrName>style.visibility</p:attrName>
                                        </p:attrNameLst>
                                      </p:cBhvr>
                                      <p:to>
                                        <p:strVal val="visible"/>
                                      </p:to>
                                    </p:set>
                                    <p:animEffect transition="in" filter="dissolve">
                                      <p:cBhvr>
                                        <p:cTn id="16" dur="500"/>
                                        <p:tgtEl>
                                          <p:spTgt spid="1536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9" presetClass="entr" presetSubtype="0" fill="hold" grpId="0" nodeType="afterEffect">
                                  <p:stCondLst>
                                    <p:cond delay="500"/>
                                  </p:stCondLst>
                                  <p:childTnLst>
                                    <p:set>
                                      <p:cBhvr>
                                        <p:cTn id="26" dur="1" fill="hold">
                                          <p:stCondLst>
                                            <p:cond delay="0"/>
                                          </p:stCondLst>
                                        </p:cTn>
                                        <p:tgtEl>
                                          <p:spTgt spid="15369"/>
                                        </p:tgtEl>
                                        <p:attrNameLst>
                                          <p:attrName>style.visibility</p:attrName>
                                        </p:attrNameLst>
                                      </p:cBhvr>
                                      <p:to>
                                        <p:strVal val="visible"/>
                                      </p:to>
                                    </p:set>
                                    <p:animEffect transition="in" filter="dissolve">
                                      <p:cBhvr>
                                        <p:cTn id="27" dur="500"/>
                                        <p:tgtEl>
                                          <p:spTgt spid="153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dissolve">
                                      <p:cBhvr>
                                        <p:cTn id="32" dur="500"/>
                                        <p:tgtEl>
                                          <p:spTgt spid="1537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6" grpId="0"/>
      <p:bldP spid="15367" grpId="0"/>
      <p:bldP spid="15369" grpId="0"/>
      <p:bldP spid="15372" grpId="0"/>
      <p:bldP spid="2"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50</a:t>
            </a:fld>
            <a:endParaRPr lang="el-GR" dirty="0">
              <a:solidFill>
                <a:schemeClr val="tx1"/>
              </a:solidFill>
            </a:endParaRPr>
          </a:p>
        </p:txBody>
      </p:sp>
      <p:sp>
        <p:nvSpPr>
          <p:cNvPr id="4" name="TextBox 3"/>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959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51</a:t>
            </a:fld>
            <a:endParaRPr lang="el-GR" dirty="0">
              <a:solidFill>
                <a:prstClr val="black"/>
              </a:solidFill>
            </a:endParaRPr>
          </a:p>
        </p:txBody>
      </p:sp>
      <p:sp>
        <p:nvSpPr>
          <p:cNvPr id="4" name="Rectangle 4"/>
          <p:cNvSpPr>
            <a:spLocks noChangeArrowheads="1"/>
          </p:cNvSpPr>
          <p:nvPr/>
        </p:nvSpPr>
        <p:spPr bwMode="auto">
          <a:xfrm>
            <a:off x="647725" y="25152"/>
            <a:ext cx="7848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1</a:t>
            </a:r>
            <a:r>
              <a:rPr lang="en-US" altLang="el-GR" sz="2000" b="1"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Έν</a:t>
            </a:r>
            <a:r>
              <a:rPr lang="en-US" altLang="el-GR" sz="2000" dirty="0" smtClean="0">
                <a:solidFill>
                  <a:srgbClr val="000000"/>
                </a:solidFill>
                <a:latin typeface="Trebuchet MS" pitchFamily="34" charset="0"/>
              </a:rPr>
              <a:t>α  CD-ROM  περιστρέφεται στον υπολογιστή με 480 περιστροφές στο λεπτό. Η τα</a:t>
            </a:r>
            <a:r>
              <a:rPr lang="en-US" altLang="el-GR" sz="2000" dirty="0" err="1" smtClean="0">
                <a:solidFill>
                  <a:srgbClr val="000000"/>
                </a:solidFill>
                <a:latin typeface="Trebuchet MS" pitchFamily="34" charset="0"/>
              </a:rPr>
              <a:t>χύτητ</a:t>
            </a:r>
            <a:r>
              <a:rPr lang="en-US" altLang="el-GR" sz="2000" dirty="0" smtClean="0">
                <a:solidFill>
                  <a:srgbClr val="000000"/>
                </a:solidFill>
                <a:latin typeface="Trebuchet MS" pitchFamily="34" charset="0"/>
              </a:rPr>
              <a:t>α ενός σημείου της περιφέρειας του CD είναι </a:t>
            </a:r>
            <a:r>
              <a:rPr lang="el-GR" altLang="el-GR" sz="2000" dirty="0" smtClean="0">
                <a:solidFill>
                  <a:srgbClr val="000000"/>
                </a:solidFill>
                <a:latin typeface="Trebuchet MS" pitchFamily="34" charset="0"/>
              </a:rPr>
              <a:t> </a:t>
            </a:r>
            <a:r>
              <a:rPr lang="en-US" altLang="el-GR" sz="2000" dirty="0" smtClean="0">
                <a:solidFill>
                  <a:srgbClr val="000000"/>
                </a:solidFill>
                <a:latin typeface="Trebuchet MS" pitchFamily="34" charset="0"/>
              </a:rPr>
              <a:t>3m/s. Να υπ</a:t>
            </a:r>
            <a:r>
              <a:rPr lang="en-US" altLang="el-GR" sz="2000" dirty="0" err="1" smtClean="0">
                <a:solidFill>
                  <a:srgbClr val="000000"/>
                </a:solidFill>
                <a:latin typeface="Trebuchet MS" pitchFamily="34" charset="0"/>
              </a:rPr>
              <a:t>ολογίσετε</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γι</a:t>
            </a:r>
            <a:r>
              <a:rPr lang="en-US" altLang="el-GR" sz="2000" dirty="0" smtClean="0">
                <a:solidFill>
                  <a:srgbClr val="000000"/>
                </a:solidFill>
                <a:latin typeface="Trebuchet MS" pitchFamily="34" charset="0"/>
              </a:rPr>
              <a:t>α το CD:</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α</a:t>
            </a:r>
            <a:r>
              <a:rPr lang="el-GR"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Τ</a:t>
            </a:r>
            <a:r>
              <a:rPr lang="en-US" altLang="el-GR" sz="2000" dirty="0" smtClean="0">
                <a:solidFill>
                  <a:srgbClr val="000000"/>
                </a:solidFill>
                <a:latin typeface="Trebuchet MS" pitchFamily="34" charset="0"/>
              </a:rPr>
              <a:t>η </a:t>
            </a:r>
            <a:r>
              <a:rPr lang="en-US" altLang="el-GR" sz="2000" dirty="0" err="1" smtClean="0">
                <a:solidFill>
                  <a:srgbClr val="000000"/>
                </a:solidFill>
                <a:latin typeface="Trebuchet MS" pitchFamily="34" charset="0"/>
              </a:rPr>
              <a:t>συχνότητ</a:t>
            </a:r>
            <a:r>
              <a:rPr lang="en-US" altLang="el-GR" sz="2000" dirty="0" smtClean="0">
                <a:solidFill>
                  <a:srgbClr val="000000"/>
                </a:solidFill>
                <a:latin typeface="Trebuchet MS" pitchFamily="34" charset="0"/>
              </a:rPr>
              <a:t>α περιστροφής του. </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β</a:t>
            </a:r>
            <a:r>
              <a:rPr lang="el-GR"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Τ</a:t>
            </a:r>
            <a:r>
              <a:rPr lang="en-US" altLang="el-GR" sz="2000" dirty="0" err="1" smtClean="0">
                <a:solidFill>
                  <a:srgbClr val="000000"/>
                </a:solidFill>
                <a:latin typeface="Trebuchet MS" pitchFamily="34" charset="0"/>
              </a:rPr>
              <a:t>ην</a:t>
            </a:r>
            <a:r>
              <a:rPr lang="en-US" altLang="el-GR" sz="2000" dirty="0" smtClean="0">
                <a:solidFill>
                  <a:srgbClr val="000000"/>
                </a:solidFill>
                <a:latin typeface="Trebuchet MS" pitchFamily="34" charset="0"/>
              </a:rPr>
              <a:t> α</a:t>
            </a:r>
            <a:r>
              <a:rPr lang="en-US" altLang="el-GR" sz="2000" dirty="0" err="1" smtClean="0">
                <a:solidFill>
                  <a:srgbClr val="000000"/>
                </a:solidFill>
                <a:latin typeface="Trebuchet MS" pitchFamily="34" charset="0"/>
              </a:rPr>
              <a:t>κτίν</a:t>
            </a:r>
            <a:r>
              <a:rPr lang="en-US" altLang="el-GR" sz="2000" dirty="0" smtClean="0">
                <a:solidFill>
                  <a:srgbClr val="000000"/>
                </a:solidFill>
                <a:latin typeface="Trebuchet MS" pitchFamily="34" charset="0"/>
              </a:rPr>
              <a:t>α του. </a:t>
            </a:r>
          </a:p>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γ.</a:t>
            </a:r>
            <a:r>
              <a:rPr lang="el-GR" altLang="el-GR" sz="2000" dirty="0" smtClean="0">
                <a:solidFill>
                  <a:srgbClr val="000000"/>
                </a:solidFill>
                <a:latin typeface="Trebuchet MS" pitchFamily="34" charset="0"/>
              </a:rPr>
              <a:t>  Τη γωνιακή του ταχύτητα.</a:t>
            </a:r>
            <a:r>
              <a:rPr lang="el-GR" altLang="el-GR" sz="2000" dirty="0" smtClean="0">
                <a:solidFill>
                  <a:srgbClr val="000000"/>
                </a:solidFill>
                <a:latin typeface="Times New Roman" pitchFamily="18" charset="0"/>
              </a:rPr>
              <a:t>                                                                                        </a:t>
            </a:r>
            <a:r>
              <a:rPr lang="en-US" altLang="el-GR" sz="2000" dirty="0" smtClean="0">
                <a:solidFill>
                  <a:srgbClr val="000000"/>
                </a:solidFill>
                <a:latin typeface="Times New Roman" pitchFamily="18" charset="0"/>
              </a:rPr>
              <a:t> </a:t>
            </a:r>
          </a:p>
        </p:txBody>
      </p:sp>
      <p:sp>
        <p:nvSpPr>
          <p:cNvPr id="5" name="Rectangle 5"/>
          <p:cNvSpPr>
            <a:spLocks noChangeArrowheads="1"/>
          </p:cNvSpPr>
          <p:nvPr/>
        </p:nvSpPr>
        <p:spPr bwMode="auto">
          <a:xfrm>
            <a:off x="647725" y="3250376"/>
            <a:ext cx="7848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2. </a:t>
            </a:r>
            <a:r>
              <a:rPr lang="en-US" altLang="el-GR" sz="2000" dirty="0" err="1" smtClean="0">
                <a:solidFill>
                  <a:srgbClr val="000000"/>
                </a:solidFill>
                <a:latin typeface="Trebuchet MS" pitchFamily="34" charset="0"/>
              </a:rPr>
              <a:t>Έν</a:t>
            </a:r>
            <a:r>
              <a:rPr lang="en-US" altLang="el-GR" sz="2000" dirty="0" smtClean="0">
                <a:solidFill>
                  <a:srgbClr val="000000"/>
                </a:solidFill>
                <a:latin typeface="Trebuchet MS" pitchFamily="34" charset="0"/>
              </a:rPr>
              <a:t>α </a:t>
            </a:r>
            <a:r>
              <a:rPr lang="el-GR" altLang="el-GR" sz="2000" dirty="0" smtClean="0">
                <a:solidFill>
                  <a:srgbClr val="000000"/>
                </a:solidFill>
                <a:latin typeface="Trebuchet MS" pitchFamily="34" charset="0"/>
              </a:rPr>
              <a:t>υλικό σημείο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με</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μάζ</a:t>
            </a:r>
            <a:r>
              <a:rPr lang="en-US" altLang="el-GR" sz="2000" dirty="0" smtClean="0">
                <a:solidFill>
                  <a:srgbClr val="000000"/>
                </a:solidFill>
                <a:latin typeface="Trebuchet MS" pitchFamily="34" charset="0"/>
              </a:rPr>
              <a:t>α 2kg εκτελεί ομαλή κυκλική κίνηση ακτίνας 1m. </a:t>
            </a:r>
            <a:r>
              <a:rPr lang="en-US" altLang="el-GR" sz="2000" dirty="0" err="1" smtClean="0">
                <a:solidFill>
                  <a:srgbClr val="000000"/>
                </a:solidFill>
                <a:latin typeface="Trebuchet MS" pitchFamily="34" charset="0"/>
              </a:rPr>
              <a:t>Αν</a:t>
            </a:r>
            <a:r>
              <a:rPr lang="en-US" altLang="el-GR" sz="2000" dirty="0" smtClean="0">
                <a:solidFill>
                  <a:srgbClr val="000000"/>
                </a:solidFill>
                <a:latin typeface="Trebuchet MS" pitchFamily="34" charset="0"/>
              </a:rPr>
              <a:t> η π</a:t>
            </a:r>
            <a:r>
              <a:rPr lang="en-US" altLang="el-GR" sz="2000" dirty="0" err="1" smtClean="0">
                <a:solidFill>
                  <a:srgbClr val="000000"/>
                </a:solidFill>
                <a:latin typeface="Trebuchet MS" pitchFamily="34" charset="0"/>
              </a:rPr>
              <a:t>ερίοδος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κίνησης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είν</a:t>
            </a:r>
            <a:r>
              <a:rPr lang="en-US" altLang="el-GR" sz="2000" dirty="0" smtClean="0">
                <a:solidFill>
                  <a:srgbClr val="000000"/>
                </a:solidFill>
                <a:latin typeface="Trebuchet MS" pitchFamily="34" charset="0"/>
              </a:rPr>
              <a:t>αι 5s, να υπολογιστούν για την κίνηση αυτή:</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α.</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συχνότητά</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a:t>
            </a:r>
            <a:r>
              <a:rPr lang="el-GR" altLang="el-GR" sz="2000" dirty="0" smtClean="0">
                <a:solidFill>
                  <a:srgbClr val="000000"/>
                </a:solidFill>
                <a:latin typeface="Trebuchet MS" pitchFamily="34" charset="0"/>
              </a:rPr>
              <a:t>                </a:t>
            </a:r>
            <a:r>
              <a:rPr lang="en-US" altLang="el-GR" sz="2000" b="1" dirty="0" smtClean="0">
                <a:solidFill>
                  <a:srgbClr val="000000"/>
                </a:solidFill>
                <a:latin typeface="Trebuchet MS" pitchFamily="34" charset="0"/>
              </a:rPr>
              <a:t>β</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γρ</a:t>
            </a:r>
            <a:r>
              <a:rPr lang="en-US" altLang="el-GR" sz="2000" dirty="0" smtClean="0">
                <a:solidFill>
                  <a:srgbClr val="000000"/>
                </a:solidFill>
                <a:latin typeface="Trebuchet MS" pitchFamily="34" charset="0"/>
              </a:rPr>
              <a:t>αμμική της ταχύτητα.</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γ.</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γωνι</a:t>
            </a:r>
            <a:r>
              <a:rPr lang="en-US" altLang="el-GR" sz="2000" dirty="0" smtClean="0">
                <a:solidFill>
                  <a:srgbClr val="000000"/>
                </a:solidFill>
                <a:latin typeface="Trebuchet MS" pitchFamily="34" charset="0"/>
              </a:rPr>
              <a:t>ακή της </a:t>
            </a:r>
            <a:r>
              <a:rPr lang="en-US" altLang="el-GR" sz="2000" dirty="0" smtClean="0">
                <a:solidFill>
                  <a:srgbClr val="000000"/>
                </a:solidFill>
                <a:latin typeface="Trebuchet MS" pitchFamily="34" charset="0"/>
              </a:rPr>
              <a:t>ταχύτητα.</a:t>
            </a:r>
            <a:r>
              <a:rPr lang="el-GR" altLang="el-GR" sz="2000" dirty="0" smtClean="0">
                <a:solidFill>
                  <a:srgbClr val="000000"/>
                </a:solidFill>
                <a:latin typeface="Trebuchet MS" pitchFamily="34" charset="0"/>
              </a:rPr>
              <a:t>     </a:t>
            </a:r>
            <a:r>
              <a:rPr lang="en-US" altLang="el-GR" sz="2000" b="1" dirty="0" smtClean="0">
                <a:solidFill>
                  <a:srgbClr val="000000"/>
                </a:solidFill>
                <a:latin typeface="Trebuchet MS" pitchFamily="34" charset="0"/>
              </a:rPr>
              <a:t>δ</a:t>
            </a:r>
            <a:r>
              <a:rPr lang="en-US"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επ</a:t>
            </a:r>
            <a:r>
              <a:rPr lang="en-US" altLang="el-GR" sz="2000" dirty="0" err="1" smtClean="0">
                <a:solidFill>
                  <a:srgbClr val="000000"/>
                </a:solidFill>
                <a:latin typeface="Trebuchet MS" pitchFamily="34" charset="0"/>
              </a:rPr>
              <a:t>ιτάχυνσή</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ε.</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κεντρομόλος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δύν</a:t>
            </a:r>
            <a:r>
              <a:rPr lang="en-US" altLang="el-GR" sz="2000" dirty="0" smtClean="0">
                <a:solidFill>
                  <a:srgbClr val="000000"/>
                </a:solidFill>
                <a:latin typeface="Trebuchet MS" pitchFamily="34" charset="0"/>
              </a:rPr>
              <a:t>αμη.</a:t>
            </a:r>
          </a:p>
        </p:txBody>
      </p:sp>
    </p:spTree>
    <p:extLst>
      <p:ext uri="{BB962C8B-B14F-4D97-AF65-F5344CB8AC3E}">
        <p14:creationId xmlns:p14="http://schemas.microsoft.com/office/powerpoint/2010/main" val="9160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52</a:t>
            </a:fld>
            <a:endParaRPr lang="el-GR" dirty="0">
              <a:solidFill>
                <a:prstClr val="black"/>
              </a:solidFill>
            </a:endParaRPr>
          </a:p>
        </p:txBody>
      </p:sp>
      <mc:AlternateContent xmlns:mc="http://schemas.openxmlformats.org/markup-compatibility/2006">
        <mc:Choice xmlns:a14="http://schemas.microsoft.com/office/drawing/2010/main" Requires="a14">
          <p:sp>
            <p:nvSpPr>
              <p:cNvPr id="4" name="Rectangle 4"/>
              <p:cNvSpPr>
                <a:spLocks noChangeArrowheads="1"/>
              </p:cNvSpPr>
              <p:nvPr/>
            </p:nvSpPr>
            <p:spPr bwMode="auto">
              <a:xfrm>
                <a:off x="755576" y="260648"/>
                <a:ext cx="7705030" cy="33166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el-GR" altLang="el-GR" sz="2000" b="1" dirty="0" smtClean="0">
                    <a:solidFill>
                      <a:srgbClr val="000000"/>
                    </a:solidFill>
                    <a:latin typeface="Trebuchet MS" pitchFamily="34" charset="0"/>
                  </a:rPr>
                  <a:t>3. </a:t>
                </a:r>
                <a:r>
                  <a:rPr lang="en-US" altLang="el-GR" sz="2000" dirty="0" err="1" smtClean="0">
                    <a:solidFill>
                      <a:srgbClr val="000000"/>
                    </a:solidFill>
                    <a:latin typeface="Trebuchet MS" pitchFamily="34" charset="0"/>
                  </a:rPr>
                  <a:t>Έν</a:t>
                </a:r>
                <a:r>
                  <a:rPr lang="en-US" altLang="el-GR" sz="2000" dirty="0" smtClean="0">
                    <a:solidFill>
                      <a:srgbClr val="000000"/>
                    </a:solidFill>
                    <a:latin typeface="Trebuchet MS" pitchFamily="34" charset="0"/>
                  </a:rPr>
                  <a:t>α σημειακό αντικείμενο</a:t>
                </a:r>
                <a:r>
                  <a:rPr lang="el-GR"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μάζ</a:t>
                </a:r>
                <a:r>
                  <a:rPr lang="en-US" altLang="el-GR" sz="2000" dirty="0" smtClean="0">
                    <a:solidFill>
                      <a:srgbClr val="000000"/>
                    </a:solidFill>
                    <a:latin typeface="Trebuchet MS" pitchFamily="34" charset="0"/>
                  </a:rPr>
                  <a:t>ας 2kg εκτελεί ομαλή κυκλική κίνηση με ταχύτητα μέτρου </a:t>
                </a:r>
                <a:r>
                  <a:rPr lang="el-GR" altLang="el-GR" sz="2000" i="1" dirty="0" smtClean="0">
                    <a:solidFill>
                      <a:srgbClr val="000000"/>
                    </a:solidFill>
                    <a:latin typeface="Trebuchet MS" pitchFamily="34" charset="0"/>
                  </a:rPr>
                  <a:t>υ</a:t>
                </a:r>
                <a:r>
                  <a:rPr lang="en-US" altLang="el-GR" sz="2000" dirty="0" smtClean="0">
                    <a:solidFill>
                      <a:srgbClr val="000000"/>
                    </a:solidFill>
                    <a:latin typeface="Trebuchet MS" pitchFamily="34" charset="0"/>
                  </a:rPr>
                  <a:t>=10m/s.</a:t>
                </a:r>
                <a:r>
                  <a:rPr lang="el-GR"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Αν</a:t>
                </a:r>
                <a:r>
                  <a:rPr lang="en-US" altLang="el-GR" sz="2000" dirty="0" smtClean="0">
                    <a:solidFill>
                      <a:srgbClr val="000000"/>
                    </a:solidFill>
                    <a:latin typeface="Trebuchet MS" pitchFamily="34" charset="0"/>
                  </a:rPr>
                  <a:t> η </a:t>
                </a:r>
                <a:r>
                  <a:rPr lang="en-US" altLang="el-GR" sz="2000" dirty="0" err="1" smtClean="0">
                    <a:solidFill>
                      <a:srgbClr val="000000"/>
                    </a:solidFill>
                    <a:latin typeface="Trebuchet MS" pitchFamily="34" charset="0"/>
                  </a:rPr>
                  <a:t>συχνότητ</a:t>
                </a:r>
                <a:r>
                  <a:rPr lang="en-US" altLang="el-GR" sz="2000" dirty="0" smtClean="0">
                    <a:solidFill>
                      <a:srgbClr val="000000"/>
                    </a:solidFill>
                    <a:latin typeface="Trebuchet MS" pitchFamily="34" charset="0"/>
                  </a:rPr>
                  <a:t>α της περιοδικής κίνησης </a:t>
                </a:r>
                <a:r>
                  <a:rPr lang="en-US" altLang="el-GR" sz="2000" dirty="0" smtClean="0">
                    <a:solidFill>
                      <a:srgbClr val="000000"/>
                    </a:solidFill>
                    <a:latin typeface="Trebuchet MS" pitchFamily="34" charset="0"/>
                  </a:rPr>
                  <a:t>είναι</a:t>
                </a:r>
                <a:r>
                  <a:rPr lang="el-GR" altLang="el-GR" sz="2000" dirty="0" smtClean="0">
                    <a:solidFill>
                      <a:srgbClr val="000000"/>
                    </a:solidFill>
                    <a:latin typeface="Trebuchet MS" pitchFamily="34" charset="0"/>
                  </a:rPr>
                  <a:t> </a:t>
                </a:r>
                <a14:m>
                  <m:oMath xmlns:m="http://schemas.openxmlformats.org/officeDocument/2006/math">
                    <m:f>
                      <m:fPr>
                        <m:ctrlPr>
                          <a:rPr lang="en-US" altLang="el-GR" sz="2800" i="1" smtClean="0">
                            <a:solidFill>
                              <a:srgbClr val="000000"/>
                            </a:solidFill>
                            <a:latin typeface="Cambria Math" panose="02040503050406030204" pitchFamily="18" charset="0"/>
                          </a:rPr>
                        </m:ctrlPr>
                      </m:fPr>
                      <m:num>
                        <m:r>
                          <a:rPr lang="el-GR" altLang="el-GR" sz="2800" b="0" i="1" smtClean="0">
                            <a:solidFill>
                              <a:srgbClr val="000000"/>
                            </a:solidFill>
                            <a:latin typeface="Cambria Math"/>
                          </a:rPr>
                          <m:t>1</m:t>
                        </m:r>
                      </m:num>
                      <m:den>
                        <m:r>
                          <m:rPr>
                            <m:sty m:val="p"/>
                          </m:rPr>
                          <a:rPr lang="el-GR" altLang="el-GR" sz="2800" b="0" i="0" smtClean="0">
                            <a:solidFill>
                              <a:srgbClr val="000000"/>
                            </a:solidFill>
                            <a:latin typeface="Cambria Math"/>
                          </a:rPr>
                          <m:t>π</m:t>
                        </m:r>
                      </m:den>
                    </m:f>
                  </m:oMath>
                </a14:m>
                <a:r>
                  <a:rPr lang="el-GR" altLang="el-GR" sz="2000" dirty="0" smtClean="0">
                    <a:solidFill>
                      <a:srgbClr val="000000"/>
                    </a:solidFill>
                    <a:latin typeface="Trebuchet MS" pitchFamily="34" charset="0"/>
                  </a:rPr>
                  <a:t> </a:t>
                </a:r>
                <a:r>
                  <a:rPr lang="en-US" altLang="el-GR" sz="2000" dirty="0" smtClean="0">
                    <a:solidFill>
                      <a:srgbClr val="000000"/>
                    </a:solidFill>
                    <a:latin typeface="Trebuchet MS" pitchFamily="34" charset="0"/>
                  </a:rPr>
                  <a:t>Hz</a:t>
                </a:r>
                <a:r>
                  <a:rPr lang="en-US" altLang="el-GR" sz="2000" dirty="0" smtClean="0">
                    <a:solidFill>
                      <a:srgbClr val="000000"/>
                    </a:solidFill>
                    <a:latin typeface="Trebuchet MS" pitchFamily="34" charset="0"/>
                  </a:rPr>
                  <a:t>, να υπολογίσετε:</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α</a:t>
                </a:r>
                <a:r>
                  <a:rPr lang="el-GR"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Τ</a:t>
                </a:r>
                <a:r>
                  <a:rPr lang="en-US" altLang="el-GR" sz="2000" dirty="0" err="1" smtClean="0">
                    <a:solidFill>
                      <a:srgbClr val="000000"/>
                    </a:solidFill>
                    <a:latin typeface="Trebuchet MS" pitchFamily="34" charset="0"/>
                  </a:rPr>
                  <a:t>ην</a:t>
                </a:r>
                <a:r>
                  <a:rPr lang="en-US" altLang="el-GR" sz="2000" dirty="0" smtClean="0">
                    <a:solidFill>
                      <a:srgbClr val="000000"/>
                    </a:solidFill>
                    <a:latin typeface="Trebuchet MS" pitchFamily="34" charset="0"/>
                  </a:rPr>
                  <a:t> π</a:t>
                </a:r>
                <a:r>
                  <a:rPr lang="en-US" altLang="el-GR" sz="2000" dirty="0" err="1" smtClean="0">
                    <a:solidFill>
                      <a:srgbClr val="000000"/>
                    </a:solidFill>
                    <a:latin typeface="Trebuchet MS" pitchFamily="34" charset="0"/>
                  </a:rPr>
                  <a:t>ερίοδο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κυκλικής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κίνησης</a:t>
                </a:r>
                <a:r>
                  <a:rPr lang="en-US" altLang="el-GR" sz="2000" dirty="0" smtClean="0">
                    <a:solidFill>
                      <a:srgbClr val="000000"/>
                    </a:solidFill>
                    <a:latin typeface="Trebuchet MS" pitchFamily="34" charset="0"/>
                  </a:rPr>
                  <a:t>.</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β</a:t>
                </a:r>
                <a:r>
                  <a:rPr lang="el-GR"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 Τ</a:t>
                </a:r>
                <a:r>
                  <a:rPr lang="en-US" altLang="el-GR" sz="2000" dirty="0" err="1" smtClean="0">
                    <a:solidFill>
                      <a:srgbClr val="000000"/>
                    </a:solidFill>
                    <a:latin typeface="Trebuchet MS" pitchFamily="34" charset="0"/>
                  </a:rPr>
                  <a:t>ην</a:t>
                </a:r>
                <a:r>
                  <a:rPr lang="en-US" altLang="el-GR" sz="2000" dirty="0" smtClean="0">
                    <a:solidFill>
                      <a:srgbClr val="000000"/>
                    </a:solidFill>
                    <a:latin typeface="Trebuchet MS" pitchFamily="34" charset="0"/>
                  </a:rPr>
                  <a:t> α</a:t>
                </a:r>
                <a:r>
                  <a:rPr lang="en-US" altLang="el-GR" sz="2000" dirty="0" err="1" smtClean="0">
                    <a:solidFill>
                      <a:srgbClr val="000000"/>
                    </a:solidFill>
                    <a:latin typeface="Trebuchet MS" pitchFamily="34" charset="0"/>
                  </a:rPr>
                  <a:t>κτίν</a:t>
                </a:r>
                <a:r>
                  <a:rPr lang="en-US" altLang="el-GR" sz="2000" dirty="0" smtClean="0">
                    <a:solidFill>
                      <a:srgbClr val="000000"/>
                    </a:solidFill>
                    <a:latin typeface="Trebuchet MS" pitchFamily="34" charset="0"/>
                  </a:rPr>
                  <a:t>α της κυκλικής κίνησης.</a:t>
                </a:r>
              </a:p>
              <a:p>
                <a:pPr algn="just" fontAlgn="base">
                  <a:lnSpc>
                    <a:spcPct val="150000"/>
                  </a:lnSpc>
                  <a:spcBef>
                    <a:spcPct val="0"/>
                  </a:spcBef>
                  <a:spcAft>
                    <a:spcPct val="0"/>
                  </a:spcAft>
                </a:pPr>
                <a:r>
                  <a:rPr lang="en-US" altLang="el-GR" sz="2000" b="1" dirty="0" smtClean="0">
                    <a:solidFill>
                      <a:srgbClr val="000000"/>
                    </a:solidFill>
                    <a:latin typeface="Trebuchet MS" pitchFamily="34" charset="0"/>
                  </a:rPr>
                  <a:t>γ</a:t>
                </a:r>
                <a:r>
                  <a:rPr lang="el-GR" altLang="el-GR" sz="2000" b="1" dirty="0" smtClean="0">
                    <a:solidFill>
                      <a:srgbClr val="000000"/>
                    </a:solidFill>
                    <a:latin typeface="Trebuchet MS" pitchFamily="34" charset="0"/>
                  </a:rPr>
                  <a:t>.</a:t>
                </a:r>
                <a:r>
                  <a:rPr lang="en-US" altLang="el-GR" sz="2000" dirty="0" smtClean="0">
                    <a:solidFill>
                      <a:srgbClr val="000000"/>
                    </a:solidFill>
                    <a:latin typeface="Trebuchet MS" pitchFamily="34" charset="0"/>
                  </a:rPr>
                  <a:t> </a:t>
                </a:r>
                <a:r>
                  <a:rPr lang="el-GR" altLang="el-GR" sz="2000" dirty="0" smtClean="0">
                    <a:solidFill>
                      <a:srgbClr val="000000"/>
                    </a:solidFill>
                    <a:latin typeface="Trebuchet MS" pitchFamily="34" charset="0"/>
                  </a:rPr>
                  <a:t> Τ</a:t>
                </a:r>
                <a:r>
                  <a:rPr lang="en-US" altLang="el-GR" sz="2000" dirty="0" smtClean="0">
                    <a:solidFill>
                      <a:srgbClr val="000000"/>
                    </a:solidFill>
                    <a:latin typeface="Trebuchet MS" pitchFamily="34" charset="0"/>
                  </a:rPr>
                  <a:t>ο </a:t>
                </a:r>
                <a:r>
                  <a:rPr lang="en-US" altLang="el-GR" sz="2000" dirty="0" err="1" smtClean="0">
                    <a:solidFill>
                      <a:srgbClr val="000000"/>
                    </a:solidFill>
                    <a:latin typeface="Trebuchet MS" pitchFamily="34" charset="0"/>
                  </a:rPr>
                  <a:t>μέτρο</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της</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κεντρομόλου</a:t>
                </a:r>
                <a:r>
                  <a:rPr lang="en-US" altLang="el-GR" sz="2000" dirty="0" smtClean="0">
                    <a:solidFill>
                      <a:srgbClr val="000000"/>
                    </a:solidFill>
                    <a:latin typeface="Trebuchet MS" pitchFamily="34" charset="0"/>
                  </a:rPr>
                  <a:t> </a:t>
                </a:r>
                <a:r>
                  <a:rPr lang="en-US" altLang="el-GR" sz="2000" dirty="0" err="1" smtClean="0">
                    <a:solidFill>
                      <a:srgbClr val="000000"/>
                    </a:solidFill>
                    <a:latin typeface="Trebuchet MS" pitchFamily="34" charset="0"/>
                  </a:rPr>
                  <a:t>δύν</a:t>
                </a:r>
                <a:r>
                  <a:rPr lang="en-US" altLang="el-GR" sz="2000" dirty="0" smtClean="0">
                    <a:solidFill>
                      <a:srgbClr val="000000"/>
                    </a:solidFill>
                    <a:latin typeface="Trebuchet MS" pitchFamily="34" charset="0"/>
                  </a:rPr>
                  <a:t>αμης</a:t>
                </a:r>
                <a:r>
                  <a:rPr lang="el-GR" altLang="el-GR" sz="2000" dirty="0" smtClean="0">
                    <a:solidFill>
                      <a:srgbClr val="000000"/>
                    </a:solidFill>
                    <a:latin typeface="Trebuchet MS" pitchFamily="34" charset="0"/>
                  </a:rPr>
                  <a:t>.</a:t>
                </a:r>
                <a:endParaRPr lang="en-US" altLang="el-GR" sz="2000" dirty="0" smtClean="0">
                  <a:solidFill>
                    <a:srgbClr val="000000"/>
                  </a:solidFill>
                  <a:latin typeface="Trebuchet MS" pitchFamily="34" charset="0"/>
                </a:endParaRPr>
              </a:p>
            </p:txBody>
          </p:sp>
        </mc:Choice>
        <mc:Fallback>
          <p:sp>
            <p:nvSpPr>
              <p:cNvPr id="4" name="Rectangle 4"/>
              <p:cNvSpPr>
                <a:spLocks noRot="1" noChangeAspect="1" noMove="1" noResize="1" noEditPoints="1" noAdjustHandles="1" noChangeArrowheads="1" noChangeShapeType="1" noTextEdit="1"/>
              </p:cNvSpPr>
              <p:nvPr/>
            </p:nvSpPr>
            <p:spPr bwMode="auto">
              <a:xfrm>
                <a:off x="755576" y="260648"/>
                <a:ext cx="7705030" cy="3316677"/>
              </a:xfrm>
              <a:prstGeom prst="rect">
                <a:avLst/>
              </a:prstGeom>
              <a:blipFill>
                <a:blip r:embed="rId2"/>
                <a:stretch>
                  <a:fillRect l="-870" r="-791" b="-9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val="30799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53</a:t>
            </a:fld>
            <a:endParaRPr lang="el-GR" dirty="0">
              <a:solidFill>
                <a:prstClr val="black"/>
              </a:solidFill>
            </a:endParaRPr>
          </a:p>
        </p:txBody>
      </p:sp>
      <p:grpSp>
        <p:nvGrpSpPr>
          <p:cNvPr id="4" name="Group 29"/>
          <p:cNvGrpSpPr>
            <a:grpSpLocks/>
          </p:cNvGrpSpPr>
          <p:nvPr/>
        </p:nvGrpSpPr>
        <p:grpSpPr bwMode="auto">
          <a:xfrm>
            <a:off x="215024" y="85453"/>
            <a:ext cx="8539163" cy="6408736"/>
            <a:chOff x="158" y="8"/>
            <a:chExt cx="5379" cy="4037"/>
          </a:xfrm>
        </p:grpSpPr>
        <p:sp>
          <p:nvSpPr>
            <p:cNvPr id="5" name="Rectangle 4"/>
            <p:cNvSpPr>
              <a:spLocks noChangeArrowheads="1"/>
            </p:cNvSpPr>
            <p:nvPr/>
          </p:nvSpPr>
          <p:spPr bwMode="auto">
            <a:xfrm>
              <a:off x="184" y="8"/>
              <a:ext cx="5353" cy="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4</a:t>
              </a:r>
              <a:r>
                <a:rPr kumimoji="0" lang="en-US" altLang="el-GR" sz="2000" b="1"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Δύο</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κινητά</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Α και Β π</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ου</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εκτελούν</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ομ</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αλή κυκλική κίνηση, τη στιγμή </a:t>
              </a:r>
              <a:r>
                <a:rPr kumimoji="0" lang="en-US" altLang="el-GR" sz="2000" b="0" i="1" u="none" strike="noStrike" kern="0" cap="none" spc="0" normalizeH="0" baseline="0" noProof="0" dirty="0" smtClean="0">
                  <a:ln>
                    <a:noFill/>
                  </a:ln>
                  <a:solidFill>
                    <a:srgbClr val="000000"/>
                  </a:solidFill>
                  <a:effectLst/>
                  <a:uLnTx/>
                  <a:uFillTx/>
                  <a:latin typeface="Trebuchet MS" pitchFamily="34" charset="0"/>
                </a:rPr>
                <a:t>t</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=0 περνούν από τα σημεία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Κ</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Λ</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α</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ντίστοιχ</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α, κινούμενα όπως στο σχήμα.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Την</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χρονική</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στιγμή</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1" u="none" strike="noStrike" kern="0" cap="none" spc="0" normalizeH="0" baseline="0" noProof="0" dirty="0" smtClean="0">
                  <a:ln>
                    <a:noFill/>
                  </a:ln>
                  <a:solidFill>
                    <a:srgbClr val="000000"/>
                  </a:solidFill>
                  <a:effectLst/>
                  <a:uLnTx/>
                  <a:uFillTx/>
                  <a:latin typeface="Trebuchet MS" pitchFamily="34" charset="0"/>
                </a:rPr>
                <a:t>t</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=2s τα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δύο</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κινητά</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δι</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ασταυρώνονται στο σημείο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Μ</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000" b="0" i="0" u="none" strike="noStrike" kern="0" cap="none" spc="0" normalizeH="0" baseline="0" noProof="0" dirty="0" err="1" smtClean="0">
                  <a:ln>
                    <a:noFill/>
                  </a:ln>
                  <a:solidFill>
                    <a:srgbClr val="000000"/>
                  </a:solidFill>
                  <a:effectLst/>
                  <a:uLnTx/>
                  <a:uFillTx/>
                  <a:latin typeface="Trebuchet MS" pitchFamily="34" charset="0"/>
                </a:rPr>
                <a:t>γι</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α πρώτη φορά.</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Να υπολογίσετε</a:t>
              </a:r>
              <a:r>
                <a:rPr kumimoji="0" lang="en-US" altLang="el-GR" sz="2000" b="0" i="0" u="none" strike="noStrike" kern="0" cap="none" spc="0" normalizeH="0" baseline="0" noProof="0" dirty="0" smtClean="0">
                  <a:ln>
                    <a:noFill/>
                  </a:ln>
                  <a:solidFill>
                    <a:srgbClr val="000000"/>
                  </a:solidFill>
                  <a:effectLst/>
                  <a:uLnTx/>
                  <a:uFillTx/>
                  <a:latin typeface="Trebuchet MS" pitchFamily="34" charset="0"/>
                </a:rPr>
                <a:t> </a:t>
              </a:r>
            </a:p>
          </p:txBody>
        </p:sp>
        <p:sp>
          <p:nvSpPr>
            <p:cNvPr id="6" name="Rectangle 5"/>
            <p:cNvSpPr>
              <a:spLocks noChangeArrowheads="1"/>
            </p:cNvSpPr>
            <p:nvPr/>
          </p:nvSpPr>
          <p:spPr bwMode="auto">
            <a:xfrm>
              <a:off x="158" y="2568"/>
              <a:ext cx="5352"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en-US" altLang="el-GR" sz="2000" b="1" i="0" u="none" strike="noStrike" kern="0" cap="none" spc="0" normalizeH="0" baseline="0" noProof="0" dirty="0" smtClean="0">
                  <a:ln>
                    <a:noFill/>
                  </a:ln>
                  <a:solidFill>
                    <a:srgbClr val="000000"/>
                  </a:solidFill>
                  <a:effectLst/>
                  <a:uLnTx/>
                  <a:uFillTx/>
                  <a:latin typeface="Trebuchet MS" pitchFamily="34" charset="0"/>
                </a:rPr>
                <a:t>α. </a:t>
              </a:r>
              <a:r>
                <a:rPr kumimoji="0" lang="el-GR" altLang="el-GR" sz="2000" b="1" i="0" u="none" strike="noStrike" kern="0" cap="none" spc="0" normalizeH="0" baseline="0" noProof="0" dirty="0" smtClean="0">
                  <a:ln>
                    <a:noFill/>
                  </a:ln>
                  <a:solidFill>
                    <a:srgbClr val="000000"/>
                  </a:solidFill>
                  <a:effectLst/>
                  <a:uLnTx/>
                  <a:uFillTx/>
                  <a:latin typeface="Trebuchet MS" pitchFamily="34" charset="0"/>
                </a:rPr>
                <a:t>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το λόγο </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0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000" b="0" i="0" u="none" strike="noStrike" kern="0" cap="none" spc="0" normalizeH="0" baseline="-25000" noProof="0" dirty="0" smtClean="0">
                  <a:ln>
                    <a:noFill/>
                  </a:ln>
                  <a:solidFill>
                    <a:srgbClr val="000000"/>
                  </a:solidFill>
                  <a:effectLst/>
                  <a:uLnTx/>
                  <a:uFillTx/>
                  <a:latin typeface="Trebuchet MS" pitchFamily="34" charset="0"/>
                </a:rPr>
                <a:t>Β</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όπου </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0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000" b="0" i="0" u="none" strike="noStrike" kern="0" cap="none" spc="0" normalizeH="0" baseline="-25000" noProof="0" dirty="0" smtClean="0">
                  <a:ln>
                    <a:noFill/>
                  </a:ln>
                  <a:solidFill>
                    <a:srgbClr val="000000"/>
                  </a:solidFill>
                  <a:effectLst/>
                  <a:uLnTx/>
                  <a:uFillTx/>
                  <a:latin typeface="Trebuchet MS" pitchFamily="34" charset="0"/>
                </a:rPr>
                <a:t>β</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οι γραμμικές ταχύτητες των κινητών Α και Β, αντίστοιχα. </a:t>
              </a:r>
              <a:r>
                <a:rPr kumimoji="0" lang="el-GR" altLang="el-GR" sz="2000" b="0" i="0" u="none" strike="noStrike" kern="0" cap="none" spc="0" normalizeH="0" baseline="-25000" noProof="0" dirty="0" smtClean="0">
                  <a:ln>
                    <a:noFill/>
                  </a:ln>
                  <a:solidFill>
                    <a:srgbClr val="000000"/>
                  </a:solidFill>
                  <a:effectLst/>
                  <a:uLnTx/>
                  <a:uFillTx/>
                  <a:latin typeface="Trebuchet MS" pitchFamily="34" charset="0"/>
                </a:rPr>
                <a:t> </a:t>
              </a:r>
              <a:endParaRPr kumimoji="0" lang="en-US" altLang="el-GR" sz="2000" b="0" i="0" u="none" strike="noStrike" kern="0" cap="none" spc="0" normalizeH="0" baseline="0" noProof="0" dirty="0" smtClean="0">
                <a:ln>
                  <a:noFill/>
                </a:ln>
                <a:solidFill>
                  <a:srgbClr val="000000"/>
                </a:solidFill>
                <a:effectLst/>
                <a:uLnTx/>
                <a:uFillTx/>
                <a:latin typeface="Trebuchet MS" pitchFamily="34" charset="0"/>
              </a:endParaRPr>
            </a:p>
            <a:p>
              <a:pPr marL="0" marR="0" lvl="0" indent="0" algn="just" defTabSz="914400" eaLnBrk="1" fontAlgn="base" latinLnBrk="0" hangingPunct="1">
                <a:lnSpc>
                  <a:spcPct val="150000"/>
                </a:lnSpc>
                <a:spcBef>
                  <a:spcPct val="0"/>
                </a:spcBef>
                <a:spcAft>
                  <a:spcPct val="0"/>
                </a:spcAft>
                <a:buClrTx/>
                <a:buSzTx/>
                <a:buFontTx/>
                <a:buNone/>
                <a:tabLst/>
                <a:defRPr/>
              </a:pPr>
              <a:r>
                <a:rPr kumimoji="0" lang="en-US" altLang="el-GR" sz="2000" b="1" i="0" u="none" strike="noStrike" kern="0" cap="none" spc="0" normalizeH="0" baseline="0" noProof="0" dirty="0" smtClean="0">
                  <a:ln>
                    <a:noFill/>
                  </a:ln>
                  <a:solidFill>
                    <a:srgbClr val="000000"/>
                  </a:solidFill>
                  <a:effectLst/>
                  <a:uLnTx/>
                  <a:uFillTx/>
                  <a:latin typeface="Trebuchet MS" pitchFamily="34" charset="0"/>
                </a:rPr>
                <a:t>β.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τις περιόδους των κινητών Α και Β.</a:t>
              </a:r>
            </a:p>
            <a:p>
              <a:pPr marL="0" marR="0" lvl="0" indent="0" algn="just" defTabSz="914400" eaLnBrk="1" fontAlgn="base" latinLnBrk="0" hangingPunct="1">
                <a:lnSpc>
                  <a:spcPct val="150000"/>
                </a:lnSpc>
                <a:spcBef>
                  <a:spcPct val="0"/>
                </a:spcBef>
                <a:spcAft>
                  <a:spcPct val="0"/>
                </a:spcAft>
                <a:buClrTx/>
                <a:buSzTx/>
                <a:buFontTx/>
                <a:buNone/>
                <a:tabLst/>
                <a:defRPr/>
              </a:pPr>
              <a:r>
                <a:rPr kumimoji="0" lang="en-US" altLang="el-GR" sz="2000" b="1" i="0" u="none" strike="noStrike" kern="0" cap="none" spc="0" normalizeH="0" baseline="0" noProof="0" dirty="0" smtClean="0">
                  <a:ln>
                    <a:noFill/>
                  </a:ln>
                  <a:solidFill>
                    <a:srgbClr val="000000"/>
                  </a:solidFill>
                  <a:effectLst/>
                  <a:uLnTx/>
                  <a:uFillTx/>
                  <a:latin typeface="Trebuchet MS" pitchFamily="34" charset="0"/>
                </a:rPr>
                <a:t>γ. </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το λόγο </a:t>
              </a:r>
              <a:r>
                <a:rPr kumimoji="0" lang="el-GR" altLang="el-GR" sz="2000" b="0" i="1" u="none" strike="noStrike" kern="0" cap="none" spc="0" normalizeH="0" baseline="0" noProof="0" dirty="0" smtClean="0">
                  <a:ln>
                    <a:noFill/>
                  </a:ln>
                  <a:solidFill>
                    <a:srgbClr val="000000"/>
                  </a:solidFill>
                  <a:effectLst/>
                  <a:uLnTx/>
                  <a:uFillTx/>
                  <a:latin typeface="Trebuchet MS" pitchFamily="34" charset="0"/>
                </a:rPr>
                <a:t>α</a:t>
              </a:r>
              <a:r>
                <a:rPr kumimoji="0" lang="el-GR" altLang="el-GR" sz="20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0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000" b="0" i="0" u="none" strike="noStrike" kern="0" cap="none" spc="0" normalizeH="0" baseline="-25000" noProof="0" dirty="0" err="1" smtClean="0">
                  <a:ln>
                    <a:noFill/>
                  </a:ln>
                  <a:solidFill>
                    <a:srgbClr val="000000"/>
                  </a:solidFill>
                  <a:effectLst/>
                  <a:uLnTx/>
                  <a:uFillTx/>
                  <a:latin typeface="Trebuchet MS" pitchFamily="34" charset="0"/>
                </a:rPr>
                <a:t>Β</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όπου </a:t>
              </a:r>
              <a:r>
                <a:rPr kumimoji="0" lang="el-GR" altLang="el-GR" sz="20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000" b="0" i="0" u="none" strike="noStrike" kern="0" cap="none" spc="0" normalizeH="0" baseline="-25000" noProof="0" dirty="0" err="1" smtClean="0">
                  <a:ln>
                    <a:noFill/>
                  </a:ln>
                  <a:solidFill>
                    <a:srgbClr val="000000"/>
                  </a:solidFill>
                  <a:effectLst/>
                  <a:uLnTx/>
                  <a:uFillTx/>
                  <a:latin typeface="Trebuchet MS" pitchFamily="34" charset="0"/>
                </a:rPr>
                <a:t>Α</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0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000" b="0" i="0" u="none" strike="noStrike" kern="0" cap="none" spc="0" normalizeH="0" baseline="-25000" noProof="0" dirty="0" err="1" smtClean="0">
                  <a:ln>
                    <a:noFill/>
                  </a:ln>
                  <a:solidFill>
                    <a:srgbClr val="000000"/>
                  </a:solidFill>
                  <a:effectLst/>
                  <a:uLnTx/>
                  <a:uFillTx/>
                  <a:latin typeface="Trebuchet MS" pitchFamily="34" charset="0"/>
                </a:rPr>
                <a:t>Β</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οι </a:t>
              </a:r>
              <a:r>
                <a:rPr kumimoji="0" lang="el-GR" altLang="el-GR" sz="2000" b="0" i="0" u="none" strike="noStrike" kern="0" cap="none" spc="0" normalizeH="0" baseline="0" noProof="0" dirty="0" err="1" smtClean="0">
                  <a:ln>
                    <a:noFill/>
                  </a:ln>
                  <a:solidFill>
                    <a:srgbClr val="000000"/>
                  </a:solidFill>
                  <a:effectLst/>
                  <a:uLnTx/>
                  <a:uFillTx/>
                  <a:latin typeface="Trebuchet MS" pitchFamily="34" charset="0"/>
                </a:rPr>
                <a:t>κεντρομόλες</a:t>
              </a:r>
              <a:r>
                <a:rPr kumimoji="0" lang="el-GR" altLang="el-GR" sz="2000" b="0" i="0" u="none" strike="noStrike" kern="0" cap="none" spc="0" normalizeH="0" baseline="0" noProof="0" dirty="0" smtClean="0">
                  <a:ln>
                    <a:noFill/>
                  </a:ln>
                  <a:solidFill>
                    <a:srgbClr val="000000"/>
                  </a:solidFill>
                  <a:effectLst/>
                  <a:uLnTx/>
                  <a:uFillTx/>
                  <a:latin typeface="Trebuchet MS" pitchFamily="34" charset="0"/>
                </a:rPr>
                <a:t> επιταχύνσεις των κινητών Α και Β, αντίστοιχα.</a:t>
              </a:r>
              <a:r>
                <a:rPr kumimoji="0" lang="el-GR" altLang="el-GR" sz="2000" b="0" i="0" u="none" strike="noStrike" kern="0" cap="none" spc="0" normalizeH="0" baseline="0" noProof="0" dirty="0" smtClean="0">
                  <a:ln>
                    <a:noFill/>
                  </a:ln>
                  <a:solidFill>
                    <a:srgbClr val="000000"/>
                  </a:solidFill>
                  <a:effectLst/>
                  <a:uLnTx/>
                  <a:uFillTx/>
                  <a:latin typeface="Times New Roman" pitchFamily="18" charset="0"/>
                </a:rPr>
                <a:t> </a:t>
              </a:r>
              <a:endParaRPr kumimoji="0" lang="en-US" altLang="el-GR" sz="2000" b="0" i="0" u="none" strike="noStrike" kern="0" cap="none" spc="0" normalizeH="0" baseline="0" noProof="0" dirty="0" smtClean="0">
                <a:ln>
                  <a:noFill/>
                </a:ln>
                <a:solidFill>
                  <a:srgbClr val="000000"/>
                </a:solidFill>
                <a:effectLst/>
                <a:uLnTx/>
                <a:uFillTx/>
                <a:latin typeface="Trebuchet MS" pitchFamily="34" charset="0"/>
              </a:endParaRPr>
            </a:p>
          </p:txBody>
        </p:sp>
        <p:grpSp>
          <p:nvGrpSpPr>
            <p:cNvPr id="7" name="Group 28"/>
            <p:cNvGrpSpPr>
              <a:grpSpLocks/>
            </p:cNvGrpSpPr>
            <p:nvPr/>
          </p:nvGrpSpPr>
          <p:grpSpPr bwMode="auto">
            <a:xfrm>
              <a:off x="1973" y="1117"/>
              <a:ext cx="1633" cy="1497"/>
              <a:chOff x="2608" y="1071"/>
              <a:chExt cx="1633" cy="1497"/>
            </a:xfrm>
          </p:grpSpPr>
          <p:grpSp>
            <p:nvGrpSpPr>
              <p:cNvPr id="8" name="Group 27"/>
              <p:cNvGrpSpPr>
                <a:grpSpLocks/>
              </p:cNvGrpSpPr>
              <p:nvPr/>
            </p:nvGrpSpPr>
            <p:grpSpPr bwMode="auto">
              <a:xfrm>
                <a:off x="2789" y="1253"/>
                <a:ext cx="1180" cy="589"/>
                <a:chOff x="2789" y="1253"/>
                <a:chExt cx="1180" cy="589"/>
              </a:xfrm>
            </p:grpSpPr>
            <p:sp>
              <p:nvSpPr>
                <p:cNvPr id="24" name="Line 14"/>
                <p:cNvSpPr>
                  <a:spLocks noChangeShapeType="1"/>
                </p:cNvSpPr>
                <p:nvPr/>
              </p:nvSpPr>
              <p:spPr bwMode="auto">
                <a:xfrm flipH="1" flipV="1">
                  <a:off x="3787" y="1253"/>
                  <a:ext cx="182" cy="2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5" name="Line 15"/>
                <p:cNvSpPr>
                  <a:spLocks noChangeShapeType="1"/>
                </p:cNvSpPr>
                <p:nvPr/>
              </p:nvSpPr>
              <p:spPr bwMode="auto">
                <a:xfrm flipV="1">
                  <a:off x="2789" y="1434"/>
                  <a:ext cx="0" cy="40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9" name="Group 26"/>
              <p:cNvGrpSpPr>
                <a:grpSpLocks/>
              </p:cNvGrpSpPr>
              <p:nvPr/>
            </p:nvGrpSpPr>
            <p:grpSpPr bwMode="auto">
              <a:xfrm>
                <a:off x="2608" y="1071"/>
                <a:ext cx="1633" cy="1497"/>
                <a:chOff x="2608" y="1071"/>
                <a:chExt cx="1633" cy="1497"/>
              </a:xfrm>
            </p:grpSpPr>
            <p:grpSp>
              <p:nvGrpSpPr>
                <p:cNvPr id="10" name="Group 24"/>
                <p:cNvGrpSpPr>
                  <a:grpSpLocks/>
                </p:cNvGrpSpPr>
                <p:nvPr/>
              </p:nvGrpSpPr>
              <p:grpSpPr bwMode="auto">
                <a:xfrm>
                  <a:off x="2653" y="1117"/>
                  <a:ext cx="1588" cy="1451"/>
                  <a:chOff x="2653" y="1117"/>
                  <a:chExt cx="1588" cy="1451"/>
                </a:xfrm>
              </p:grpSpPr>
              <p:grpSp>
                <p:nvGrpSpPr>
                  <p:cNvPr id="16" name="Group 22"/>
                  <p:cNvGrpSpPr>
                    <a:grpSpLocks/>
                  </p:cNvGrpSpPr>
                  <p:nvPr/>
                </p:nvGrpSpPr>
                <p:grpSpPr bwMode="auto">
                  <a:xfrm>
                    <a:off x="2653" y="1117"/>
                    <a:ext cx="1588" cy="1451"/>
                    <a:chOff x="2653" y="1117"/>
                    <a:chExt cx="1588" cy="1451"/>
                  </a:xfrm>
                </p:grpSpPr>
                <p:sp>
                  <p:nvSpPr>
                    <p:cNvPr id="21" name="Oval 8"/>
                    <p:cNvSpPr>
                      <a:spLocks noChangeArrowheads="1"/>
                    </p:cNvSpPr>
                    <p:nvPr/>
                  </p:nvSpPr>
                  <p:spPr bwMode="auto">
                    <a:xfrm>
                      <a:off x="2789" y="1253"/>
                      <a:ext cx="1270" cy="1179"/>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2" name="Line 9"/>
                    <p:cNvSpPr>
                      <a:spLocks noChangeShapeType="1"/>
                    </p:cNvSpPr>
                    <p:nvPr/>
                  </p:nvSpPr>
                  <p:spPr bwMode="auto">
                    <a:xfrm>
                      <a:off x="2653" y="1842"/>
                      <a:ext cx="15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3" name="Line 10"/>
                    <p:cNvSpPr>
                      <a:spLocks noChangeShapeType="1"/>
                    </p:cNvSpPr>
                    <p:nvPr/>
                  </p:nvSpPr>
                  <p:spPr bwMode="auto">
                    <a:xfrm>
                      <a:off x="3424" y="1117"/>
                      <a:ext cx="0" cy="145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17" name="Group 23"/>
                  <p:cNvGrpSpPr>
                    <a:grpSpLocks/>
                  </p:cNvGrpSpPr>
                  <p:nvPr/>
                </p:nvGrpSpPr>
                <p:grpSpPr bwMode="auto">
                  <a:xfrm>
                    <a:off x="3424" y="1525"/>
                    <a:ext cx="545" cy="317"/>
                    <a:chOff x="3424" y="1525"/>
                    <a:chExt cx="545" cy="317"/>
                  </a:xfrm>
                </p:grpSpPr>
                <p:sp>
                  <p:nvSpPr>
                    <p:cNvPr id="18" name="Line 12"/>
                    <p:cNvSpPr>
                      <a:spLocks noChangeShapeType="1"/>
                    </p:cNvSpPr>
                    <p:nvPr/>
                  </p:nvSpPr>
                  <p:spPr bwMode="auto">
                    <a:xfrm flipV="1">
                      <a:off x="3424" y="1525"/>
                      <a:ext cx="545" cy="3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Arc 16"/>
                    <p:cNvSpPr>
                      <a:spLocks/>
                    </p:cNvSpPr>
                    <p:nvPr/>
                  </p:nvSpPr>
                  <p:spPr bwMode="auto">
                    <a:xfrm rot="-9221724" flipH="1" flipV="1">
                      <a:off x="3498" y="1704"/>
                      <a:ext cx="214" cy="87"/>
                    </a:xfrm>
                    <a:custGeom>
                      <a:avLst/>
                      <a:gdLst>
                        <a:gd name="G0" fmla="+- 0 0 0"/>
                        <a:gd name="G1" fmla="+- 16424 0 0"/>
                        <a:gd name="G2" fmla="+- 21600 0 0"/>
                        <a:gd name="T0" fmla="*/ 14029 w 21600"/>
                        <a:gd name="T1" fmla="*/ 0 h 16424"/>
                        <a:gd name="T2" fmla="*/ 21600 w 21600"/>
                        <a:gd name="T3" fmla="*/ 16424 h 16424"/>
                        <a:gd name="T4" fmla="*/ 0 w 21600"/>
                        <a:gd name="T5" fmla="*/ 16424 h 16424"/>
                      </a:gdLst>
                      <a:ahLst/>
                      <a:cxnLst>
                        <a:cxn ang="0">
                          <a:pos x="T0" y="T1"/>
                        </a:cxn>
                        <a:cxn ang="0">
                          <a:pos x="T2" y="T3"/>
                        </a:cxn>
                        <a:cxn ang="0">
                          <a:pos x="T4" y="T5"/>
                        </a:cxn>
                      </a:cxnLst>
                      <a:rect l="0" t="0" r="r" b="b"/>
                      <a:pathLst>
                        <a:path w="21600" h="16424" fill="none" extrusionOk="0">
                          <a:moveTo>
                            <a:pt x="14028" y="0"/>
                          </a:moveTo>
                          <a:cubicBezTo>
                            <a:pt x="18833" y="4103"/>
                            <a:pt x="21600" y="10105"/>
                            <a:pt x="21600" y="16424"/>
                          </a:cubicBezTo>
                        </a:path>
                        <a:path w="21600" h="16424" stroke="0" extrusionOk="0">
                          <a:moveTo>
                            <a:pt x="14028" y="0"/>
                          </a:moveTo>
                          <a:cubicBezTo>
                            <a:pt x="18833" y="4103"/>
                            <a:pt x="21600" y="10105"/>
                            <a:pt x="21600" y="16424"/>
                          </a:cubicBezTo>
                          <a:lnTo>
                            <a:pt x="0" y="16424"/>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Text Box 17"/>
                    <p:cNvSpPr txBox="1">
                      <a:spLocks noChangeArrowheads="1"/>
                    </p:cNvSpPr>
                    <p:nvPr/>
                  </p:nvSpPr>
                  <p:spPr bwMode="auto">
                    <a:xfrm>
                      <a:off x="3651" y="1661"/>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200" b="0" i="0" u="none" strike="noStrike" kern="0" cap="none" spc="0" normalizeH="0" baseline="0" noProof="0" smtClean="0">
                          <a:ln>
                            <a:noFill/>
                          </a:ln>
                          <a:solidFill>
                            <a:srgbClr val="000000"/>
                          </a:solidFill>
                          <a:effectLst/>
                          <a:uLnTx/>
                          <a:uFillTx/>
                          <a:latin typeface="Trebuchet MS" pitchFamily="34" charset="0"/>
                        </a:rPr>
                        <a:t>π/6</a:t>
                      </a:r>
                    </a:p>
                  </p:txBody>
                </p:sp>
              </p:grpSp>
            </p:grpSp>
            <p:grpSp>
              <p:nvGrpSpPr>
                <p:cNvPr id="11" name="Group 25"/>
                <p:cNvGrpSpPr>
                  <a:grpSpLocks/>
                </p:cNvGrpSpPr>
                <p:nvPr/>
              </p:nvGrpSpPr>
              <p:grpSpPr bwMode="auto">
                <a:xfrm>
                  <a:off x="2608" y="1071"/>
                  <a:ext cx="1587" cy="782"/>
                  <a:chOff x="2608" y="1071"/>
                  <a:chExt cx="1587" cy="782"/>
                </a:xfrm>
              </p:grpSpPr>
              <p:sp>
                <p:nvSpPr>
                  <p:cNvPr id="12" name="Text Box 18"/>
                  <p:cNvSpPr txBox="1">
                    <a:spLocks noChangeArrowheads="1"/>
                  </p:cNvSpPr>
                  <p:nvPr/>
                </p:nvSpPr>
                <p:spPr bwMode="auto">
                  <a:xfrm>
                    <a:off x="2608" y="166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Λ</a:t>
                    </a:r>
                  </a:p>
                </p:txBody>
              </p:sp>
              <p:sp>
                <p:nvSpPr>
                  <p:cNvPr id="13" name="Text Box 19"/>
                  <p:cNvSpPr txBox="1">
                    <a:spLocks noChangeArrowheads="1"/>
                  </p:cNvSpPr>
                  <p:nvPr/>
                </p:nvSpPr>
                <p:spPr bwMode="auto">
                  <a:xfrm>
                    <a:off x="3424" y="107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Μ</a:t>
                    </a:r>
                  </a:p>
                </p:txBody>
              </p:sp>
              <p:sp>
                <p:nvSpPr>
                  <p:cNvPr id="14" name="Text Box 20"/>
                  <p:cNvSpPr txBox="1">
                    <a:spLocks noChangeArrowheads="1"/>
                  </p:cNvSpPr>
                  <p:nvPr/>
                </p:nvSpPr>
                <p:spPr bwMode="auto">
                  <a:xfrm>
                    <a:off x="3969" y="1389"/>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Κ</a:t>
                    </a:r>
                  </a:p>
                </p:txBody>
              </p:sp>
              <p:sp>
                <p:nvSpPr>
                  <p:cNvPr id="15" name="Text Box 21"/>
                  <p:cNvSpPr txBox="1">
                    <a:spLocks noChangeArrowheads="1"/>
                  </p:cNvSpPr>
                  <p:nvPr/>
                </p:nvSpPr>
                <p:spPr bwMode="auto">
                  <a:xfrm>
                    <a:off x="3243" y="166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Ο</a:t>
                    </a:r>
                  </a:p>
                </p:txBody>
              </p:sp>
            </p:grpSp>
          </p:grpSp>
        </p:grpSp>
      </p:grpSp>
    </p:spTree>
    <p:extLst>
      <p:ext uri="{BB962C8B-B14F-4D97-AF65-F5344CB8AC3E}">
        <p14:creationId xmlns:p14="http://schemas.microsoft.com/office/powerpoint/2010/main" val="35962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6</a:t>
            </a:fld>
            <a:endParaRPr lang="el-GR" dirty="0">
              <a:solidFill>
                <a:prstClr val="black"/>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96" y="319629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p:cNvSpPr>
            <a:spLocks noChangeArrowheads="1"/>
          </p:cNvSpPr>
          <p:nvPr/>
        </p:nvSpPr>
        <p:spPr bwMode="auto">
          <a:xfrm>
            <a:off x="3923928" y="142089"/>
            <a:ext cx="3528244" cy="1662063"/>
          </a:xfrm>
          <a:prstGeom prst="cloudCallout">
            <a:avLst>
              <a:gd name="adj1" fmla="val 61520"/>
              <a:gd name="adj2" fmla="val 37762"/>
            </a:avLst>
          </a:prstGeom>
          <a:noFill/>
          <a:ln w="9525">
            <a:solidFill>
              <a:schemeClr val="tx1"/>
            </a:solidFill>
            <a:round/>
            <a:headEnd/>
            <a:tailEnd/>
          </a:ln>
          <a:effectLst/>
        </p:spPr>
        <p:txBody>
          <a:bodyPr/>
          <a:lstStyle/>
          <a:p>
            <a:pPr algn="ctr">
              <a:lnSpc>
                <a:spcPct val="150000"/>
              </a:lnSpc>
            </a:pPr>
            <a:r>
              <a:rPr lang="el-GR" b="1" dirty="0" smtClean="0">
                <a:latin typeface="Comic Sans MS" pitchFamily="66" charset="0"/>
              </a:rPr>
              <a:t>Εμείς με ποια περιοδική κίνηση θ’ ασχοληθούμε</a:t>
            </a:r>
            <a:r>
              <a:rPr lang="en-US" b="1" dirty="0" smtClean="0">
                <a:latin typeface="Comic Sans MS" pitchFamily="66" charset="0"/>
              </a:rPr>
              <a:t>;</a:t>
            </a:r>
            <a:endParaRPr lang="el-GR" b="1" dirty="0">
              <a:latin typeface="Comic Sans MS" pitchFamily="66" charset="0"/>
            </a:endParaRPr>
          </a:p>
        </p:txBody>
      </p:sp>
      <p:sp>
        <p:nvSpPr>
          <p:cNvPr id="8" name="Επεξήγηση με στρογγυλεμένο παραλληλόγραμμο 7"/>
          <p:cNvSpPr/>
          <p:nvPr/>
        </p:nvSpPr>
        <p:spPr>
          <a:xfrm>
            <a:off x="1835696" y="2086689"/>
            <a:ext cx="5688632" cy="1718228"/>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chemeClr val="tx1"/>
                </a:solidFill>
                <a:latin typeface="Comic Sans MS" pitchFamily="66" charset="0"/>
              </a:rPr>
              <a:t>     </a:t>
            </a:r>
            <a:r>
              <a:rPr lang="el-GR" sz="2400" b="1" dirty="0" smtClean="0">
                <a:solidFill>
                  <a:schemeClr val="tx1"/>
                </a:solidFill>
                <a:latin typeface="Comic Sans MS" pitchFamily="66" charset="0"/>
              </a:rPr>
              <a:t>Θ</a:t>
            </a:r>
            <a:r>
              <a:rPr lang="el-GR" sz="2400" b="1" dirty="0" smtClean="0">
                <a:solidFill>
                  <a:schemeClr val="tx1"/>
                </a:solidFill>
                <a:latin typeface="Comic Sans MS" pitchFamily="66" charset="0"/>
              </a:rPr>
              <a:t>’ ασχοληθούμε με την</a:t>
            </a:r>
          </a:p>
          <a:p>
            <a:pPr algn="ctr"/>
            <a:endParaRPr lang="el-GR" sz="2400" b="1" dirty="0" smtClean="0">
              <a:solidFill>
                <a:schemeClr val="tx1"/>
              </a:solidFill>
              <a:latin typeface="Comic Sans MS" pitchFamily="66" charset="0"/>
            </a:endParaRPr>
          </a:p>
          <a:p>
            <a:pPr lvl="0" algn="ctr"/>
            <a:r>
              <a:rPr lang="el-GR" altLang="el-GR" sz="3200" b="1" kern="0" dirty="0">
                <a:solidFill>
                  <a:srgbClr val="FF0000"/>
                </a:solidFill>
                <a:effectLst>
                  <a:outerShdw blurRad="38100" dist="38100" dir="2700000" algn="tl">
                    <a:srgbClr val="000000"/>
                  </a:outerShdw>
                </a:effectLst>
                <a:latin typeface="Comic Sans MS" pitchFamily="66" charset="0"/>
              </a:rPr>
              <a:t>Κυκλική </a:t>
            </a:r>
            <a:r>
              <a:rPr lang="en-US" altLang="el-GR" sz="3200" b="1" kern="0" dirty="0" smtClean="0">
                <a:solidFill>
                  <a:srgbClr val="FF0000"/>
                </a:solidFill>
                <a:effectLst>
                  <a:outerShdw blurRad="38100" dist="38100" dir="2700000" algn="tl">
                    <a:srgbClr val="000000"/>
                  </a:outerShdw>
                </a:effectLst>
                <a:latin typeface="Comic Sans MS" pitchFamily="66" charset="0"/>
              </a:rPr>
              <a:t>K</a:t>
            </a:r>
            <a:r>
              <a:rPr lang="el-GR" altLang="el-GR" sz="3200" b="1" kern="0" dirty="0" err="1" smtClean="0">
                <a:solidFill>
                  <a:srgbClr val="FF0000"/>
                </a:solidFill>
                <a:effectLst>
                  <a:outerShdw blurRad="38100" dist="38100" dir="2700000" algn="tl">
                    <a:srgbClr val="000000"/>
                  </a:outerShdw>
                </a:effectLst>
                <a:latin typeface="Comic Sans MS" pitchFamily="66" charset="0"/>
              </a:rPr>
              <a:t>ίνηση</a:t>
            </a:r>
            <a:r>
              <a:rPr lang="el-GR" altLang="el-GR" sz="3200" b="1" kern="0" dirty="0" smtClean="0">
                <a:solidFill>
                  <a:srgbClr val="FF0000"/>
                </a:solidFill>
                <a:effectLst>
                  <a:outerShdw blurRad="38100" dist="38100" dir="2700000" algn="tl">
                    <a:srgbClr val="000000"/>
                  </a:outerShdw>
                </a:effectLst>
                <a:latin typeface="Comic Sans MS" pitchFamily="66" charset="0"/>
              </a:rPr>
              <a:t> </a:t>
            </a:r>
            <a:r>
              <a:rPr lang="el-GR" altLang="el-GR" sz="2400" b="1" kern="0" dirty="0">
                <a:solidFill>
                  <a:srgbClr val="FF0000"/>
                </a:solidFill>
                <a:effectLst>
                  <a:outerShdw blurRad="38100" dist="38100" dir="2700000" algn="tl">
                    <a:srgbClr val="000000">
                      <a:alpha val="43137"/>
                    </a:srgbClr>
                  </a:outerShdw>
                </a:effectLst>
                <a:latin typeface="Comic Sans MS" pitchFamily="66" charset="0"/>
              </a:rPr>
              <a:t>(υλικού σημείου)  </a:t>
            </a:r>
          </a:p>
          <a:p>
            <a:pPr algn="ctr"/>
            <a:r>
              <a:rPr lang="el-GR" sz="3200" b="1" dirty="0" smtClean="0">
                <a:solidFill>
                  <a:schemeClr val="tx1"/>
                </a:solidFill>
                <a:latin typeface="Comic Sans MS" pitchFamily="66" charset="0"/>
              </a:rPr>
              <a:t> </a:t>
            </a:r>
            <a:endParaRPr lang="el-GR" sz="3200" b="1" dirty="0">
              <a:solidFill>
                <a:schemeClr val="tx1"/>
              </a:solidFill>
              <a:latin typeface="Comic Sans MS" pitchFamily="66" charset="0"/>
            </a:endParaRPr>
          </a:p>
        </p:txBody>
      </p:sp>
      <p:pic>
        <p:nvPicPr>
          <p:cNvPr id="10" name="Picture 6" descr="Uniform circular motion animation"/>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57971" y="3301617"/>
            <a:ext cx="2772197" cy="2772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256" y="1628800"/>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9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dissolve">
                                      <p:cBhvr>
                                        <p:cTn id="20" dur="500"/>
                                        <p:tgtEl>
                                          <p:spTgt spid="8">
                                            <p:txEl>
                                              <p:pRg st="0" end="0"/>
                                            </p:txEl>
                                          </p:spTgt>
                                        </p:tgtEl>
                                      </p:cBhvr>
                                    </p:animEffect>
                                  </p:childTnLst>
                                </p:cTn>
                              </p:par>
                            </p:childTnLst>
                          </p:cTn>
                        </p:par>
                        <p:par>
                          <p:cTn id="21" fill="hold">
                            <p:stCondLst>
                              <p:cond delay="1000"/>
                            </p:stCondLst>
                            <p:childTnLst>
                              <p:par>
                                <p:cTn id="22" presetID="2" presetClass="entr" presetSubtype="2" fill="hold" nodeType="afterEffect">
                                  <p:stCondLst>
                                    <p:cond delay="25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2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3250"/>
                            </p:stCondLst>
                            <p:childTnLst>
                              <p:par>
                                <p:cTn id="27" presetID="9" presetClass="entr" presetSubtype="0"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7</a:t>
            </a:fld>
            <a:endParaRPr lang="el-GR" dirty="0">
              <a:solidFill>
                <a:prstClr val="black"/>
              </a:solidFill>
            </a:endParaRPr>
          </a:p>
        </p:txBody>
      </p:sp>
      <p:sp>
        <p:nvSpPr>
          <p:cNvPr id="7" name="AutoShape 2" descr="data:image/jpeg;base64,/9j/4AAQSkZJRgABAQAAAQABAAD/2wCEAAkGBxQTEhQRExIVFhQTGBsYGBcYGRgaGBofIRkdGB0hHCAdHSkgGh8nHBwfITEiJSkrLjAuGB8zODMsNygtLisBCgoKBQUFDgUFDisZExkrKysrKysrKysrKysrKysrKysrKysrKysrKysrKysrKysrKysrKysrKysrKysrKysrK//AABEIAMIBAwMBIgACEQEDEQH/xAAcAAEAAgMBAQEAAAAAAAAAAAAABQYDBAcCAQj/xABMEAACAQMDAgMFBAQLBQUJAAABAgMABBEFEiETMQYiQQcUMlFhI0JxgQgzUpEVJFNicoKSobGz0TQ1c6PDJUR0orIWQ1Rjk6TC8PH/xAAUAQEAAAAAAAAAAAAAAAAAAAAA/8QAFBEBAAAAAAAAAAAAAAAAAAAAAP/aAAwDAQACEQMRAD8A7jSlKBSlKBSlKBSlKBSlKBSlKBSlKBSlKBSlKBSlKBSlKBSlKBSlKBSlKBSlKBSlKBSlKBSlKBSlKBSlKBSlKBSlKBSlKBSlKBSlKBSlKBSlKBSlKBSlKBSlKBSlKBSlKBSlKBSlKBSorXtWNuo2xF2cNtJIVN4A2qzcld3ODtI8pzjisegeIEudyFWinjALwuRuAPZlI4kQ+jrwfpQTNKVB+LLAzRxqJHjxKCHVmGG2ssZIBG8dQrlTxz6EAgJsnHJopzyOxqv2cnv1pNbTjbLtaGdeDtYjGQOxBHmGRggj0qEsNOns161ipaNSRcWBYkKw5Y2xY5TvuCHysrAjHAIXylRuha5Bdx9SBw207XU8Ojequp5Rh8jUlQKUr4zAdyKCP13WorSPqSluTtVUVnd2wThVUEscAn6AEngVs6fepPEk0Tbo5VDqw9QRkVCae4ub+SdSGitEMEbDkGViGnx6HaFjTI7HqD5148Er0ve7P0trh9ny6cgE6AfQByn9SgkfEOupaIjOkshkfpokSF3Y7Wc4Ud8KrH8q2dJ1SK5iWaFw6N68ggjggg8qwPBBAIqM8XAL7pOf/c3cX/Mza/8AW/urX1jTpLaY39ohct/tNuvHWUcb0zwJlH9seUnO0gLPSobT/FdnMoKXUWTnKM6rIpHcMjEMpHqCK3m1OEd5oh/XX/Wg26VqfwpB/LRf21/1r4NVg/l4v7a/60G5WhrWsQ2sfVnfauQoGCWZj2VFHLMfQAVpan4ttIV3GdHY8JFERJLIf2URSSx//TitTQtFkkm/hC9A65BEEPBW1Q+gPZpW++/9UcDkJfRNWS6i6sYdRuZCsilHVlYqwZT2ORWbVNQjt4nnmYJHGNzMfQf/AN4/Oo3wYubUS5z7w8twD/NllaVP/Iyj8qj/ABeOvdWFj3V5DcSj+ZCAQD9DKyD99BYNJ1OO4jEsTEqSQcgqykHBVlYBlYHuCK3Kgo2EN86khVvEEi+gMkfkfJ7bjEYsDviJjzg4naBSlKBSoTXfESwMsEama6k+CBMbv6TnsiDIyx+YqGt/DryXEUl3KZbiMiZtjMsMAByqRKCMlmGC7Akqj/DuwQulKqGv3klzK9tBI0aQYEsqHDGVsCONSO2CQzH0HHFW+gUrFc3CxqzuwVVGSTwBUNpXiUTSFBDIqsR02bGXGCS23OUUcYJ5O9SBQT1KUoIPxVoAuo/KxSZAQjZIBBwSj47oSq/gQCO3NYt4OosUd0JbeYMRBOBtkRwcMAeVZGPofK2Qcc8dDqG8T6HHdRMrqT5SPK21vmCpwSrBsEEDPHqCQQipby+jKwyXliJANxY2858uSAzgTBY84PJbBIOO1ZLyK5Xpde86m51IjtrYLv2nqYJd5Cq4Xlsj0AOSM+orrqATAgOqrHPngjGSjn+aGL9xjzEn4DUf702HVo2QwO29G+EqV2syHOGUo2SM4Bwx7NkN7Urnaxv7YM5jG25gCsJGTuDsIDdRRyAQCynjOFBjtN8f2c+px21s7O08fmIH2ZwnVU5zwwG5GBGc4B+ECvb3EnvACptbaWhuAPKT3aOVePKe5X0wSNpUY9w2lulwurJCI2IeC6H7BLKC59CVdAC3GUfdnAGQz+MdOsw8cslu73UzdKIW7vDNIcFiC6OnkVQWJY4AHzwDHJ4fhH66CXA4Ij1K6lI+e4O6DI+QJPyBqb8WxbJLS+xlbR36n81JEKM35HbknAClmJAFRWt3FzE0Xu8ayLuVXydrKmNpZCTwc84/pfe7BIW/hPT5F3iNmUd98s5IOOQwd8qR6g4NQlroNpKiyxaZa9GQb4jNuaSUftiNUbahBBDEk4YZVTUpfMAgf4BLtgmHbiVzApPOFZZM/P5DljXm2Le7rGAFkgVYnQ9gYwRg/MYYEHj7rDumQ39K1ZIAlvLbrarwqGPBt8k4Vc7UaMk9t6KCWABYnFa+vtJaXQv0ieWGSMRXKRrudQrFo5VUcsBuZWAycFTjio/w/wBaWDo30KKz5RkHKEFunkA+h3DOc5BCkc1M+CbxmimgdizWc7W+45JYBVdckkliEcKWPLFST3oOYQ+0K/1O49whtYTE0yHqKJMiNJVcSctgDCg5I74AySBXZdY1SK1he4ncJFGMsx/cMepJOAAOSSBVb8OWqQapqMSoi9dILldqgEgh43HA5HUUv+MrHuTn57R4N/uQcZh96G8HsWMUgh3emOsUHPqVoMTCS7xM9laQK4DL7zF7xcMvzeNNoj9PvtjPODxRtJto+ZtNs5Uxy0Vsof5nEbKd4AycI7NxwprY8StM0bm3wZWyY9wOCcYHA5GDgehG1/2gGeGhK8aC4GJWAEgBJ525OT3ypyR6rtXB8+SGa70TSY4DdPZ2IhCh94giIIONu3CeYtkAAZJJAGc1HtoULcrp1hbjGVElsssuPm8cYUR89vOfrg8VqWrLKlmW5gN1LJHnO1mUmTt6gYndR28iY7CtvxZ73sb3RQ02c4bOD5viBHI8nAP9AdgwAZraYWR3tZ2wix5praIxOo7kmIjLIBySjsRn4cc1ap/tIm6bA70OxgeORwQR6euardrKVgd5WC7Y3kdvurtGQ5J74wOT3y4PC4Xf8EJixg4IUhjGpBBWMuzRDB7YjKjHpig0PD3iSGKwjNwywyWyJDNGQQySBQNgXknPdcZ3AgjNe/DUMkk8+pTo0XURYoY5OGjhXLFnH3GdjuKnkBVzzwPMVhHPq8s7RqfdIIkVsc9Ry7n81jK4z2EzY7msXjI+8XEGnEkQupmuAON6CSOJY8/sszlj8+njsTQetQ1OO/j2RWcVzbluJLg7IXIJBMQ2O8hHOGCBTnhjWlb6Haq6xzWSRqzBVeGWUKrH4Q6kI0e48KQCCRjIJAPnW7i63wLbRJ0yVD7gQqIFztUL6q2FAHyxwSSNrVbhQqrjd0sXLBcZWONkkUfsjqSxYGO5yQMA4D3f+GrGIhf40ZHBKxx3d3uYDuQBMAFBIyxwoJGTyKjp9KiQbzDelMZKx6jcPMAO56Ymw2BkkIzHjgE8VtXSSwwyyqnWupU6jnIG8+bYgJ+BAMhRyB5zyctWWxv5VgR5lBnfaBEp4aUkMFHzwAW3HkBWJwMYCX0uytbS3eeBB0ynVaTLSPIAu4EuxLPx2yT3rRvdUaIC2iw99cjeQOVTOAXY+iIMAZ7hV7nvuyH3KzhgRRJIESCFOwkcJgA/JcKWYgcKrH0qvrYR20LWsJb7JFF1Mm7rSNs8sasDuQkENwfKpAHLbgG8iwwxJbwTMHikBeYQvKhkJKt1SPLks3I3ZXgnAFZ7m8vIMCW6sW9eYpYjj5n7Z8AerYxUdb3btHFGIlifaH6eOIEUAhWwACeV8q4B8o4B3VtaW/WjbKSIkmS5lwHaPlS8gH7YBCg9geFG3ADHqsMuRJeMsjjPRtoQxjB/abIzK3yyMDng9xJ+GdGaPNxMSZ5Bg5JO1Sd2PqScEn6D65y6dp6yTNetuLNgRAk4RAMcDODuyTn6jHzM1QKUpQKUpQRWrWzAieIDep5JbA24y2eOQQoGPwPpUMt7FvEa7ULHasMxCKxAztRwrDgd48ZAJI8hG63VAano6hi4TfHJgSxkn0HlZP2GXsCMfiOCAi9UuPcxaI8chaUxxPKih4BIdqL1Cx3IS2AJNp78gnFS2nWXQF1LcdJI5MMyhi6hUiWMs7Mo3EqgzxjCjvyahLVWMY9xu2kiIICkgSIFyuNrxsRtIKnChsjnJya1tWuXdQrSNtTDYuHgWNcdmlCHqPsYruU/sg5BIKhJaD4iJtEZYZJRt3KmQZTECUYeY4keJhsYbskbWySwU/dGngkx7jcRkD/u8mQUxxhR8UYHIwVcLjChQMVm0bTTHYxEeR4i8yGTynDMz4lz2LI3nz2Yk9wKx3Gm2d+OrE6pLMiklSNzDGVMiA4fHcMeRjg47huPpEspRJhEkKOkhRGaRnaNleMbiqBEVlB2hTnHcDOa7J4rjm1JbH3S7t7s5+0KRmMqoYhmw/nTvhlww3EBhk1uywXsDY3naVBLqfswy9xhxIVVwfQIqFO7Zr6uoyPGbgzTr0HYMESFxsB82SiPlhHhsDAOBxyCAljY3I4Vbfd3EhMm3PoTEAN2PkZM/UV4ha302FurKN8sjyuxxvlkYjcQo9OygDhVCgnAzUdqt9cLIg6sqwsxJciKFNgiclWaQblYOFO5fu7sDKmonTPDD3ZBmBWJlVZ2+0DTmNyUwzNvkBJZuowA2sm1cgOobthrHvFzpuoCJokuhcWwViCxUjrRMccDIgYgDP6wc+p3JPE9tMZ7G/i6DDyukuDE6ns6OPuH0YhcEY4Ird8aKkdosuVQWssMo7ABUkXeB+MW9QB863NX0e3vUQtyUIeKWNsOjAggow+oHHY4GQaDSttJmQDpzJcREDb1Swkx6bpUysvGAC0ZbjlmPNZJdJmkVlkZY0ZSGSEsZWH7IlcjYp7eVQechlqv3WjXNr1XQlt8qSB4g6tjMSur7CSchX5KSY3biwI52rXWLjqiISvIGYssmyKVemuOoMQYO9XZFGQMiRTg7XoIrTfG9veTDSV027jMZVdu2NBb7CNrZD/ZhMAgj6YzkA2tNMuE8u6KYDsWLQt/WCBkLE8koqd+1aVrcP7xN/GLg+WPAa1JXJ35yFhVsDjHm+feom41q7eOQh3VxE6qiiJTJMu5HEa7XmKo64HGWOeQByE9faYChN7LEIMgmIZVHIwQJXdi0oyBhfKD2IYcU03xdHc3AgtY3lRQGln+GJARlQCeXY8YUDsc5x3joPC0k0vUkYxoIzHnLddgTlvMXZlBAXuf2gUXPEjrTQ6fYSJAI4SsbLCpIUFyMLkk5PmwSx57kmgi7TxAtpEt1LGzJf3chLpjyqcpAxB+INFEg4OckAAkgVK39gl4Yb21nTqRhkDY3xyIxBeNwCCDuVSCCCrL2PIrcm0GCWyFiyhrcxLEAP2VACkH0IwCD8wKqh02W3nG9iNz564Yx5RUCIgkyQTuIIimHfftYjsFlNnOQSViUgclWaVm47AMqDPyLFvTg1WvB2vQanHcQRWl4kcoYTXMoRSzEbfiDElwOwAwoAGAMCt+xvrr3YNJLP1HRFQ9KIl5COWyiFQmecY+FScnIpPeTI5to7iXIRW3MIOoNzPk7RGzMfKMDZ6knPYhKR2NwBtcW7YzmXc69+S3T2HYT3IWQDOTxWjHq0CzhIybu7xj7MDpwqcFiWztiQnkklnbAHmworFFoc9wFe6cxru6jKx3OMYKgHdsTHfcFBJ+6BW1HHbFlsbdo9soaSYhgzSqCAwySTIWJwx5wuQcFloPOl6rHNf+b4ugXtxxgRl9pf8ApSFcj+Yq9iWFad3NJZBUeNpnuLiTp9AB5W3yPNkq+1YwqkKWLlQEXjHAx+JbTbeGXhWYRsG3BGATcN0bHglAZAy+onAOQzKdsyXDHKzyKvCs8hhC/wBXYm3PzKNnJx93IDNeILeRi5jCylVjBLNK3lyU6YXMp3b33Bsnqvngc79jF1R8JEXxElgWdu3mxkcADGDjgbeApEfothFKDJDIZNxKSXBDbn2naVQsPhyNpIznHJYg1aEUAADsKD1SlKBSlKBSlKBSlKDAbOPaI+mmwdl2jaPwGMCsL6XGcfrBjtiWVcfhhhit2te+uxEjSMDtUEtgZIAGScdzgAnA5+WTxQQOpaOnvVrlZ3TMhYNIkkOQoKl1mYvkH4TEMg9+KsNzbJINrorj5MAw/car2rahA13ZbSjuCSNsImYLIhCESA/YK20+bkMFI471ZUbIB+dBF6hYiOKR4lcuiMUQTNGpIHA5OxcnjJBAqGvrJmgjnfIml6ash9zcKWwCvUZF3qD6gknHCk8V69od9tgEayQq7EZE5IgaM+WQS4+4ULcfMcdqg9B8R9SIW+23jSF7fpvC4EDjqIjhC8b8b2AUYBIcAFSM0Ghc3FxCxjBhimChIpGhiwku7C7yF4jlGFDA/ZuVB3q6M3z/ANppurDNcXE/uM+badSUjlsrkcYdokQlSezHjByeMA73tY1+K2khja26jzKfMCmWXPT6ZRsdVSX5XPYt25NVxJWb9ZYX7xXCiG4zAZBLCB5CzxM5NxCfKshALBQGwwzQLPRDcrqGh3uJL6LMtrcycySLncp3tk4zgEA9nYfdrFokr3egTGHdDqGneVnjzHMVj5AYrhj9nlcH7yGtW+1MrHazFpVvtNl2wSywXCe8W/bbKTH5W2kg8n73OWzWza+LbK11h7uK4Q2eoJi5TnMcuCclduSN3c88yP6AUErY+JLp/D38I29xJ71BxJuIlDbZAGyHBxmMhuMYzWSbxJM+hDWSIpLlQAQ8SFf14ibBXDgY5+L0qu+CNStLePVtNluoVtbgv7vJ1FOQytHzySDt2dx3U961dB1mEeHbrT5Z4VnLN0k6qHcCUkByDtHm3Dk+lBaZPEEq6F/DH2ZncAFCHMR/jBiAIL5OFyeT3+nFYbjxVdQaNHeJHJHPcJJJm2t4fd48SYUylgSNynI75OarmrazCfDlvp6Twm4DjfH1EGB1HfOSdp+72PrVh1t7S5062toZpXitooop5oZgsMIJjUtOuR1OFYjAPY/Og+eKNcuYdBgnmuJmv73aEKu0e0Od/CRlVyI8DtnLCsHiKwkhtLLQoTuv9Qw13KfM4TOXLt8RUEY/owsPWvHiHxLYXGtWcktzELGzjJi25YNIMEZCglBnbjPB6R+YrVtPEIL398ku/ULs9KDpxzyLbw8DIZYiC+PQeqg+poJQSQxXBW3d7fTdITZcSQko93ORgR5Uje27v65J7ZUiQttcvlAWWdw+8vNHiJlhVhujtlZoyzy7PO7kkIgJIORmEiDKIobawvnitADbbrV8NO36y5m6hVWdcnYmSM85AxiY8PmWC6txPpsyxSSmKOSaSMsrNuk3MoLM7sV3sxPmbn7saoFu0Tw8zxK8xCseQFht1x35wYiQTk8d8HB5zUzbaOqLtEj7fkuyMf8AKVakqUFJ9oVnAkEZcW360Ya6uJYyCFY/ZyAM3UHcfv8ASrJaWsc1vCJFWQbEYEsZBnaMMHYAsfk/BPfiufXfiq5ZZbW66sFzay5Z4ocxSwkNskaUowtUPrKOV25xwVF28JzzCyWW8dQ3ncsWUhY9xKbnwobEe3LEDPc0EguloPWX85pj/i9ZorNFO4KN2Mbjy39o8/31kgmV1V0IZWAZSOQQRkEfQivdB5RABgAAfT99eqUoFKUoFKUoFKUoFKUoFR3iMx+6zmUqI+m+4sxQAbT3YEFfxBz8qkajfEejJeW0trIzqkwAYoQGAyDwSCPT5UHLfDem200lkVcsitGYpFkm34VWCpyAduCwxxggjtmuuX0LNFIkb9N2RlR8Z2EqQDj1wecfSuA2IlsvJC7bIJW6DEN8JJAYkhQxJc8JkYZsEgPi9eDfF1w0qddj05AiFSMsJN4j3LyWCuXQ45ChWPbkh4bQJ7CxiNxP1pkkKl1UyMd8jsGO87pWUvu2YyxAUfMwGo6+sAie23z3mXa4Q9W0Z41kVlbYCpjzlcLjDANkHnPVfF0O+1kADk+UqI3MbkhgQEbIw3HGTj58ZrmOlQAXNyu2ZJWiYZuCjz5Kqjb2DEEtsyGGPgAySpCBj1nxbBeXJeSIhoZAsaOu1uiu0u4J7vJIy7APWJTwc1Z4WuRHPeWpklDxs0ZGGMjbTjyt8mVRjGe4+YNI8bahFbxW88iuXkcqCrBJRGVDMwwoy4JHfKnOCDk57F4PtunZwLuVsru3KCFO4lwQDyAQc4Pbtk0G1oM8z20L3CCOdo1MiDsrY8wHJ9fTJrkPtiQfw3pPA5aLPHf+Metdtrh3tdnB1zSwM+R4gT6Z64JA+eBj99B2kWUf8mn9kf6V99zj/k0/sj/Sq/qHixkwiWjtNkfZPLbxt3G4LmQ7nCncFHByORmo+z9oIDNFcWssUqgsVwfhGfN5gu0ccufsweA7UFw9zj/k0/sj/SuT6xDCbeJkto3EPUkaaO6cJDmchTiYqZstG3B+Ar5c8ZtM3tQsR0yDIwlUupCYXaFZmbJPIXaQ23OCCPQ455fOJHnnkRGcKhRrm5zcwqNwZYcIVbbKJVPHlKt3ABIUrxdpplnEkCzzTndLcKEdzGMIVb4AyqR6OOMDIGcV3H2U+Jbi9hLyrmMgsr7doDGeZemCOGCxrH2HGeSc8cy0srHFnt1lzM27by437XdZG2tjaoSVoTxwWPe6+H7QWVnH7thQ3KynLN8fnVgCofBDAD6nGN2aDqtVH2gXaxNp0j52regnALE/xecDAHJOcUbxqsSQ9dSGmk6KMOU6hGUBI7Bh976ZIXIFQ3tGtz1dPSW4Zla4y6iVIDnpTEbCFDKO6ZL9to5JLUFssfFVvJgMzQsfhWdTEzc48ofBb07fMVMo4IBBBBGQRyCPpXP7SyeFlRNOSHkOM3byygjI3bCjITj7ztgE8ngZtEmqR28sMLZCXbN0mAGwSY3lC2eC/LLxgkNz2BCie1SyYmckA9SCTbi6aEgBVA8gXE3myOnznj9rFVGDSbidRp/vcxgkaNrxpJeo6dMMMIoH2atwMNnGxMnCmrf7RLuKa5ZD0j01WPz2xnJLP5tj4227c43NwSD8qgtJ1JYZ5MnGY5I0BkiQAkY77ljjxkZEacYG7kqKDtViiLGqRkbEARcHIAXy4/LGPyrPUB4LtQlvvW4SdZnMivGMRgYChU5PA29/Uk9u1T9ApSlApSlApSlApSsc8oVSx7CgyUqu6j4rjjXiNyzfD22n67lJB/LNUu41SRxhyG+RIBdec4DHzfvNB1C4u44xl3Vf6RA/xqt6r4oieKaOMuJCGVCB8WeMoRnnHIzj0qjH51tabjqAtswM/GWAPp90ZzQUm0gnjkV7iOFLSEljJEOpI23hWZVdnjKruPIVeXyNzkmct2mtJ5XLbxDGR1I+2JSTa3UajyyKxxCy87cZBxnEho1sVubm5ZTL1f8Auw+F4toSVQmMSTGPc/zbZj7xrzJpaLEIbabqRFJooZQ2cRSfbRBs8l4bqNYyvcCdc4JwAwnxncyxvDcosrRHZIQDGA6nbIAQ2WycruXAwsg9armnKyDCxug3A4Vv1Ts26MAlicMcxhywzIjI7bXXbYLu3BEhAzkyyKcDhmlbK4/nEsF+r/hUL4njeE+8JALgdR4pojk74TFDH9znY0ilg4+FghHxchmt9I99ktLaaNpyqTsSC0bnEyejqrDAYjacdxycA12vRLgIkVsyGNkjVQvphVAwpPLYwR9dhbsRnitnCs0KzTGW3kjSRixll6sERbbvkYEM5IC7FIBkcoAAoepy2muUcgajdwtbxPcT9ZkuEtYz+qSUOuZJnXkqGBGePqHW9USUwyLAyrKUYRswyqsRgEj1APOPpXE/aVpzQalosO95TF0g0j5Z3ImBZmPPJwTVn0/xhqQFozJbzC8G6NDHLDPtz8TbWkiUEEEZYZ/HgUzXdQur2/SNg8Is5B75ISk8MfnlKfAAGASR4wCM4OGOaC6eM7iPrGO+0u2uVlMojeGSP3konIAV9js+OCI2zkcZzUJbGBIEnW4ujZBsxuzo91YSjjK4JYxlcq8JBIC5wwJI96poVzHEXbStNv7R/tP4p1ElOR8YJZmYkfsljyOajbR4Z1e9sWunEPlurZmAvYkyctG2D7wg5+zm3ggY8p7BuyWIMh3mLmSFy8QUwTrO4hW5g9YXZtsc0YO1gxPfBrR13c1rujFrveJeZoy069VmLtA+QEOS7HPyX1IzrX9gFi3w3ie6TNutbtFCQwyblcwXEe09FWZdwYbQGZsrhmA96dppKiFwyuEWFwSSUZ45IMKeQAt1Zwypt4HV4wKDWu7vqSboi7bV2x4L9VlRVz0sOhY4AJijeI+bO2Ueard7NpVuXeEuGgZGlj25UBhIqPs3KDg5BZTypwTneHevX+n7wykBiwBO3y5Y7wu3vsLTI+zHCDnkAg7XhLV7lbvoRSRLdytLbySXKPsm6RDpKgQANK0TANlhnbGec0F01bwDbv057yeQraO0qKgAVV+zCqeGdyFiUEg5bngZxWn41u1lnsJ1jzidlV8OJSDbznamHXIcjBXehDIFYH0g5dZnnh6tzqNwkBne2uVjjht/dX+FerjqOUZsAsJBjd8+2DTrYQXIuX3m5t32P1pZJTHIUAKZc/BKn2kTgebe6HzdPAdA1qe3htIlMZUtsZYgu3DNxlo8kNtyW2MSMx/MAiuya5fYRXto5ELhlW4aGGQlSGUxq1wxLb+QSwwcY4AFbLXM19I0kdlaTQOVCXMzxSrEoXzAR8l2O4keZRlgDjGTrnw9EUaWTSrS6Tnd7tDHDP8AkokaOU4z8MoPbA5oK7rd3edSXqQSRpO+WUduTkAbGKP8/mwBKhypx40SwKSEo8iqUfHTCu+7aWwCQSCAS2cg7SOQWYCTXSYI1jSB3W2uuLOV9zxBm4a0uUbkxs65XPmVmfBVu7RVRpEJVljADEOzFlD4baW3ZY7QQTnkqSfioOjeENRFxaxzKzsr5KlwA2DyO3cemeT6Ekg1M1XPA1qIYXt1QLHFKwjKlCrKcNkbQCo3Eja2WG3uwwTY6BSlKBSlKBSlKBXxs447+nrX2lBQNf8AD9wZXlEYYMc/Z/47Sc89/XvVdkQqcMCCPQjB/ca7DWC7s45RtkRWH1H+HyoOR1sWSg5YuioMhmYrheOcjOe3qAcHGcdxN+K9OCOEhgu/KAepH7qyf0f4zIO3Bxgjn8apuq6fGwC3CsFDKzCRtEh3AMG2loyJADjnBFBYLSXEHlS5JkO4ZtmdV4XacRShwuVVw+QVI5KHK1ofwxHNJKqBndSrtJbwNPExwuDugEgkcEKx3bTmNAWbaMad5c2jbRGbEKAqCOS5tHAUHkKYkMhIHAVmaP8AaU1gGjpgbIInHpthhkP/AC9EbP76Cy2+nGJgdrbVQrt8xBOVJBYdhwW3euePrjl00yqWjkaGRSDuIG8kg5UglSCsfLEsq8n7pAXSltUEJmn6cbQj4rmIhyu4Y6Ye0hkbbkgJEEU5VSDuJO9oelKydSOSHbghlSU3VvDGHDsFZiC8jOCxZsjLKpVwvlCEE0kUYmkKXGJdtrEgybu7PClz9+OE5Py3MecrXp9M6kq6UzmRIf49q8456j/GIsgdsgDb8hkcqazanfy23X1i7y00Re006FlA85JDSlQByTnOAMqpHqtRuu2stlp8Olod+p6zJvuW+9hzyGPPGTtJ7frT60G14S8QymPUPEVySI0To2sOSE4JCDaODguF3c/HJW94FtZLbS4ZCV961S6SUtISBgvvG5l5UMq8MOQ04xyQKi/aDZLv0zw3btiNNrzsMA45JY+mdvUkII9VNWVPEBNxb2EqwO8++NLeI9SEQdnScN8LKIztddwbawKgc0GyyTK7y6cDDdRndcabK32Uo7boudqbvuyphSeGAIYVGG4tLq7FzZS+4axtw8M6Oiyn1jkUgBzkDzIS3AODgYivHHiE2+o2+nHfLHABIJVP8cjyGKokhYDhcZZviX4y2CT98R61IbpdHaRrqG/ijVJZjC7W8rOw3o0UaiTaNpxnORwwoNia6QSyXfQFvJHKkGrWTYMMscpCCYDBDDLbg2ASN2eMltdHFuoJyRbGRBnuwtbi7kQZ9cRxAE98Ct7x3dW8WpG0m6hfUYra3yoXaIusQzOxYHqMRtGBhQN3mPlEvr2nTRzCMWz3EbAu+wJ0x1ZWaTeHcM3eQhF+MMsZIGdwaEOkeTpuQejGAd4U9gbdck/ebpzOx4wtxJllxmtbXtDeXTnkiCi8sJVvIXRcPIgRQpZSMhjGnC9z0UB5zWr4t1M2t9pfWBkhuARK75CyK0ucmPYm0jfuKsDgMV/aLSPivV5LDU4rXG2C+5jnG9pElYGLnJO/aTkLjAM24hiKCNu9VhPR1nYDY6ogttSiGSI3wVD/AE2nI3fLBHLitTXNKnMc+nh2a7t4cRuArG+sScgYOA0sWOMc8EDOSa2dDiit7640WaERWOpxBoFDOwDhdm4GRFYM2zPI4ZUxkEGsel208kb6aW26tordS0kPHWi4wvflWTAwfRkz2ag3/C0cSLFHE6dIR9WGYRRuXjXu6B1JR1YbZowRhwsgxvep/UCqlpFixLGMrJbxPHOhIYxb0QsLmBypGRlQeNvDFKzb9O5i95SFHs7ks88DSdJrK7VftGV8eRXXdkNgEkElQ1ZrvSmz03tlZYwVRRAr7McsiK9vMdnmDCSJGByVbaQoAbWuXIijmlCTdGSWGSaNSZBDMJBPu2OVdA8pjAUKNygtjzDGzpck0ON0KyID8PuUgkPH3WluVCn67aitXtEDRQPFaqUjGxJAepnA6hgU2JgKnGWHTYDk7YmyagNb0y3eJo1ntIZSVKtv06NlIYNkEWcEg7ejL3+WRQdE0fxNBa3osX3D3hd6S7Aq5UNu6rFs5O31GQeDjOBflYEZByD2NcSjKSHiTrtwCwfQpXY9sszqGY4Hckmrd4Z1K4hZUMF48PChQmnBIxn4h7vICAPXg/QZoOgUpSgUpSgUpSgUpSgUpSg5T44hhW6nuJE0yKNWjRpbq3kmldzGTgAMAQFTA4+6ah7C4Q4Ns8kinke46NHGD/WmUj8+KsftFtis8D7TtbUNPfP3Scyof3YGR9R86jJDPf69eafJfXUVvBGJESB+n6Q5BIHI85+tBlmF2Fy0eoKh+9cXtpZIP/oLvFRM2oQ7wr3VmWbgIJ9R1Jz642q6rn8q0IZbN72W0sNGN7cxFw8l3PuHkfYW2uSpGT8wee1WO6hvoEHvWp2GlRfyNtEhYj5Dd5s4/Zz+dBDS2l+u1tPhkjTOZm90tbCNwHDKczFnYgbsFhxuyPUH7deJEE9vZtGs0UjB5WhhlhZlXeUHuwRnTZJtcZBDnb6A41Bf6fNIFt7bUNanU53TySdJc55IxwPoyY471ZTa6oIzJeX0Gl2/3sN1Z257GWRjg+g2t69qDELTragmoX0YstNsFJtIpykZZ++dhOQcjdjg+WMYPNangG497vL3xHdgrBAGWDIJ2qAckAZyVj4OO7SNUVBqlh1tmnWM+rXn/wARdFnUfJiHHYH1ITv8VWDVdElMXvPiDUhFB6WcB2Rn12nbzIfoNx/nUER4AtZbq5utakwfeTJHEMjKqBlyNyFQVjVYwX8pywPoDi9iEIutVu77aAkKbYwBgLvO2MAdlAjQrgcCvVprVzqYbTdFtRZ2AyssxABKkc7jzgkegLMeMkDOJXV9WtPDVobO1PWvZvMxY9jjAdwOFA+6g7+p9SER4Ok978V3E/pCZiPwRfdwf3EVMarrUJ19rJ4ASkkUsUi5LiQRpIQQOXyMqAWCrvY4JrL7DfCTW0UmqXJ2vcIdoP3YshyzfViAfwAPrxz7Qz/C+vu+WRJ2mIZcblQRMqHnI3YC/nQWD273Qj1Wwn5wkUb8gg+WZm5B5H4VaPbRcuIZJVgXMKlVnNxtZA5RCejjDkksoJ+Hhgc4xQfbV4deyWwia4ecBZlV5PiwHVsE5Ocb+/ywPSrv4jX+G7C0MIsxNcQPjq7veBIhBdYPTG5CrMewIPrQYPbTF75o1nqCjlOnIT8llQBv/Psrzq2tRXtpo1xMJAYlkuZLiNWcxtbqA4KhThXlwc5GNo+eRGezXxfDNA2gamm0HMUbHK8huI3/AGXDDyn6AHnGc95aX/h3eEUXulSE70deUDcEPwduRxuwUPyBOKDb8WKuraNFqVmHFxZSM4Hl6i4bzr5QBwNsg9cKO5Neb67bU47HWNOKHU7XAmtwyB2XkMCCc7fix81kPqMV90HTbW83XOg372Nz8Ulq3MZP1jORjJ+Jd6jtgVH6/qapIqa/pIRy2FvrXykkdjlT5j97G7I/YoNPRbs++30t/Clm1w4khina4t4y/mjbzqu05id1Zj3MmQMEipD+D71nT7Hr6dGmEEfumpYIUKuN+1iBjuFDY4GfSY0u2uZYy2k6xFfQ45tb0B2A+TNjqD5AEKPrUDqE1tA+7UdGn0+TsLqxcqmT8thCD97Gg2Y9QghHu/vHQZ/MY5I7jToDjGA5LtKjDJx0SF9GGO8tae8P+pFxKv7VpqsdyP7N0v8ArWLSZ5ZgF03X4rpSOLa/RS5xx5iQJD+IX8zUJ4pZLXadW0G3Cs2BcWcvS3NjdkKpDZ/pEdqCWvpX5E3v0Y9Td6XbXCfm0CjP760bSO1nz0Bo9yI9pkjFjLbzbeosbEDcMEFwO3fFfPHIfTrC11HT76+QXLR4hml6iqrRNIPK2cEYA7kc1Ztct2k1qcICze5Wy4HyN6hJ/IAnP0NB00CvtBSgUpSgUpSgUpSgUpSg0NZ0iO5RUlB+zkSVCDgq6MGU/v8AQ+hNUvSvDlxF4iur5k/i9xb4SQEEbgIQVYd1PkJ+RHr3A6HSg4N7LuPEuoj63Q/+4X/Sq77bUA1tyRkFYSQex8oGP3Cv0Hb+F7SO6N7HAiXDBgzp5d24gsWA4YkjO4jP1rnHtV9llzf3RvLeWLJRVMb7lPlGOGAIOfrigt3tEvG07SZ5bJUhaLYE2ogVd0qIcLjb2b5Vxr2ZaJ/Dd5K2oTzS9FA+C582WxjP3V+i4/Kux+2K1eXR7qONGdz0sKilmOJ4ycAcnABP5VzL9HJCl7dowKt0R5SCD8Y9D+P99BcPaJ4pTQYIbextIlM4facYRdu0EsBy7eYck/jntVC8AeEJtele+v7pnijfYwz53OA21fuxphh2HqcAdxMfpM/FYfhP/jFUx+jd/sNz/wCI/wCmlBJe0XxhDolrHaWcSrM6npKF8ka5wXb9o5zxzk5J+vM/ZR4RfVbx7y7JkhifdKWOTK55Cn6ep+mB68SX6SX+223/AAP+o1Wb9G3/AGO6/wCOP8taCV9u3iT3XT/d0OJLwmMY9IwMyH8wQn9euffo5WW7UJpccRQEfmzrj+4NUx+kyObA/Sf/AKVa/wCjT+uvf+HH/wCpqCd/SStc2dtL+xOV/tIx/wDwFQ/6OXiLDT6e54YdaL8RhZB+Y2nH0arH+kX/ALsi/wDEp/lyVzb2A/72X/hSf4Cgtft98DDB1WBfktwo/srJ/gp/qn5mtj2Oe0o3GzTL3LuwKxSkbt4CklJPmcA4b1Hfnk3P20H/ALGu/wAI/wDOSuC+x1c6zZ/0nP7onNBffal7MVtVfU9PcwdI73jDFdvON0LDleT8Pb5Y4FbHsr9pMt/KumX0KTiVW+1IXkKpbEiEbWyBjI+mQeTV79r3+57z+gv+YtcN9hI/7Yg+iS/5bCgs3tk8EW2nRx6hZGSCRpwm1HIVco77kPxKfLjAOOeAKtnsM8R3N9bXC3cvW6TKilgucFTkMQPN+fNYv0jv92wf+KT/ACpawfo6WUkdrcmSN03yqVLKV3AL6ZHIoOd+NrOOLxGY4kWNBcW2FQBVGViJwBwMkk/iav8A+kmf4paj/wCc3/oNetW9ltzc602omSKOATRSAEs0jbAnoBgZKnu35V0nXfDdtedL3mISiFiyKxO3JGMkA4bj0ORQc88b+Gri90rSba3j3kdBmyQqqogwSxPYc/j8ga6TDo8S3Ml2AetIixkk8BVJIAH4nJ/Kt6OMKAqgBVAAAGAAOAAPQV6oFKUoFKUoFKUoFKUoFKUoFKUoFKUoFedgznAz2z616pQQniXwnaX4QXcAl6edp3OpXOM4KkHnA/dTwt4VttPR47VGRJG3kFmbnAHG4k9hU3Sgo3tC9m8eqSRyPO8TRIUG1VYHJzzmtn2ceBxpUc0Qn6wlcOCU2EYXGPiOf7quFKCge1X2fSar7vsnSLodTO5Sd27Z8jxjb/fWH2V+zqXSpJ3knSUTKqjaGBG0k85/Gui0oKh7T/CL6napbRyLGVlWQswJGArrjj18391Vf2c+yeXTrwXT3McgCMu1VYHzD5k11elBB+NPD/v9nLZ9Tp9Xb59u7G11ftkZ+HHf1qm+DfY7FYXUV2LqSR4txC7FVTlCnPJPZq6dSgj9e0eK7ge2mBMUmAwBIJwwbuO3IFRHh32f6fZSCa3t9soBAcvIx5GD8TEdqs9KDyyA4yAccj6V6pSgUpSgUpSgUpSgUpSgUpSgUpSgUpSgUpSgUpSgUpSgUpSgUpSgUpSgUpSgUpSgUpSgUpSgUpSgUpSgUpSgUpSgUpS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Picture 7" descr="image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3815754" cy="38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691680" y="473075"/>
            <a:ext cx="5760640" cy="954107"/>
          </a:xfrm>
          <a:prstGeom prst="rect">
            <a:avLst/>
          </a:prstGeom>
          <a:noFill/>
          <a:ln>
            <a:noFill/>
          </a:ln>
          <a:effectLst>
            <a:outerShdw dist="35921" dir="2700000" algn="ctr" rotWithShape="0">
              <a:srgbClr val="66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l-GR"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rPr>
              <a:t>Ποιο φυσικό μέγεθος αλλάζει στην κυκλική κίνηση</a:t>
            </a:r>
            <a:r>
              <a:rPr kumimoji="0" lang="en-US"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rPr>
              <a:t>;</a:t>
            </a:r>
            <a:endParaRPr kumimoji="0" lang="el-GR"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endParaRPr>
          </a:p>
        </p:txBody>
      </p:sp>
    </p:spTree>
    <p:extLst>
      <p:ext uri="{BB962C8B-B14F-4D97-AF65-F5344CB8AC3E}">
        <p14:creationId xmlns:p14="http://schemas.microsoft.com/office/powerpoint/2010/main" val="23649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6147"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165BE5-4F52-45CA-A44B-1ECB81659A42}" type="slidenum">
              <a:rPr lang="el-GR" altLang="el-GR" sz="1200">
                <a:solidFill>
                  <a:srgbClr val="000000"/>
                </a:solidFill>
                <a:latin typeface="Calibri" panose="020F0502020204030204" pitchFamily="34" charset="0"/>
              </a:rPr>
              <a:pPr eaLnBrk="1" hangingPunct="1"/>
              <a:t>8</a:t>
            </a:fld>
            <a:endParaRPr lang="el-GR" altLang="el-GR" sz="1200" dirty="0">
              <a:solidFill>
                <a:srgbClr val="000000"/>
              </a:solidFill>
              <a:latin typeface="Calibri" panose="020F0502020204030204" pitchFamily="34" charset="0"/>
            </a:endParaRPr>
          </a:p>
        </p:txBody>
      </p:sp>
      <p:grpSp>
        <p:nvGrpSpPr>
          <p:cNvPr id="43026" name="Group 18"/>
          <p:cNvGrpSpPr>
            <a:grpSpLocks/>
          </p:cNvGrpSpPr>
          <p:nvPr/>
        </p:nvGrpSpPr>
        <p:grpSpPr bwMode="auto">
          <a:xfrm>
            <a:off x="3708400" y="1052513"/>
            <a:ext cx="862013" cy="504825"/>
            <a:chOff x="2336" y="663"/>
            <a:chExt cx="543" cy="318"/>
          </a:xfrm>
        </p:grpSpPr>
        <p:grpSp>
          <p:nvGrpSpPr>
            <p:cNvPr id="6160" name="Group 19"/>
            <p:cNvGrpSpPr>
              <a:grpSpLocks/>
            </p:cNvGrpSpPr>
            <p:nvPr/>
          </p:nvGrpSpPr>
          <p:grpSpPr bwMode="auto">
            <a:xfrm>
              <a:off x="2336" y="663"/>
              <a:ext cx="498" cy="273"/>
              <a:chOff x="2336" y="663"/>
              <a:chExt cx="498" cy="273"/>
            </a:xfrm>
          </p:grpSpPr>
          <p:sp>
            <p:nvSpPr>
              <p:cNvPr id="6162" name="Line 20"/>
              <p:cNvSpPr>
                <a:spLocks noChangeShapeType="1"/>
              </p:cNvSpPr>
              <p:nvPr/>
            </p:nvSpPr>
            <p:spPr bwMode="auto">
              <a:xfrm flipH="1">
                <a:off x="2472" y="935"/>
                <a:ext cx="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3" name="Object 21"/>
              <p:cNvGraphicFramePr>
                <a:graphicFrameLocks noChangeAspect="1"/>
              </p:cNvGraphicFramePr>
              <p:nvPr/>
            </p:nvGraphicFramePr>
            <p:xfrm>
              <a:off x="2336" y="663"/>
              <a:ext cx="197" cy="273"/>
            </p:xfrm>
            <a:graphic>
              <a:graphicData uri="http://schemas.openxmlformats.org/presentationml/2006/ole">
                <mc:AlternateContent xmlns:mc="http://schemas.openxmlformats.org/markup-compatibility/2006">
                  <mc:Choice xmlns:v="urn:schemas-microsoft-com:vml" Requires="v">
                    <p:oleObj spid="_x0000_s2818" name="Εξίσωση" r:id="rId3" imgW="152400" imgH="219165" progId="Equation.3">
                      <p:embed/>
                    </p:oleObj>
                  </mc:Choice>
                  <mc:Fallback>
                    <p:oleObj name="Εξίσωση" r:id="rId3" imgW="152400" imgH="21916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663"/>
                            <a:ext cx="197"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61" name="Oval 22"/>
            <p:cNvSpPr>
              <a:spLocks noChangeArrowheads="1"/>
            </p:cNvSpPr>
            <p:nvPr/>
          </p:nvSpPr>
          <p:spPr bwMode="auto">
            <a:xfrm>
              <a:off x="2789" y="890"/>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43031" name="Line 23"/>
          <p:cNvSpPr>
            <a:spLocks noChangeShapeType="1"/>
          </p:cNvSpPr>
          <p:nvPr/>
        </p:nvSpPr>
        <p:spPr bwMode="auto">
          <a:xfrm flipH="1">
            <a:off x="2484438" y="1484313"/>
            <a:ext cx="14398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43014" name="Group 6"/>
          <p:cNvGrpSpPr>
            <a:grpSpLocks/>
          </p:cNvGrpSpPr>
          <p:nvPr/>
        </p:nvGrpSpPr>
        <p:grpSpPr bwMode="auto">
          <a:xfrm>
            <a:off x="2987675" y="2708275"/>
            <a:ext cx="360363" cy="792163"/>
            <a:chOff x="1882" y="1706"/>
            <a:chExt cx="227" cy="499"/>
          </a:xfrm>
        </p:grpSpPr>
        <p:sp>
          <p:nvSpPr>
            <p:cNvPr id="6168" name="Line 7"/>
            <p:cNvSpPr>
              <a:spLocks noChangeShapeType="1"/>
            </p:cNvSpPr>
            <p:nvPr/>
          </p:nvSpPr>
          <p:spPr bwMode="auto">
            <a:xfrm>
              <a:off x="2109" y="1706"/>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9" name="Object 8"/>
            <p:cNvGraphicFramePr>
              <a:graphicFrameLocks noChangeAspect="1"/>
            </p:cNvGraphicFramePr>
            <p:nvPr/>
          </p:nvGraphicFramePr>
          <p:xfrm>
            <a:off x="1882" y="1933"/>
            <a:ext cx="212" cy="272"/>
          </p:xfrm>
          <a:graphic>
            <a:graphicData uri="http://schemas.openxmlformats.org/presentationml/2006/ole">
              <mc:AlternateContent xmlns:mc="http://schemas.openxmlformats.org/markup-compatibility/2006">
                <mc:Choice xmlns:v="urn:schemas-microsoft-com:vml" Requires="v">
                  <p:oleObj spid="_x0000_s2819" name="Εξίσωση" r:id="rId5" imgW="171585" imgH="219165" progId="Equation.3">
                    <p:embed/>
                  </p:oleObj>
                </mc:Choice>
                <mc:Fallback>
                  <p:oleObj name="Εξίσωση" r:id="rId5" imgW="171585" imgH="21916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1933"/>
                          <a:ext cx="21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Ομάδα 4"/>
          <p:cNvGrpSpPr/>
          <p:nvPr/>
        </p:nvGrpSpPr>
        <p:grpSpPr>
          <a:xfrm>
            <a:off x="3276600" y="1557338"/>
            <a:ext cx="1311275" cy="1223962"/>
            <a:chOff x="3276600" y="1557338"/>
            <a:chExt cx="1311275" cy="1223962"/>
          </a:xfrm>
        </p:grpSpPr>
        <p:sp>
          <p:nvSpPr>
            <p:cNvPr id="43011" name="Arc 3"/>
            <p:cNvSpPr>
              <a:spLocks/>
            </p:cNvSpPr>
            <p:nvPr/>
          </p:nvSpPr>
          <p:spPr bwMode="auto">
            <a:xfrm rot="10420634" flipV="1">
              <a:off x="3276600" y="1557338"/>
              <a:ext cx="1311275" cy="1152525"/>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43032" name="Oval 24"/>
            <p:cNvSpPr>
              <a:spLocks noChangeArrowheads="1"/>
            </p:cNvSpPr>
            <p:nvPr/>
          </p:nvSpPr>
          <p:spPr bwMode="auto">
            <a:xfrm>
              <a:off x="3276600" y="2636838"/>
              <a:ext cx="144463"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43036" name="Group 28"/>
          <p:cNvGrpSpPr>
            <a:grpSpLocks/>
          </p:cNvGrpSpPr>
          <p:nvPr/>
        </p:nvGrpSpPr>
        <p:grpSpPr bwMode="auto">
          <a:xfrm>
            <a:off x="4572000" y="3789363"/>
            <a:ext cx="841375" cy="431800"/>
            <a:chOff x="2880" y="2387"/>
            <a:chExt cx="530" cy="272"/>
          </a:xfrm>
        </p:grpSpPr>
        <p:sp>
          <p:nvSpPr>
            <p:cNvPr id="6166" name="Line 11"/>
            <p:cNvSpPr>
              <a:spLocks noChangeShapeType="1"/>
            </p:cNvSpPr>
            <p:nvPr/>
          </p:nvSpPr>
          <p:spPr bwMode="auto">
            <a:xfrm>
              <a:off x="2880" y="2432"/>
              <a:ext cx="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7" name="Object 13"/>
            <p:cNvGraphicFramePr>
              <a:graphicFrameLocks noChangeAspect="1"/>
            </p:cNvGraphicFramePr>
            <p:nvPr/>
          </p:nvGraphicFramePr>
          <p:xfrm>
            <a:off x="3198" y="2387"/>
            <a:ext cx="212" cy="272"/>
          </p:xfrm>
          <a:graphic>
            <a:graphicData uri="http://schemas.openxmlformats.org/presentationml/2006/ole">
              <mc:AlternateContent xmlns:mc="http://schemas.openxmlformats.org/markup-compatibility/2006">
                <mc:Choice xmlns:v="urn:schemas-microsoft-com:vml" Requires="v">
                  <p:oleObj spid="_x0000_s2820" name="Εξίσωση" r:id="rId7" imgW="171585" imgH="219165" progId="Equation.3">
                    <p:embed/>
                  </p:oleObj>
                </mc:Choice>
                <mc:Fallback>
                  <p:oleObj name="Εξίσωση" r:id="rId7" imgW="171585" imgH="21916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 y="2387"/>
                          <a:ext cx="21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3023" name="Group 15"/>
          <p:cNvGrpSpPr>
            <a:grpSpLocks/>
          </p:cNvGrpSpPr>
          <p:nvPr/>
        </p:nvGrpSpPr>
        <p:grpSpPr bwMode="auto">
          <a:xfrm>
            <a:off x="5724376" y="1907705"/>
            <a:ext cx="431800" cy="792162"/>
            <a:chOff x="3470" y="1253"/>
            <a:chExt cx="272" cy="499"/>
          </a:xfrm>
        </p:grpSpPr>
        <p:sp>
          <p:nvSpPr>
            <p:cNvPr id="6164" name="Line 16"/>
            <p:cNvSpPr>
              <a:spLocks noChangeShapeType="1"/>
            </p:cNvSpPr>
            <p:nvPr/>
          </p:nvSpPr>
          <p:spPr bwMode="auto">
            <a:xfrm flipV="1">
              <a:off x="3470" y="1389"/>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5" name="Object 17"/>
            <p:cNvGraphicFramePr>
              <a:graphicFrameLocks noChangeAspect="1"/>
            </p:cNvGraphicFramePr>
            <p:nvPr/>
          </p:nvGraphicFramePr>
          <p:xfrm>
            <a:off x="3515" y="1253"/>
            <a:ext cx="227" cy="272"/>
          </p:xfrm>
          <a:graphic>
            <a:graphicData uri="http://schemas.openxmlformats.org/presentationml/2006/ole">
              <mc:AlternateContent xmlns:mc="http://schemas.openxmlformats.org/markup-compatibility/2006">
                <mc:Choice xmlns:v="urn:schemas-microsoft-com:vml" Requires="v">
                  <p:oleObj spid="_x0000_s2821" name="Εξίσωση" r:id="rId9" imgW="181043" imgH="219165" progId="Equation.3">
                    <p:embed/>
                  </p:oleObj>
                </mc:Choice>
                <mc:Fallback>
                  <p:oleObj name="Εξίσωση" r:id="rId9" imgW="181043" imgH="21916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 y="1253"/>
                          <a:ext cx="227"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Ομάδα 5"/>
          <p:cNvGrpSpPr/>
          <p:nvPr/>
        </p:nvGrpSpPr>
        <p:grpSpPr>
          <a:xfrm>
            <a:off x="3419475" y="2708275"/>
            <a:ext cx="1225550" cy="1225550"/>
            <a:chOff x="3419475" y="2708275"/>
            <a:chExt cx="1225550" cy="1225550"/>
          </a:xfrm>
        </p:grpSpPr>
        <p:sp>
          <p:nvSpPr>
            <p:cNvPr id="43033" name="Oval 25"/>
            <p:cNvSpPr>
              <a:spLocks noChangeArrowheads="1"/>
            </p:cNvSpPr>
            <p:nvPr/>
          </p:nvSpPr>
          <p:spPr bwMode="auto">
            <a:xfrm>
              <a:off x="4500563" y="3789363"/>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43035" name="Arc 27"/>
            <p:cNvSpPr>
              <a:spLocks/>
            </p:cNvSpPr>
            <p:nvPr/>
          </p:nvSpPr>
          <p:spPr bwMode="auto">
            <a:xfrm rot="4939885" flipV="1">
              <a:off x="3386137" y="2741613"/>
              <a:ext cx="1223963" cy="1157288"/>
            </a:xfrm>
            <a:custGeom>
              <a:avLst/>
              <a:gdLst>
                <a:gd name="T0" fmla="*/ 0 w 24646"/>
                <a:gd name="T1" fmla="*/ 11626 h 21600"/>
                <a:gd name="T2" fmla="*/ 1223963 w 24646"/>
                <a:gd name="T3" fmla="*/ 1132053 h 21600"/>
                <a:gd name="T4" fmla="*/ 151518 w 24646"/>
                <a:gd name="T5" fmla="*/ 1157288 h 21600"/>
                <a:gd name="T6" fmla="*/ 0 60000 65536"/>
                <a:gd name="T7" fmla="*/ 0 60000 65536"/>
                <a:gd name="T8" fmla="*/ 0 60000 65536"/>
              </a:gdLst>
              <a:ahLst/>
              <a:cxnLst>
                <a:cxn ang="T6">
                  <a:pos x="T0" y="T1"/>
                </a:cxn>
                <a:cxn ang="T7">
                  <a:pos x="T2" y="T3"/>
                </a:cxn>
                <a:cxn ang="T8">
                  <a:pos x="T4" y="T5"/>
                </a:cxn>
              </a:cxnLst>
              <a:rect l="0" t="0" r="r" b="b"/>
              <a:pathLst>
                <a:path w="24646" h="21600" fill="none" extrusionOk="0">
                  <a:moveTo>
                    <a:pt x="-1" y="216"/>
                  </a:moveTo>
                  <a:cubicBezTo>
                    <a:pt x="1010" y="72"/>
                    <a:pt x="2030" y="-1"/>
                    <a:pt x="3051" y="0"/>
                  </a:cubicBezTo>
                  <a:cubicBezTo>
                    <a:pt x="14796" y="0"/>
                    <a:pt x="24389" y="9385"/>
                    <a:pt x="24645" y="21129"/>
                  </a:cubicBezTo>
                </a:path>
                <a:path w="24646" h="21600" stroke="0" extrusionOk="0">
                  <a:moveTo>
                    <a:pt x="-1" y="216"/>
                  </a:moveTo>
                  <a:cubicBezTo>
                    <a:pt x="1010" y="72"/>
                    <a:pt x="2030" y="-1"/>
                    <a:pt x="3051" y="0"/>
                  </a:cubicBezTo>
                  <a:cubicBezTo>
                    <a:pt x="14796" y="0"/>
                    <a:pt x="24389" y="9385"/>
                    <a:pt x="24645" y="21129"/>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grpSp>
        <p:nvGrpSpPr>
          <p:cNvPr id="10" name="Ομάδα 9"/>
          <p:cNvGrpSpPr/>
          <p:nvPr/>
        </p:nvGrpSpPr>
        <p:grpSpPr>
          <a:xfrm>
            <a:off x="4547415" y="2627636"/>
            <a:ext cx="1289346" cy="1114030"/>
            <a:chOff x="4547415" y="2627636"/>
            <a:chExt cx="1289346" cy="1114030"/>
          </a:xfrm>
        </p:grpSpPr>
        <p:sp>
          <p:nvSpPr>
            <p:cNvPr id="29" name="Arc 3"/>
            <p:cNvSpPr>
              <a:spLocks/>
            </p:cNvSpPr>
            <p:nvPr/>
          </p:nvSpPr>
          <p:spPr bwMode="auto">
            <a:xfrm rot="20901680" flipV="1">
              <a:off x="4547415" y="2756458"/>
              <a:ext cx="1289346" cy="985208"/>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l-GR" sz="2400" dirty="0" smtClean="0">
                  <a:solidFill>
                    <a:srgbClr val="000000"/>
                  </a:solidFill>
                </a:rPr>
                <a:t>                                </a:t>
              </a:r>
            </a:p>
          </p:txBody>
        </p:sp>
        <p:sp>
          <p:nvSpPr>
            <p:cNvPr id="43034" name="Oval 26"/>
            <p:cNvSpPr>
              <a:spLocks noChangeArrowheads="1"/>
            </p:cNvSpPr>
            <p:nvPr/>
          </p:nvSpPr>
          <p:spPr bwMode="auto">
            <a:xfrm>
              <a:off x="5652120" y="2627636"/>
              <a:ext cx="144463"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l-GR" altLang="el-GR" dirty="0" smtClean="0">
                  <a:solidFill>
                    <a:srgbClr val="000000"/>
                  </a:solidFill>
                </a:rPr>
                <a:t> </a:t>
              </a:r>
            </a:p>
          </p:txBody>
        </p:sp>
      </p:grpSp>
      <p:sp>
        <p:nvSpPr>
          <p:cNvPr id="32" name="Arc 3"/>
          <p:cNvSpPr>
            <a:spLocks/>
          </p:cNvSpPr>
          <p:nvPr/>
        </p:nvSpPr>
        <p:spPr bwMode="auto">
          <a:xfrm rot="16200000" flipV="1">
            <a:off x="4516619" y="1501335"/>
            <a:ext cx="1190088" cy="1225377"/>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pic>
        <p:nvPicPr>
          <p:cNvPr id="36"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126" y="4797152"/>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Επεξήγηση με στρογγυλεμένο παραλληλόγραμμο 36"/>
          <p:cNvSpPr/>
          <p:nvPr/>
        </p:nvSpPr>
        <p:spPr>
          <a:xfrm>
            <a:off x="2209326" y="4303144"/>
            <a:ext cx="5697045" cy="1080120"/>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50000"/>
              </a:lnSpc>
              <a:spcBef>
                <a:spcPct val="50000"/>
              </a:spcBef>
              <a:spcAft>
                <a:spcPct val="0"/>
              </a:spcAft>
              <a:defRPr/>
            </a:pPr>
            <a:r>
              <a:rPr lang="el-GR" altLang="el-GR" sz="2000" b="1" dirty="0">
                <a:solidFill>
                  <a:srgbClr val="000000"/>
                </a:solidFill>
                <a:latin typeface="Comic Sans MS" pitchFamily="66" charset="0"/>
              </a:rPr>
              <a:t>Είναι φανερό ότι </a:t>
            </a:r>
            <a:r>
              <a:rPr lang="el-GR" altLang="el-GR" sz="2000" b="1" dirty="0">
                <a:solidFill>
                  <a:srgbClr val="0000FF"/>
                </a:solidFill>
                <a:effectLst>
                  <a:outerShdw blurRad="38100" dist="38100" dir="2700000" algn="tl">
                    <a:srgbClr val="000000">
                      <a:alpha val="43137"/>
                    </a:srgbClr>
                  </a:outerShdw>
                </a:effectLst>
                <a:latin typeface="Comic Sans MS" pitchFamily="66" charset="0"/>
              </a:rPr>
              <a:t>αλλάζει </a:t>
            </a:r>
            <a:r>
              <a:rPr lang="el-GR" altLang="el-GR" sz="2000" b="1" dirty="0" smtClean="0">
                <a:solidFill>
                  <a:srgbClr val="0000FF"/>
                </a:solidFill>
                <a:effectLst>
                  <a:outerShdw blurRad="38100" dist="38100" dir="2700000" algn="tl">
                    <a:srgbClr val="000000">
                      <a:alpha val="43137"/>
                    </a:srgbClr>
                  </a:outerShdw>
                </a:effectLst>
                <a:latin typeface="Comic Sans MS" pitchFamily="66" charset="0"/>
              </a:rPr>
              <a:t>η</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smtClean="0">
                <a:solidFill>
                  <a:schemeClr val="tx1"/>
                </a:solidFill>
                <a:latin typeface="Comic Sans MS" pitchFamily="66" charset="0"/>
              </a:rPr>
              <a:t>…………………………</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smtClean="0">
                <a:solidFill>
                  <a:srgbClr val="000000"/>
                </a:solidFill>
                <a:latin typeface="Comic Sans MS" pitchFamily="66" charset="0"/>
              </a:rPr>
              <a:t>του </a:t>
            </a:r>
            <a:r>
              <a:rPr lang="el-GR" altLang="el-GR" sz="2000" b="1" dirty="0">
                <a:solidFill>
                  <a:srgbClr val="000000"/>
                </a:solidFill>
                <a:latin typeface="Comic Sans MS" pitchFamily="66" charset="0"/>
              </a:rPr>
              <a:t>διανύσματος </a:t>
            </a:r>
            <a:r>
              <a:rPr lang="el-GR" altLang="el-GR" sz="2000" b="1" dirty="0">
                <a:solidFill>
                  <a:srgbClr val="0000FF"/>
                </a:solidFill>
                <a:effectLst>
                  <a:outerShdw blurRad="38100" dist="38100" dir="2700000" algn="tl">
                    <a:srgbClr val="000000">
                      <a:alpha val="43137"/>
                    </a:srgbClr>
                  </a:outerShdw>
                </a:effectLst>
                <a:latin typeface="Comic Sans MS" pitchFamily="66" charset="0"/>
              </a:rPr>
              <a:t>της ταχύτητας</a:t>
            </a:r>
            <a:r>
              <a:rPr lang="el-GR" altLang="el-GR" sz="2000" b="1" dirty="0">
                <a:solidFill>
                  <a:srgbClr val="000000"/>
                </a:solidFill>
                <a:latin typeface="Comic Sans MS" pitchFamily="66" charset="0"/>
              </a:rPr>
              <a:t>.</a:t>
            </a:r>
          </a:p>
        </p:txBody>
      </p:sp>
      <p:sp>
        <p:nvSpPr>
          <p:cNvPr id="9" name="TextBox 8"/>
          <p:cNvSpPr txBox="1"/>
          <p:nvPr/>
        </p:nvSpPr>
        <p:spPr>
          <a:xfrm>
            <a:off x="5975995" y="4297178"/>
            <a:ext cx="1944216"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κατεύθυνση</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38123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3026"/>
                                        </p:tgtEl>
                                        <p:attrNameLst>
                                          <p:attrName>style.visibility</p:attrName>
                                        </p:attrNameLst>
                                      </p:cBhvr>
                                      <p:to>
                                        <p:strVal val="visible"/>
                                      </p:to>
                                    </p:set>
                                    <p:animEffect transition="in" filter="dissolve">
                                      <p:cBhvr>
                                        <p:cTn id="7" dur="500"/>
                                        <p:tgtEl>
                                          <p:spTgt spid="43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31"/>
                                        </p:tgtEl>
                                        <p:attrNameLst>
                                          <p:attrName>style.visibility</p:attrName>
                                        </p:attrNameLst>
                                      </p:cBhvr>
                                      <p:to>
                                        <p:strVal val="visible"/>
                                      </p:to>
                                    </p:set>
                                    <p:animEffect transition="in" filter="dissolve">
                                      <p:cBhvr>
                                        <p:cTn id="10" dur="500"/>
                                        <p:tgtEl>
                                          <p:spTgt spid="43031"/>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43014"/>
                                        </p:tgtEl>
                                        <p:attrNameLst>
                                          <p:attrName>style.visibility</p:attrName>
                                        </p:attrNameLst>
                                      </p:cBhvr>
                                      <p:to>
                                        <p:strVal val="visible"/>
                                      </p:to>
                                    </p:set>
                                    <p:animEffect transition="in" filter="fade">
                                      <p:cBhvr>
                                        <p:cTn id="18" dur="500"/>
                                        <p:tgtEl>
                                          <p:spTgt spid="43014"/>
                                        </p:tgtEl>
                                      </p:cBhvr>
                                    </p:animEffect>
                                  </p:childTnLst>
                                </p:cTn>
                              </p:par>
                            </p:childTnLst>
                          </p:cTn>
                        </p:par>
                        <p:par>
                          <p:cTn id="19" fill="hold">
                            <p:stCondLst>
                              <p:cond delay="2500"/>
                            </p:stCondLst>
                            <p:childTnLst>
                              <p:par>
                                <p:cTn id="20" presetID="10"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0" presetClass="entr" presetSubtype="0" fill="hold" nodeType="afterEffect">
                                  <p:stCondLst>
                                    <p:cond delay="500"/>
                                  </p:stCondLst>
                                  <p:childTnLst>
                                    <p:set>
                                      <p:cBhvr>
                                        <p:cTn id="25" dur="1" fill="hold">
                                          <p:stCondLst>
                                            <p:cond delay="0"/>
                                          </p:stCondLst>
                                        </p:cTn>
                                        <p:tgtEl>
                                          <p:spTgt spid="43036"/>
                                        </p:tgtEl>
                                        <p:attrNameLst>
                                          <p:attrName>style.visibility</p:attrName>
                                        </p:attrNameLst>
                                      </p:cBhvr>
                                      <p:to>
                                        <p:strVal val="visible"/>
                                      </p:to>
                                    </p:set>
                                    <p:animEffect transition="in" filter="fade">
                                      <p:cBhvr>
                                        <p:cTn id="26" dur="500"/>
                                        <p:tgtEl>
                                          <p:spTgt spid="43036"/>
                                        </p:tgtEl>
                                      </p:cBhvr>
                                    </p:animEffect>
                                  </p:childTnLst>
                                </p:cTn>
                              </p:par>
                            </p:childTnLst>
                          </p:cTn>
                        </p:par>
                        <p:par>
                          <p:cTn id="27" fill="hold">
                            <p:stCondLst>
                              <p:cond delay="4500"/>
                            </p:stCondLst>
                            <p:childTnLst>
                              <p:par>
                                <p:cTn id="28" presetID="10" presetClass="entr" presetSubtype="0" fill="hold"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500"/>
                            </p:stCondLst>
                            <p:childTnLst>
                              <p:par>
                                <p:cTn id="32" presetID="10" presetClass="entr" presetSubtype="0" fill="hold" nodeType="afterEffect">
                                  <p:stCondLst>
                                    <p:cond delay="500"/>
                                  </p:stCondLst>
                                  <p:childTnLst>
                                    <p:set>
                                      <p:cBhvr>
                                        <p:cTn id="33" dur="1" fill="hold">
                                          <p:stCondLst>
                                            <p:cond delay="0"/>
                                          </p:stCondLst>
                                        </p:cTn>
                                        <p:tgtEl>
                                          <p:spTgt spid="43023"/>
                                        </p:tgtEl>
                                        <p:attrNameLst>
                                          <p:attrName>style.visibility</p:attrName>
                                        </p:attrNameLst>
                                      </p:cBhvr>
                                      <p:to>
                                        <p:strVal val="visible"/>
                                      </p:to>
                                    </p:set>
                                    <p:animEffect transition="in" filter="fade">
                                      <p:cBhvr>
                                        <p:cTn id="34" dur="500"/>
                                        <p:tgtEl>
                                          <p:spTgt spid="43023"/>
                                        </p:tgtEl>
                                      </p:cBhvr>
                                    </p:animEffect>
                                  </p:childTnLst>
                                </p:cTn>
                              </p:par>
                            </p:childTnLst>
                          </p:cTn>
                        </p:par>
                        <p:par>
                          <p:cTn id="35" fill="hold">
                            <p:stCondLst>
                              <p:cond delay="6500"/>
                            </p:stCondLst>
                            <p:childTnLst>
                              <p:par>
                                <p:cTn id="36" presetID="10" presetClass="entr" presetSubtype="0" fill="hold" grpId="0" nodeType="afterEffect">
                                  <p:stCondLst>
                                    <p:cond delay="5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7500"/>
                            </p:stCondLst>
                            <p:childTnLst>
                              <p:par>
                                <p:cTn id="40" presetID="9"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childTnLst>
                          </p:cTn>
                        </p:par>
                        <p:par>
                          <p:cTn id="43" fill="hold">
                            <p:stCondLst>
                              <p:cond delay="8000"/>
                            </p:stCondLst>
                            <p:childTnLst>
                              <p:par>
                                <p:cTn id="44" presetID="9"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1" grpId="0" animBg="1"/>
      <p:bldP spid="32" grpId="0" animBg="1"/>
      <p:bldP spid="3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9</a:t>
            </a:fld>
            <a:endParaRPr lang="el-GR" dirty="0">
              <a:solidFill>
                <a:prstClr val="black"/>
              </a:solidFill>
            </a:endParaRPr>
          </a:p>
        </p:txBody>
      </p:sp>
      <p:sp>
        <p:nvSpPr>
          <p:cNvPr id="5" name="Text Box 4"/>
          <p:cNvSpPr txBox="1">
            <a:spLocks noChangeArrowheads="1"/>
          </p:cNvSpPr>
          <p:nvPr/>
        </p:nvSpPr>
        <p:spPr bwMode="auto">
          <a:xfrm>
            <a:off x="788901" y="404664"/>
            <a:ext cx="73551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lnSpc>
                <a:spcPct val="150000"/>
              </a:lnSpc>
              <a:spcBef>
                <a:spcPct val="50000"/>
              </a:spcBef>
              <a:spcAft>
                <a:spcPct val="0"/>
              </a:spcAft>
              <a:defRPr/>
            </a:pPr>
            <a:r>
              <a:rPr lang="el-GR" altLang="el-GR" sz="2800" b="1" dirty="0">
                <a:solidFill>
                  <a:srgbClr val="800000"/>
                </a:solidFill>
                <a:effectLst>
                  <a:outerShdw blurRad="38100" dist="38100" dir="2700000" algn="tl">
                    <a:srgbClr val="000000"/>
                  </a:outerShdw>
                </a:effectLst>
                <a:latin typeface="Comic Sans MS" pitchFamily="66" charset="0"/>
              </a:rPr>
              <a:t>Η Γραμμική ταχύτητα στην Κυκλική </a:t>
            </a:r>
            <a:r>
              <a:rPr lang="el-GR" altLang="el-GR" sz="2800" b="1" dirty="0" smtClean="0">
                <a:solidFill>
                  <a:srgbClr val="800000"/>
                </a:solidFill>
                <a:effectLst>
                  <a:outerShdw blurRad="38100" dist="38100" dir="2700000" algn="tl">
                    <a:srgbClr val="000000"/>
                  </a:outerShdw>
                </a:effectLst>
                <a:latin typeface="Comic Sans MS" pitchFamily="66" charset="0"/>
              </a:rPr>
              <a:t>κίνηση</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pic>
        <p:nvPicPr>
          <p:cNvPr id="17411" name="Picture 3" descr="C:\Users\Merkouris\Desktop\dKsmA.gif"/>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3748" y="1168440"/>
            <a:ext cx="453650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1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50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2706</Words>
  <Application>Microsoft Office PowerPoint</Application>
  <PresentationFormat>Προβολή στην οθόνη (4:3)</PresentationFormat>
  <Paragraphs>466</Paragraphs>
  <Slides>53</Slides>
  <Notes>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62" baseType="lpstr">
      <vt:lpstr>Arial</vt:lpstr>
      <vt:lpstr>Calibri</vt:lpstr>
      <vt:lpstr>Cambria Math</vt:lpstr>
      <vt:lpstr>Comic Sans MS</vt:lpstr>
      <vt:lpstr>Times New Roman</vt:lpstr>
      <vt:lpstr>Trebuchet MS</vt:lpstr>
      <vt:lpstr>Wingdings</vt:lpstr>
      <vt:lpstr>2_Θέμα του Office</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Μερκούριος Παναγιωτόπουλος</cp:lastModifiedBy>
  <cp:revision>168</cp:revision>
  <dcterms:created xsi:type="dcterms:W3CDTF">2017-10-18T21:18:12Z</dcterms:created>
  <dcterms:modified xsi:type="dcterms:W3CDTF">2020-10-30T18:37:10Z</dcterms:modified>
</cp:coreProperties>
</file>