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7" r:id="rId3"/>
    <p:sldId id="258" r:id="rId4"/>
    <p:sldId id="333" r:id="rId5"/>
    <p:sldId id="334" r:id="rId6"/>
    <p:sldId id="259" r:id="rId7"/>
    <p:sldId id="335" r:id="rId8"/>
    <p:sldId id="336" r:id="rId9"/>
    <p:sldId id="260" r:id="rId10"/>
    <p:sldId id="261" r:id="rId11"/>
    <p:sldId id="262" r:id="rId12"/>
    <p:sldId id="337" r:id="rId13"/>
    <p:sldId id="338" r:id="rId14"/>
    <p:sldId id="339" r:id="rId15"/>
    <p:sldId id="340" r:id="rId16"/>
    <p:sldId id="341" r:id="rId17"/>
    <p:sldId id="263" r:id="rId18"/>
    <p:sldId id="264" r:id="rId19"/>
    <p:sldId id="265" r:id="rId20"/>
    <p:sldId id="266" r:id="rId21"/>
    <p:sldId id="267" r:id="rId22"/>
    <p:sldId id="343" r:id="rId23"/>
    <p:sldId id="344" r:id="rId24"/>
    <p:sldId id="342" r:id="rId25"/>
    <p:sldId id="268" r:id="rId26"/>
    <p:sldId id="269" r:id="rId27"/>
    <p:sldId id="270" r:id="rId28"/>
    <p:sldId id="271" r:id="rId29"/>
    <p:sldId id="309" r:id="rId30"/>
    <p:sldId id="330" r:id="rId31"/>
    <p:sldId id="310" r:id="rId32"/>
    <p:sldId id="311" r:id="rId33"/>
    <p:sldId id="312" r:id="rId34"/>
    <p:sldId id="272" r:id="rId35"/>
    <p:sldId id="273" r:id="rId36"/>
    <p:sldId id="274" r:id="rId37"/>
    <p:sldId id="275" r:id="rId38"/>
    <p:sldId id="314" r:id="rId39"/>
    <p:sldId id="331" r:id="rId40"/>
    <p:sldId id="315" r:id="rId41"/>
    <p:sldId id="332" r:id="rId42"/>
    <p:sldId id="316" r:id="rId43"/>
    <p:sldId id="276" r:id="rId44"/>
    <p:sldId id="277" r:id="rId45"/>
    <p:sldId id="278" r:id="rId46"/>
    <p:sldId id="279" r:id="rId47"/>
    <p:sldId id="280" r:id="rId48"/>
    <p:sldId id="281" r:id="rId4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2ADC7-0074-4BEA-B6BF-182DF78AB733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3B77A-568B-4295-97DA-E1BEFC7B669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3B77A-568B-4295-97DA-E1BEFC7B669E}" type="slidenum">
              <a:rPr lang="el-GR" smtClean="0"/>
              <a:t>22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1703E65-2103-4988-8503-03C09EEE6755}" type="datetimeFigureOut">
              <a:rPr lang="el-GR" smtClean="0"/>
              <a:t>9/11/2020</a:t>
            </a:fld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EF9F8C4-DD6B-4F72-B34B-59B6A24FB00F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Γ Λυκείου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Κλειστού τύπου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Αν το σύνολο τιμών της f  είναι το διάστημα (α, β), τότε η f δεν έχει ελάχιστο ούτε μέγιστο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 μια συνάρτηση f είναι γνησίως αύξουσα σ’ ένα διάστημα Δ, τότε η συνάρτηση - f είναι γνησίως φθίνουσα στο Δ.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Το άθροισμα δύο γν.αυξουσων  συναρτήσεων είναι γν.αύξουσα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Λάθος!!!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721255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641824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Μία συνάρτηση που είναι γνησίως μονότονη με το ίδιο είδος μονοτονίας σε δύο διαστήματα τότε είναι γν. μονότονη στην ένωσή τους.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η  είναι γν.μονότονη η γραφική παράστασή της τέμνει τον </a:t>
            </a:r>
            <a:r>
              <a:rPr lang="en-US" dirty="0"/>
              <a:t>x</a:t>
            </a:r>
            <a:r>
              <a:rPr lang="el-GR" dirty="0"/>
              <a:t>’</a:t>
            </a:r>
            <a:r>
              <a:rPr lang="en-US" dirty="0"/>
              <a:t>x</a:t>
            </a:r>
            <a:r>
              <a:rPr lang="el-GR" dirty="0"/>
              <a:t> σε το πολύ ένα σημείο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μια περιττή συνάρτηση f παρουσιάζει μέγιστο στο σημείο x</a:t>
            </a:r>
            <a:r>
              <a:rPr lang="el-GR" baseline="-25000" dirty="0"/>
              <a:t>0</a:t>
            </a:r>
            <a:r>
              <a:rPr lang="el-GR" dirty="0"/>
              <a:t>, τότε θα παρουσιάζει ελάχιστο στο σημείο - x</a:t>
            </a:r>
            <a:r>
              <a:rPr lang="el-GR" baseline="-25000" dirty="0"/>
              <a:t>0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μια συνάρτηση f  είναι άρτια, τότε είναι 1 - 1.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 μια άρτια συνάρτηση f παρουσιάζει ακρότατο στο σημείο x</a:t>
            </a:r>
            <a:r>
              <a:rPr lang="el-GR" baseline="-25000" dirty="0"/>
              <a:t>0</a:t>
            </a:r>
            <a:r>
              <a:rPr lang="el-GR" dirty="0"/>
              <a:t>, τότε παρουσιάζει το ίδιο είδος ακροτάτου στο σημείο - x</a:t>
            </a:r>
            <a:r>
              <a:rPr lang="el-GR" baseline="-25000" dirty="0"/>
              <a:t>0</a:t>
            </a:r>
            <a:r>
              <a:rPr lang="el-GR" dirty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Για τη συνάρτηση </a:t>
            </a:r>
            <a:r>
              <a:rPr lang="en-US" dirty="0"/>
              <a:t/>
            </a:r>
            <a:br>
              <a:rPr lang="en-US" dirty="0"/>
            </a:br>
            <a:r>
              <a:rPr lang="el-GR" dirty="0"/>
              <a:t>f(x) = lnx, x &gt; 0, ισχύει </a:t>
            </a:r>
            <a:br>
              <a:rPr lang="el-GR" dirty="0"/>
            </a:br>
            <a:r>
              <a:rPr lang="el-GR" dirty="0"/>
              <a:t>f (x</a:t>
            </a:r>
            <a:r>
              <a:rPr lang="el-GR" dirty="0">
                <a:sym typeface="Symbol"/>
              </a:rPr>
              <a:t></a:t>
            </a:r>
            <a:r>
              <a:rPr lang="el-GR" dirty="0"/>
              <a:t>y) = f (x) + f (y) </a:t>
            </a:r>
            <a:r>
              <a:rPr lang="en-US" dirty="0"/>
              <a:t/>
            </a:r>
            <a:br>
              <a:rPr lang="en-US" dirty="0"/>
            </a:br>
            <a:r>
              <a:rPr lang="el-GR" dirty="0"/>
              <a:t>για κάθε x, y &gt; 0.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μια συνάρτηση f  είναι περιττή, τότε είναι 1 - 1.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 η συνάρτηση f είναι 1 - 1, τότε </a:t>
            </a:r>
            <a:br>
              <a:rPr lang="el-GR" dirty="0"/>
            </a:br>
            <a:r>
              <a:rPr lang="el-GR" dirty="0"/>
              <a:t>f (f </a:t>
            </a:r>
            <a:r>
              <a:rPr lang="el-GR" baseline="30000" dirty="0"/>
              <a:t>-1 </a:t>
            </a:r>
            <a:r>
              <a:rPr lang="el-GR" dirty="0"/>
              <a:t>(</a:t>
            </a:r>
            <a:r>
              <a:rPr lang="en-US" dirty="0"/>
              <a:t>y</a:t>
            </a:r>
            <a:r>
              <a:rPr lang="el-GR" dirty="0"/>
              <a:t>)) = </a:t>
            </a:r>
            <a:r>
              <a:rPr lang="en-US" dirty="0"/>
              <a:t>y</a:t>
            </a:r>
            <a:r>
              <a:rPr lang="el-GR" dirty="0"/>
              <a:t> για κάθε </a:t>
            </a:r>
            <a:r>
              <a:rPr lang="en-US" dirty="0"/>
              <a:t>y</a:t>
            </a:r>
            <a:r>
              <a:rPr lang="el-GR" dirty="0"/>
              <a:t> που ανήκει στο σύνολο τιμών της f</a:t>
            </a:r>
            <a:br>
              <a:rPr lang="el-GR" dirty="0"/>
            </a:b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η </a:t>
            </a:r>
            <a:r>
              <a:rPr lang="en-US" dirty="0"/>
              <a:t>f</a:t>
            </a:r>
            <a:r>
              <a:rPr lang="el-GR" dirty="0"/>
              <a:t> είναι άρτια, τότε δεν αντιστρέφεται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Όλες οι περιττές συναρτήσεις αντιστρέφονται.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 η </a:t>
            </a:r>
            <a:r>
              <a:rPr lang="en-US" dirty="0"/>
              <a:t>f</a:t>
            </a:r>
            <a:r>
              <a:rPr lang="el-GR" dirty="0"/>
              <a:t> είναι γνησίως μονότονη σε διάστημα Δ, τότε η αντίστροφή της στο διάστημα </a:t>
            </a:r>
            <a:r>
              <a:rPr lang="en-US" dirty="0"/>
              <a:t>f(</a:t>
            </a:r>
            <a:r>
              <a:rPr lang="el-GR" dirty="0"/>
              <a:t>Δ) είναι επίσης γνησίως μονότονη με το ίδιο είδος μονοτονίας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Ισχύει: fog = gof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Αν οι συναρτήσεις f και g είναι γνησίως μονότονες στο R, </a:t>
            </a:r>
            <a:br>
              <a:rPr lang="el-GR" sz="3600" dirty="0"/>
            </a:br>
            <a:r>
              <a:rPr lang="el-GR" sz="3600" dirty="0"/>
              <a:t>τότε η συνάρτηση gof είναι: </a:t>
            </a:r>
            <a:br>
              <a:rPr lang="el-GR" sz="3600" dirty="0"/>
            </a:br>
            <a:r>
              <a:rPr lang="el-GR" sz="3600" dirty="0"/>
              <a:t>γνησίως αύξουσα, αν οι f, g έχουν το ίδιο είδος μονοτονίας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Δίνεται μια συνάρτηση f με πεδίο ορισμού το </a:t>
            </a:r>
            <a:r>
              <a:rPr lang="en-US" dirty="0"/>
              <a:t>R </a:t>
            </a:r>
            <a:r>
              <a:rPr lang="el-GR" dirty="0"/>
              <a:t>και μια συνάρτηση I, για την οποία ισχύει Ι (x) = x, για κάθε x </a:t>
            </a:r>
            <a:r>
              <a:rPr lang="el-GR" dirty="0">
                <a:sym typeface="Symbol"/>
              </a:rPr>
              <a:t></a:t>
            </a:r>
            <a:r>
              <a:rPr lang="el-GR" dirty="0"/>
              <a:t> </a:t>
            </a:r>
            <a:r>
              <a:rPr lang="en-US" dirty="0"/>
              <a:t>R</a:t>
            </a:r>
            <a:r>
              <a:rPr lang="el-GR" dirty="0"/>
              <a:t>. Τότε ισχύει </a:t>
            </a:r>
            <a:br>
              <a:rPr lang="el-GR" dirty="0"/>
            </a:br>
            <a:r>
              <a:rPr lang="el-GR" dirty="0"/>
              <a:t>(Iof) (x) = (foI) (x), για κάθε x </a:t>
            </a:r>
            <a:r>
              <a:rPr lang="el-GR" dirty="0">
                <a:sym typeface="Symbol"/>
              </a:rPr>
              <a:t></a:t>
            </a:r>
            <a:r>
              <a:rPr lang="el-GR" dirty="0"/>
              <a:t> </a:t>
            </a:r>
            <a:r>
              <a:rPr lang="en-US" dirty="0"/>
              <a:t>R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ορίζεται η (fog)o</a:t>
            </a:r>
            <a:r>
              <a:rPr lang="en-US" dirty="0"/>
              <a:t>h</a:t>
            </a:r>
            <a:r>
              <a:rPr lang="el-GR" dirty="0"/>
              <a:t> τότε ισχύει: </a:t>
            </a:r>
            <a:br>
              <a:rPr lang="el-GR" dirty="0"/>
            </a:br>
            <a:r>
              <a:rPr lang="el-GR" dirty="0"/>
              <a:t>(fog)o</a:t>
            </a:r>
            <a:r>
              <a:rPr lang="en-US" dirty="0"/>
              <a:t>h</a:t>
            </a:r>
            <a:r>
              <a:rPr lang="el-GR" dirty="0"/>
              <a:t> = </a:t>
            </a:r>
            <a:r>
              <a:rPr lang="en-US" dirty="0"/>
              <a:t>f</a:t>
            </a:r>
            <a:r>
              <a:rPr lang="el-GR" dirty="0"/>
              <a:t>o</a:t>
            </a:r>
            <a:r>
              <a:rPr lang="en-US" dirty="0"/>
              <a:t>(</a:t>
            </a:r>
            <a:r>
              <a:rPr lang="el-GR" dirty="0"/>
              <a:t>go</a:t>
            </a:r>
            <a:r>
              <a:rPr lang="en-US" dirty="0"/>
              <a:t>h)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i="1" dirty="0"/>
              <a:t>Μια συνάρτηση f είναι </a:t>
            </a:r>
            <a:r>
              <a:rPr lang="el-GR" sz="3600" b="0" dirty="0"/>
              <a:t>1-1</a:t>
            </a:r>
            <a:r>
              <a:rPr lang="el-GR" sz="3600" i="1" dirty="0"/>
              <a:t>, </a:t>
            </a:r>
            <a:br>
              <a:rPr lang="el-GR" sz="3600" i="1" dirty="0"/>
            </a:br>
            <a:r>
              <a:rPr lang="el-GR" sz="3600" i="1" dirty="0"/>
              <a:t>αν και μόνο αν</a:t>
            </a:r>
            <a:r>
              <a:rPr lang="el-GR" sz="3600" dirty="0"/>
              <a:t> </a:t>
            </a:r>
            <a:br>
              <a:rPr lang="el-GR" sz="3600" dirty="0"/>
            </a:br>
            <a:r>
              <a:rPr lang="el-GR" sz="3600" dirty="0"/>
              <a:t> </a:t>
            </a:r>
            <a:r>
              <a:rPr lang="el-GR" sz="3600" i="1" dirty="0"/>
              <a:t>δεν υπάρχουν σημεία της γραφικής της παράστασης με την ίδια τεταγμένη 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 τη συνάρτηση </a:t>
            </a:r>
            <a:br>
              <a:rPr lang="el-GR" dirty="0"/>
            </a:br>
            <a:r>
              <a:rPr lang="el-GR" dirty="0"/>
              <a:t>f (x) = e</a:t>
            </a:r>
            <a:r>
              <a:rPr lang="el-GR" baseline="30000" dirty="0"/>
              <a:t>x</a:t>
            </a:r>
            <a:r>
              <a:rPr lang="el-GR" dirty="0"/>
              <a:t>, x </a:t>
            </a:r>
            <a:r>
              <a:rPr lang="el-GR" dirty="0">
                <a:sym typeface="Symbol"/>
              </a:rPr>
              <a:t></a:t>
            </a:r>
            <a:r>
              <a:rPr lang="el-GR" dirty="0"/>
              <a:t> R, ισχύει </a:t>
            </a:r>
            <a:br>
              <a:rPr lang="el-GR" dirty="0"/>
            </a:br>
            <a:r>
              <a:rPr lang="el-GR" dirty="0"/>
              <a:t>f (x + y) = f (x) </a:t>
            </a:r>
            <a:r>
              <a:rPr lang="el-GR" dirty="0">
                <a:sym typeface="Symbol"/>
              </a:rPr>
              <a:t></a:t>
            </a:r>
            <a:r>
              <a:rPr lang="el-GR" dirty="0"/>
              <a:t> f (y) </a:t>
            </a:r>
            <a:br>
              <a:rPr lang="el-GR" dirty="0"/>
            </a:br>
            <a:r>
              <a:rPr lang="el-GR" dirty="0"/>
              <a:t>για κάθε x, y </a:t>
            </a:r>
            <a:r>
              <a:rPr lang="el-GR" dirty="0">
                <a:sym typeface="Symbol"/>
              </a:rPr>
              <a:t></a:t>
            </a:r>
            <a:r>
              <a:rPr lang="el-GR" dirty="0"/>
              <a:t> 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Μια συνάρτηση </a:t>
            </a:r>
            <a:r>
              <a:rPr lang="el-GR" sz="3200" i="1" dirty="0"/>
              <a:t>f </a:t>
            </a:r>
            <a:r>
              <a:rPr lang="el-GR" sz="3200" dirty="0"/>
              <a:t>είναι 1-1, αν και μόνον αν για κάθε στοιχείο</a:t>
            </a:r>
            <a:br>
              <a:rPr lang="el-GR" sz="3200" dirty="0"/>
            </a:br>
            <a:r>
              <a:rPr lang="el-GR" sz="3200" i="1" dirty="0"/>
              <a:t>y </a:t>
            </a:r>
            <a:r>
              <a:rPr lang="el-GR" sz="3200" dirty="0"/>
              <a:t>του συνόλου τιμών της η εξίσωση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l-GR" sz="3200" i="1" dirty="0"/>
              <a:t>f </a:t>
            </a:r>
            <a:r>
              <a:rPr lang="el-GR" sz="3200" dirty="0"/>
              <a:t>( </a:t>
            </a:r>
            <a:r>
              <a:rPr lang="en-US" sz="3200" dirty="0"/>
              <a:t>x</a:t>
            </a:r>
            <a:r>
              <a:rPr lang="el-GR" sz="3200" dirty="0"/>
              <a:t>)</a:t>
            </a:r>
            <a:r>
              <a:rPr lang="en-US" sz="3200" dirty="0"/>
              <a:t>=y</a:t>
            </a:r>
            <a:r>
              <a:rPr lang="el-GR" sz="3200" dirty="0"/>
              <a:t> έχει ακριβώς μια λύση ως</a:t>
            </a:r>
            <a:br>
              <a:rPr lang="el-GR" sz="3200" dirty="0"/>
            </a:br>
            <a:r>
              <a:rPr lang="el-GR" sz="3200" dirty="0"/>
              <a:t>προς </a:t>
            </a:r>
            <a:r>
              <a:rPr lang="el-GR" sz="3200" i="1" dirty="0"/>
              <a:t>x </a:t>
            </a:r>
            <a:r>
              <a:rPr lang="el-GR" sz="3200" dirty="0"/>
              <a:t>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μία συνάρτηση </a:t>
            </a:r>
            <a:r>
              <a:rPr lang="el-GR" b="0" dirty="0"/>
              <a:t>f </a:t>
            </a:r>
            <a:r>
              <a:rPr lang="el-GR" dirty="0"/>
              <a:t>δεν είναι </a:t>
            </a:r>
            <a:br>
              <a:rPr lang="el-GR" dirty="0"/>
            </a:br>
            <a:r>
              <a:rPr lang="el-GR" b="0" dirty="0"/>
              <a:t>1-1 </a:t>
            </a:r>
            <a:r>
              <a:rPr lang="el-GR" dirty="0"/>
              <a:t>,τότε δεν είναι και γνήσια μονότονη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0" dirty="0"/>
              <a:t>Τα σημεία τομής (αν υπάρχουν),των γραφικών παραστάσεων δύο αντίστροφων συναρτήσεων ανήκουν στην ευθεία y=x  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Λάθος.</a:t>
            </a:r>
            <a:br>
              <a:rPr lang="el-GR" dirty="0"/>
            </a:br>
            <a:r>
              <a:rPr lang="el-GR" dirty="0"/>
              <a:t>Όχι </a:t>
            </a:r>
            <a:r>
              <a:rPr lang="el-GR" u="sng" dirty="0"/>
              <a:t>όλα</a:t>
            </a:r>
            <a:r>
              <a:rPr lang="el-GR" dirty="0"/>
              <a:t> τα σημεία απαραίτητα εκτός και αν η </a:t>
            </a:r>
            <a:r>
              <a:rPr lang="en-US" dirty="0"/>
              <a:t>f</a:t>
            </a:r>
            <a:r>
              <a:rPr lang="el-GR" dirty="0"/>
              <a:t> είναι γνησίως αύξουσα.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0" dirty="0"/>
              <a:t>Τα σημεία τομής (αν υπάρχουν),</a:t>
            </a:r>
            <a:br>
              <a:rPr lang="el-GR" sz="3200" b="0" dirty="0"/>
            </a:br>
            <a:r>
              <a:rPr lang="el-GR" sz="3200" b="0" dirty="0"/>
              <a:t>των γραφικών παραστάσεων δύο αντίστροφων συναρτήσεων </a:t>
            </a:r>
            <a:br>
              <a:rPr lang="el-GR" sz="3200" b="0" dirty="0"/>
            </a:br>
            <a:r>
              <a:rPr lang="el-GR" sz="3200" b="0" dirty="0"/>
              <a:t>ανήκουν στην ευθεία y=x </a:t>
            </a:r>
            <a:br>
              <a:rPr lang="el-GR" sz="3200" b="0" dirty="0"/>
            </a:br>
            <a:r>
              <a:rPr lang="el-GR" sz="3200" b="0" dirty="0"/>
              <a:t>ή είναι συμμετρικά ως προς αυτήν.</a:t>
            </a:r>
            <a:r>
              <a:rPr lang="el-GR" sz="3200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0" dirty="0"/>
              <a:t>Μια συνάρτηση </a:t>
            </a:r>
            <a:r>
              <a:rPr lang="en-US" sz="3600" b="0" dirty="0"/>
              <a:t>f </a:t>
            </a:r>
            <a:r>
              <a:rPr lang="el-GR" sz="3600" b="0" dirty="0"/>
              <a:t>έχει όριο στο σημείο </a:t>
            </a:r>
            <a:r>
              <a:rPr lang="en-US" sz="3600" b="0" dirty="0"/>
              <a:t>x</a:t>
            </a:r>
            <a:r>
              <a:rPr lang="el-GR" sz="3600" b="0" baseline="-25000" dirty="0"/>
              <a:t>0</a:t>
            </a:r>
            <a:r>
              <a:rPr lang="el-GR" sz="3600" b="0" dirty="0"/>
              <a:t>, έναν πραγματικό αριθμό. Αναγκαστικά το </a:t>
            </a:r>
            <a:r>
              <a:rPr lang="en-US" sz="3600" b="0" dirty="0"/>
              <a:t>x</a:t>
            </a:r>
            <a:r>
              <a:rPr lang="en-US" sz="3600" b="0" baseline="-25000" dirty="0"/>
              <a:t>0</a:t>
            </a:r>
            <a:r>
              <a:rPr lang="el-GR" sz="3600" b="0" dirty="0"/>
              <a:t> ανήκει στο πεδίο ορισμού της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dirty="0"/>
              <a:t>Το όριο μιας συνάρτησης </a:t>
            </a:r>
            <a:r>
              <a:rPr lang="en-US" b="0" dirty="0"/>
              <a:t>f </a:t>
            </a:r>
            <a:r>
              <a:rPr lang="el-GR" b="0" dirty="0"/>
              <a:t>στο </a:t>
            </a:r>
            <a:r>
              <a:rPr lang="en-US" b="0" dirty="0"/>
              <a:t>x</a:t>
            </a:r>
            <a:r>
              <a:rPr lang="el-GR" b="0" baseline="-25000" dirty="0"/>
              <a:t>0</a:t>
            </a:r>
            <a:r>
              <a:rPr lang="el-GR" b="0" dirty="0"/>
              <a:t> εξαρτάται από την τιμή της συνάρτησης στο σημείο αυτό.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 μια συνάρτηση </a:t>
            </a:r>
            <a:r>
              <a:rPr lang="en-US" dirty="0"/>
              <a:t>f </a:t>
            </a:r>
            <a:r>
              <a:rPr lang="el-GR" dirty="0"/>
              <a:t>έχει όριο στο σημείο </a:t>
            </a:r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l-GR" dirty="0"/>
              <a:t>, τότε αυτό είναι μοναδικό.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848872" cy="115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99506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089" y="1772816"/>
            <a:ext cx="7632848" cy="686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H </a:t>
            </a:r>
            <a:r>
              <a:rPr lang="el-GR" sz="3600" dirty="0"/>
              <a:t>γραφική παράσταση μίας συνάρτησης τέμνει τον </a:t>
            </a:r>
            <a:r>
              <a:rPr lang="en-US" sz="3600" dirty="0"/>
              <a:t>y</a:t>
            </a:r>
            <a:r>
              <a:rPr lang="el-GR" sz="3600" dirty="0"/>
              <a:t>’</a:t>
            </a:r>
            <a:r>
              <a:rPr lang="en-US" sz="3600" dirty="0"/>
              <a:t>y</a:t>
            </a:r>
            <a:r>
              <a:rPr lang="el-GR" sz="3600" dirty="0"/>
              <a:t> σε το πολύ ένα σημείο.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87249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00808"/>
            <a:ext cx="56769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Μια συνεχής συνάρτηση </a:t>
            </a:r>
            <a:r>
              <a:rPr lang="el-GR" sz="3600" i="1" dirty="0"/>
              <a:t>f </a:t>
            </a:r>
            <a:r>
              <a:rPr lang="el-GR" sz="3600" dirty="0"/>
              <a:t>διατηρεί πρόσημο σε καθένα από το διαστήματα στα οποία</a:t>
            </a:r>
            <a:br>
              <a:rPr lang="el-GR" sz="3600" dirty="0"/>
            </a:br>
            <a:r>
              <a:rPr lang="el-GR" sz="3600" dirty="0"/>
              <a:t>οι διαδοχικές ρίζες της </a:t>
            </a:r>
            <a:r>
              <a:rPr lang="el-GR" sz="3600" i="1" dirty="0"/>
              <a:t>f </a:t>
            </a:r>
            <a:r>
              <a:rPr lang="el-GR" sz="3600" dirty="0"/>
              <a:t>χωρίζουν το πεδίο ορισμού της. 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Σωστό.</a:t>
            </a:r>
            <a:br>
              <a:rPr lang="el-GR" dirty="0"/>
            </a:br>
            <a:r>
              <a:rPr lang="el-GR" dirty="0"/>
              <a:t>(Συνέπεια θ. </a:t>
            </a:r>
            <a:r>
              <a:rPr lang="en-US" dirty="0"/>
              <a:t>Bolzano)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συνάρτηση </a:t>
            </a:r>
            <a:r>
              <a:rPr lang="en-US" dirty="0"/>
              <a:t>f </a:t>
            </a:r>
            <a:r>
              <a:rPr lang="el-GR" dirty="0"/>
              <a:t>έχει στο </a:t>
            </a:r>
            <a:br>
              <a:rPr lang="el-GR" dirty="0"/>
            </a:br>
            <a:r>
              <a:rPr lang="en-US" dirty="0"/>
              <a:t>x</a:t>
            </a:r>
            <a:r>
              <a:rPr lang="el-GR" baseline="-25000" dirty="0"/>
              <a:t>0</a:t>
            </a:r>
            <a:r>
              <a:rPr lang="el-GR" dirty="0"/>
              <a:t> = 2020 όριο το - 2020. Τότε η </a:t>
            </a:r>
            <a:r>
              <a:rPr lang="en-US" dirty="0"/>
              <a:t>f </a:t>
            </a:r>
            <a:r>
              <a:rPr lang="el-GR" dirty="0"/>
              <a:t>παίρνει αρνητικές τιμές για κάποια </a:t>
            </a:r>
            <a:r>
              <a:rPr lang="en-US" dirty="0"/>
              <a:t>x </a:t>
            </a:r>
            <a:r>
              <a:rPr lang="el-GR" dirty="0"/>
              <a:t>κοντά στο 2020.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87162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72816"/>
            <a:ext cx="604052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Λάθος</a:t>
            </a:r>
            <a:r>
              <a:rPr lang="en-US" dirty="0" smtClean="0"/>
              <a:t>!!!!!</a:t>
            </a:r>
            <a:r>
              <a:rPr lang="el-GR" dirty="0" smtClean="0"/>
              <a:t>.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Μπορεί το όριο της </a:t>
            </a:r>
            <a:r>
              <a:rPr lang="en-US" dirty="0"/>
              <a:t>g </a:t>
            </a:r>
            <a:r>
              <a:rPr lang="el-GR" dirty="0" smtClean="0"/>
              <a:t>στο </a:t>
            </a:r>
            <a:r>
              <a:rPr lang="en-US" dirty="0" smtClean="0"/>
              <a:t>x</a:t>
            </a:r>
            <a:r>
              <a:rPr lang="en-US" sz="1800" dirty="0"/>
              <a:t>0</a:t>
            </a:r>
            <a:r>
              <a:rPr lang="en-US" sz="1800" dirty="0" smtClean="0"/>
              <a:t> </a:t>
            </a:r>
            <a:r>
              <a:rPr lang="el-GR" dirty="0" smtClean="0"/>
              <a:t>να </a:t>
            </a:r>
            <a:r>
              <a:rPr lang="el-GR" dirty="0"/>
              <a:t>είναι 0 και να έχω μορφή 0(+</a:t>
            </a:r>
            <a:r>
              <a:rPr lang="el-GR" dirty="0">
                <a:sym typeface="Symbol"/>
              </a:rPr>
              <a:t>)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67878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Λάθος.</a:t>
            </a:r>
            <a:br>
              <a:rPr lang="el-GR" dirty="0"/>
            </a:br>
            <a:r>
              <a:rPr lang="el-GR" dirty="0"/>
              <a:t>Μπορεί να έχει οριζόντια ασύμπτωτη ...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341" y="1268760"/>
            <a:ext cx="742767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196752"/>
            <a:ext cx="694413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Η γραφική παράστασης της συνάρτησης -</a:t>
            </a:r>
            <a:r>
              <a:rPr lang="el-GR" sz="3600" i="1" dirty="0"/>
              <a:t>f</a:t>
            </a:r>
            <a:r>
              <a:rPr lang="el-GR" sz="3600" dirty="0"/>
              <a:t> </a:t>
            </a:r>
            <a:br>
              <a:rPr lang="el-GR" sz="3600" dirty="0"/>
            </a:br>
            <a:r>
              <a:rPr lang="el-GR" sz="3600" dirty="0"/>
              <a:t>είναι συμμετρική, ως προς τον </a:t>
            </a:r>
            <a:r>
              <a:rPr lang="en-US" sz="3600" dirty="0"/>
              <a:t>x</a:t>
            </a:r>
            <a:r>
              <a:rPr lang="el-GR" sz="3600" dirty="0"/>
              <a:t>΄</a:t>
            </a:r>
            <a:r>
              <a:rPr lang="en-US" sz="3600" dirty="0"/>
              <a:t>x </a:t>
            </a:r>
            <a:r>
              <a:rPr lang="el-GR" sz="3600" dirty="0"/>
              <a:t>άξονα , της γραφικής παράστασης της </a:t>
            </a:r>
            <a:r>
              <a:rPr lang="el-GR" sz="3600" i="1" dirty="0"/>
              <a:t>f</a:t>
            </a:r>
            <a:endParaRPr lang="el-GR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Δύο συναρτήσεις f, g είναι ίσες, αν ισχύει f (x) = g (x)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3600" dirty="0"/>
              <a:t>Δύο ίσες συναρτήσεις έχουν το ίδιο σύνολο τιμών.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Λάθος!!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282" y="1124744"/>
            <a:ext cx="702646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 η συνάρτηση f  είναι 1 - 1, οι συναρτήσεις g, h έχουν πεδίο ορισμού το R και ισχύει </a:t>
            </a:r>
            <a:br>
              <a:rPr lang="el-GR" sz="3200" dirty="0"/>
            </a:br>
            <a:r>
              <a:rPr lang="el-GR" sz="3200" dirty="0"/>
              <a:t>f (g(x)) = f (h(x)) για κάθε x </a:t>
            </a:r>
            <a:r>
              <a:rPr lang="el-GR" sz="3200" dirty="0">
                <a:sym typeface="Symbol"/>
              </a:rPr>
              <a:t></a:t>
            </a:r>
            <a:r>
              <a:rPr lang="el-GR" sz="3200" dirty="0"/>
              <a:t> R, τότε οι συναρτήσεις g και h είναι ίσες.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534</TotalTime>
  <Words>533</Words>
  <Application>Microsoft Office PowerPoint</Application>
  <PresentationFormat>On-screen Show (4:3)</PresentationFormat>
  <Paragraphs>84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Calibri</vt:lpstr>
      <vt:lpstr>Cambria</vt:lpstr>
      <vt:lpstr>Rockwell</vt:lpstr>
      <vt:lpstr>Symbol</vt:lpstr>
      <vt:lpstr>Wingdings 2</vt:lpstr>
      <vt:lpstr>Foundry</vt:lpstr>
      <vt:lpstr>Γ Λυκείου</vt:lpstr>
      <vt:lpstr>Για τη συνάρτηση  f(x) = lnx, x &gt; 0, ισχύει  f (xy) = f (x) + f (y)  για κάθε x, y &gt; 0. </vt:lpstr>
      <vt:lpstr>Για τη συνάρτηση  f (x) = ex, x  R, ισχύει  f (x + y) = f (x)  f (y)  για κάθε x, y  R</vt:lpstr>
      <vt:lpstr>H γραφική παράσταση μίας συνάρτησης τέμνει τον y’y σε το πολύ ένα σημείο. </vt:lpstr>
      <vt:lpstr>Η γραφική παράστασης της συνάρτησης -f  είναι συμμετρική, ως προς τον x΄x άξονα , της γραφικής παράστασης της f</vt:lpstr>
      <vt:lpstr>Δύο συναρτήσεις f, g είναι ίσες, αν ισχύει f (x) = g (x)</vt:lpstr>
      <vt:lpstr>Δύο ίσες συναρτήσεις έχουν το ίδιο σύνολο τιμών. </vt:lpstr>
      <vt:lpstr>PowerPoint Presentation</vt:lpstr>
      <vt:lpstr>Αν η συνάρτηση f  είναι 1 - 1, οι συναρτήσεις g, h έχουν πεδίο ορισμού το R και ισχύει  f (g(x)) = f (h(x)) για κάθε x  R, τότε οι συναρτήσεις g και h είναι ίσες.</vt:lpstr>
      <vt:lpstr>Αν το σύνολο τιμών της f  είναι το διάστημα (α, β), τότε η f δεν έχει ελάχιστο ούτε μέγιστο</vt:lpstr>
      <vt:lpstr>Αν μια συνάρτηση f είναι γνησίως αύξουσα σ’ ένα διάστημα Δ, τότε η συνάρτηση - f είναι γνησίως φθίνουσα στο Δ. </vt:lpstr>
      <vt:lpstr>Το άθροισμα δύο γν.αυξουσων  συναρτήσεων είναι γν.αύξουσα</vt:lpstr>
      <vt:lpstr>PowerPoint Presentation</vt:lpstr>
      <vt:lpstr>PowerPoint Presentation</vt:lpstr>
      <vt:lpstr>Μία συνάρτηση που είναι γνησίως μονότονη με το ίδιο είδος μονοτονίας σε δύο διαστήματα τότε είναι γν. μονότονη στην ένωσή τους.</vt:lpstr>
      <vt:lpstr>Αν η  είναι γν.μονότονη η γραφική παράστασή της τέμνει τον x’x σε το πολύ ένα σημείο</vt:lpstr>
      <vt:lpstr>Αν μια περιττή συνάρτηση f παρουσιάζει μέγιστο στο σημείο x0, τότε θα παρουσιάζει ελάχιστο στο σημείο - x0</vt:lpstr>
      <vt:lpstr>Αν μια συνάρτηση f  είναι άρτια, τότε είναι 1 - 1. </vt:lpstr>
      <vt:lpstr>Αν μια άρτια συνάρτηση f παρουσιάζει ακρότατο στο σημείο x0, τότε παρουσιάζει το ίδιο είδος ακροτάτου στο σημείο - x0. </vt:lpstr>
      <vt:lpstr>Αν μια συνάρτηση f  είναι περιττή, τότε είναι 1 - 1.</vt:lpstr>
      <vt:lpstr>Αν η συνάρτηση f είναι 1 - 1, τότε  f (f -1 (y)) = y για κάθε y που ανήκει στο σύνολο τιμών της f </vt:lpstr>
      <vt:lpstr>Αν η f είναι άρτια, τότε δεν αντιστρέφεται</vt:lpstr>
      <vt:lpstr>Όλες οι περιττές συναρτήσεις αντιστρέφονται.</vt:lpstr>
      <vt:lpstr>Αν η f είναι γνησίως μονότονη σε διάστημα Δ, τότε η αντίστροφή της στο διάστημα f(Δ) είναι επίσης γνησίως μονότονη με το ίδιο είδος μονοτονίας</vt:lpstr>
      <vt:lpstr>Ισχύει: fog = gof</vt:lpstr>
      <vt:lpstr>Αν οι συναρτήσεις f και g είναι γνησίως μονότονες στο R,  τότε η συνάρτηση gof είναι:  γνησίως αύξουσα, αν οι f, g έχουν το ίδιο είδος μονοτονίας</vt:lpstr>
      <vt:lpstr>Δίνεται μια συνάρτηση f με πεδίο ορισμού το R και μια συνάρτηση I, για την οποία ισχύει Ι (x) = x, για κάθε x  R. Τότε ισχύει  (Iof) (x) = (foI) (x), για κάθε x  R</vt:lpstr>
      <vt:lpstr>Αν ορίζεται η (fog)oh τότε ισχύει:  (fog)oh = fo(goh)</vt:lpstr>
      <vt:lpstr>Μια συνάρτηση f είναι 1-1,  αν και μόνο αν   δεν υπάρχουν σημεία της γραφικής της παράστασης με την ίδια τεταγμένη </vt:lpstr>
      <vt:lpstr>Μια συνάρτηση f είναι 1-1, αν και μόνον αν για κάθε στοιχείο y του συνόλου τιμών της η εξίσωση  f ( x)=y έχει ακριβώς μια λύση ως προς x . </vt:lpstr>
      <vt:lpstr>Αν μία συνάρτηση f δεν είναι  1-1 ,τότε δεν είναι και γνήσια μονότονη </vt:lpstr>
      <vt:lpstr>Τα σημεία τομής (αν υπάρχουν),των γραφικών παραστάσεων δύο αντίστροφων συναρτήσεων ανήκουν στην ευθεία y=x  </vt:lpstr>
      <vt:lpstr>Τα σημεία τομής (αν υπάρχουν), των γραφικών παραστάσεων δύο αντίστροφων συναρτήσεων  ανήκουν στην ευθεία y=x  ή είναι συμμετρικά ως προς αυτήν. </vt:lpstr>
      <vt:lpstr>Μια συνάρτηση f έχει όριο στο σημείο x0, έναν πραγματικό αριθμό. Αναγκαστικά το x0 ανήκει στο πεδίο ορισμού της</vt:lpstr>
      <vt:lpstr>Το όριο μιας συνάρτησης f στο x0 εξαρτάται από την τιμή της συνάρτησης στο σημείο αυτό. </vt:lpstr>
      <vt:lpstr>Αν μια συνάρτηση f έχει όριο στο σημείο x0, τότε αυτό είναι μοναδικό.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Μια συνεχής συνάρτηση f διατηρεί πρόσημο σε καθένα από το διαστήματα στα οποία οι διαδοχικές ρίζες της f χωρίζουν το πεδίο ορισμού της. </vt:lpstr>
      <vt:lpstr>Μια συνάρτηση f έχει στο  x0 = 2020 όριο το - 2020. Τότε η f παίρνει αρνητικές τιμές για κάποια x κοντά στο 2020.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Pandora</dc:creator>
  <cp:lastModifiedBy>gales</cp:lastModifiedBy>
  <cp:revision>48</cp:revision>
  <dcterms:created xsi:type="dcterms:W3CDTF">2020-03-18T10:22:56Z</dcterms:created>
  <dcterms:modified xsi:type="dcterms:W3CDTF">2020-11-09T12:27:57Z</dcterms:modified>
</cp:coreProperties>
</file>