
<file path=[Content_Types].xml><?xml version="1.0" encoding="utf-8"?>
<Types xmlns="http://schemas.openxmlformats.org/package/2006/content-types">
  <Default Extension="webm" ContentType="video/webm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20FB0-9005-4652-A2A5-C66E9734B7DF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D0B2-D1BE-4D51-A9BF-0B013222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65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20FB0-9005-4652-A2A5-C66E9734B7DF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D0B2-D1BE-4D51-A9BF-0B013222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49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20FB0-9005-4652-A2A5-C66E9734B7DF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D0B2-D1BE-4D51-A9BF-0B013222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87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20FB0-9005-4652-A2A5-C66E9734B7DF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D0B2-D1BE-4D51-A9BF-0B013222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8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20FB0-9005-4652-A2A5-C66E9734B7DF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D0B2-D1BE-4D51-A9BF-0B013222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32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20FB0-9005-4652-A2A5-C66E9734B7DF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D0B2-D1BE-4D51-A9BF-0B013222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3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20FB0-9005-4652-A2A5-C66E9734B7DF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D0B2-D1BE-4D51-A9BF-0B013222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18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20FB0-9005-4652-A2A5-C66E9734B7DF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D0B2-D1BE-4D51-A9BF-0B013222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5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20FB0-9005-4652-A2A5-C66E9734B7DF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D0B2-D1BE-4D51-A9BF-0B013222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2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20FB0-9005-4652-A2A5-C66E9734B7DF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D0B2-D1BE-4D51-A9BF-0B013222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96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20FB0-9005-4652-A2A5-C66E9734B7DF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D0B2-D1BE-4D51-A9BF-0B013222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3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20FB0-9005-4652-A2A5-C66E9734B7DF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2D0B2-D1BE-4D51-A9BF-0B013222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8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ubspecies" TargetMode="External"/><Relationship Id="rId3" Type="http://schemas.openxmlformats.org/officeDocument/2006/relationships/hyperlink" Target="https://en.wikipedia.org/wiki/True_thrush" TargetMode="External"/><Relationship Id="rId7" Type="http://schemas.openxmlformats.org/officeDocument/2006/relationships/hyperlink" Target="https://en.wikipedia.org/wiki/Common_blackbird#cite_note-3" TargetMode="External"/><Relationship Id="rId2" Type="http://schemas.openxmlformats.org/officeDocument/2006/relationships/hyperlink" Target="https://en.wikipedia.org/wiki/Speci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Introduced_species" TargetMode="External"/><Relationship Id="rId11" Type="http://schemas.openxmlformats.org/officeDocument/2006/relationships/hyperlink" Target="https://en.wikipedia.org/wiki/Bird_migration" TargetMode="External"/><Relationship Id="rId5" Type="http://schemas.openxmlformats.org/officeDocument/2006/relationships/hyperlink" Target="https://en.wikipedia.org/wiki/Common_blackbird#cite_note-natgeo-2" TargetMode="External"/><Relationship Id="rId10" Type="http://schemas.openxmlformats.org/officeDocument/2006/relationships/hyperlink" Target="https://en.wikipedia.org/wiki/Resident_bird" TargetMode="External"/><Relationship Id="rId4" Type="http://schemas.openxmlformats.org/officeDocument/2006/relationships/hyperlink" Target="https://en.wikipedia.org/wiki/New_World_blackbird" TargetMode="External"/><Relationship Id="rId9" Type="http://schemas.openxmlformats.org/officeDocument/2006/relationships/hyperlink" Target="https://en.wikipedia.org/wiki/Latitud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en.wikipedia.org/wiki/Sing_a_song_of_sixpenc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 smtClean="0">
                <a:latin typeface="Georgia" panose="02040502050405020303" pitchFamily="18" charset="0"/>
              </a:rPr>
              <a:t>BLACKBIRDS</a:t>
            </a:r>
            <a:endParaRPr lang="en-US" sz="2800" b="1" i="1" dirty="0">
              <a:latin typeface="Georgia" panose="02040502050405020303" pitchFamily="18" charset="0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7500818"/>
            <a:ext cx="9174527" cy="14547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1026" name="Picture 2" descr="https://upload.wikimedia.org/wikipedia/commons/thumb/b/ba/Solsort.jpg/220px-Solso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94470"/>
            <a:ext cx="4325816" cy="334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upload.wikimedia.org/wikipedia/commons/thumb/1/10/Turdus_merula_-Gran_Canaria%2C_Canary_Islands%2C_Spain-8_%282%29.jpg/220px-Turdus_merula_-Gran_Canaria%2C_Canary_Islands%2C_Spain-8_%282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910" y="693313"/>
            <a:ext cx="2956415" cy="221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8/8d/Turdus_merula_%28juvenile%29_-lawn-8.jpg/220px-Turdus_merula_%28juvenile%29_-lawn-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309" y="3676165"/>
            <a:ext cx="2737616" cy="18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948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Black bird images free stock photos download (5,918 Free stock photos) for  commercial use. format: HD high resolution jpg imag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368" y="1970466"/>
            <a:ext cx="3284048" cy="245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File:Stuutje1979 Common Blackbird 1.JPG - Wikimedia Comm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2" name="Picture 14" descr="https://upload.wikimedia.org/wikipedia/commons/thumb/c/ce/Amsel_Weibchen_aufgeplustert_edit2.jpg/220px-Amsel_Weibchen_aufgeplustert_edi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8" y="1865234"/>
            <a:ext cx="3527784" cy="240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upload.wikimedia.org/wikipedia/commons/thumb/a/aa/Blackbird_and_Kestrel.jpg/170px-Blackbird_and_Kestr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37" y="1515301"/>
            <a:ext cx="2677777" cy="32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974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Georgia" panose="02040502050405020303" pitchFamily="18" charset="0"/>
              </a:rPr>
              <a:t>From Wikipedia https://en.wikipedia.org/wiki/Common_blackbird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The </a:t>
            </a:r>
            <a:r>
              <a:rPr lang="en-US" b="1" dirty="0">
                <a:latin typeface="Georgia" panose="02040502050405020303" pitchFamily="18" charset="0"/>
              </a:rPr>
              <a:t>common blackbird</a:t>
            </a:r>
            <a:r>
              <a:rPr lang="en-US" dirty="0">
                <a:latin typeface="Georgia" panose="02040502050405020303" pitchFamily="18" charset="0"/>
              </a:rPr>
              <a:t> (</a:t>
            </a:r>
            <a:r>
              <a:rPr lang="en-US" i="1" dirty="0" err="1">
                <a:latin typeface="Georgia" panose="02040502050405020303" pitchFamily="18" charset="0"/>
              </a:rPr>
              <a:t>Turdus</a:t>
            </a:r>
            <a:r>
              <a:rPr lang="en-US" i="1" dirty="0">
                <a:latin typeface="Georgia" panose="02040502050405020303" pitchFamily="18" charset="0"/>
              </a:rPr>
              <a:t> </a:t>
            </a:r>
            <a:r>
              <a:rPr lang="en-US" i="1" dirty="0" err="1">
                <a:latin typeface="Georgia" panose="02040502050405020303" pitchFamily="18" charset="0"/>
              </a:rPr>
              <a:t>merula</a:t>
            </a:r>
            <a:r>
              <a:rPr lang="en-US" dirty="0">
                <a:latin typeface="Georgia" panose="02040502050405020303" pitchFamily="18" charset="0"/>
              </a:rPr>
              <a:t>) is a </a:t>
            </a:r>
            <a:r>
              <a:rPr lang="en-US" dirty="0">
                <a:latin typeface="Georgia" panose="02040502050405020303" pitchFamily="18" charset="0"/>
                <a:hlinkClick r:id="rId2" tooltip="Species"/>
              </a:rPr>
              <a:t>species</a:t>
            </a:r>
            <a:r>
              <a:rPr lang="en-US" dirty="0">
                <a:latin typeface="Georgia" panose="02040502050405020303" pitchFamily="18" charset="0"/>
              </a:rPr>
              <a:t> of </a:t>
            </a:r>
            <a:r>
              <a:rPr lang="en-US" dirty="0">
                <a:latin typeface="Georgia" panose="02040502050405020303" pitchFamily="18" charset="0"/>
                <a:hlinkClick r:id="rId3" tooltip="True thrush"/>
              </a:rPr>
              <a:t>true thrush</a:t>
            </a:r>
            <a:r>
              <a:rPr lang="en-US" dirty="0">
                <a:latin typeface="Georgia" panose="02040502050405020303" pitchFamily="18" charset="0"/>
              </a:rPr>
              <a:t>. It is also called the </a:t>
            </a:r>
            <a:r>
              <a:rPr lang="en-US" b="1" dirty="0">
                <a:latin typeface="Georgia" panose="02040502050405020303" pitchFamily="18" charset="0"/>
              </a:rPr>
              <a:t>Eurasian blackbird</a:t>
            </a:r>
            <a:r>
              <a:rPr lang="en-US" dirty="0">
                <a:latin typeface="Georgia" panose="02040502050405020303" pitchFamily="18" charset="0"/>
              </a:rPr>
              <a:t> (especially in North America, to distinguish it from the unrelated </a:t>
            </a:r>
            <a:r>
              <a:rPr lang="en-US" dirty="0">
                <a:latin typeface="Georgia" panose="02040502050405020303" pitchFamily="18" charset="0"/>
                <a:hlinkClick r:id="rId4" tooltip="New World blackbird"/>
              </a:rPr>
              <a:t>New World blackbirds</a:t>
            </a:r>
            <a:r>
              <a:rPr lang="en-US" dirty="0">
                <a:latin typeface="Georgia" panose="02040502050405020303" pitchFamily="18" charset="0"/>
              </a:rPr>
              <a:t>),</a:t>
            </a:r>
            <a:r>
              <a:rPr lang="en-US" baseline="30000" dirty="0">
                <a:latin typeface="Georgia" panose="02040502050405020303" pitchFamily="18" charset="0"/>
                <a:hlinkClick r:id="rId5"/>
              </a:rPr>
              <a:t>[2]</a:t>
            </a:r>
            <a:r>
              <a:rPr lang="en-US" dirty="0">
                <a:latin typeface="Georgia" panose="02040502050405020303" pitchFamily="18" charset="0"/>
              </a:rPr>
              <a:t> or simply the </a:t>
            </a:r>
            <a:r>
              <a:rPr lang="en-US" b="1" dirty="0">
                <a:latin typeface="Georgia" panose="02040502050405020303" pitchFamily="18" charset="0"/>
              </a:rPr>
              <a:t>blackbird</a:t>
            </a:r>
            <a:r>
              <a:rPr lang="en-US" dirty="0">
                <a:latin typeface="Georgia" panose="02040502050405020303" pitchFamily="18" charset="0"/>
              </a:rPr>
              <a:t> where this does not lead to confusion with a similar-looking local species. It breeds in Europe, Asiatic Russia, and North Africa, and has been </a:t>
            </a:r>
            <a:r>
              <a:rPr lang="en-US" dirty="0">
                <a:latin typeface="Georgia" panose="02040502050405020303" pitchFamily="18" charset="0"/>
                <a:hlinkClick r:id="rId6" tooltip="Introduced species"/>
              </a:rPr>
              <a:t>introduced</a:t>
            </a:r>
            <a:r>
              <a:rPr lang="en-US" dirty="0">
                <a:latin typeface="Georgia" panose="02040502050405020303" pitchFamily="18" charset="0"/>
              </a:rPr>
              <a:t> to Australia and New Zealand.</a:t>
            </a:r>
            <a:r>
              <a:rPr lang="en-US" baseline="30000" dirty="0">
                <a:latin typeface="Georgia" panose="02040502050405020303" pitchFamily="18" charset="0"/>
                <a:hlinkClick r:id="rId7"/>
              </a:rPr>
              <a:t>[3]</a:t>
            </a:r>
            <a:r>
              <a:rPr lang="en-US" dirty="0">
                <a:latin typeface="Georgia" panose="02040502050405020303" pitchFamily="18" charset="0"/>
              </a:rPr>
              <a:t> It has a number of </a:t>
            </a:r>
            <a:r>
              <a:rPr lang="en-US" dirty="0">
                <a:latin typeface="Georgia" panose="02040502050405020303" pitchFamily="18" charset="0"/>
                <a:hlinkClick r:id="rId8" tooltip="Subspecies"/>
              </a:rPr>
              <a:t>subspecies</a:t>
            </a:r>
            <a:r>
              <a:rPr lang="en-US" dirty="0">
                <a:latin typeface="Georgia" panose="02040502050405020303" pitchFamily="18" charset="0"/>
              </a:rPr>
              <a:t> across its large range; a few of the Asian subspecies are sometimes considered to be full species. Depending on </a:t>
            </a:r>
            <a:r>
              <a:rPr lang="en-US" dirty="0">
                <a:latin typeface="Georgia" panose="02040502050405020303" pitchFamily="18" charset="0"/>
                <a:hlinkClick r:id="rId9" tooltip="Latitude"/>
              </a:rPr>
              <a:t>latitude</a:t>
            </a:r>
            <a:r>
              <a:rPr lang="en-US" dirty="0">
                <a:latin typeface="Georgia" panose="02040502050405020303" pitchFamily="18" charset="0"/>
              </a:rPr>
              <a:t>, the common blackbird may be </a:t>
            </a:r>
            <a:r>
              <a:rPr lang="en-US" dirty="0">
                <a:latin typeface="Georgia" panose="02040502050405020303" pitchFamily="18" charset="0"/>
                <a:hlinkClick r:id="rId10" tooltip="Resident bird"/>
              </a:rPr>
              <a:t>resident</a:t>
            </a:r>
            <a:r>
              <a:rPr lang="en-US" dirty="0">
                <a:latin typeface="Georgia" panose="02040502050405020303" pitchFamily="18" charset="0"/>
              </a:rPr>
              <a:t>, partially </a:t>
            </a:r>
            <a:r>
              <a:rPr lang="en-US" dirty="0">
                <a:latin typeface="Georgia" panose="02040502050405020303" pitchFamily="18" charset="0"/>
                <a:hlinkClick r:id="rId11" tooltip="Bird migration"/>
              </a:rPr>
              <a:t>migratory</a:t>
            </a:r>
            <a:r>
              <a:rPr lang="en-US" dirty="0">
                <a:latin typeface="Georgia" panose="02040502050405020303" pitchFamily="18" charset="0"/>
              </a:rPr>
              <a:t>, or fully migratory.</a:t>
            </a:r>
          </a:p>
        </p:txBody>
      </p:sp>
    </p:spTree>
    <p:extLst>
      <p:ext uri="{BB962C8B-B14F-4D97-AF65-F5344CB8AC3E}">
        <p14:creationId xmlns:p14="http://schemas.microsoft.com/office/powerpoint/2010/main" val="2138131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Georgia" panose="02040502050405020303" pitchFamily="18" charset="0"/>
              </a:rPr>
              <a:t>Female and Male Blackbird</a:t>
            </a:r>
            <a:endParaRPr lang="en-US" sz="3200" dirty="0">
              <a:latin typeface="Georgia" panose="02040502050405020303" pitchFamily="18" charset="0"/>
            </a:endParaRPr>
          </a:p>
        </p:txBody>
      </p:sp>
      <p:pic>
        <p:nvPicPr>
          <p:cNvPr id="4098" name="Picture 2" descr="Common blackbird (Turdus merula mauretanicus) femal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99" y="2477025"/>
            <a:ext cx="3503321" cy="350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ommon Blackbi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027" y="2575775"/>
            <a:ext cx="4568058" cy="305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247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2580" y="244699"/>
            <a:ext cx="10671220" cy="1880315"/>
          </a:xfrm>
        </p:spPr>
        <p:txBody>
          <a:bodyPr>
            <a:noAutofit/>
          </a:bodyPr>
          <a:lstStyle/>
          <a:p>
            <a:pPr algn="ctr"/>
            <a:r>
              <a:rPr lang="en-US" sz="1800" dirty="0" smtClean="0">
                <a:latin typeface="Georgia" panose="02040502050405020303" pitchFamily="18" charset="0"/>
              </a:rPr>
              <a:t>Blackbirds in Popular Culture * Nursery Rhymes</a:t>
            </a:r>
            <a:br>
              <a:rPr lang="en-US" sz="1800" dirty="0" smtClean="0">
                <a:latin typeface="Georgia" panose="02040502050405020303" pitchFamily="18" charset="0"/>
              </a:rPr>
            </a:br>
            <a:r>
              <a:rPr lang="en-US" sz="1800" dirty="0">
                <a:latin typeface="Georgia" panose="02040502050405020303" pitchFamily="18" charset="0"/>
                <a:hlinkClick r:id="rId2" tooltip="Sing a song of sixpence"/>
              </a:rPr>
              <a:t>Sing a song of sixpence</a:t>
            </a:r>
            <a:r>
              <a:rPr lang="en-US" sz="1800" dirty="0">
                <a:latin typeface="Georgia" panose="02040502050405020303" pitchFamily="18" charset="0"/>
              </a:rPr>
              <a:t>,</a:t>
            </a:r>
            <a:br>
              <a:rPr lang="en-US" sz="1800" dirty="0">
                <a:latin typeface="Georgia" panose="02040502050405020303" pitchFamily="18" charset="0"/>
              </a:rPr>
            </a:br>
            <a:r>
              <a:rPr lang="en-US" sz="1800" dirty="0">
                <a:latin typeface="Georgia" panose="02040502050405020303" pitchFamily="18" charset="0"/>
              </a:rPr>
              <a:t>A pocket full of rye;</a:t>
            </a:r>
            <a:br>
              <a:rPr lang="en-US" sz="1800" dirty="0">
                <a:latin typeface="Georgia" panose="02040502050405020303" pitchFamily="18" charset="0"/>
              </a:rPr>
            </a:br>
            <a:r>
              <a:rPr lang="en-US" sz="1800" dirty="0">
                <a:latin typeface="Georgia" panose="02040502050405020303" pitchFamily="18" charset="0"/>
              </a:rPr>
              <a:t>Four and twenty blackbirds baked in a pie!</a:t>
            </a:r>
            <a:br>
              <a:rPr lang="en-US" sz="1800" dirty="0">
                <a:latin typeface="Georgia" panose="02040502050405020303" pitchFamily="18" charset="0"/>
              </a:rPr>
            </a:br>
            <a:r>
              <a:rPr lang="en-US" sz="1800" dirty="0">
                <a:latin typeface="Georgia" panose="02040502050405020303" pitchFamily="18" charset="0"/>
              </a:rPr>
              <a:t>When the pie was opened the birds began to sing,</a:t>
            </a:r>
            <a:br>
              <a:rPr lang="en-US" sz="1800" dirty="0">
                <a:latin typeface="Georgia" panose="02040502050405020303" pitchFamily="18" charset="0"/>
              </a:rPr>
            </a:br>
            <a:r>
              <a:rPr lang="en-US" sz="1800" dirty="0">
                <a:latin typeface="Georgia" panose="02040502050405020303" pitchFamily="18" charset="0"/>
              </a:rPr>
              <a:t/>
            </a:r>
            <a:br>
              <a:rPr lang="en-US" sz="1800" dirty="0">
                <a:latin typeface="Georgia" panose="02040502050405020303" pitchFamily="18" charset="0"/>
              </a:rPr>
            </a:br>
            <a:r>
              <a:rPr lang="en-US" sz="1800" dirty="0">
                <a:latin typeface="Georgia" panose="02040502050405020303" pitchFamily="18" charset="0"/>
              </a:rPr>
              <a:t>Oh, wasn't that a dainty dish to set before the </a:t>
            </a:r>
            <a:r>
              <a:rPr lang="en-US" sz="1800" dirty="0" smtClean="0">
                <a:latin typeface="Georgia" panose="02040502050405020303" pitchFamily="18" charset="0"/>
              </a:rPr>
              <a:t>king?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>
              <a:latin typeface="Georgia" panose="02040502050405020303" pitchFamily="18" charset="0"/>
            </a:endParaRPr>
          </a:p>
        </p:txBody>
      </p:sp>
      <p:pic>
        <p:nvPicPr>
          <p:cNvPr id="5122" name="Picture 2" descr="https://upload.wikimedia.org/wikipedia/commons/thumb/6/66/SingSong6dcaldecott.jpg/220px-SingSong6dcaldecott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617" y="2302914"/>
            <a:ext cx="3763099" cy="429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418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ackbird_Fledgelings_2020_a_60_fps.webm.480p.vp9 wikiped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6014" y="1090098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18</Words>
  <Application>Microsoft Office PowerPoint</Application>
  <PresentationFormat>Ευρεία οθόνη</PresentationFormat>
  <Paragraphs>5</Paragraphs>
  <Slides>6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Georgia</vt:lpstr>
      <vt:lpstr>Θέμα του Office</vt:lpstr>
      <vt:lpstr>BLACKBIRDS</vt:lpstr>
      <vt:lpstr>Παρουσίαση του PowerPoint</vt:lpstr>
      <vt:lpstr>From Wikipedia https://en.wikipedia.org/wiki/Common_blackbird</vt:lpstr>
      <vt:lpstr>Female and Male Blackbird</vt:lpstr>
      <vt:lpstr>Blackbirds in Popular Culture * Nursery Rhymes Sing a song of sixpence, A pocket full of rye; Four and twenty blackbirds baked in a pie! When the pie was opened the birds began to sing,  Oh, wasn't that a dainty dish to set before the king? 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BLACKBIRDS</dc:title>
  <dc:creator>helen</dc:creator>
  <cp:lastModifiedBy>helen</cp:lastModifiedBy>
  <cp:revision>7</cp:revision>
  <dcterms:created xsi:type="dcterms:W3CDTF">2021-03-28T20:47:33Z</dcterms:created>
  <dcterms:modified xsi:type="dcterms:W3CDTF">2021-03-29T06:52:06Z</dcterms:modified>
</cp:coreProperties>
</file>