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8" r:id="rId2"/>
    <p:sldId id="259" r:id="rId3"/>
    <p:sldId id="309" r:id="rId4"/>
    <p:sldId id="261" r:id="rId5"/>
    <p:sldId id="263" r:id="rId6"/>
    <p:sldId id="264" r:id="rId7"/>
    <p:sldId id="265" r:id="rId8"/>
    <p:sldId id="266" r:id="rId9"/>
    <p:sldId id="285" r:id="rId10"/>
    <p:sldId id="288" r:id="rId11"/>
    <p:sldId id="289" r:id="rId12"/>
    <p:sldId id="310" r:id="rId13"/>
    <p:sldId id="291" r:id="rId14"/>
    <p:sldId id="292" r:id="rId15"/>
    <p:sldId id="293" r:id="rId16"/>
    <p:sldId id="294" r:id="rId17"/>
    <p:sldId id="267" r:id="rId18"/>
    <p:sldId id="296" r:id="rId19"/>
    <p:sldId id="268" r:id="rId20"/>
    <p:sldId id="297" r:id="rId21"/>
    <p:sldId id="298" r:id="rId22"/>
    <p:sldId id="269" r:id="rId23"/>
    <p:sldId id="299" r:id="rId24"/>
    <p:sldId id="300" r:id="rId25"/>
    <p:sldId id="301" r:id="rId26"/>
    <p:sldId id="302" r:id="rId27"/>
    <p:sldId id="303" r:id="rId28"/>
    <p:sldId id="307" r:id="rId29"/>
    <p:sldId id="304" r:id="rId30"/>
    <p:sldId id="305" r:id="rId31"/>
    <p:sldId id="306" r:id="rId32"/>
    <p:sldId id="275" r:id="rId33"/>
    <p:sldId id="276" r:id="rId34"/>
    <p:sldId id="308" r:id="rId35"/>
    <p:sldId id="278" r:id="rId36"/>
    <p:sldId id="279" r:id="rId37"/>
    <p:sldId id="286" r:id="rId38"/>
    <p:sldId id="281" r:id="rId39"/>
    <p:sldId id="282" r:id="rId40"/>
    <p:sldId id="287" r:id="rId41"/>
    <p:sldId id="283" r:id="rId42"/>
    <p:sldId id="284" r:id="rId43"/>
  </p:sldIdLst>
  <p:sldSz cx="12192000" cy="6858000"/>
  <p:notesSz cx="6858000" cy="9144000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FF"/>
    <a:srgbClr val="800000"/>
    <a:srgbClr val="800080"/>
    <a:srgbClr val="FF0066"/>
    <a:srgbClr val="5F2987"/>
    <a:srgbClr val="CC00FF"/>
    <a:srgbClr val="FF3399"/>
    <a:srgbClr val="FF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75" d="100"/>
          <a:sy n="75" d="100"/>
        </p:scale>
        <p:origin x="228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1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72.png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Υπότιτλος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l-GR" smtClean="0"/>
              <a:t>Κάντε κλικ για να επεξεργαστείτε τον υπότιτλο του υποδείγματος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F17052-DFB9-4437-BFCF-65825BA46AFF}" type="datetime1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31/3/2024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>
                <a:solidFill>
                  <a:prstClr val="black">
                    <a:tint val="75000"/>
                  </a:prstClr>
                </a:solidFill>
              </a:rPr>
              <a:t>Μερκ. Παναγιωτόπουλος - Φυσικός        </a:t>
            </a: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www.merkopanas.blogspot.gr</a:t>
            </a: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46237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1EDCF2-1144-4937-83C2-F49D91E32BE3}" type="datetime1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31/3/2024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>
                <a:solidFill>
                  <a:prstClr val="black">
                    <a:tint val="75000"/>
                  </a:prstClr>
                </a:solidFill>
              </a:rPr>
              <a:t>Μερκ. Παναγιωτόπουλος - Φυσικός        </a:t>
            </a: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www.merkopanas.blogspot.gr</a:t>
            </a: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88978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Κατακόρυφος τίτλος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3F866F-1133-4EF4-9F75-4634FDB84A68}" type="datetime1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31/3/2024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>
                <a:solidFill>
                  <a:prstClr val="black">
                    <a:tint val="75000"/>
                  </a:prstClr>
                </a:solidFill>
              </a:rPr>
              <a:t>Μερκ. Παναγιωτόπουλος - Φυσικός        </a:t>
            </a: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www.merkopanas.blogspot.gr</a:t>
            </a: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468462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Αντι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περιεχομένου 1"/>
          <p:cNvSpPr>
            <a:spLocks noGrp="1"/>
          </p:cNvSpPr>
          <p:nvPr>
            <p:ph/>
          </p:nvPr>
        </p:nvSpPr>
        <p:spPr>
          <a:xfrm>
            <a:off x="914400" y="609600"/>
            <a:ext cx="10363200" cy="5486400"/>
          </a:xfrm>
        </p:spPr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317B10-D7DD-4871-88AB-D5A412DB24AC}" type="datetime1">
              <a:rPr lang="el-GR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31/3/2024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l-GR" smtClean="0">
                <a:solidFill>
                  <a:prstClr val="black">
                    <a:tint val="75000"/>
                  </a:prstClr>
                </a:solidFill>
              </a:rPr>
              <a:t>Μερκ. Παναγιωτόπουλος - Φυσικός        </a:t>
            </a: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www.merkopanas.blogspot.gr</a:t>
            </a: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F24F44-E708-4DD5-AF0A-FCEF5BE8A6F1}" type="slidenum">
              <a:rPr lang="el-G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732884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Τίτλος, Αντικείμενο και 2 Αντικεί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περιεχομένου 2"/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περιεχομένου 3"/>
          <p:cNvSpPr>
            <a:spLocks noGrp="1"/>
          </p:cNvSpPr>
          <p:nvPr>
            <p:ph sz="quarter" idx="2"/>
          </p:nvPr>
        </p:nvSpPr>
        <p:spPr>
          <a:xfrm>
            <a:off x="6197600" y="1981200"/>
            <a:ext cx="5080000" cy="1981200"/>
          </a:xfrm>
        </p:spPr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Θέση περιεχομένου 4"/>
          <p:cNvSpPr>
            <a:spLocks noGrp="1"/>
          </p:cNvSpPr>
          <p:nvPr>
            <p:ph sz="quarter" idx="3"/>
          </p:nvPr>
        </p:nvSpPr>
        <p:spPr>
          <a:xfrm>
            <a:off x="6197600" y="4114800"/>
            <a:ext cx="5080000" cy="1981200"/>
          </a:xfrm>
        </p:spPr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6" name="Θέση ημερομηνίας 5"/>
          <p:cNvSpPr>
            <a:spLocks noGrp="1"/>
          </p:cNvSpPr>
          <p:nvPr>
            <p:ph type="dt" sz="half" idx="10"/>
          </p:nvPr>
        </p:nvSpPr>
        <p:spPr>
          <a:xfrm>
            <a:off x="914400" y="6248400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endParaRPr lang="el-GR" alt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Θέση υποσέλιδου 6"/>
          <p:cNvSpPr>
            <a:spLocks noGrp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el-GR" altLang="el-GR">
                <a:solidFill>
                  <a:prstClr val="black">
                    <a:tint val="75000"/>
                  </a:prstClr>
                </a:solidFill>
              </a:rPr>
              <a:t>Μερκ. Παναγιωτόπουλος - Φυσικός      www.merkopanas.blogspot.gr</a:t>
            </a:r>
          </a:p>
        </p:txBody>
      </p:sp>
      <p:sp>
        <p:nvSpPr>
          <p:cNvPr id="8" name="Θέση αριθμού διαφάνειας 7"/>
          <p:cNvSpPr>
            <a:spLocks noGrp="1"/>
          </p:cNvSpPr>
          <p:nvPr>
            <p:ph type="sldNum" sz="quarter" idx="12"/>
          </p:nvPr>
        </p:nvSpPr>
        <p:spPr>
          <a:xfrm>
            <a:off x="8737600" y="6248400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fld id="{DF5BEB54-5120-4790-A6E0-AA433A349933}" type="slidenum">
              <a:rPr lang="el-GR" altLang="el-GR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 alt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53125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Τίτλος και 4 Αντικεί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 sz="quarter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περιεχομένου 2"/>
          <p:cNvSpPr>
            <a:spLocks noGrp="1"/>
          </p:cNvSpPr>
          <p:nvPr>
            <p:ph sz="quarter" idx="1"/>
          </p:nvPr>
        </p:nvSpPr>
        <p:spPr>
          <a:xfrm>
            <a:off x="914400" y="1981200"/>
            <a:ext cx="5080000" cy="1981200"/>
          </a:xfrm>
        </p:spPr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περιεχομένου 3"/>
          <p:cNvSpPr>
            <a:spLocks noGrp="1"/>
          </p:cNvSpPr>
          <p:nvPr>
            <p:ph sz="quarter" idx="2"/>
          </p:nvPr>
        </p:nvSpPr>
        <p:spPr>
          <a:xfrm>
            <a:off x="6197600" y="1981200"/>
            <a:ext cx="5080000" cy="1981200"/>
          </a:xfrm>
        </p:spPr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Θέση περιεχομένου 4"/>
          <p:cNvSpPr>
            <a:spLocks noGrp="1"/>
          </p:cNvSpPr>
          <p:nvPr>
            <p:ph sz="quarter" idx="3"/>
          </p:nvPr>
        </p:nvSpPr>
        <p:spPr>
          <a:xfrm>
            <a:off x="914400" y="4114800"/>
            <a:ext cx="5080000" cy="1981200"/>
          </a:xfrm>
        </p:spPr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6" name="Θέση περιεχομένου 5"/>
          <p:cNvSpPr>
            <a:spLocks noGrp="1"/>
          </p:cNvSpPr>
          <p:nvPr>
            <p:ph sz="quarter" idx="4"/>
          </p:nvPr>
        </p:nvSpPr>
        <p:spPr>
          <a:xfrm>
            <a:off x="6197600" y="4114800"/>
            <a:ext cx="5080000" cy="1981200"/>
          </a:xfrm>
        </p:spPr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7" name="Θέση ημερομηνίας 6"/>
          <p:cNvSpPr>
            <a:spLocks noGrp="1"/>
          </p:cNvSpPr>
          <p:nvPr>
            <p:ph type="dt" sz="half" idx="10"/>
          </p:nvPr>
        </p:nvSpPr>
        <p:spPr>
          <a:xfrm>
            <a:off x="914400" y="6248400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endParaRPr lang="el-GR" alt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Θέση υποσέλιδου 7"/>
          <p:cNvSpPr>
            <a:spLocks noGrp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el-GR" altLang="el-GR">
                <a:solidFill>
                  <a:prstClr val="black">
                    <a:tint val="75000"/>
                  </a:prstClr>
                </a:solidFill>
              </a:rPr>
              <a:t>Μερκ. Παναγιωτόπουλος - Φυσικός      www.merkopanas.blogspot.gr</a:t>
            </a:r>
          </a:p>
        </p:txBody>
      </p:sp>
      <p:sp>
        <p:nvSpPr>
          <p:cNvPr id="9" name="Θέση αριθμού διαφάνειας 8"/>
          <p:cNvSpPr>
            <a:spLocks noGrp="1"/>
          </p:cNvSpPr>
          <p:nvPr>
            <p:ph type="sldNum" sz="quarter" idx="12"/>
          </p:nvPr>
        </p:nvSpPr>
        <p:spPr>
          <a:xfrm>
            <a:off x="8737600" y="6248400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fld id="{DB77234B-83D3-4990-BD0D-08E1C709AE9D}" type="slidenum">
              <a:rPr lang="el-GR" altLang="el-GR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 alt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61261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Αντι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4C83AF-E3BE-446E-8B14-919C2B645E47}" type="datetime1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31/3/2024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>
                <a:solidFill>
                  <a:prstClr val="black">
                    <a:tint val="75000"/>
                  </a:prstClr>
                </a:solidFill>
              </a:rPr>
              <a:t>Μερκ. Παναγιωτόπουλος - Φυσικός        </a:t>
            </a: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www.merkopanas.blogspot.gr</a:t>
            </a: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26360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820A82-EB76-4D53-AD7A-6A2D93050206}" type="datetime1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31/3/2024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>
                <a:solidFill>
                  <a:prstClr val="black">
                    <a:tint val="75000"/>
                  </a:prstClr>
                </a:solidFill>
              </a:rPr>
              <a:t>Μερκ. Παναγιωτόπουλος - Φυσικός        </a:t>
            </a: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www.merkopanas.blogspot.gr</a:t>
            </a: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58023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BA67B4-CF59-45D5-917D-39388F37AC30}" type="datetime1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31/3/2024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>
                <a:solidFill>
                  <a:prstClr val="black">
                    <a:tint val="75000"/>
                  </a:prstClr>
                </a:solidFill>
              </a:rPr>
              <a:t>Μερκ. Παναγιωτόπουλος - Φυσικός        </a:t>
            </a: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www.merkopanas.blogspot.gr</a:t>
            </a: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05068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4 - Θέση κειμένου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6" name="5 - Θέση περιεχομένου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7" name="6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F98CB-410D-4372-99C5-4365E2EB5040}" type="datetime1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31/3/2024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7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>
                <a:solidFill>
                  <a:prstClr val="black">
                    <a:tint val="75000"/>
                  </a:prstClr>
                </a:solidFill>
              </a:rPr>
              <a:t>Μερκ. Παναγιωτόπουλος - Φυσικός        </a:t>
            </a: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www.merkopanas.blogspot.gr</a:t>
            </a: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8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28073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8019A3-BD70-4630-9ADD-476CAE059448}" type="datetime1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31/3/2024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>
                <a:solidFill>
                  <a:prstClr val="black">
                    <a:tint val="75000"/>
                  </a:prstClr>
                </a:solidFill>
              </a:rPr>
              <a:t>Μερκ. Παναγιωτόπουλος - Φυσικός        </a:t>
            </a: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www.merkopanas.blogspot.gr</a:t>
            </a: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20207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F062A8-7621-43E8-97DF-D9B749FC38E0}" type="datetime1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31/3/2024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2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>
                <a:solidFill>
                  <a:prstClr val="black">
                    <a:tint val="75000"/>
                  </a:prstClr>
                </a:solidFill>
              </a:rPr>
              <a:t>Μερκ. Παναγιωτόπουλος - Φυσικός        </a:t>
            </a: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www.merkopanas.blogspot.gr</a:t>
            </a: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19251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5A6C2D-1E4E-4388-A4A8-AE3F19F06E97}" type="datetime1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31/3/2024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>
                <a:solidFill>
                  <a:prstClr val="black">
                    <a:tint val="75000"/>
                  </a:prstClr>
                </a:solidFill>
              </a:rPr>
              <a:t>Μερκ. Παναγιωτόπουλος - Φυσικός        </a:t>
            </a: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www.merkopanas.blogspot.gr</a:t>
            </a: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79660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εικόνας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GR"/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CCD15-8BCB-4972-8876-E3110E1BA737}" type="datetime1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31/3/2024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>
                <a:solidFill>
                  <a:prstClr val="black">
                    <a:tint val="75000"/>
                  </a:prstClr>
                </a:solidFill>
              </a:rPr>
              <a:t>Μερκ. Παναγιωτόπουλος - Φυσικός        </a:t>
            </a: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www.merkopanas.blogspot.gr</a:t>
            </a: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8695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67000">
              <a:srgbClr val="FFFFCC"/>
            </a:gs>
            <a:gs pos="100000">
              <a:schemeClr val="bg2">
                <a:shade val="30000"/>
                <a:satMod val="200000"/>
              </a:schemeClr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τίτλου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D36830-E0DC-4923-AE03-080D2389FF3A}" type="datetime1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31/3/2024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l-GR" smtClean="0">
                <a:solidFill>
                  <a:prstClr val="black">
                    <a:tint val="75000"/>
                  </a:prstClr>
                </a:solidFill>
              </a:rPr>
              <a:t>Μερκ. Παναγιωτόπουλος - Φυσικός        </a:t>
            </a: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www.merkopanas.blogspot.gr</a:t>
            </a: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F53439-851E-44AD-84B1-B6BFC3D0C743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32189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</p:sldLayoutIdLst>
  <p:hf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g"/><Relationship Id="rId5" Type="http://schemas.openxmlformats.org/officeDocument/2006/relationships/image" Target="../media/image19.jpg"/><Relationship Id="rId4" Type="http://schemas.microsoft.com/office/2007/relationships/hdphoto" Target="../media/hdphoto3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William_Herschel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image" Target="../media/image22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microsoft.com/office/2007/relationships/hdphoto" Target="../media/hdphoto4.wdp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26.jpeg"/><Relationship Id="rId7" Type="http://schemas.openxmlformats.org/officeDocument/2006/relationships/image" Target="../media/image30.jpg"/><Relationship Id="rId2" Type="http://schemas.openxmlformats.org/officeDocument/2006/relationships/hyperlink" Target="https://www.rp-photonics.com/infrared_detectors.html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jp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Typhoon_Rammasun" TargetMode="External"/><Relationship Id="rId2" Type="http://schemas.openxmlformats.org/officeDocument/2006/relationships/image" Target="../media/image31.gi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jp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jpg"/><Relationship Id="rId4" Type="http://schemas.openxmlformats.org/officeDocument/2006/relationships/image" Target="../media/image37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eg"/><Relationship Id="rId13" Type="http://schemas.openxmlformats.org/officeDocument/2006/relationships/image" Target="../media/image53.jpg"/><Relationship Id="rId3" Type="http://schemas.openxmlformats.org/officeDocument/2006/relationships/hyperlink" Target="https://el.wikipedia.org/wiki/%CE%94%CE%B9%CE%B1%CF%83%CF%84%CE%B7%CE%BC%CE%B9%CE%BA%CF%8C_%CF%84%CE%B7%CE%BB%CE%B5%CF%83%CE%BA%CF%8C%CF%80%CE%B9%CE%BF_%CE%A3%CF%80%CE%AF%CF%84%CE%B6%CE%B5%CF%81" TargetMode="External"/><Relationship Id="rId7" Type="http://schemas.openxmlformats.org/officeDocument/2006/relationships/hyperlink" Target="http://iek-artas.art.sch.gr/openeclass/modules/document/file.php/AISTH_B104/1.5%20%CE%A5%CF%80%CE%AD%CF%81%CF%85%CE%B8%CF%81%CE%B7-%201.6%20%CE%A5%CF%80%CE%B5%CF%81%CE%B9%CF%8E%CE%B4%CE%B7%CF%82%20%CE%91%CE%BA%CF%84%CE%B9%CE%BD%CE%BF%CE%B2%CE%BF%CE%BB%CE%AF%CE%B1%20-%201.7,%201.8%CE%95%CE%BD%CE%B4%CE%B5%CE%AF%CE%BE%CE%B5%CE%B9%CF%82%20-%CE%91%CE%BD%CF%84%CE%B5%CE%BD%CE%B4%CE%B5%CE%AF%CE%BE%CE%B5%CE%B9%CF%82.pdf" TargetMode="External"/><Relationship Id="rId12" Type="http://schemas.openxmlformats.org/officeDocument/2006/relationships/image" Target="../media/image52.jpeg"/><Relationship Id="rId2" Type="http://schemas.openxmlformats.org/officeDocument/2006/relationships/hyperlink" Target="https://www.jpl.nasa.gov/missions/infrared-astronomical-satellite-iras/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tovima.gr/2013/12/14/science/yperythra-panel-ilios-eswterikoy-xwroy/" TargetMode="External"/><Relationship Id="rId11" Type="http://schemas.openxmlformats.org/officeDocument/2006/relationships/image" Target="../media/image51.jpeg"/><Relationship Id="rId5" Type="http://schemas.openxmlformats.org/officeDocument/2006/relationships/hyperlink" Target="http://users.sch.gr/izogakis/yperythro-fos-ke-ta-mystika-ton-zografon/" TargetMode="External"/><Relationship Id="rId10" Type="http://schemas.openxmlformats.org/officeDocument/2006/relationships/image" Target="../media/image50.jpeg"/><Relationship Id="rId4" Type="http://schemas.openxmlformats.org/officeDocument/2006/relationships/hyperlink" Target="https://en.wikipedia.org/wiki/Stratospheric_Observatory_for_Infrared_Astronomy" TargetMode="External"/><Relationship Id="rId9" Type="http://schemas.openxmlformats.org/officeDocument/2006/relationships/image" Target="../media/image49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airs.jpl.nasa.gov/mission/instrument/instrument-suite/" TargetMode="External"/><Relationship Id="rId2" Type="http://schemas.openxmlformats.org/officeDocument/2006/relationships/image" Target="../media/image54.gif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5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mazon.com/vdp/72c8cf1876df4157b946183e49805810?ref=rvs_ref0" TargetMode="External"/><Relationship Id="rId2" Type="http://schemas.openxmlformats.org/officeDocument/2006/relationships/image" Target="../media/image66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gif"/><Relationship Id="rId5" Type="http://schemas.openxmlformats.org/officeDocument/2006/relationships/image" Target="../media/image68.jpg"/><Relationship Id="rId4" Type="http://schemas.openxmlformats.org/officeDocument/2006/relationships/image" Target="../media/image6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ascar.com/gallery/the-evolution-of-nascar-sprint-cup-cars/#photo-1" TargetMode="External"/><Relationship Id="rId2" Type="http://schemas.openxmlformats.org/officeDocument/2006/relationships/hyperlink" Target="https://www.dropbox.com/s/2224v80n39camc5/Nascar%20Heat%20Camera_WMV%20V9.wmv?dl=0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0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so.org/public/" TargetMode="Externa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71.png"/><Relationship Id="rId4" Type="http://schemas.openxmlformats.org/officeDocument/2006/relationships/oleObject" Target="../embeddings/oleObject1.bin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5" Type="http://schemas.openxmlformats.org/officeDocument/2006/relationships/hyperlink" Target="https://www.jpl.nasa.gov/missions/spitzer-space-telescope/" TargetMode="External"/><Relationship Id="rId4" Type="http://schemas.openxmlformats.org/officeDocument/2006/relationships/image" Target="../media/image72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watch?time_continue=42&amp;v=ghnnbMWVtWU&amp;feature=emb_logo" TargetMode="External"/><Relationship Id="rId3" Type="http://schemas.openxmlformats.org/officeDocument/2006/relationships/hyperlink" Target="http://physiclessons.blogspot.com/2013/05/blog-post_9844.html" TargetMode="External"/><Relationship Id="rId7" Type="http://schemas.openxmlformats.org/officeDocument/2006/relationships/hyperlink" Target="https://www.jpl.nasa.gov/news/news.php?feature=6952" TargetMode="External"/><Relationship Id="rId2" Type="http://schemas.openxmlformats.org/officeDocument/2006/relationships/hyperlink" Target="https://slideplayer.gr/slide/2776199/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youtube.com/watch?v=TeXkp4QcugI" TargetMode="External"/><Relationship Id="rId11" Type="http://schemas.openxmlformats.org/officeDocument/2006/relationships/hyperlink" Target="https://www.open.edu/openlearn/nature-environment/natural-history/rough-science-carriacou-make-sunblock-challenge" TargetMode="External"/><Relationship Id="rId5" Type="http://schemas.openxmlformats.org/officeDocument/2006/relationships/hyperlink" Target="https://www.youtube.com/watch?v=kISoVT6UHv4" TargetMode="External"/><Relationship Id="rId10" Type="http://schemas.openxmlformats.org/officeDocument/2006/relationships/hyperlink" Target="https://barkpost.com/discover/things-dogs-can-see/" TargetMode="External"/><Relationship Id="rId4" Type="http://schemas.openxmlformats.org/officeDocument/2006/relationships/hyperlink" Target="https://www.in.gr/2018/06/04/health/body/yperiodi-iliaki-aktinovolia-kai-mple-fos-poso-epikindyna-einai/" TargetMode="External"/><Relationship Id="rId9" Type="http://schemas.openxmlformats.org/officeDocument/2006/relationships/hyperlink" Target="http://www.astronomersgroup.org/Resources/Herschel-ir-activity.pdf" TargetMode="Externa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hyperlink" Target="http://merkopanas.blogspot.com/2020/03/hot-potatoes.html" TargetMode="Externa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gif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gif"/><Relationship Id="rId5" Type="http://schemas.openxmlformats.org/officeDocument/2006/relationships/hyperlink" Target="https://www.encyclopedia.com/science/dictionaries-thesauruses-pictures-and-press-releases/ritter-johann-wilhelm" TargetMode="External"/><Relationship Id="rId4" Type="http://schemas.microsoft.com/office/2007/relationships/hdphoto" Target="../media/hdphoto1.wdp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news.in.gr/science-technology/article/?aid=1231296985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gif"/><Relationship Id="rId5" Type="http://schemas.openxmlformats.org/officeDocument/2006/relationships/image" Target="../media/image7.gif"/><Relationship Id="rId4" Type="http://schemas.openxmlformats.org/officeDocument/2006/relationships/hyperlink" Target="http://el.wikipedia.org/wiki/%CE%A6%CE%B8%CE%BF%CF%81%CE%B9%CF%83%CE%BC%CF%8C%CF%82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1.jpg"/><Relationship Id="rId2" Type="http://schemas.openxmlformats.org/officeDocument/2006/relationships/hyperlink" Target="http://www.chem.uoa.gr/chemicals/chem_ozone.htm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gif"/><Relationship Id="rId5" Type="http://schemas.microsoft.com/office/2007/relationships/hdphoto" Target="../media/hdphoto2.wdp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hyperlink" Target="https://el.wikipedia.org/wiki/%CE%9C%CE%B5%CE%BB%CE%B1%CE%BD%CE%AF%CE%BD%CE%B7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medlabgr.blogspot.com/2012/03/blog-post_6514.html" TargetMode="External"/><Relationship Id="rId5" Type="http://schemas.openxmlformats.org/officeDocument/2006/relationships/hyperlink" Target="https://www.youtube.com/watch?v=o9BqrSAHbTc" TargetMode="External"/><Relationship Id="rId4" Type="http://schemas.openxmlformats.org/officeDocument/2006/relationships/image" Target="../media/image17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υποσέλιδου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Μερκ. Παναγιωτόπουλος - Φυσικός        </a:t>
            </a: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www.merkopanas.blogspot.gr</a:t>
            </a:r>
            <a:endParaRPr kumimoji="0" lang="el-G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F53439-851E-44AD-84B1-B6BFC3D0C743}" type="slidenum">
              <a:rPr kumimoji="0" lang="el-G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l-G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Ορθογώνιο 3"/>
          <p:cNvSpPr/>
          <p:nvPr/>
        </p:nvSpPr>
        <p:spPr>
          <a:xfrm>
            <a:off x="2386817" y="964033"/>
            <a:ext cx="756185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altLang="el-GR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Για τα </a:t>
            </a:r>
            <a:r>
              <a:rPr kumimoji="0" lang="el-GR" altLang="el-GR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ηλεκτρομαγνητικά </a:t>
            </a:r>
            <a:r>
              <a:rPr kumimoji="0" lang="el-GR" altLang="el-GR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κύματα ισχύει η εξίσωση της </a:t>
            </a:r>
            <a:r>
              <a:rPr kumimoji="0" lang="el-GR" altLang="el-GR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Κυματικής </a:t>
            </a:r>
            <a:r>
              <a:rPr kumimoji="0" lang="en-US" altLang="el-GR" sz="2000" b="1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c</a:t>
            </a:r>
            <a:r>
              <a:rPr kumimoji="0" lang="en-US" altLang="el-GR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 = ……… .</a:t>
            </a:r>
            <a:r>
              <a:rPr kumimoji="0" lang="el-GR" altLang="el-GR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   </a:t>
            </a:r>
            <a:endParaRPr kumimoji="0" lang="el-GR" altLang="el-GR" sz="20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5" name="Ορθογώνιο 4"/>
          <p:cNvSpPr/>
          <p:nvPr/>
        </p:nvSpPr>
        <p:spPr>
          <a:xfrm>
            <a:off x="4165600" y="1430928"/>
            <a:ext cx="62388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l-GR" sz="24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itchFamily="66" charset="0"/>
                <a:ea typeface="+mn-ea"/>
                <a:cs typeface="+mn-cs"/>
              </a:rPr>
              <a:t>f.</a:t>
            </a:r>
            <a:r>
              <a:rPr kumimoji="0" lang="el-GR" altLang="el-GR" sz="24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itchFamily="66" charset="0"/>
                <a:ea typeface="+mn-ea"/>
                <a:cs typeface="+mn-cs"/>
              </a:rPr>
              <a:t>λ</a:t>
            </a:r>
            <a:endParaRPr kumimoji="0" lang="el-GR" sz="24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0503" y="722252"/>
            <a:ext cx="1227898" cy="11703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386817" y="1943335"/>
            <a:ext cx="78169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Κάθε ένα φωτόνιο συχνότητας </a:t>
            </a:r>
            <a:r>
              <a:rPr kumimoji="0" lang="en-US" sz="2000" b="1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f</a:t>
            </a:r>
            <a:r>
              <a:rPr kumimoji="0" lang="el-GR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μεταφέρει ενέργεια </a:t>
            </a:r>
            <a:r>
              <a:rPr kumimoji="0" lang="el-GR" sz="2400" b="1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Ε</a:t>
            </a:r>
            <a:r>
              <a:rPr kumimoji="0" lang="el-GR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= </a:t>
            </a:r>
            <a:r>
              <a:rPr kumimoji="0" lang="el-GR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……… 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.</a:t>
            </a:r>
            <a:r>
              <a:rPr kumimoji="0" lang="el-GR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endParaRPr kumimoji="0" lang="el-GR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307430" y="1983141"/>
            <a:ext cx="6501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h</a:t>
            </a: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.</a:t>
            </a:r>
            <a:r>
              <a:rPr kumimoji="0" lang="en-US" sz="240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f</a:t>
            </a:r>
            <a:endParaRPr kumimoji="0" lang="el-GR" sz="24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24" name="Επεξήγηση με στρογγυλεμένο παραλληλόγραμμο 23"/>
          <p:cNvSpPr/>
          <p:nvPr/>
        </p:nvSpPr>
        <p:spPr>
          <a:xfrm>
            <a:off x="2137817" y="316444"/>
            <a:ext cx="2523775" cy="567701"/>
          </a:xfrm>
          <a:prstGeom prst="wedgeRoundRectCallout">
            <a:avLst>
              <a:gd name="adj1" fmla="val -66142"/>
              <a:gd name="adj2" fmla="val 78321"/>
              <a:gd name="adj3" fmla="val 16667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2400" b="1" i="0" u="none" strike="noStrike" kern="1200" cap="none" spc="0" normalizeH="0" baseline="0" noProof="0" dirty="0">
                <a:ln>
                  <a:noFill/>
                </a:ln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itchFamily="66" charset="0"/>
                <a:ea typeface="+mn-ea"/>
                <a:cs typeface="+mn-cs"/>
              </a:rPr>
              <a:t>Ας θυμηθούμε…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8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4" name="Ορθογώνιο 13"/>
          <p:cNvSpPr/>
          <p:nvPr/>
        </p:nvSpPr>
        <p:spPr>
          <a:xfrm>
            <a:off x="2386818" y="2589666"/>
            <a:ext cx="7570732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l-GR" sz="2400" b="1" dirty="0" err="1" smtClean="0">
                <a:latin typeface="Comic Sans MS" panose="030F0702030302020204" pitchFamily="66" charset="0"/>
              </a:rPr>
              <a:t>Διασκεδασμός</a:t>
            </a:r>
            <a:r>
              <a:rPr lang="el-GR" sz="2000" b="1" dirty="0" smtClean="0">
                <a:latin typeface="Comic Sans MS" panose="030F0702030302020204" pitchFamily="66" charset="0"/>
              </a:rPr>
              <a:t> ονομάζεται το φαινόμενο της </a:t>
            </a:r>
            <a:r>
              <a:rPr lang="el-GR" sz="2000" b="1" dirty="0">
                <a:latin typeface="Comic Sans MS" panose="030F0702030302020204" pitchFamily="66" charset="0"/>
              </a:rPr>
              <a:t>εξάρτησης της </a:t>
            </a:r>
            <a:r>
              <a:rPr lang="el-GR" sz="2000" b="1" dirty="0" smtClean="0">
                <a:latin typeface="Comic Sans MS" panose="030F0702030302020204" pitchFamily="66" charset="0"/>
              </a:rPr>
              <a:t>……………………… διάδοσης μιας </a:t>
            </a:r>
            <a:r>
              <a:rPr lang="el-GR" sz="2000" b="1" dirty="0">
                <a:latin typeface="Comic Sans MS" panose="030F0702030302020204" pitchFamily="66" charset="0"/>
              </a:rPr>
              <a:t>ακτινοβολίας </a:t>
            </a:r>
            <a:r>
              <a:rPr lang="el-GR" sz="2000" b="1" dirty="0" smtClean="0">
                <a:latin typeface="Comic Sans MS" panose="030F0702030302020204" pitchFamily="66" charset="0"/>
              </a:rPr>
              <a:t>σ’ ένα </a:t>
            </a:r>
            <a:r>
              <a:rPr lang="el-GR" sz="2000" b="1" dirty="0">
                <a:latin typeface="Comic Sans MS" panose="030F0702030302020204" pitchFamily="66" charset="0"/>
              </a:rPr>
              <a:t>υλικό </a:t>
            </a:r>
            <a:r>
              <a:rPr lang="el-GR" sz="2000" b="1" dirty="0" smtClean="0">
                <a:latin typeface="Comic Sans MS" panose="030F0702030302020204" pitchFamily="66" charset="0"/>
              </a:rPr>
              <a:t>και του ……………… ……………………… του υλικού από το ……………… ………………… της ακτινοβολίας.</a:t>
            </a:r>
            <a:r>
              <a:rPr lang="el-GR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endParaRPr lang="el-GR" sz="2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9" name="Ορθογώνιο 8"/>
          <p:cNvSpPr/>
          <p:nvPr/>
        </p:nvSpPr>
        <p:spPr>
          <a:xfrm>
            <a:off x="2419609" y="3134319"/>
            <a:ext cx="162256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ταχύτητας</a:t>
            </a:r>
            <a:endParaRPr lang="el-GR" sz="24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Ορθογώνιο 9"/>
          <p:cNvSpPr/>
          <p:nvPr/>
        </p:nvSpPr>
        <p:spPr>
          <a:xfrm>
            <a:off x="2419608" y="3590648"/>
            <a:ext cx="289222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δείκτη </a:t>
            </a:r>
            <a:r>
              <a:rPr lang="el-GR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διάθλασης </a:t>
            </a:r>
            <a:endParaRPr lang="el-GR" sz="24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Ορθογώνιο 10"/>
          <p:cNvSpPr/>
          <p:nvPr/>
        </p:nvSpPr>
        <p:spPr>
          <a:xfrm>
            <a:off x="7527764" y="3605328"/>
            <a:ext cx="239816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μήκος </a:t>
            </a:r>
            <a:r>
              <a:rPr lang="el-GR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κύματος </a:t>
            </a:r>
            <a:endParaRPr lang="el-GR" sz="24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Ορθογώνιο 11"/>
          <p:cNvSpPr/>
          <p:nvPr/>
        </p:nvSpPr>
        <p:spPr>
          <a:xfrm>
            <a:off x="2386816" y="4492297"/>
            <a:ext cx="753911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l-GR" sz="2000" b="1" dirty="0">
                <a:latin typeface="Comic Sans MS" panose="030F0702030302020204" pitchFamily="66" charset="0"/>
              </a:rPr>
              <a:t>Το ορατό μέρος του φάσματος του λευκού φωτός είναι περίπου από </a:t>
            </a:r>
            <a:r>
              <a:rPr lang="el-GR" sz="2000" b="1" dirty="0" smtClean="0">
                <a:solidFill>
                  <a:srgbClr val="5F2987"/>
                </a:solidFill>
                <a:latin typeface="Comic Sans MS" panose="030F0702030302020204" pitchFamily="66" charset="0"/>
              </a:rPr>
              <a:t>…………</a:t>
            </a:r>
            <a:r>
              <a:rPr lang="el-GR" sz="2000" b="1" dirty="0" smtClean="0">
                <a:latin typeface="Comic Sans MS" panose="030F0702030302020204" pitchFamily="66" charset="0"/>
              </a:rPr>
              <a:t> </a:t>
            </a:r>
            <a:r>
              <a:rPr lang="en-US" sz="2000" b="1" dirty="0" smtClean="0">
                <a:latin typeface="Comic Sans MS" panose="030F0702030302020204" pitchFamily="66" charset="0"/>
              </a:rPr>
              <a:t>nm</a:t>
            </a:r>
            <a:r>
              <a:rPr lang="en-US" sz="20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l-GR" sz="2000" b="1" dirty="0" smtClean="0">
                <a:solidFill>
                  <a:srgbClr val="5F2987"/>
                </a:solidFill>
                <a:latin typeface="Comic Sans MS" panose="030F0702030302020204" pitchFamily="66" charset="0"/>
              </a:rPr>
              <a:t>………………</a:t>
            </a:r>
            <a:r>
              <a:rPr lang="el-GR" sz="20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l-GR" sz="2000" b="1" dirty="0" smtClean="0">
                <a:latin typeface="Comic Sans MS" panose="030F0702030302020204" pitchFamily="66" charset="0"/>
              </a:rPr>
              <a:t>έως ………… </a:t>
            </a:r>
            <a:r>
              <a:rPr lang="en-US" sz="2000" b="1" dirty="0">
                <a:latin typeface="Comic Sans MS" panose="030F0702030302020204" pitchFamily="66" charset="0"/>
              </a:rPr>
              <a:t>nm </a:t>
            </a:r>
            <a:r>
              <a:rPr lang="el-GR" sz="2000" b="1" dirty="0" smtClean="0">
                <a:latin typeface="Comic Sans MS" panose="030F0702030302020204" pitchFamily="66" charset="0"/>
              </a:rPr>
              <a:t>…………………… .</a:t>
            </a:r>
            <a:endParaRPr lang="en-US" sz="2000" b="1" dirty="0">
              <a:latin typeface="Comic Sans MS" panose="030F0702030302020204" pitchFamily="66" charset="0"/>
            </a:endParaRPr>
          </a:p>
        </p:txBody>
      </p:sp>
      <p:grpSp>
        <p:nvGrpSpPr>
          <p:cNvPr id="20" name="Ομάδα 19"/>
          <p:cNvGrpSpPr/>
          <p:nvPr/>
        </p:nvGrpSpPr>
        <p:grpSpPr>
          <a:xfrm>
            <a:off x="4042169" y="4917277"/>
            <a:ext cx="2481708" cy="490369"/>
            <a:chOff x="4042169" y="4917277"/>
            <a:chExt cx="2481708" cy="490369"/>
          </a:xfrm>
        </p:grpSpPr>
        <p:sp>
          <p:nvSpPr>
            <p:cNvPr id="13" name="Ορθογώνιο 12"/>
            <p:cNvSpPr/>
            <p:nvPr/>
          </p:nvSpPr>
          <p:spPr>
            <a:xfrm>
              <a:off x="4042169" y="4945981"/>
              <a:ext cx="747320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l-GR" sz="2400" b="1" dirty="0">
                  <a:solidFill>
                    <a:srgbClr val="80008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anose="030F0702030302020204" pitchFamily="66" charset="0"/>
                </a:rPr>
                <a:t>400</a:t>
              </a:r>
              <a:endParaRPr lang="el-GR" sz="2400" dirty="0">
                <a:solidFill>
                  <a:srgbClr val="800080"/>
                </a:solidFill>
              </a:endParaRPr>
            </a:p>
          </p:txBody>
        </p:sp>
        <p:sp>
          <p:nvSpPr>
            <p:cNvPr id="15" name="Ορθογώνιο 14"/>
            <p:cNvSpPr/>
            <p:nvPr/>
          </p:nvSpPr>
          <p:spPr>
            <a:xfrm>
              <a:off x="5189857" y="4917277"/>
              <a:ext cx="1334020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l-GR" sz="2400" b="1" dirty="0">
                  <a:solidFill>
                    <a:srgbClr val="80008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anose="030F0702030302020204" pitchFamily="66" charset="0"/>
                </a:rPr>
                <a:t>(ιώδες) </a:t>
              </a:r>
              <a:endParaRPr lang="el-GR" sz="2400" dirty="0">
                <a:solidFill>
                  <a:srgbClr val="8000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23" name="Ομάδα 22"/>
          <p:cNvGrpSpPr/>
          <p:nvPr/>
        </p:nvGrpSpPr>
        <p:grpSpPr>
          <a:xfrm>
            <a:off x="6924246" y="4917278"/>
            <a:ext cx="2851958" cy="497834"/>
            <a:chOff x="6924246" y="4917278"/>
            <a:chExt cx="2851958" cy="497834"/>
          </a:xfrm>
        </p:grpSpPr>
        <p:sp>
          <p:nvSpPr>
            <p:cNvPr id="21" name="Ορθογώνιο 20"/>
            <p:cNvSpPr/>
            <p:nvPr/>
          </p:nvSpPr>
          <p:spPr>
            <a:xfrm>
              <a:off x="6924246" y="4953447"/>
              <a:ext cx="747320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l-GR" sz="2400" b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anose="030F0702030302020204" pitchFamily="66" charset="0"/>
                </a:rPr>
                <a:t>700</a:t>
              </a:r>
              <a:endParaRPr lang="el-GR" sz="2400" dirty="0">
                <a:solidFill>
                  <a:srgbClr val="FF0000"/>
                </a:solidFill>
              </a:endParaRPr>
            </a:p>
          </p:txBody>
        </p:sp>
        <p:sp>
          <p:nvSpPr>
            <p:cNvPr id="22" name="Ορθογώνιο 21"/>
            <p:cNvSpPr/>
            <p:nvPr/>
          </p:nvSpPr>
          <p:spPr>
            <a:xfrm>
              <a:off x="8174483" y="4917278"/>
              <a:ext cx="1601721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l-GR" sz="2400" b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anose="030F0702030302020204" pitchFamily="66" charset="0"/>
                </a:rPr>
                <a:t>(κόκκινο) </a:t>
              </a:r>
              <a:endParaRPr lang="el-GR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18" name="Ομάδα 17"/>
          <p:cNvGrpSpPr/>
          <p:nvPr/>
        </p:nvGrpSpPr>
        <p:grpSpPr>
          <a:xfrm>
            <a:off x="4154187" y="5339719"/>
            <a:ext cx="5469041" cy="356575"/>
            <a:chOff x="4154187" y="5339719"/>
            <a:chExt cx="5469041" cy="356575"/>
          </a:xfrm>
        </p:grpSpPr>
        <p:grpSp>
          <p:nvGrpSpPr>
            <p:cNvPr id="25" name="Ομάδα 24"/>
            <p:cNvGrpSpPr/>
            <p:nvPr/>
          </p:nvGrpSpPr>
          <p:grpSpPr>
            <a:xfrm>
              <a:off x="4154187" y="5339719"/>
              <a:ext cx="2267142" cy="335509"/>
              <a:chOff x="4042169" y="4917277"/>
              <a:chExt cx="2071339" cy="336481"/>
            </a:xfrm>
          </p:grpSpPr>
          <p:sp>
            <p:nvSpPr>
              <p:cNvPr id="26" name="Ορθογώνιο 25"/>
              <p:cNvSpPr/>
              <p:nvPr/>
            </p:nvSpPr>
            <p:spPr>
              <a:xfrm>
                <a:off x="4042169" y="4945981"/>
                <a:ext cx="506870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l-GR" sz="1400" b="1" dirty="0" smtClean="0">
                    <a:latin typeface="Comic Sans MS" panose="030F0702030302020204" pitchFamily="66" charset="0"/>
                  </a:rPr>
                  <a:t>τιμή</a:t>
                </a:r>
                <a:endParaRPr lang="el-GR" sz="1400" dirty="0"/>
              </a:p>
            </p:txBody>
          </p:sp>
          <p:sp>
            <p:nvSpPr>
              <p:cNvPr id="27" name="Ορθογώνιο 26"/>
              <p:cNvSpPr/>
              <p:nvPr/>
            </p:nvSpPr>
            <p:spPr>
              <a:xfrm>
                <a:off x="5189857" y="4917277"/>
                <a:ext cx="923651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l-GR" sz="1400" b="1" dirty="0" smtClean="0">
                    <a:latin typeface="Comic Sans MS" panose="030F0702030302020204" pitchFamily="66" charset="0"/>
                  </a:rPr>
                  <a:t>(χρώμα) </a:t>
                </a:r>
                <a:endParaRPr lang="el-GR" sz="1400" dirty="0"/>
              </a:p>
            </p:txBody>
          </p:sp>
        </p:grpSp>
        <p:grpSp>
          <p:nvGrpSpPr>
            <p:cNvPr id="28" name="Ομάδα 27"/>
            <p:cNvGrpSpPr/>
            <p:nvPr/>
          </p:nvGrpSpPr>
          <p:grpSpPr>
            <a:xfrm>
              <a:off x="7117343" y="5359813"/>
              <a:ext cx="2505885" cy="336481"/>
              <a:chOff x="4042169" y="4917277"/>
              <a:chExt cx="2071339" cy="336481"/>
            </a:xfrm>
          </p:grpSpPr>
          <p:sp>
            <p:nvSpPr>
              <p:cNvPr id="29" name="Ορθογώνιο 28"/>
              <p:cNvSpPr/>
              <p:nvPr/>
            </p:nvSpPr>
            <p:spPr>
              <a:xfrm>
                <a:off x="4042169" y="4945981"/>
                <a:ext cx="506870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l-GR" sz="1400" b="1" dirty="0" smtClean="0">
                    <a:latin typeface="Comic Sans MS" panose="030F0702030302020204" pitchFamily="66" charset="0"/>
                  </a:rPr>
                  <a:t>τιμή</a:t>
                </a:r>
                <a:endParaRPr lang="el-GR" sz="1400" dirty="0"/>
              </a:p>
            </p:txBody>
          </p:sp>
          <p:sp>
            <p:nvSpPr>
              <p:cNvPr id="30" name="Ορθογώνιο 29"/>
              <p:cNvSpPr/>
              <p:nvPr/>
            </p:nvSpPr>
            <p:spPr>
              <a:xfrm>
                <a:off x="5189857" y="4917277"/>
                <a:ext cx="923651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l-GR" sz="1400" b="1" dirty="0" smtClean="0">
                    <a:latin typeface="Comic Sans MS" panose="030F0702030302020204" pitchFamily="66" charset="0"/>
                  </a:rPr>
                  <a:t>(χρώμα) </a:t>
                </a:r>
                <a:endParaRPr lang="el-GR" sz="1400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532870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1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1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7" grpId="0"/>
      <p:bldP spid="8" grpId="0"/>
      <p:bldP spid="14" grpId="0"/>
      <p:bldP spid="9" grpId="0"/>
      <p:bldP spid="10" grpId="0"/>
      <p:bldP spid="11" grpId="0"/>
      <p:bldP spid="1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υποσέλιδου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>
                <a:solidFill>
                  <a:prstClr val="black">
                    <a:tint val="75000"/>
                  </a:prstClr>
                </a:solidFill>
              </a:rPr>
              <a:t>Μερκ. Παναγιωτόπουλος - Φυσικός        </a:t>
            </a: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www.merkopanas.blogspot.gr</a:t>
            </a: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10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065583" y="94705"/>
            <a:ext cx="8969969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l-GR" sz="2000" b="1" dirty="0" smtClean="0">
                <a:latin typeface="Comic Sans MS" panose="030F0702030302020204" pitchFamily="66" charset="0"/>
              </a:rPr>
              <a:t>Έχει </a:t>
            </a:r>
            <a:r>
              <a:rPr lang="el-GR" sz="2400" b="1" dirty="0" smtClean="0">
                <a:solidFill>
                  <a:srgbClr val="8000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μικροβιοκτόνο ικανότητα</a:t>
            </a:r>
            <a:r>
              <a:rPr lang="el-GR" sz="2000" b="1" dirty="0" smtClean="0">
                <a:solidFill>
                  <a:srgbClr val="800080"/>
                </a:solidFill>
                <a:latin typeface="Comic Sans MS" panose="030F0702030302020204" pitchFamily="66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l-GR" sz="2000" b="1" dirty="0" smtClean="0">
                <a:latin typeface="Comic Sans MS" panose="030F0702030302020204" pitchFamily="66" charset="0"/>
              </a:rPr>
              <a:t>Χρησιμοποιείται για την αποστείρωση χώρων και εργαλείων σε μικροβιολογικά εργαστήρια, σε ιατρικές και φαρμακευτικές εγκαταστάσεις, στην </a:t>
            </a:r>
            <a:r>
              <a:rPr lang="el-GR" sz="2000" b="1" dirty="0">
                <a:latin typeface="Comic Sans MS" panose="030F0702030302020204" pitchFamily="66" charset="0"/>
              </a:rPr>
              <a:t>αποστείρωση </a:t>
            </a:r>
            <a:r>
              <a:rPr lang="el-GR" sz="2000" b="1" dirty="0" smtClean="0">
                <a:latin typeface="Comic Sans MS" panose="030F0702030302020204" pitchFamily="66" charset="0"/>
              </a:rPr>
              <a:t>του νερού (π.χ. ενυδρεία), σε χώρους περιποίησης. </a:t>
            </a:r>
            <a:endParaRPr lang="el-GR" sz="2000" b="1" dirty="0">
              <a:latin typeface="Comic Sans MS" panose="030F0702030302020204" pitchFamily="66" charset="0"/>
            </a:endParaRPr>
          </a:p>
        </p:txBody>
      </p:sp>
      <p:pic>
        <p:nvPicPr>
          <p:cNvPr id="5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478" y="748325"/>
            <a:ext cx="1073976" cy="10236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" name="Ομάδα 8"/>
          <p:cNvGrpSpPr/>
          <p:nvPr/>
        </p:nvGrpSpPr>
        <p:grpSpPr>
          <a:xfrm>
            <a:off x="473652" y="2389758"/>
            <a:ext cx="1904336" cy="2427556"/>
            <a:chOff x="578887" y="2382428"/>
            <a:chExt cx="1904336" cy="2427556"/>
          </a:xfrm>
        </p:grpSpPr>
        <p:pic>
          <p:nvPicPr>
            <p:cNvPr id="6" name="Εικόνα 5"/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colorTemperature colorTemp="88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8887" y="2382428"/>
              <a:ext cx="1904336" cy="1904336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8" name="TextBox 7"/>
            <p:cNvSpPr txBox="1"/>
            <p:nvPr/>
          </p:nvSpPr>
          <p:spPr>
            <a:xfrm>
              <a:off x="670143" y="4286764"/>
              <a:ext cx="164054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l-GR" sz="1400" dirty="0" err="1" smtClean="0">
                  <a:latin typeface="Comic Sans MS" panose="030F0702030302020204" pitchFamily="66" charset="0"/>
                </a:rPr>
                <a:t>Αποστειρωτής</a:t>
              </a:r>
              <a:r>
                <a:rPr lang="el-GR" sz="1400" dirty="0" smtClean="0">
                  <a:latin typeface="Comic Sans MS" panose="030F0702030302020204" pitchFamily="66" charset="0"/>
                </a:rPr>
                <a:t> για λίμες, βούρτσες </a:t>
              </a:r>
              <a:endParaRPr lang="el-GR" sz="1400" dirty="0">
                <a:latin typeface="Comic Sans MS" panose="030F0702030302020204" pitchFamily="66" charset="0"/>
              </a:endParaRPr>
            </a:p>
          </p:txBody>
        </p:sp>
      </p:grpSp>
      <p:grpSp>
        <p:nvGrpSpPr>
          <p:cNvPr id="12" name="Ομάδα 11"/>
          <p:cNvGrpSpPr/>
          <p:nvPr/>
        </p:nvGrpSpPr>
        <p:grpSpPr>
          <a:xfrm>
            <a:off x="2756687" y="2383934"/>
            <a:ext cx="2817826" cy="2433380"/>
            <a:chOff x="3193045" y="1493202"/>
            <a:chExt cx="2817826" cy="2433380"/>
          </a:xfrm>
        </p:grpSpPr>
        <p:pic>
          <p:nvPicPr>
            <p:cNvPr id="10" name="Εικόνα 9"/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93045" y="1493202"/>
              <a:ext cx="2817826" cy="2074007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1" name="TextBox 10"/>
            <p:cNvSpPr txBox="1"/>
            <p:nvPr/>
          </p:nvSpPr>
          <p:spPr>
            <a:xfrm>
              <a:off x="3723378" y="3403362"/>
              <a:ext cx="135111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l-GR" sz="1400" dirty="0" err="1" smtClean="0">
                  <a:latin typeface="Comic Sans MS" panose="030F0702030302020204" pitchFamily="66" charset="0"/>
                </a:rPr>
                <a:t>Αποστειρωτής</a:t>
              </a:r>
              <a:r>
                <a:rPr lang="el-GR" sz="1400" dirty="0" smtClean="0">
                  <a:latin typeface="Comic Sans MS" panose="030F0702030302020204" pitchFamily="66" charset="0"/>
                </a:rPr>
                <a:t> για πετσέτες</a:t>
              </a:r>
              <a:endParaRPr lang="el-GR" sz="1400" dirty="0">
                <a:latin typeface="Comic Sans MS" panose="030F0702030302020204" pitchFamily="66" charset="0"/>
              </a:endParaRPr>
            </a:p>
          </p:txBody>
        </p:sp>
      </p:grpSp>
      <p:grpSp>
        <p:nvGrpSpPr>
          <p:cNvPr id="19" name="Ομάδα 18"/>
          <p:cNvGrpSpPr/>
          <p:nvPr/>
        </p:nvGrpSpPr>
        <p:grpSpPr>
          <a:xfrm>
            <a:off x="7933765" y="2082143"/>
            <a:ext cx="3866927" cy="3962634"/>
            <a:chOff x="7933765" y="2082143"/>
            <a:chExt cx="3866927" cy="3962634"/>
          </a:xfrm>
        </p:grpSpPr>
        <p:pic>
          <p:nvPicPr>
            <p:cNvPr id="13" name="Εικόνα 12"/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33765" y="2082143"/>
              <a:ext cx="3866927" cy="340939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4" name="TextBox 13"/>
            <p:cNvSpPr txBox="1"/>
            <p:nvPr/>
          </p:nvSpPr>
          <p:spPr>
            <a:xfrm>
              <a:off x="9035927" y="5306113"/>
              <a:ext cx="1434352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l-GR" sz="1400" dirty="0" smtClean="0">
                  <a:latin typeface="Comic Sans MS" panose="030F0702030302020204" pitchFamily="66" charset="0"/>
                </a:rPr>
                <a:t>Νοσοκομειακός κλίβανος αποστείρωσης</a:t>
              </a:r>
              <a:endParaRPr lang="el-GR" sz="1400" dirty="0">
                <a:latin typeface="Comic Sans MS" panose="030F0702030302020204" pitchFamily="66" charset="0"/>
              </a:endParaRPr>
            </a:p>
          </p:txBody>
        </p:sp>
      </p:grpSp>
      <p:grpSp>
        <p:nvGrpSpPr>
          <p:cNvPr id="18" name="Ομάδα 17"/>
          <p:cNvGrpSpPr/>
          <p:nvPr/>
        </p:nvGrpSpPr>
        <p:grpSpPr>
          <a:xfrm>
            <a:off x="5816706" y="2322340"/>
            <a:ext cx="1691255" cy="2723797"/>
            <a:chOff x="6335145" y="2383934"/>
            <a:chExt cx="1691255" cy="2723797"/>
          </a:xfrm>
        </p:grpSpPr>
        <p:pic>
          <p:nvPicPr>
            <p:cNvPr id="16" name="Picture 2" descr="C:\Users\Merkouris\Desktop\uv_filter02.jpg"/>
            <p:cNvPicPr>
              <a:picLocks noChangeAspect="1" noChangeArrowheads="1"/>
            </p:cNvPicPr>
            <p:nvPr/>
          </p:nvPicPr>
          <p:blipFill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35145" y="2383934"/>
              <a:ext cx="1691255" cy="22458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TextBox 16"/>
            <p:cNvSpPr txBox="1"/>
            <p:nvPr/>
          </p:nvSpPr>
          <p:spPr>
            <a:xfrm>
              <a:off x="6487565" y="4584511"/>
              <a:ext cx="153883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l-GR" sz="1400" dirty="0" err="1" smtClean="0">
                  <a:latin typeface="Comic Sans MS" panose="030F0702030302020204" pitchFamily="66" charset="0"/>
                </a:rPr>
                <a:t>Αποστειρωτής</a:t>
              </a:r>
              <a:r>
                <a:rPr lang="el-GR" sz="1400" dirty="0" smtClean="0">
                  <a:latin typeface="Comic Sans MS" panose="030F0702030302020204" pitchFamily="66" charset="0"/>
                </a:rPr>
                <a:t> νερού ενυδρείων</a:t>
              </a:r>
              <a:endParaRPr lang="el-GR" sz="1400" dirty="0">
                <a:latin typeface="Comic Sans MS" panose="030F0702030302020204" pitchFamily="66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93988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25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25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75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8750"/>
                            </p:stCondLst>
                            <p:childTnLst>
                              <p:par>
                                <p:cTn id="25" presetID="22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1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75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υποσέλιδου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>
                <a:solidFill>
                  <a:prstClr val="black">
                    <a:tint val="75000"/>
                  </a:prstClr>
                </a:solidFill>
              </a:rPr>
              <a:t>Μερκ. Παναγιωτόπουλος - Φυσικός        </a:t>
            </a: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www.merkopanas.blogspot.gr</a:t>
            </a: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11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4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608" y="638871"/>
            <a:ext cx="1073976" cy="10236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574619" y="195362"/>
            <a:ext cx="8024402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l-GR" sz="2000" b="1" dirty="0" smtClean="0">
                <a:latin typeface="Comic Sans MS" panose="030F0702030302020204" pitchFamily="66" charset="0"/>
              </a:rPr>
              <a:t>Το 1800</a:t>
            </a:r>
            <a:r>
              <a:rPr lang="en-US" sz="2000" b="1" dirty="0" smtClean="0">
                <a:latin typeface="Comic Sans MS" panose="030F0702030302020204" pitchFamily="66" charset="0"/>
              </a:rPr>
              <a:t>,</a:t>
            </a:r>
            <a:r>
              <a:rPr lang="el-GR" sz="2000" b="1" dirty="0" smtClean="0">
                <a:latin typeface="Comic Sans MS" panose="030F0702030302020204" pitchFamily="66" charset="0"/>
              </a:rPr>
              <a:t> ο Γερμανός (μετέπειτα Βρετανός)</a:t>
            </a:r>
            <a:r>
              <a:rPr lang="en-US" sz="2000" b="1" dirty="0" smtClean="0">
                <a:latin typeface="Comic Sans MS" panose="030F0702030302020204" pitchFamily="66" charset="0"/>
              </a:rPr>
              <a:t> </a:t>
            </a:r>
            <a:r>
              <a:rPr lang="en-US" altLang="el-GR" sz="2000" b="1" dirty="0">
                <a:latin typeface="Comic Sans MS" pitchFamily="66" charset="0"/>
                <a:hlinkClick r:id="rId3"/>
              </a:rPr>
              <a:t>William </a:t>
            </a:r>
            <a:r>
              <a:rPr lang="en-US" altLang="el-GR" sz="2000" b="1" dirty="0" smtClean="0">
                <a:latin typeface="Comic Sans MS" pitchFamily="66" charset="0"/>
                <a:hlinkClick r:id="rId3"/>
              </a:rPr>
              <a:t>Herschel</a:t>
            </a:r>
            <a:r>
              <a:rPr lang="en-US" altLang="el-GR" sz="2000" b="1" dirty="0" smtClean="0">
                <a:latin typeface="Comic Sans MS" pitchFamily="66" charset="0"/>
              </a:rPr>
              <a:t> </a:t>
            </a:r>
            <a:r>
              <a:rPr lang="el-GR" altLang="el-GR" sz="2000" b="1" dirty="0" smtClean="0">
                <a:latin typeface="Comic Sans MS" pitchFamily="66" charset="0"/>
              </a:rPr>
              <a:t>διαπίστωσε την </a:t>
            </a:r>
            <a:r>
              <a:rPr lang="el-GR" altLang="el-GR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ύπαρξη ακτινοβολίας πέραν </a:t>
            </a:r>
            <a:r>
              <a:rPr lang="el-GR" altLang="el-GR" sz="2000" b="1" dirty="0" smtClean="0">
                <a:latin typeface="Comic Sans MS" pitchFamily="66" charset="0"/>
              </a:rPr>
              <a:t>του</a:t>
            </a:r>
            <a:r>
              <a:rPr lang="el-GR" altLang="el-GR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ερυθρού</a:t>
            </a:r>
            <a:r>
              <a:rPr lang="el-GR" altLang="el-GR" sz="2000" b="1" dirty="0" smtClean="0">
                <a:solidFill>
                  <a:srgbClr val="FF0000"/>
                </a:solidFill>
                <a:latin typeface="Comic Sans MS" pitchFamily="66" charset="0"/>
              </a:rPr>
              <a:t>.</a:t>
            </a:r>
            <a:r>
              <a:rPr lang="el-GR" altLang="el-GR" sz="2000" b="1" dirty="0" smtClean="0">
                <a:latin typeface="Comic Sans MS" pitchFamily="66" charset="0"/>
              </a:rPr>
              <a:t> </a:t>
            </a:r>
          </a:p>
          <a:p>
            <a:pPr algn="just">
              <a:lnSpc>
                <a:spcPct val="150000"/>
              </a:lnSpc>
            </a:pPr>
            <a:r>
              <a:rPr lang="el-GR" sz="2000" b="1" dirty="0" smtClean="0">
                <a:latin typeface="Comic Sans MS" panose="030F0702030302020204" pitchFamily="66" charset="0"/>
              </a:rPr>
              <a:t>Τοποθετώντας </a:t>
            </a:r>
            <a:r>
              <a:rPr lang="el-GR" sz="2000" b="1" dirty="0">
                <a:latin typeface="Comic Sans MS" panose="030F0702030302020204" pitchFamily="66" charset="0"/>
              </a:rPr>
              <a:t>ένα θερμόμετρο σε διάφορες θέσεις στο </a:t>
            </a:r>
            <a:r>
              <a:rPr lang="el-GR" sz="2000" b="1" dirty="0" smtClean="0">
                <a:latin typeface="Comic Sans MS" panose="030F0702030302020204" pitchFamily="66" charset="0"/>
              </a:rPr>
              <a:t>ορατό φάσμα (και πέραν αυτού) του ηλιακού φωτός, διαπίστωσε αυξανόμενη θερμοκρασία και πέραν του ερυθρού. </a:t>
            </a:r>
            <a:endParaRPr lang="el-GR" sz="2000" b="1" dirty="0">
              <a:latin typeface="Comic Sans MS" panose="030F0702030302020204" pitchFamily="66" charset="0"/>
            </a:endParaRPr>
          </a:p>
        </p:txBody>
      </p:sp>
      <p:grpSp>
        <p:nvGrpSpPr>
          <p:cNvPr id="6" name="Ομάδα 5"/>
          <p:cNvGrpSpPr/>
          <p:nvPr/>
        </p:nvGrpSpPr>
        <p:grpSpPr>
          <a:xfrm>
            <a:off x="9781455" y="459656"/>
            <a:ext cx="1659438" cy="2550396"/>
            <a:chOff x="465165" y="2235200"/>
            <a:chExt cx="1659438" cy="2550396"/>
          </a:xfrm>
        </p:grpSpPr>
        <p:sp>
          <p:nvSpPr>
            <p:cNvPr id="7" name="Text Box 9"/>
            <p:cNvSpPr txBox="1">
              <a:spLocks noChangeArrowheads="1"/>
            </p:cNvSpPr>
            <p:nvPr/>
          </p:nvSpPr>
          <p:spPr bwMode="auto">
            <a:xfrm>
              <a:off x="465165" y="4154654"/>
              <a:ext cx="1659438" cy="630942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altLang="el-GR" sz="1400" b="1" dirty="0" smtClean="0">
                  <a:latin typeface="Comic Sans MS" pitchFamily="66" charset="0"/>
                </a:rPr>
                <a:t>William </a:t>
              </a:r>
              <a:r>
                <a:rPr lang="en-US" altLang="el-GR" sz="1400" b="1" dirty="0">
                  <a:latin typeface="Comic Sans MS" pitchFamily="66" charset="0"/>
                </a:rPr>
                <a:t>Herschel </a:t>
              </a:r>
              <a:endParaRPr lang="el-GR" altLang="el-GR" sz="1400" b="1" dirty="0">
                <a:latin typeface="Comic Sans MS" pitchFamily="66" charset="0"/>
              </a:endParaRPr>
            </a:p>
            <a:p>
              <a:pPr algn="ctr">
                <a:spcBef>
                  <a:spcPct val="50000"/>
                </a:spcBef>
              </a:pPr>
              <a:r>
                <a:rPr lang="en-US" altLang="el-GR" sz="1400" b="1" dirty="0">
                  <a:latin typeface="Comic Sans MS" pitchFamily="66" charset="0"/>
                </a:rPr>
                <a:t>(1</a:t>
              </a:r>
              <a:r>
                <a:rPr lang="el-GR" altLang="el-GR" sz="1400" b="1" dirty="0">
                  <a:latin typeface="Comic Sans MS" pitchFamily="66" charset="0"/>
                </a:rPr>
                <a:t>73</a:t>
              </a:r>
              <a:r>
                <a:rPr lang="en-US" altLang="el-GR" sz="1400" b="1" dirty="0">
                  <a:latin typeface="Comic Sans MS" pitchFamily="66" charset="0"/>
                </a:rPr>
                <a:t>8</a:t>
              </a:r>
              <a:r>
                <a:rPr lang="el-GR" altLang="el-GR" sz="1400" b="1" dirty="0">
                  <a:latin typeface="Comic Sans MS" pitchFamily="66" charset="0"/>
                </a:rPr>
                <a:t>-1822</a:t>
              </a:r>
              <a:r>
                <a:rPr lang="en-US" altLang="el-GR" sz="1400" b="1" dirty="0">
                  <a:latin typeface="Comic Sans MS" pitchFamily="66" charset="0"/>
                </a:rPr>
                <a:t>)</a:t>
              </a:r>
              <a:endParaRPr lang="el-GR" altLang="el-GR" sz="1400" b="1" dirty="0">
                <a:latin typeface="Comic Sans MS" pitchFamily="66" charset="0"/>
              </a:endParaRPr>
            </a:p>
          </p:txBody>
        </p:sp>
        <p:pic>
          <p:nvPicPr>
            <p:cNvPr id="8" name="Picture 3" descr="C:\Users\Merkouris\Desktop\640px-William_Herschel01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5200" y="2235200"/>
              <a:ext cx="1599369" cy="195594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1" name="Picture 4" descr="min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74619" y="2658078"/>
            <a:ext cx="2217164" cy="37285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4165600" y="3470891"/>
            <a:ext cx="688290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l-GR" sz="2000" b="1" dirty="0" smtClean="0">
                <a:latin typeface="Comic Sans MS" panose="030F0702030302020204" pitchFamily="66" charset="0"/>
              </a:rPr>
              <a:t>Αυτή η παρατήρηση μας κάνει να συμπεράνουμε ότι πέραν της ερυθρής περιοχής του ορατού τμήματος υπάρχει μια </a:t>
            </a:r>
            <a:r>
              <a:rPr lang="el-GR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αόρατη ακτινοβολία </a:t>
            </a:r>
            <a:r>
              <a:rPr lang="el-GR" sz="2000" b="1" dirty="0" smtClean="0">
                <a:latin typeface="Comic Sans MS" panose="030F0702030302020204" pitchFamily="66" charset="0"/>
              </a:rPr>
              <a:t>που ονομάστηκε ……</a:t>
            </a:r>
            <a:endParaRPr lang="el-GR" sz="2000" b="1" dirty="0">
              <a:latin typeface="Comic Sans MS" panose="030F0702030302020204" pitchFamily="66" charset="0"/>
            </a:endParaRPr>
          </a:p>
        </p:txBody>
      </p:sp>
      <p:cxnSp>
        <p:nvCxnSpPr>
          <p:cNvPr id="10" name="Ευθύγραμμο βέλος σύνδεσης 9"/>
          <p:cNvCxnSpPr/>
          <p:nvPr/>
        </p:nvCxnSpPr>
        <p:spPr>
          <a:xfrm>
            <a:off x="1639274" y="3962400"/>
            <a:ext cx="544945" cy="0"/>
          </a:xfrm>
          <a:prstGeom prst="straightConnector1">
            <a:avLst/>
          </a:prstGeom>
          <a:ln w="5715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Ευθύγραμμο βέλος σύνδεσης 12"/>
          <p:cNvCxnSpPr/>
          <p:nvPr/>
        </p:nvCxnSpPr>
        <p:spPr>
          <a:xfrm>
            <a:off x="2369347" y="3470891"/>
            <a:ext cx="313854" cy="411018"/>
          </a:xfrm>
          <a:prstGeom prst="straightConnector1">
            <a:avLst/>
          </a:prstGeom>
          <a:ln w="5715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Ευθύγραμμο βέλος σύνδεσης 14"/>
          <p:cNvCxnSpPr/>
          <p:nvPr/>
        </p:nvCxnSpPr>
        <p:spPr>
          <a:xfrm flipH="1">
            <a:off x="3186545" y="3470891"/>
            <a:ext cx="424692" cy="351984"/>
          </a:xfrm>
          <a:prstGeom prst="straightConnector1">
            <a:avLst/>
          </a:prstGeom>
          <a:ln w="5715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24197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25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1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2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000"/>
                            </p:stCondLst>
                            <p:childTnLst>
                              <p:par>
                                <p:cTn id="26" presetID="2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250"/>
                            </p:stCondLst>
                            <p:childTnLst>
                              <p:par>
                                <p:cTn id="30" presetID="22" presetClass="entr" presetSubtype="1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6500"/>
                            </p:stCondLst>
                            <p:childTnLst>
                              <p:par>
                                <p:cTn id="34" presetID="22" presetClass="entr" presetSubtype="1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υποσέλιδου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>
                <a:solidFill>
                  <a:prstClr val="black">
                    <a:tint val="75000"/>
                  </a:prstClr>
                </a:solidFill>
              </a:rPr>
              <a:t>Μερκ. Παναγιωτόπουλος - Φυσικός        </a:t>
            </a: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www.merkopanas.blogspot.gr</a:t>
            </a: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12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4" name="Εικόνα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2"/>
            <a:ext cx="12192001" cy="68580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Rectangle 4"/>
          <p:cNvSpPr txBox="1">
            <a:spLocks noChangeArrowheads="1"/>
          </p:cNvSpPr>
          <p:nvPr/>
        </p:nvSpPr>
        <p:spPr>
          <a:xfrm>
            <a:off x="6827389" y="417551"/>
            <a:ext cx="4651696" cy="587464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l-GR" altLang="el-GR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Υπέρυθρη Ακτινοβολία </a:t>
            </a:r>
            <a:endParaRPr lang="el-GR" altLang="el-GR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28281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9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υποσέλιδου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>
                <a:solidFill>
                  <a:prstClr val="black">
                    <a:tint val="75000"/>
                  </a:prstClr>
                </a:solidFill>
              </a:rPr>
              <a:t>Μερκ. Παναγιωτόπουλος - Φυσικός        </a:t>
            </a: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www.merkopanas.blogspot.gr</a:t>
            </a: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13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Ορθογώνιο 3"/>
          <p:cNvSpPr/>
          <p:nvPr/>
        </p:nvSpPr>
        <p:spPr>
          <a:xfrm>
            <a:off x="2406201" y="97812"/>
            <a:ext cx="741113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l-GR" sz="2000" b="1" dirty="0" smtClean="0">
                <a:latin typeface="Comic Sans MS" panose="030F0702030302020204" pitchFamily="66" charset="0"/>
              </a:rPr>
              <a:t>Η υπέρυθρη ακτινοβολία συνήθως εκπέμπεται από όλα τα σώματα που έχουν κάποια θερμοκρασία. Έχει </a:t>
            </a:r>
            <a:r>
              <a:rPr lang="el-GR" sz="2000" b="1" dirty="0">
                <a:latin typeface="Comic Sans MS" panose="030F0702030302020204" pitchFamily="66" charset="0"/>
              </a:rPr>
              <a:t>μήκος κύματος μεγαλύτερο </a:t>
            </a:r>
            <a:r>
              <a:rPr lang="el-GR" sz="2000" b="1" dirty="0" smtClean="0">
                <a:latin typeface="Comic Sans MS" panose="030F0702030302020204" pitchFamily="66" charset="0"/>
              </a:rPr>
              <a:t>(περίπου) </a:t>
            </a:r>
            <a:r>
              <a:rPr lang="el-GR" sz="2000" b="1" dirty="0">
                <a:latin typeface="Comic Sans MS" panose="030F0702030302020204" pitchFamily="66" charset="0"/>
              </a:rPr>
              <a:t>των </a:t>
            </a:r>
            <a:r>
              <a:rPr lang="en-US" sz="2000" b="1" dirty="0" smtClean="0">
                <a:latin typeface="Comic Sans MS" panose="030F0702030302020204" pitchFamily="66" charset="0"/>
              </a:rPr>
              <a:t>7</a:t>
            </a:r>
            <a:r>
              <a:rPr lang="el-GR" sz="2000" b="1" dirty="0" smtClean="0">
                <a:latin typeface="Comic Sans MS" panose="030F0702030302020204" pitchFamily="66" charset="0"/>
              </a:rPr>
              <a:t>00</a:t>
            </a:r>
            <a:r>
              <a:rPr lang="en-US" sz="2000" b="1" dirty="0" smtClean="0">
                <a:latin typeface="Comic Sans MS" panose="030F0702030302020204" pitchFamily="66" charset="0"/>
              </a:rPr>
              <a:t>nm </a:t>
            </a:r>
            <a:r>
              <a:rPr lang="el-GR" sz="2000" b="1" dirty="0">
                <a:latin typeface="Comic Sans MS" panose="030F0702030302020204" pitchFamily="66" charset="0"/>
              </a:rPr>
              <a:t>και μικρότερο </a:t>
            </a:r>
            <a:r>
              <a:rPr lang="el-GR" sz="2000" b="1" dirty="0" smtClean="0">
                <a:latin typeface="Comic Sans MS" panose="030F0702030302020204" pitchFamily="66" charset="0"/>
              </a:rPr>
              <a:t>του 1</a:t>
            </a:r>
            <a:r>
              <a:rPr lang="en-US" sz="2000" b="1" dirty="0" smtClean="0">
                <a:latin typeface="Comic Sans MS" panose="030F0702030302020204" pitchFamily="66" charset="0"/>
              </a:rPr>
              <a:t>mm.</a:t>
            </a:r>
          </a:p>
        </p:txBody>
      </p:sp>
      <p:pic>
        <p:nvPicPr>
          <p:cNvPr id="5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001" y="471027"/>
            <a:ext cx="1219200" cy="11620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Ομάδα 5"/>
          <p:cNvGrpSpPr/>
          <p:nvPr/>
        </p:nvGrpSpPr>
        <p:grpSpPr>
          <a:xfrm>
            <a:off x="3571338" y="1882269"/>
            <a:ext cx="5080855" cy="4464287"/>
            <a:chOff x="1944486" y="1479313"/>
            <a:chExt cx="5256584" cy="4755430"/>
          </a:xfrm>
        </p:grpSpPr>
        <p:grpSp>
          <p:nvGrpSpPr>
            <p:cNvPr id="7" name="Ομάδα 6"/>
            <p:cNvGrpSpPr/>
            <p:nvPr/>
          </p:nvGrpSpPr>
          <p:grpSpPr>
            <a:xfrm>
              <a:off x="1944486" y="1479313"/>
              <a:ext cx="5256584" cy="4755430"/>
              <a:chOff x="1944486" y="1479313"/>
              <a:chExt cx="5256584" cy="4755430"/>
            </a:xfrm>
          </p:grpSpPr>
          <p:grpSp>
            <p:nvGrpSpPr>
              <p:cNvPr id="9" name="Ομάδα 8"/>
              <p:cNvGrpSpPr/>
              <p:nvPr/>
            </p:nvGrpSpPr>
            <p:grpSpPr>
              <a:xfrm>
                <a:off x="1944486" y="1479313"/>
                <a:ext cx="5256584" cy="4755430"/>
                <a:chOff x="1944486" y="1479313"/>
                <a:chExt cx="5256584" cy="4755430"/>
              </a:xfrm>
            </p:grpSpPr>
            <p:grpSp>
              <p:nvGrpSpPr>
                <p:cNvPr id="11" name="Ομάδα 10"/>
                <p:cNvGrpSpPr/>
                <p:nvPr/>
              </p:nvGrpSpPr>
              <p:grpSpPr>
                <a:xfrm>
                  <a:off x="1944486" y="1479313"/>
                  <a:ext cx="5256584" cy="4755430"/>
                  <a:chOff x="1944486" y="1479313"/>
                  <a:chExt cx="5256584" cy="4755430"/>
                </a:xfrm>
              </p:grpSpPr>
              <p:grpSp>
                <p:nvGrpSpPr>
                  <p:cNvPr id="15" name="Ομάδα 14"/>
                  <p:cNvGrpSpPr/>
                  <p:nvPr/>
                </p:nvGrpSpPr>
                <p:grpSpPr>
                  <a:xfrm>
                    <a:off x="1944486" y="1479313"/>
                    <a:ext cx="5256584" cy="4755430"/>
                    <a:chOff x="1944486" y="1479313"/>
                    <a:chExt cx="5256584" cy="4755430"/>
                  </a:xfrm>
                </p:grpSpPr>
                <p:grpSp>
                  <p:nvGrpSpPr>
                    <p:cNvPr id="23" name="Ομάδα 22"/>
                    <p:cNvGrpSpPr/>
                    <p:nvPr/>
                  </p:nvGrpSpPr>
                  <p:grpSpPr>
                    <a:xfrm>
                      <a:off x="1944486" y="1479313"/>
                      <a:ext cx="5256584" cy="4755430"/>
                      <a:chOff x="1944486" y="1479313"/>
                      <a:chExt cx="5256584" cy="4755430"/>
                    </a:xfrm>
                  </p:grpSpPr>
                  <p:pic>
                    <p:nvPicPr>
                      <p:cNvPr id="27" name="Picture 3" descr="C:\Users\Merkouris\Desktop\b0ef43_97f2fd5f142c4c6fef59db7de8aea60e.png_srz_458_422_75_22_0.50_1.20_0.00_png_srz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clrChange>
                          <a:clrFrom>
                            <a:srgbClr val="FFFFFF"/>
                          </a:clrFrom>
                          <a:clrTo>
                            <a:srgbClr val="FFFFFF">
                              <a:alpha val="0"/>
                            </a:srgbClr>
                          </a:clrTo>
                        </a:clrChange>
                        <a:extLst>
                          <a:ext uri="{BEBA8EAE-BF5A-486C-A8C5-ECC9F3942E4B}">
                            <a14:imgProps xmlns:a14="http://schemas.microsoft.com/office/drawing/2010/main">
                              <a14:imgLayer r:embed="rId4">
                                <a14:imgEffect>
                                  <a14:sharpenSoften amount="50000"/>
                                </a14:imgEffect>
                              </a14:imgLayer>
                            </a14:imgProps>
                          </a:ex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44486" y="1479313"/>
                        <a:ext cx="5256584" cy="475543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  <p:sp>
                    <p:nvSpPr>
                      <p:cNvPr id="28" name="TextBox 27"/>
                      <p:cNvSpPr txBox="1"/>
                      <p:nvPr/>
                    </p:nvSpPr>
                    <p:spPr>
                      <a:xfrm>
                        <a:off x="3998404" y="4027053"/>
                        <a:ext cx="1291208" cy="338554"/>
                      </a:xfrm>
                      <a:prstGeom prst="rect">
                        <a:avLst/>
                      </a:prstGeom>
                      <a:solidFill>
                        <a:srgbClr val="FFFFCC"/>
                      </a:solidFill>
                    </p:spPr>
                    <p:txBody>
                      <a:bodyPr wrap="square" rtlCol="0">
                        <a:spAutoFit/>
                      </a:bodyPr>
                      <a:lstStyle/>
                      <a:p>
                        <a:pPr algn="ctr"/>
                        <a:r>
                          <a:rPr lang="el-GR" sz="1600" b="1" dirty="0" smtClean="0"/>
                          <a:t>ΥΠΕΡΥΘΡΕΣ</a:t>
                        </a:r>
                        <a:endParaRPr lang="el-GR" sz="1600" b="1" dirty="0"/>
                      </a:p>
                    </p:txBody>
                  </p:sp>
                </p:grpSp>
                <p:sp>
                  <p:nvSpPr>
                    <p:cNvPr id="24" name="TextBox 23"/>
                    <p:cNvSpPr txBox="1"/>
                    <p:nvPr/>
                  </p:nvSpPr>
                  <p:spPr>
                    <a:xfrm>
                      <a:off x="4661520" y="5441559"/>
                      <a:ext cx="1440160" cy="276999"/>
                    </a:xfrm>
                    <a:prstGeom prst="rect">
                      <a:avLst/>
                    </a:prstGeom>
                    <a:solidFill>
                      <a:srgbClr val="FFFFCC"/>
                    </a:solidFill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el-GR" sz="1200" dirty="0" smtClean="0"/>
                        <a:t>ΜΑΚΡΙΝΕΣ (</a:t>
                      </a:r>
                      <a:r>
                        <a:rPr lang="en-US" sz="1200" dirty="0" smtClean="0"/>
                        <a:t>Far</a:t>
                      </a:r>
                      <a:r>
                        <a:rPr lang="el-GR" sz="1200" dirty="0" smtClean="0"/>
                        <a:t>)</a:t>
                      </a:r>
                      <a:endParaRPr lang="el-GR" sz="1200" dirty="0"/>
                    </a:p>
                  </p:txBody>
                </p:sp>
                <p:sp>
                  <p:nvSpPr>
                    <p:cNvPr id="25" name="TextBox 24"/>
                    <p:cNvSpPr txBox="1"/>
                    <p:nvPr/>
                  </p:nvSpPr>
                  <p:spPr>
                    <a:xfrm>
                      <a:off x="3245734" y="5419141"/>
                      <a:ext cx="720080" cy="261610"/>
                    </a:xfrm>
                    <a:prstGeom prst="rect">
                      <a:avLst/>
                    </a:prstGeom>
                    <a:solidFill>
                      <a:srgbClr val="FFFFCC"/>
                    </a:solidFill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el-GR" sz="1100" dirty="0" smtClean="0"/>
                        <a:t>ΜΕΣΑΙΕΣ</a:t>
                      </a:r>
                      <a:endParaRPr lang="el-GR" sz="1100" dirty="0"/>
                    </a:p>
                  </p:txBody>
                </p:sp>
                <p:sp>
                  <p:nvSpPr>
                    <p:cNvPr id="26" name="TextBox 25"/>
                    <p:cNvSpPr txBox="1"/>
                    <p:nvPr/>
                  </p:nvSpPr>
                  <p:spPr>
                    <a:xfrm>
                      <a:off x="2476364" y="5416858"/>
                      <a:ext cx="792088" cy="261610"/>
                    </a:xfrm>
                    <a:prstGeom prst="rect">
                      <a:avLst/>
                    </a:prstGeom>
                    <a:solidFill>
                      <a:srgbClr val="FFFFCC"/>
                    </a:solidFill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el-GR" sz="1100" dirty="0" smtClean="0"/>
                        <a:t>ΚΟΝΤΙΝΕΣ</a:t>
                      </a:r>
                      <a:endParaRPr lang="el-GR" sz="1100" dirty="0"/>
                    </a:p>
                  </p:txBody>
                </p:sp>
              </p:grpSp>
              <p:sp>
                <p:nvSpPr>
                  <p:cNvPr id="16" name="TextBox 15"/>
                  <p:cNvSpPr txBox="1"/>
                  <p:nvPr/>
                </p:nvSpPr>
                <p:spPr>
                  <a:xfrm>
                    <a:off x="2000807" y="2335308"/>
                    <a:ext cx="936104" cy="276999"/>
                  </a:xfrm>
                  <a:prstGeom prst="rect">
                    <a:avLst/>
                  </a:prstGeom>
                  <a:solidFill>
                    <a:srgbClr val="FFFFCC"/>
                  </a:solidFill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l-GR" sz="1200" dirty="0" smtClean="0"/>
                      <a:t>ΑΚΤΙΝΕΣ  γ</a:t>
                    </a:r>
                    <a:endParaRPr lang="el-GR" sz="1200" dirty="0"/>
                  </a:p>
                </p:txBody>
              </p:sp>
              <p:sp>
                <p:nvSpPr>
                  <p:cNvPr id="17" name="TextBox 16"/>
                  <p:cNvSpPr txBox="1"/>
                  <p:nvPr/>
                </p:nvSpPr>
                <p:spPr>
                  <a:xfrm>
                    <a:off x="2609262" y="2590100"/>
                    <a:ext cx="898678" cy="276999"/>
                  </a:xfrm>
                  <a:prstGeom prst="rect">
                    <a:avLst/>
                  </a:prstGeom>
                  <a:solidFill>
                    <a:srgbClr val="FFFFCC"/>
                  </a:solidFill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l-GR" sz="1200" dirty="0" smtClean="0"/>
                      <a:t>ΑΚΤΙΝΕΣ  Χ</a:t>
                    </a:r>
                    <a:endParaRPr lang="el-GR" sz="1200" dirty="0"/>
                  </a:p>
                </p:txBody>
              </p:sp>
              <p:sp>
                <p:nvSpPr>
                  <p:cNvPr id="18" name="TextBox 17"/>
                  <p:cNvSpPr txBox="1"/>
                  <p:nvPr/>
                </p:nvSpPr>
                <p:spPr>
                  <a:xfrm>
                    <a:off x="4958916" y="2653227"/>
                    <a:ext cx="873968" cy="246221"/>
                  </a:xfrm>
                  <a:prstGeom prst="rect">
                    <a:avLst/>
                  </a:prstGeom>
                  <a:solidFill>
                    <a:srgbClr val="FFFFCC"/>
                  </a:solidFill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l-GR" sz="1000" dirty="0" smtClean="0"/>
                      <a:t>ΥΠΕΡΥΘΡΕΣ</a:t>
                    </a:r>
                    <a:endParaRPr lang="el-GR" sz="1000" dirty="0"/>
                  </a:p>
                </p:txBody>
              </p:sp>
              <p:sp>
                <p:nvSpPr>
                  <p:cNvPr id="19" name="TextBox 18"/>
                  <p:cNvSpPr txBox="1"/>
                  <p:nvPr/>
                </p:nvSpPr>
                <p:spPr>
                  <a:xfrm>
                    <a:off x="5724128" y="2605490"/>
                    <a:ext cx="1043372" cy="246221"/>
                  </a:xfrm>
                  <a:prstGeom prst="rect">
                    <a:avLst/>
                  </a:prstGeom>
                  <a:solidFill>
                    <a:srgbClr val="FFFFCC"/>
                  </a:solidFill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l-GR" sz="1000" dirty="0" smtClean="0"/>
                      <a:t>ΜΙΚΡΟΚΥΜΑΤΑ</a:t>
                    </a:r>
                    <a:endParaRPr lang="el-GR" sz="1000" dirty="0"/>
                  </a:p>
                </p:txBody>
              </p:sp>
              <p:sp>
                <p:nvSpPr>
                  <p:cNvPr id="20" name="TextBox 19"/>
                  <p:cNvSpPr txBox="1"/>
                  <p:nvPr/>
                </p:nvSpPr>
                <p:spPr>
                  <a:xfrm>
                    <a:off x="3403239" y="2653227"/>
                    <a:ext cx="873968" cy="246221"/>
                  </a:xfrm>
                  <a:prstGeom prst="rect">
                    <a:avLst/>
                  </a:prstGeom>
                  <a:solidFill>
                    <a:srgbClr val="FFFFCC"/>
                  </a:solidFill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l-GR" sz="1000" dirty="0" smtClean="0"/>
                      <a:t>ΥΠΕΡΙΩΔΕΙΣ</a:t>
                    </a:r>
                    <a:endParaRPr lang="el-GR" sz="1000" dirty="0"/>
                  </a:p>
                </p:txBody>
              </p:sp>
              <p:sp>
                <p:nvSpPr>
                  <p:cNvPr id="21" name="TextBox 20"/>
                  <p:cNvSpPr txBox="1"/>
                  <p:nvPr/>
                </p:nvSpPr>
                <p:spPr>
                  <a:xfrm>
                    <a:off x="4207024" y="2454578"/>
                    <a:ext cx="873968" cy="246221"/>
                  </a:xfrm>
                  <a:prstGeom prst="rect">
                    <a:avLst/>
                  </a:prstGeom>
                  <a:solidFill>
                    <a:srgbClr val="FFFFCC"/>
                  </a:solidFill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l-GR" sz="1000" dirty="0" smtClean="0"/>
                      <a:t>ΟΡΑΤΟ</a:t>
                    </a:r>
                    <a:endParaRPr lang="el-GR" sz="1000" dirty="0"/>
                  </a:p>
                </p:txBody>
              </p:sp>
              <p:sp>
                <p:nvSpPr>
                  <p:cNvPr id="22" name="TextBox 21"/>
                  <p:cNvSpPr txBox="1"/>
                  <p:nvPr/>
                </p:nvSpPr>
                <p:spPr>
                  <a:xfrm>
                    <a:off x="5828082" y="2366086"/>
                    <a:ext cx="1372986" cy="246221"/>
                  </a:xfrm>
                  <a:prstGeom prst="rect">
                    <a:avLst/>
                  </a:prstGeom>
                  <a:solidFill>
                    <a:srgbClr val="FFFFCC"/>
                  </a:solidFill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l-GR" sz="1000" dirty="0" smtClean="0"/>
                      <a:t>ΡΑΔΙΟΚΥΜΑΤΑ</a:t>
                    </a:r>
                    <a:endParaRPr lang="el-GR" sz="1000" dirty="0"/>
                  </a:p>
                </p:txBody>
              </p:sp>
            </p:grpSp>
            <p:grpSp>
              <p:nvGrpSpPr>
                <p:cNvPr id="12" name="Ομάδα 11"/>
                <p:cNvGrpSpPr/>
                <p:nvPr/>
              </p:nvGrpSpPr>
              <p:grpSpPr>
                <a:xfrm>
                  <a:off x="3245734" y="2851711"/>
                  <a:ext cx="2478394" cy="4"/>
                  <a:chOff x="3245734" y="2851711"/>
                  <a:chExt cx="2478394" cy="4"/>
                </a:xfrm>
              </p:grpSpPr>
              <p:cxnSp>
                <p:nvCxnSpPr>
                  <p:cNvPr id="13" name="Ευθεία γραμμή σύνδεσης 12"/>
                  <p:cNvCxnSpPr/>
                  <p:nvPr/>
                </p:nvCxnSpPr>
                <p:spPr>
                  <a:xfrm>
                    <a:off x="3245734" y="2851711"/>
                    <a:ext cx="1031473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" name="Ευθεία γραμμή σύνδεσης 13"/>
                  <p:cNvCxnSpPr/>
                  <p:nvPr/>
                </p:nvCxnSpPr>
                <p:spPr>
                  <a:xfrm flipV="1">
                    <a:off x="4958916" y="2851711"/>
                    <a:ext cx="765212" cy="4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cxnSp>
            <p:nvCxnSpPr>
              <p:cNvPr id="10" name="Ευθεία γραμμή σύνδεσης 9"/>
              <p:cNvCxnSpPr/>
              <p:nvPr/>
            </p:nvCxnSpPr>
            <p:spPr>
              <a:xfrm>
                <a:off x="3245734" y="2867099"/>
                <a:ext cx="0" cy="32349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8" name="Ευθεία γραμμή σύνδεσης 7"/>
            <p:cNvCxnSpPr/>
            <p:nvPr/>
          </p:nvCxnSpPr>
          <p:spPr>
            <a:xfrm>
              <a:off x="5724128" y="2851711"/>
              <a:ext cx="0" cy="47737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9" name="Ορθογώνιο 28"/>
          <p:cNvSpPr/>
          <p:nvPr/>
        </p:nvSpPr>
        <p:spPr>
          <a:xfrm>
            <a:off x="3238223" y="1496197"/>
            <a:ext cx="574708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7</a:t>
            </a:r>
            <a:r>
              <a:rPr lang="el-GR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00</a:t>
            </a:r>
            <a:r>
              <a:rPr lang="en-U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nm</a:t>
            </a:r>
            <a:r>
              <a:rPr lang="el-GR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&lt; </a:t>
            </a:r>
            <a:r>
              <a:rPr lang="en-U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l-GR" sz="2400" b="1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λ</a:t>
            </a:r>
            <a:r>
              <a:rPr lang="el-GR" sz="2400" b="1" baseline="-250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υπέρυθρης</a:t>
            </a:r>
            <a:r>
              <a:rPr lang="en-US" sz="2400" b="1" baseline="-25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l-GR" sz="2400" b="1" baseline="-25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 </a:t>
            </a:r>
            <a:r>
              <a:rPr lang="el-GR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&lt; </a:t>
            </a:r>
            <a:r>
              <a:rPr lang="en-U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1mm</a:t>
            </a:r>
            <a:r>
              <a:rPr lang="el-GR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l-GR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(10</a:t>
            </a:r>
            <a:r>
              <a:rPr lang="el-GR" sz="2400" b="1" baseline="30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6</a:t>
            </a:r>
            <a:r>
              <a:rPr lang="el-GR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nm) </a:t>
            </a:r>
            <a:endParaRPr lang="el-GR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29306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25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750"/>
                            </p:stCondLst>
                            <p:childTnLst>
                              <p:par>
                                <p:cTn id="17" presetID="22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υποσέλιδου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>
                <a:solidFill>
                  <a:prstClr val="black">
                    <a:tint val="75000"/>
                  </a:prstClr>
                </a:solidFill>
              </a:rPr>
              <a:t>Μερκ. Παναγιωτόπουλος - Φυσικός        </a:t>
            </a: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www.merkopanas.blogspot.gr</a:t>
            </a: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14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2234167" y="255404"/>
            <a:ext cx="7991475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ct val="50000"/>
              </a:spcBef>
            </a:pPr>
            <a:r>
              <a:rPr lang="el-GR" altLang="el-GR" sz="2000" b="1" dirty="0">
                <a:latin typeface="Comic Sans MS" pitchFamily="66" charset="0"/>
              </a:rPr>
              <a:t>Η υπέρυθρη ακτινοβολία ανιχνεύεται με ειδικά όργανα, τους </a:t>
            </a:r>
            <a:r>
              <a:rPr lang="el-GR" altLang="el-GR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φωρατές </a:t>
            </a:r>
            <a:r>
              <a:rPr lang="el-GR" altLang="el-GR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hlinkClick r:id="rId2"/>
              </a:rPr>
              <a:t>(ανιχνευτές)</a:t>
            </a:r>
            <a:r>
              <a:rPr lang="el-GR" altLang="el-GR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 </a:t>
            </a:r>
            <a:r>
              <a:rPr lang="el-GR" altLang="el-GR" sz="2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υπερύθρου</a:t>
            </a:r>
            <a:r>
              <a:rPr lang="el-GR" altLang="el-GR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, </a:t>
            </a:r>
            <a:r>
              <a:rPr lang="el-GR" altLang="el-GR" sz="2000" b="1" dirty="0" smtClean="0">
                <a:latin typeface="Comic Sans MS" pitchFamily="66" charset="0"/>
              </a:rPr>
              <a:t>μέσω μετατροπής της ενέργειάς της σε άλλες μορφές ενέργειας</a:t>
            </a:r>
            <a:r>
              <a:rPr lang="el-GR" altLang="el-GR" sz="2000" b="1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</a:rPr>
              <a:t>.</a:t>
            </a:r>
            <a:endParaRPr lang="el-GR" altLang="el-GR" sz="2000" b="1" dirty="0">
              <a:effectLst>
                <a:outerShdw blurRad="38100" dist="38100" dir="2700000" algn="tl">
                  <a:srgbClr val="FFFFFF"/>
                </a:outerShdw>
              </a:effectLst>
              <a:latin typeface="Comic Sans MS" pitchFamily="66" charset="0"/>
            </a:endParaRPr>
          </a:p>
        </p:txBody>
      </p:sp>
      <p:pic>
        <p:nvPicPr>
          <p:cNvPr id="5" name="Picture 7" descr="ANd9GcR6yAxe24io043H55Vm0Dyg86Q-1RuUVvI-ekp5OWUwxff_1QFhc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1224" y="4056791"/>
            <a:ext cx="3325813" cy="22129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C:\Users\Merkouris\Desktop\αρχείο λήψης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2029" y="2103792"/>
            <a:ext cx="3085720" cy="21085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7" descr="C:\Users\Merkouris\Desktop\αρχείο λήψης (1)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3434" y="2103792"/>
            <a:ext cx="3006151" cy="20897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Εικόνα 7"/>
          <p:cNvPicPr>
            <a:picLocks noChangeAspect="1"/>
          </p:cNvPicPr>
          <p:nvPr/>
        </p:nvPicPr>
        <p:blipFill>
          <a:blip r:embed="rId6">
            <a:clrChange>
              <a:clrFrom>
                <a:srgbClr val="F7F7F9"/>
              </a:clrFrom>
              <a:clrTo>
                <a:srgbClr val="F7F7F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253" y="4392244"/>
            <a:ext cx="5224747" cy="1567424"/>
          </a:xfrm>
          <a:prstGeom prst="rect">
            <a:avLst/>
          </a:prstGeom>
        </p:spPr>
      </p:pic>
      <p:pic>
        <p:nvPicPr>
          <p:cNvPr id="9" name="Εικόνα 8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8410" y="1928826"/>
            <a:ext cx="3331504" cy="23003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4967" y="544237"/>
            <a:ext cx="1219200" cy="11620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100887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25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25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25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825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25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υποσέλιδου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>
                <a:solidFill>
                  <a:prstClr val="black">
                    <a:tint val="75000"/>
                  </a:prstClr>
                </a:solidFill>
              </a:rPr>
              <a:t>Μερκ. Παναγιωτόπουλος - Φυσικός        </a:t>
            </a: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www.merkopanas.blogspot.gr</a:t>
            </a: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15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Rectangle 4"/>
          <p:cNvSpPr txBox="1">
            <a:spLocks noChangeArrowheads="1"/>
          </p:cNvSpPr>
          <p:nvPr/>
        </p:nvSpPr>
        <p:spPr>
          <a:xfrm>
            <a:off x="2412492" y="453681"/>
            <a:ext cx="7367016" cy="587464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l-GR" altLang="el-GR" sz="3200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Ιδιότητες Υπέρυθρης Ακτινοβολίας </a:t>
            </a:r>
            <a:endParaRPr lang="el-GR" altLang="el-GR" sz="3200" b="1" dirty="0">
              <a:solidFill>
                <a:srgbClr val="80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</a:endParaRPr>
          </a:p>
        </p:txBody>
      </p:sp>
      <p:pic>
        <p:nvPicPr>
          <p:cNvPr id="5" name="Εικόνα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4284" y="1232646"/>
            <a:ext cx="5923431" cy="39489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3469342" y="5181600"/>
            <a:ext cx="545054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l-GR" sz="1400" dirty="0" smtClean="0">
                <a:latin typeface="Comic Sans MS" panose="030F0702030302020204" pitchFamily="66" charset="0"/>
              </a:rPr>
              <a:t>Δορυφορική λήψη του τυφώνα </a:t>
            </a:r>
            <a:r>
              <a:rPr lang="en-US" sz="1400" dirty="0">
                <a:latin typeface="Comic Sans MS" panose="030F0702030302020204" pitchFamily="66" charset="0"/>
                <a:hlinkClick r:id="rId3"/>
              </a:rPr>
              <a:t>Rammasun</a:t>
            </a:r>
            <a:r>
              <a:rPr lang="en-US" sz="1400" dirty="0">
                <a:latin typeface="Comic Sans MS" panose="030F0702030302020204" pitchFamily="66" charset="0"/>
              </a:rPr>
              <a:t> </a:t>
            </a:r>
            <a:r>
              <a:rPr lang="el-GR" sz="1400" dirty="0">
                <a:latin typeface="Comic Sans MS" panose="030F0702030302020204" pitchFamily="66" charset="0"/>
              </a:rPr>
              <a:t>με κάμερα </a:t>
            </a:r>
            <a:r>
              <a:rPr lang="el-GR" sz="1400" dirty="0" err="1" smtClean="0">
                <a:latin typeface="Comic Sans MS" panose="030F0702030302020204" pitchFamily="66" charset="0"/>
              </a:rPr>
              <a:t>υπερύθρων</a:t>
            </a:r>
            <a:r>
              <a:rPr lang="el-GR" sz="1400" dirty="0" smtClean="0">
                <a:latin typeface="Comic Sans MS" panose="030F0702030302020204" pitchFamily="66" charset="0"/>
              </a:rPr>
              <a:t>, πάνω από τις επαρχίες </a:t>
            </a:r>
            <a:r>
              <a:rPr lang="en-US" sz="1400" dirty="0">
                <a:latin typeface="Comic Sans MS" panose="030F0702030302020204" pitchFamily="66" charset="0"/>
              </a:rPr>
              <a:t>Hainan </a:t>
            </a:r>
            <a:r>
              <a:rPr lang="el-GR" sz="1400" dirty="0" smtClean="0">
                <a:latin typeface="Comic Sans MS" panose="030F0702030302020204" pitchFamily="66" charset="0"/>
              </a:rPr>
              <a:t>και</a:t>
            </a:r>
            <a:r>
              <a:rPr lang="en-US" sz="1400" dirty="0" smtClean="0">
                <a:latin typeface="Comic Sans MS" panose="030F0702030302020204" pitchFamily="66" charset="0"/>
              </a:rPr>
              <a:t> Guangdong</a:t>
            </a:r>
            <a:r>
              <a:rPr lang="el-GR" sz="1400" dirty="0" smtClean="0">
                <a:latin typeface="Comic Sans MS" panose="030F0702030302020204" pitchFamily="66" charset="0"/>
              </a:rPr>
              <a:t> της Κίνας, το 2014. </a:t>
            </a:r>
            <a:endParaRPr lang="el-GR" sz="14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4479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25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υποσέλιδου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>
                <a:solidFill>
                  <a:prstClr val="black">
                    <a:tint val="75000"/>
                  </a:prstClr>
                </a:solidFill>
              </a:rPr>
              <a:t>Μερκ. Παναγιωτόπουλος - Φυσικός        </a:t>
            </a: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www.merkopanas.blogspot.gr</a:t>
            </a: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16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4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260" y="705602"/>
            <a:ext cx="1219200" cy="11620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Ορθογώνιο 4"/>
          <p:cNvSpPr/>
          <p:nvPr/>
        </p:nvSpPr>
        <p:spPr>
          <a:xfrm>
            <a:off x="1839427" y="220667"/>
            <a:ext cx="954576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50000"/>
              </a:lnSpc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l-GR" altLang="el-GR" sz="2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Απορροφώνται</a:t>
            </a:r>
            <a:r>
              <a:rPr lang="el-GR" altLang="el-GR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</a:t>
            </a:r>
            <a:r>
              <a:rPr lang="el-GR" altLang="el-GR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επιλεκτικά </a:t>
            </a:r>
            <a:r>
              <a:rPr lang="el-GR" altLang="el-GR" sz="2000" b="1" dirty="0">
                <a:latin typeface="Comic Sans MS" pitchFamily="66" charset="0"/>
              </a:rPr>
              <a:t>από διάφορα σώματα και τα </a:t>
            </a:r>
            <a:r>
              <a:rPr lang="el-GR" altLang="el-GR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θερμαίνουν</a:t>
            </a:r>
            <a:r>
              <a:rPr lang="el-GR" altLang="el-GR" sz="2000" b="1" dirty="0">
                <a:solidFill>
                  <a:srgbClr val="FF0000"/>
                </a:solidFill>
                <a:latin typeface="Comic Sans MS" pitchFamily="66" charset="0"/>
              </a:rPr>
              <a:t>.</a:t>
            </a:r>
          </a:p>
        </p:txBody>
      </p:sp>
      <p:grpSp>
        <p:nvGrpSpPr>
          <p:cNvPr id="6" name="Ομάδα 5"/>
          <p:cNvGrpSpPr/>
          <p:nvPr/>
        </p:nvGrpSpPr>
        <p:grpSpPr>
          <a:xfrm>
            <a:off x="7079601" y="1051001"/>
            <a:ext cx="3744416" cy="2683153"/>
            <a:chOff x="4067944" y="1477830"/>
            <a:chExt cx="3744416" cy="2683153"/>
          </a:xfrm>
        </p:grpSpPr>
        <p:pic>
          <p:nvPicPr>
            <p:cNvPr id="7" name="Picture 3" descr="C:\Users\Merkouris\Desktop\380712203baDHIL_fs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67944" y="1477830"/>
              <a:ext cx="3744416" cy="235648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TextBox 7"/>
            <p:cNvSpPr txBox="1"/>
            <p:nvPr/>
          </p:nvSpPr>
          <p:spPr>
            <a:xfrm>
              <a:off x="4644008" y="3822429"/>
              <a:ext cx="252028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l-GR" sz="1600" b="1" dirty="0" smtClean="0">
                  <a:latin typeface="Comic Sans MS" panose="030F0702030302020204" pitchFamily="66" charset="0"/>
                </a:rPr>
                <a:t>Φούρνος υπερύθρων</a:t>
              </a:r>
              <a:endParaRPr lang="el-GR" sz="1600" b="1" dirty="0">
                <a:latin typeface="Comic Sans MS" panose="030F0702030302020204" pitchFamily="66" charset="0"/>
              </a:endParaRPr>
            </a:p>
          </p:txBody>
        </p:sp>
      </p:grpSp>
      <p:grpSp>
        <p:nvGrpSpPr>
          <p:cNvPr id="9" name="Ομάδα 8"/>
          <p:cNvGrpSpPr/>
          <p:nvPr/>
        </p:nvGrpSpPr>
        <p:grpSpPr>
          <a:xfrm>
            <a:off x="7079601" y="3818844"/>
            <a:ext cx="3645013" cy="2210836"/>
            <a:chOff x="395288" y="2636839"/>
            <a:chExt cx="3645013" cy="2210836"/>
          </a:xfrm>
        </p:grpSpPr>
        <p:pic>
          <p:nvPicPr>
            <p:cNvPr id="10" name="Picture 8" descr="hothousebook"/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9F5F6"/>
                </a:clrFrom>
                <a:clrTo>
                  <a:srgbClr val="F9F5F6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5288" y="2636839"/>
              <a:ext cx="3645013" cy="187228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" name="Text Box 10"/>
            <p:cNvSpPr txBox="1">
              <a:spLocks noChangeArrowheads="1"/>
            </p:cNvSpPr>
            <p:nvPr/>
          </p:nvSpPr>
          <p:spPr bwMode="auto">
            <a:xfrm>
              <a:off x="525519" y="4509121"/>
              <a:ext cx="3384550" cy="3385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l-GR" altLang="el-GR" sz="1600" b="1" dirty="0">
                  <a:latin typeface="Comic Sans MS" pitchFamily="66" charset="0"/>
                </a:rPr>
                <a:t>Τοπική διάλυση λίπους</a:t>
              </a:r>
            </a:p>
          </p:txBody>
        </p:sp>
      </p:grpSp>
      <p:grpSp>
        <p:nvGrpSpPr>
          <p:cNvPr id="12" name="Ομάδα 11"/>
          <p:cNvGrpSpPr/>
          <p:nvPr/>
        </p:nvGrpSpPr>
        <p:grpSpPr>
          <a:xfrm>
            <a:off x="2332468" y="1022790"/>
            <a:ext cx="3947117" cy="3270682"/>
            <a:chOff x="467543" y="1988839"/>
            <a:chExt cx="3947117" cy="3270682"/>
          </a:xfrm>
        </p:grpSpPr>
        <p:pic>
          <p:nvPicPr>
            <p:cNvPr id="13" name="Picture 4" descr="C:\Users\Merkouris\Desktop\USsauna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7543" y="1988839"/>
              <a:ext cx="3947117" cy="296033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TextBox 13"/>
            <p:cNvSpPr txBox="1"/>
            <p:nvPr/>
          </p:nvSpPr>
          <p:spPr>
            <a:xfrm>
              <a:off x="1793029" y="4920967"/>
              <a:ext cx="129614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l-GR" sz="1600" b="1" dirty="0" smtClean="0">
                  <a:latin typeface="Comic Sans MS" panose="030F0702030302020204" pitchFamily="66" charset="0"/>
                </a:rPr>
                <a:t>Σάουνα</a:t>
              </a:r>
              <a:endParaRPr lang="el-GR" sz="1600" b="1" dirty="0">
                <a:latin typeface="Comic Sans MS" panose="030F0702030302020204" pitchFamily="66" charset="0"/>
              </a:endParaRPr>
            </a:p>
          </p:txBody>
        </p:sp>
      </p:grpSp>
      <p:grpSp>
        <p:nvGrpSpPr>
          <p:cNvPr id="17" name="Ομάδα 16"/>
          <p:cNvGrpSpPr/>
          <p:nvPr/>
        </p:nvGrpSpPr>
        <p:grpSpPr>
          <a:xfrm>
            <a:off x="1839427" y="4202191"/>
            <a:ext cx="3114671" cy="2245441"/>
            <a:chOff x="1839427" y="4202191"/>
            <a:chExt cx="3114671" cy="2245441"/>
          </a:xfrm>
        </p:grpSpPr>
        <p:pic>
          <p:nvPicPr>
            <p:cNvPr id="15" name="Εικόνα 14"/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39427" y="4202191"/>
              <a:ext cx="2001371" cy="2245441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6" name="TextBox 15"/>
            <p:cNvSpPr txBox="1"/>
            <p:nvPr/>
          </p:nvSpPr>
          <p:spPr>
            <a:xfrm>
              <a:off x="3824899" y="5032523"/>
              <a:ext cx="112919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l-GR" sz="1600" b="1" dirty="0" smtClean="0">
                  <a:latin typeface="Comic Sans MS" panose="030F0702030302020204" pitchFamily="66" charset="0"/>
                </a:rPr>
                <a:t>Μαξιλάρι μασάζ</a:t>
              </a:r>
              <a:endParaRPr lang="el-GR" sz="1600" b="1" dirty="0">
                <a:latin typeface="Comic Sans MS" panose="030F0702030302020204" pitchFamily="66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1197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25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75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75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825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υποσέλιδου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>
                <a:solidFill>
                  <a:prstClr val="black">
                    <a:tint val="75000"/>
                  </a:prstClr>
                </a:solidFill>
              </a:rPr>
              <a:t>Μερκ. Παναγιωτόπουλος - Φυσικός        </a:t>
            </a: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www.merkopanas.blogspot.gr</a:t>
            </a: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17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Ορθογώνιο 3"/>
          <p:cNvSpPr/>
          <p:nvPr/>
        </p:nvSpPr>
        <p:spPr>
          <a:xfrm>
            <a:off x="2241176" y="207151"/>
            <a:ext cx="832821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50000"/>
              </a:lnSpc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l-GR" altLang="el-GR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Διέρχονται</a:t>
            </a:r>
            <a:r>
              <a:rPr lang="el-GR" altLang="el-GR" sz="2000" b="1" dirty="0" smtClean="0">
                <a:latin typeface="Comic Sans MS" pitchFamily="66" charset="0"/>
              </a:rPr>
              <a:t> </a:t>
            </a:r>
            <a:r>
              <a:rPr lang="el-GR" altLang="el-GR" sz="2000" b="1" dirty="0">
                <a:latin typeface="Comic Sans MS" pitchFamily="66" charset="0"/>
              </a:rPr>
              <a:t>μέσα από την </a:t>
            </a:r>
            <a:r>
              <a:rPr lang="el-GR" altLang="el-GR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ομίχλη</a:t>
            </a:r>
            <a:r>
              <a:rPr lang="el-GR" altLang="el-GR" sz="2000" b="1" dirty="0">
                <a:latin typeface="Comic Sans MS" pitchFamily="66" charset="0"/>
              </a:rPr>
              <a:t> και τα </a:t>
            </a:r>
            <a:r>
              <a:rPr lang="el-GR" altLang="el-GR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σύννεφα</a:t>
            </a:r>
            <a:r>
              <a:rPr lang="en-US" altLang="el-GR" sz="2000" b="1" dirty="0" smtClean="0">
                <a:latin typeface="Comic Sans MS" pitchFamily="66" charset="0"/>
              </a:rPr>
              <a:t> </a:t>
            </a:r>
            <a:r>
              <a:rPr lang="el-GR" altLang="el-GR" sz="2000" b="1" dirty="0" smtClean="0">
                <a:latin typeface="Comic Sans MS" pitchFamily="66" charset="0"/>
              </a:rPr>
              <a:t>γιατί δεν απορροφούνται από αέρια. </a:t>
            </a:r>
            <a:r>
              <a:rPr lang="el-GR" altLang="el-GR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Δεν διαπερνούν στερεά σώματα</a:t>
            </a:r>
            <a:r>
              <a:rPr lang="el-GR" altLang="el-GR" sz="2000" b="1" dirty="0" smtClean="0">
                <a:solidFill>
                  <a:srgbClr val="FF0000"/>
                </a:solidFill>
                <a:latin typeface="Comic Sans MS" pitchFamily="66" charset="0"/>
              </a:rPr>
              <a:t>.</a:t>
            </a:r>
            <a:r>
              <a:rPr lang="el-GR" altLang="el-GR" sz="2000" b="1" dirty="0" smtClean="0">
                <a:latin typeface="Comic Sans MS" pitchFamily="66" charset="0"/>
              </a:rPr>
              <a:t> </a:t>
            </a:r>
            <a:endParaRPr lang="el-GR" altLang="el-GR" sz="2000" b="1" dirty="0">
              <a:latin typeface="Comic Sans MS" pitchFamily="66" charset="0"/>
            </a:endParaRPr>
          </a:p>
        </p:txBody>
      </p:sp>
      <p:pic>
        <p:nvPicPr>
          <p:cNvPr id="5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5637" y="624919"/>
            <a:ext cx="1219200" cy="11620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Ομάδα 5"/>
          <p:cNvGrpSpPr/>
          <p:nvPr/>
        </p:nvGrpSpPr>
        <p:grpSpPr>
          <a:xfrm>
            <a:off x="807906" y="1504147"/>
            <a:ext cx="5066573" cy="4582431"/>
            <a:chOff x="-49559" y="614853"/>
            <a:chExt cx="5417752" cy="4776589"/>
          </a:xfrm>
        </p:grpSpPr>
        <p:grpSp>
          <p:nvGrpSpPr>
            <p:cNvPr id="7" name="Ομάδα 6"/>
            <p:cNvGrpSpPr/>
            <p:nvPr/>
          </p:nvGrpSpPr>
          <p:grpSpPr>
            <a:xfrm>
              <a:off x="-49559" y="614853"/>
              <a:ext cx="5417752" cy="4516425"/>
              <a:chOff x="-49559" y="614853"/>
              <a:chExt cx="5417752" cy="4516425"/>
            </a:xfrm>
          </p:grpSpPr>
          <p:pic>
            <p:nvPicPr>
              <p:cNvPr id="10" name="Picture 3" descr="C:\Users\Merkouris\Desktop\emsInfraredWaves_mainContent_infrared-visible-infrared-comparison.png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49559" y="1329821"/>
                <a:ext cx="5417752" cy="3801457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1" name="TextBox 10"/>
              <p:cNvSpPr txBox="1"/>
              <p:nvPr/>
            </p:nvSpPr>
            <p:spPr>
              <a:xfrm>
                <a:off x="1083760" y="614853"/>
                <a:ext cx="3387960" cy="73273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el-GR" sz="1400" b="1" dirty="0" smtClean="0">
                    <a:latin typeface="Comic Sans MS" panose="030F0702030302020204" pitchFamily="66" charset="0"/>
                  </a:rPr>
                  <a:t>Το νεφέλωμα </a:t>
                </a:r>
                <a:r>
                  <a:rPr lang="en-US" sz="1400" b="1" dirty="0" smtClean="0">
                    <a:latin typeface="Comic Sans MS" panose="030F0702030302020204" pitchFamily="66" charset="0"/>
                  </a:rPr>
                  <a:t>Carina</a:t>
                </a:r>
                <a:r>
                  <a:rPr lang="el-GR" sz="1400" b="1" dirty="0" smtClean="0">
                    <a:latin typeface="Comic Sans MS" panose="030F0702030302020204" pitchFamily="66" charset="0"/>
                  </a:rPr>
                  <a:t> (</a:t>
                </a:r>
                <a:r>
                  <a:rPr lang="el-GR" sz="1400" b="1" dirty="0" err="1" smtClean="0">
                    <a:latin typeface="Comic Sans MS" panose="030F0702030302020204" pitchFamily="66" charset="0"/>
                  </a:rPr>
                  <a:t>Τρόπις</a:t>
                </a:r>
                <a:r>
                  <a:rPr lang="el-GR" sz="1400" b="1" dirty="0" smtClean="0">
                    <a:latin typeface="Comic Sans MS" panose="030F0702030302020204" pitchFamily="66" charset="0"/>
                  </a:rPr>
                  <a:t>)</a:t>
                </a:r>
                <a:endParaRPr lang="en-US" sz="1400" b="1" dirty="0" smtClean="0">
                  <a:latin typeface="Comic Sans MS" panose="030F0702030302020204" pitchFamily="66" charset="0"/>
                </a:endParaRPr>
              </a:p>
              <a:p>
                <a:pPr algn="ctr">
                  <a:lnSpc>
                    <a:spcPct val="150000"/>
                  </a:lnSpc>
                </a:pPr>
                <a:r>
                  <a:rPr lang="en-US" sz="1400" b="1" dirty="0" smtClean="0">
                    <a:latin typeface="Comic Sans MS" panose="030F0702030302020204" pitchFamily="66" charset="0"/>
                  </a:rPr>
                  <a:t>7500 </a:t>
                </a:r>
                <a:r>
                  <a:rPr lang="el-GR" sz="1400" b="1" dirty="0" smtClean="0">
                    <a:latin typeface="Comic Sans MS" panose="030F0702030302020204" pitchFamily="66" charset="0"/>
                  </a:rPr>
                  <a:t>έτη φωτός από τη Γη</a:t>
                </a:r>
                <a:endParaRPr lang="el-GR" sz="1400" b="1" dirty="0">
                  <a:latin typeface="Comic Sans MS" panose="030F0702030302020204" pitchFamily="66" charset="0"/>
                </a:endParaRPr>
              </a:p>
            </p:txBody>
          </p:sp>
        </p:grpSp>
        <p:sp>
          <p:nvSpPr>
            <p:cNvPr id="8" name="TextBox 7"/>
            <p:cNvSpPr txBox="1"/>
            <p:nvPr/>
          </p:nvSpPr>
          <p:spPr>
            <a:xfrm>
              <a:off x="746950" y="5063406"/>
              <a:ext cx="1224136" cy="3208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l-GR" sz="1400" b="1" dirty="0" smtClean="0">
                  <a:latin typeface="Comic Sans MS" panose="030F0702030302020204" pitchFamily="66" charset="0"/>
                </a:rPr>
                <a:t>στο ορατό</a:t>
              </a:r>
              <a:endParaRPr lang="el-GR" sz="1400" b="1" dirty="0">
                <a:latin typeface="Comic Sans MS" panose="030F0702030302020204" pitchFamily="66" charset="0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3155339" y="5070624"/>
              <a:ext cx="1615810" cy="3208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l-GR" sz="1400" b="1" dirty="0" smtClean="0">
                  <a:latin typeface="Comic Sans MS" panose="030F0702030302020204" pitchFamily="66" charset="0"/>
                </a:rPr>
                <a:t>στο υπέρυθρο</a:t>
              </a:r>
              <a:endParaRPr lang="el-GR" sz="1400" b="1" dirty="0">
                <a:latin typeface="Comic Sans MS" panose="030F0702030302020204" pitchFamily="66" charset="0"/>
              </a:endParaRPr>
            </a:p>
          </p:txBody>
        </p:sp>
      </p:grpSp>
      <p:grpSp>
        <p:nvGrpSpPr>
          <p:cNvPr id="15" name="Ομάδα 14"/>
          <p:cNvGrpSpPr/>
          <p:nvPr/>
        </p:nvGrpSpPr>
        <p:grpSpPr>
          <a:xfrm>
            <a:off x="6934336" y="1535607"/>
            <a:ext cx="3381135" cy="4633181"/>
            <a:chOff x="6934336" y="1535607"/>
            <a:chExt cx="3381135" cy="4633181"/>
          </a:xfrm>
        </p:grpSpPr>
        <p:pic>
          <p:nvPicPr>
            <p:cNvPr id="12" name="Εικόνα 1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34336" y="4277645"/>
              <a:ext cx="3381135" cy="1891143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3" name="Εικόνα 12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34336" y="1535607"/>
              <a:ext cx="3202561" cy="2141712"/>
            </a:xfrm>
            <a:prstGeom prst="rect">
              <a:avLst/>
            </a:prstGeom>
          </p:spPr>
        </p:pic>
        <p:sp>
          <p:nvSpPr>
            <p:cNvPr id="14" name="TextBox 13"/>
            <p:cNvSpPr txBox="1"/>
            <p:nvPr/>
          </p:nvSpPr>
          <p:spPr>
            <a:xfrm>
              <a:off x="8055358" y="3596060"/>
              <a:ext cx="1511073" cy="7029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l-GR" sz="1400" b="1" dirty="0" smtClean="0">
                  <a:latin typeface="Comic Sans MS" panose="030F0702030302020204" pitchFamily="66" charset="0"/>
                </a:rPr>
                <a:t>Νυχτερινή λήψη στο υπέρυθρο</a:t>
              </a:r>
              <a:endParaRPr lang="el-GR" sz="1400" b="1" dirty="0">
                <a:latin typeface="Comic Sans MS" panose="030F0702030302020204" pitchFamily="66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37440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25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75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υποσέλιδου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dirty="0" err="1" smtClean="0">
                <a:solidFill>
                  <a:schemeClr val="tx1"/>
                </a:solidFill>
              </a:rPr>
              <a:t>Μερκ</a:t>
            </a:r>
            <a:r>
              <a:rPr lang="el-GR" dirty="0" smtClean="0">
                <a:solidFill>
                  <a:schemeClr val="tx1"/>
                </a:solidFill>
              </a:rPr>
              <a:t>. Παναγιωτόπουλος - Φυσικός        </a:t>
            </a:r>
            <a:r>
              <a:rPr lang="en-US" dirty="0" smtClean="0">
                <a:solidFill>
                  <a:schemeClr val="tx1"/>
                </a:solidFill>
              </a:rPr>
              <a:t>www.merkopanas.blogspot.gr</a:t>
            </a:r>
            <a:endParaRPr lang="el-GR" dirty="0">
              <a:solidFill>
                <a:schemeClr val="tx1"/>
              </a:solidFill>
            </a:endParaRPr>
          </a:p>
        </p:txBody>
      </p:sp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18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7" name="Ομάδα 6"/>
          <p:cNvGrpSpPr/>
          <p:nvPr/>
        </p:nvGrpSpPr>
        <p:grpSpPr>
          <a:xfrm>
            <a:off x="2914295" y="20211"/>
            <a:ext cx="6696128" cy="3195873"/>
            <a:chOff x="1390295" y="128720"/>
            <a:chExt cx="6696128" cy="3195873"/>
          </a:xfrm>
        </p:grpSpPr>
        <p:pic>
          <p:nvPicPr>
            <p:cNvPr id="5" name="Picture 4" descr="C:\Users\Merkouris\Desktop\Visible_Spectrum_vs_IR (1)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90295" y="474438"/>
              <a:ext cx="6696128" cy="2509367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Ορθογώνιο 3"/>
            <p:cNvSpPr/>
            <p:nvPr/>
          </p:nvSpPr>
          <p:spPr>
            <a:xfrm>
              <a:off x="2848258" y="128720"/>
              <a:ext cx="3780202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600" b="1" dirty="0">
                  <a:latin typeface="Comic Sans MS" panose="030F0702030302020204" pitchFamily="66" charset="0"/>
                </a:rPr>
                <a:t>Old Hickory Lake, Tennessee</a:t>
              </a:r>
              <a:r>
                <a:rPr lang="el-GR" sz="1600" b="1" dirty="0">
                  <a:latin typeface="Comic Sans MS" panose="030F0702030302020204" pitchFamily="66" charset="0"/>
                </a:rPr>
                <a:t>, ΗΠΑ</a:t>
              </a: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2275864" y="2977698"/>
              <a:ext cx="114478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l-GR" sz="1600" b="1" dirty="0">
                  <a:latin typeface="Comic Sans MS" panose="030F0702030302020204" pitchFamily="66" charset="0"/>
                </a:rPr>
                <a:t>στο ορατό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5724128" y="2986039"/>
              <a:ext cx="151107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l-GR" sz="1600" b="1" dirty="0">
                  <a:latin typeface="Comic Sans MS" panose="030F0702030302020204" pitchFamily="66" charset="0"/>
                </a:rPr>
                <a:t>στο υπέρυθρο</a:t>
              </a:r>
            </a:p>
          </p:txBody>
        </p:sp>
      </p:grpSp>
      <p:grpSp>
        <p:nvGrpSpPr>
          <p:cNvPr id="17" name="Ομάδα 16"/>
          <p:cNvGrpSpPr/>
          <p:nvPr/>
        </p:nvGrpSpPr>
        <p:grpSpPr>
          <a:xfrm>
            <a:off x="2121254" y="3202323"/>
            <a:ext cx="8401043" cy="3366833"/>
            <a:chOff x="597253" y="3202322"/>
            <a:chExt cx="8401043" cy="3366833"/>
          </a:xfrm>
        </p:grpSpPr>
        <p:pic>
          <p:nvPicPr>
            <p:cNvPr id="5123" name="Picture 3" descr="C:\Users\Merkouris\Desktop\nigeria_20131218_dnb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7253" y="3508085"/>
              <a:ext cx="4077072" cy="271804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124" name="Picture 4" descr="C:\Users\Merkouris\Desktop\nigeria_20131218_M13.jp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81763" y="3508086"/>
              <a:ext cx="4027886" cy="271804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Ορθογώνιο 12"/>
            <p:cNvSpPr/>
            <p:nvPr/>
          </p:nvSpPr>
          <p:spPr>
            <a:xfrm>
              <a:off x="3080112" y="3202322"/>
              <a:ext cx="2929007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600" b="1" dirty="0">
                  <a:latin typeface="Comic Sans MS" panose="030F0702030302020204" pitchFamily="66" charset="0"/>
                </a:rPr>
                <a:t>Benin City, </a:t>
              </a:r>
              <a:r>
                <a:rPr lang="el-GR" sz="1600" b="1" dirty="0">
                  <a:latin typeface="Comic Sans MS" panose="030F0702030302020204" pitchFamily="66" charset="0"/>
                </a:rPr>
                <a:t>Νιγηρία, Αφρική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2063395" y="6230601"/>
              <a:ext cx="114478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l-GR" sz="1600" b="1" dirty="0">
                  <a:latin typeface="Comic Sans MS" panose="030F0702030302020204" pitchFamily="66" charset="0"/>
                </a:rPr>
                <a:t>στο ορατό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6156176" y="6226133"/>
              <a:ext cx="151107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l-GR" sz="1600" b="1" dirty="0">
                  <a:latin typeface="Comic Sans MS" panose="030F0702030302020204" pitchFamily="66" charset="0"/>
                </a:rPr>
                <a:t>στο υπέρυθρο</a:t>
              </a:r>
            </a:p>
          </p:txBody>
        </p:sp>
        <p:grpSp>
          <p:nvGrpSpPr>
            <p:cNvPr id="16" name="Ομάδα 15"/>
            <p:cNvGrpSpPr/>
            <p:nvPr/>
          </p:nvGrpSpPr>
          <p:grpSpPr>
            <a:xfrm>
              <a:off x="6911712" y="3261864"/>
              <a:ext cx="2086584" cy="815208"/>
              <a:chOff x="6911712" y="3261864"/>
              <a:chExt cx="2086584" cy="815208"/>
            </a:xfrm>
          </p:grpSpPr>
          <p:sp>
            <p:nvSpPr>
              <p:cNvPr id="10" name="TextBox 9"/>
              <p:cNvSpPr txBox="1"/>
              <p:nvPr/>
            </p:nvSpPr>
            <p:spPr>
              <a:xfrm>
                <a:off x="7812360" y="3261864"/>
                <a:ext cx="1185936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l-GR" sz="1000" b="1" dirty="0"/>
                  <a:t>Νίγηρας ποταμός</a:t>
                </a:r>
              </a:p>
            </p:txBody>
          </p:sp>
          <p:cxnSp>
            <p:nvCxnSpPr>
              <p:cNvPr id="12" name="Ευθύγραμμο βέλος σύνδεσης 11"/>
              <p:cNvCxnSpPr/>
              <p:nvPr/>
            </p:nvCxnSpPr>
            <p:spPr>
              <a:xfrm flipH="1">
                <a:off x="6911712" y="3508085"/>
                <a:ext cx="1260688" cy="568987"/>
              </a:xfrm>
              <a:prstGeom prst="straightConnector1">
                <a:avLst/>
              </a:prstGeom>
              <a:ln w="12700">
                <a:solidFill>
                  <a:srgbClr val="EAEAEA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14176729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υποσέλιδου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>
                <a:solidFill>
                  <a:prstClr val="black">
                    <a:tint val="75000"/>
                  </a:prstClr>
                </a:solidFill>
              </a:rPr>
              <a:t>Μερκ. Παναγιωτόπουλος - Φυσικός        </a:t>
            </a: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www.merkopanas.blogspot.gr</a:t>
            </a: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19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Ορθογώνιο 3"/>
          <p:cNvSpPr/>
          <p:nvPr/>
        </p:nvSpPr>
        <p:spPr>
          <a:xfrm>
            <a:off x="2236204" y="269322"/>
            <a:ext cx="862901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l-GR" altLang="el-GR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Δεν </a:t>
            </a:r>
            <a:r>
              <a:rPr lang="el-GR" altLang="el-GR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έχουν χημική δράση </a:t>
            </a:r>
            <a:r>
              <a:rPr lang="el-GR" altLang="el-GR" sz="2000" b="1" dirty="0">
                <a:latin typeface="Comic Sans MS" pitchFamily="66" charset="0"/>
              </a:rPr>
              <a:t>και </a:t>
            </a:r>
            <a:r>
              <a:rPr lang="el-GR" altLang="el-GR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δεν προκαλούν φωσφορισμό</a:t>
            </a:r>
            <a:r>
              <a:rPr lang="el-GR" altLang="el-GR" sz="2000" b="1" dirty="0" smtClean="0">
                <a:solidFill>
                  <a:srgbClr val="FF0000"/>
                </a:solidFill>
                <a:latin typeface="Comic Sans MS" pitchFamily="66" charset="0"/>
              </a:rPr>
              <a:t>.</a:t>
            </a:r>
            <a:r>
              <a:rPr lang="el-GR" altLang="el-GR" sz="2000" b="1" dirty="0" smtClean="0">
                <a:latin typeface="Comic Sans MS" pitchFamily="66" charset="0"/>
              </a:rPr>
              <a:t> </a:t>
            </a:r>
          </a:p>
        </p:txBody>
      </p:sp>
      <p:pic>
        <p:nvPicPr>
          <p:cNvPr id="5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0814" y="571130"/>
            <a:ext cx="1219200" cy="11620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Ομάδα 5"/>
          <p:cNvGrpSpPr/>
          <p:nvPr/>
        </p:nvGrpSpPr>
        <p:grpSpPr>
          <a:xfrm>
            <a:off x="3399878" y="973892"/>
            <a:ext cx="5589029" cy="5047435"/>
            <a:chOff x="1851870" y="1707763"/>
            <a:chExt cx="4989357" cy="4645169"/>
          </a:xfrm>
        </p:grpSpPr>
        <p:pic>
          <p:nvPicPr>
            <p:cNvPr id="7" name="Picture 2" descr="C:\Users\Merkouris\Desktop\Χωρίς τίτλο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51870" y="1707763"/>
              <a:ext cx="4989357" cy="393669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TextBox 7"/>
            <p:cNvSpPr txBox="1"/>
            <p:nvPr/>
          </p:nvSpPr>
          <p:spPr>
            <a:xfrm>
              <a:off x="2147737" y="5569461"/>
              <a:ext cx="1728192" cy="7271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l-GR" sz="1600" b="1" dirty="0" smtClean="0">
                  <a:solidFill>
                    <a:schemeClr val="bg1">
                      <a:lumMod val="50000"/>
                    </a:schemeClr>
                  </a:solidFill>
                  <a:latin typeface="Comic Sans MS" panose="030F0702030302020204" pitchFamily="66" charset="0"/>
                </a:rPr>
                <a:t>στο ορατό φαίνεται θολή</a:t>
              </a:r>
              <a:endParaRPr lang="el-GR" sz="1600" b="1" dirty="0">
                <a:solidFill>
                  <a:schemeClr val="bg1">
                    <a:lumMod val="50000"/>
                  </a:schemeClr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4625440" y="5588163"/>
              <a:ext cx="1991444" cy="7647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l-GR" sz="1600" b="1" dirty="0" smtClean="0">
                  <a:latin typeface="Comic Sans MS" panose="030F0702030302020204" pitchFamily="66" charset="0"/>
                </a:rPr>
                <a:t>στο υπέρυθρο φαίνεται πιο καθαρά</a:t>
              </a:r>
              <a:endParaRPr lang="el-GR" sz="1600" b="1" dirty="0">
                <a:latin typeface="Comic Sans MS" panose="030F0702030302020204" pitchFamily="66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69120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25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υποσέλιδου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>
                <a:solidFill>
                  <a:prstClr val="black">
                    <a:tint val="75000"/>
                  </a:prstClr>
                </a:solidFill>
              </a:rPr>
              <a:t>Μερκ. Παναγιωτόπουλος - Φυσικός        </a:t>
            </a: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www.merkopanas.blogspot.gr</a:t>
            </a: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2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4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2283" y="609084"/>
            <a:ext cx="1219200" cy="11620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Ομάδα 4"/>
          <p:cNvGrpSpPr/>
          <p:nvPr/>
        </p:nvGrpSpPr>
        <p:grpSpPr>
          <a:xfrm>
            <a:off x="3583613" y="2154830"/>
            <a:ext cx="5298357" cy="1942385"/>
            <a:chOff x="2658682" y="1988840"/>
            <a:chExt cx="4668955" cy="1584176"/>
          </a:xfrm>
        </p:grpSpPr>
        <p:pic>
          <p:nvPicPr>
            <p:cNvPr id="6" name="Picture 2" descr="C:\Users\Merkouris\Desktop\Χωρίς τίτλο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58682" y="1988840"/>
              <a:ext cx="4668955" cy="1584176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Ορθογώνιο 6"/>
            <p:cNvSpPr/>
            <p:nvPr/>
          </p:nvSpPr>
          <p:spPr>
            <a:xfrm>
              <a:off x="2771800" y="2943090"/>
              <a:ext cx="496518" cy="457224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/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2521483" y="141482"/>
            <a:ext cx="742261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l-GR" sz="2000" b="1" dirty="0" smtClean="0">
                <a:latin typeface="Comic Sans MS" panose="030F0702030302020204" pitchFamily="66" charset="0"/>
              </a:rPr>
              <a:t>Αν μελετήσουμε το φωτογραφικό φιλμ όπου έχει αποτυπωθεί το φάσμα λευκού φωτός (π.χ. από λάμπα πυρακτώσεως), θα διαπιστώσουμε ότι το φιλμ έχει αμαυρωθεί (</a:t>
            </a:r>
            <a:r>
              <a:rPr lang="en-US" sz="2000" b="1" dirty="0" smtClean="0">
                <a:latin typeface="Comic Sans MS" panose="030F0702030302020204" pitchFamily="66" charset="0"/>
              </a:rPr>
              <a:t>“</a:t>
            </a:r>
            <a:r>
              <a:rPr lang="el-GR" sz="2000" b="1" dirty="0" smtClean="0">
                <a:latin typeface="Comic Sans MS" panose="030F0702030302020204" pitchFamily="66" charset="0"/>
              </a:rPr>
              <a:t>καταστραφεί</a:t>
            </a:r>
            <a:r>
              <a:rPr lang="en-US" sz="2000" b="1" dirty="0" smtClean="0">
                <a:latin typeface="Comic Sans MS" panose="030F0702030302020204" pitchFamily="66" charset="0"/>
              </a:rPr>
              <a:t>”</a:t>
            </a:r>
            <a:r>
              <a:rPr lang="el-GR" sz="2000" b="1" dirty="0" smtClean="0">
                <a:latin typeface="Comic Sans MS" panose="030F0702030302020204" pitchFamily="66" charset="0"/>
              </a:rPr>
              <a:t>) στην περιοχή πέραν της </a:t>
            </a:r>
            <a:r>
              <a:rPr lang="el-GR" sz="20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ιώδους</a:t>
            </a:r>
            <a:r>
              <a:rPr lang="el-GR" sz="2000" b="1" dirty="0" smtClean="0">
                <a:latin typeface="Comic Sans MS" panose="030F0702030302020204" pitchFamily="66" charset="0"/>
              </a:rPr>
              <a:t> </a:t>
            </a:r>
            <a:r>
              <a:rPr lang="el-GR" sz="20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ακτινοβολίας</a:t>
            </a:r>
            <a:r>
              <a:rPr lang="el-GR" sz="2000" b="1" dirty="0" smtClean="0">
                <a:latin typeface="Comic Sans MS" panose="030F0702030302020204" pitchFamily="66" charset="0"/>
              </a:rPr>
              <a:t>.    </a:t>
            </a:r>
            <a:endParaRPr lang="el-GR" sz="2000" b="1" dirty="0">
              <a:latin typeface="Comic Sans MS" panose="030F0702030302020204" pitchFamily="66" charset="0"/>
            </a:endParaRPr>
          </a:p>
        </p:txBody>
      </p:sp>
      <p:sp>
        <p:nvSpPr>
          <p:cNvPr id="10" name="Οβάλ 9"/>
          <p:cNvSpPr/>
          <p:nvPr/>
        </p:nvSpPr>
        <p:spPr>
          <a:xfrm>
            <a:off x="3583038" y="3182816"/>
            <a:ext cx="821334" cy="808892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1" name="TextBox 10"/>
          <p:cNvSpPr txBox="1"/>
          <p:nvPr/>
        </p:nvSpPr>
        <p:spPr>
          <a:xfrm>
            <a:off x="2668395" y="4265481"/>
            <a:ext cx="712879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l-GR" sz="2000" b="1" dirty="0" smtClean="0">
                <a:latin typeface="Comic Sans MS" panose="030F0702030302020204" pitchFamily="66" charset="0"/>
              </a:rPr>
              <a:t>Αυτή η παρατήρηση μας κάνει να συμπεράνουμε ότι πέραν της ιώδους περιοχής του ορατού τμήματος</a:t>
            </a:r>
            <a:r>
              <a:rPr lang="en-US" sz="2000" b="1" dirty="0" smtClean="0">
                <a:latin typeface="Comic Sans MS" panose="030F0702030302020204" pitchFamily="66" charset="0"/>
              </a:rPr>
              <a:t>,</a:t>
            </a:r>
            <a:r>
              <a:rPr lang="el-GR" sz="2000" b="1" dirty="0" smtClean="0">
                <a:latin typeface="Comic Sans MS" panose="030F0702030302020204" pitchFamily="66" charset="0"/>
              </a:rPr>
              <a:t> υπάρχει μια </a:t>
            </a:r>
            <a:r>
              <a:rPr lang="el-GR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αόρατη ακτινοβολία </a:t>
            </a:r>
            <a:r>
              <a:rPr lang="el-GR" sz="2000" b="1" dirty="0" smtClean="0">
                <a:latin typeface="Comic Sans MS" panose="030F0702030302020204" pitchFamily="66" charset="0"/>
              </a:rPr>
              <a:t>που ονομάστηκε</a:t>
            </a:r>
            <a:r>
              <a:rPr lang="en-US" sz="2000" b="1" dirty="0" smtClean="0">
                <a:latin typeface="Comic Sans MS" panose="030F0702030302020204" pitchFamily="66" charset="0"/>
              </a:rPr>
              <a:t> ……</a:t>
            </a:r>
            <a:endParaRPr lang="el-GR" sz="20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70661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25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250"/>
                            </p:stCondLst>
                            <p:childTnLst>
                              <p:par>
                                <p:cTn id="17" presetID="31" presetClass="entr" presetSubtype="0" repeatCount="3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 animBg="1"/>
      <p:bldP spid="1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υποσέλιδου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dirty="0" err="1" smtClean="0">
                <a:solidFill>
                  <a:schemeClr val="tx1"/>
                </a:solidFill>
              </a:rPr>
              <a:t>Μερκ</a:t>
            </a:r>
            <a:r>
              <a:rPr lang="el-GR" dirty="0" smtClean="0">
                <a:solidFill>
                  <a:schemeClr val="tx1"/>
                </a:solidFill>
              </a:rPr>
              <a:t>. Παναγιωτόπουλος - Φυσικός        </a:t>
            </a:r>
            <a:r>
              <a:rPr lang="en-US" dirty="0" smtClean="0">
                <a:solidFill>
                  <a:schemeClr val="tx1"/>
                </a:solidFill>
              </a:rPr>
              <a:t>www.merkopanas.blogspot.gr</a:t>
            </a:r>
            <a:endParaRPr lang="el-GR" dirty="0">
              <a:solidFill>
                <a:schemeClr val="tx1"/>
              </a:solidFill>
            </a:endParaRPr>
          </a:p>
        </p:txBody>
      </p:sp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20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658633" y="894687"/>
            <a:ext cx="5183792" cy="4955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sz="2000" b="1" dirty="0">
                <a:latin typeface="Comic Sans MS" panose="030F0702030302020204" pitchFamily="66" charset="0"/>
              </a:rPr>
              <a:t>Για θερμομέτρηση από </a:t>
            </a:r>
            <a:r>
              <a:rPr lang="el-GR" sz="2000" b="1" dirty="0" smtClean="0">
                <a:latin typeface="Comic Sans MS" panose="030F0702030302020204" pitchFamily="66" charset="0"/>
              </a:rPr>
              <a:t>απόσταση</a:t>
            </a:r>
            <a:endParaRPr lang="en-US" sz="2000" b="1" dirty="0" smtClean="0">
              <a:latin typeface="Comic Sans MS" panose="030F0702030302020204" pitchFamily="66" charset="0"/>
            </a:endParaRPr>
          </a:p>
          <a:p>
            <a:pPr>
              <a:lnSpc>
                <a:spcPct val="150000"/>
              </a:lnSpc>
            </a:pPr>
            <a:r>
              <a:rPr lang="en-US" sz="1600" b="1" dirty="0" smtClean="0">
                <a:latin typeface="Comic Sans MS" panose="030F0702030302020204" pitchFamily="66" charset="0"/>
              </a:rPr>
              <a:t>(</a:t>
            </a:r>
            <a:r>
              <a:rPr lang="el-GR" sz="1600" b="1" dirty="0" smtClean="0">
                <a:latin typeface="Comic Sans MS" panose="030F0702030302020204" pitchFamily="66" charset="0"/>
              </a:rPr>
              <a:t>τέτοια θερμόμετρα χρησιμοποιούνται για τον έλεγχο τυχόν προσβολής από τον </a:t>
            </a:r>
            <a:r>
              <a:rPr lang="el-GR" sz="1600" b="1" dirty="0" err="1" smtClean="0">
                <a:latin typeface="Comic Sans MS" panose="030F0702030302020204" pitchFamily="66" charset="0"/>
              </a:rPr>
              <a:t>κορωνοϊό</a:t>
            </a:r>
            <a:r>
              <a:rPr lang="el-GR" sz="1600" b="1" dirty="0" smtClean="0">
                <a:latin typeface="Comic Sans MS" panose="030F0702030302020204" pitchFamily="66" charset="0"/>
              </a:rPr>
              <a:t> </a:t>
            </a:r>
            <a:r>
              <a:rPr lang="en-US" sz="1600" b="1" dirty="0" smtClean="0">
                <a:latin typeface="Comic Sans MS" panose="030F0702030302020204" pitchFamily="66" charset="0"/>
              </a:rPr>
              <a:t>SARS-CoV-2)</a:t>
            </a:r>
            <a:r>
              <a:rPr lang="el-GR" sz="1600" b="1" dirty="0" smtClean="0">
                <a:latin typeface="Comic Sans MS" panose="030F0702030302020204" pitchFamily="66" charset="0"/>
              </a:rPr>
              <a:t>  </a:t>
            </a:r>
            <a:endParaRPr lang="el-GR" sz="1600" b="1" dirty="0">
              <a:latin typeface="Comic Sans MS" panose="030F0702030302020204" pitchFamily="66" charset="0"/>
            </a:endParaRPr>
          </a:p>
          <a:p>
            <a:endParaRPr lang="el-GR" sz="1600" b="1" dirty="0">
              <a:latin typeface="Comic Sans MS" panose="030F0702030302020204" pitchFamily="66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sz="2000" b="1" dirty="0">
                <a:latin typeface="Comic Sans MS" panose="030F0702030302020204" pitchFamily="66" charset="0"/>
              </a:rPr>
              <a:t>Σε τηλεκοντρόλ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l-GR" sz="1600" b="1" dirty="0">
              <a:latin typeface="Comic Sans MS" panose="030F0702030302020204" pitchFamily="66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l-GR" sz="2000" b="1" dirty="0">
                <a:latin typeface="Comic Sans MS" panose="030F0702030302020204" pitchFamily="66" charset="0"/>
              </a:rPr>
              <a:t>Στην ηλεκτρονική διέλευση στους αυτοκινητόδρομους (</a:t>
            </a:r>
            <a:r>
              <a:rPr lang="en-US" sz="2000" b="1" dirty="0">
                <a:latin typeface="Comic Sans MS" panose="030F0702030302020204" pitchFamily="66" charset="0"/>
              </a:rPr>
              <a:t>e-pass)</a:t>
            </a:r>
            <a:endParaRPr lang="el-GR" sz="2000" b="1" dirty="0">
              <a:latin typeface="Comic Sans MS" panose="030F0702030302020204" pitchFamily="66" charset="0"/>
            </a:endParaRPr>
          </a:p>
          <a:p>
            <a:endParaRPr lang="el-GR" sz="1600" b="1" dirty="0">
              <a:latin typeface="Comic Sans MS" panose="030F0702030302020204" pitchFamily="66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sz="2000" b="1" dirty="0">
                <a:latin typeface="Comic Sans MS" panose="030F0702030302020204" pitchFamily="66" charset="0"/>
              </a:rPr>
              <a:t>Σε θερμικές κάμερες και ανιχνευτές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l-GR" sz="1600" b="1" dirty="0">
              <a:latin typeface="Comic Sans MS" panose="030F0702030302020204" pitchFamily="66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l-GR" sz="2000" b="1" dirty="0">
                <a:latin typeface="Comic Sans MS" panose="030F0702030302020204" pitchFamily="66" charset="0"/>
              </a:rPr>
              <a:t>Στην ασύρματη σύνδεση δικτύων υπολογιστών ή με κινητά </a:t>
            </a:r>
            <a:r>
              <a:rPr lang="el-GR" sz="2000" b="1" dirty="0" smtClean="0">
                <a:latin typeface="Comic Sans MS" panose="030F0702030302020204" pitchFamily="66" charset="0"/>
              </a:rPr>
              <a:t>τηλέφωνα</a:t>
            </a:r>
          </a:p>
          <a:p>
            <a:pPr>
              <a:lnSpc>
                <a:spcPct val="150000"/>
              </a:lnSpc>
            </a:pPr>
            <a:r>
              <a:rPr lang="el-GR" sz="1600" b="1" dirty="0" smtClean="0">
                <a:latin typeface="Comic Sans MS" panose="030F0702030302020204" pitchFamily="66" charset="0"/>
              </a:rPr>
              <a:t>(ιδιαίτερα πριν την ανακάλυψη του </a:t>
            </a:r>
            <a:r>
              <a:rPr lang="en-US" sz="1600" b="1" dirty="0" smtClean="0">
                <a:latin typeface="Comic Sans MS" panose="030F0702030302020204" pitchFamily="66" charset="0"/>
              </a:rPr>
              <a:t>Bluetooth)</a:t>
            </a:r>
            <a:endParaRPr lang="el-GR" sz="1600" b="1" dirty="0">
              <a:latin typeface="Comic Sans MS" panose="030F0702030302020204" pitchFamily="66" charset="0"/>
            </a:endParaRPr>
          </a:p>
        </p:txBody>
      </p:sp>
      <p:pic>
        <p:nvPicPr>
          <p:cNvPr id="4098" name="Picture 2" descr="C:\Users\Merkouris\Desktop\1371742381443.jpg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1771" y="773491"/>
            <a:ext cx="1980006" cy="17019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Merkouris\Desktop\1741705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1777" y="383875"/>
            <a:ext cx="2044629" cy="20446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C:\Users\Merkouris\Desktop\αρχείο λήψης.jpg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3125" y="2349886"/>
            <a:ext cx="2733675" cy="1676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3" name="Picture 7" descr="C:\Users\Merkouris\Desktop\880-face-application.jpg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6121" y="3861048"/>
            <a:ext cx="1565721" cy="26168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C:\Users\Merkouris\Desktop\mdc-570-250x250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9963" y="4358114"/>
            <a:ext cx="1622673" cy="16226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4"/>
          <p:cNvSpPr txBox="1">
            <a:spLocks noChangeArrowheads="1"/>
          </p:cNvSpPr>
          <p:nvPr/>
        </p:nvSpPr>
        <p:spPr>
          <a:xfrm>
            <a:off x="1886989" y="199782"/>
            <a:ext cx="7584948" cy="587464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l-GR" sz="28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(Μερικές) Χρήσεις των Υπέρυθρων </a:t>
            </a:r>
            <a:r>
              <a:rPr lang="el-GR" sz="2800" b="1" dirty="0" err="1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ακτίνων</a:t>
            </a:r>
            <a:endParaRPr lang="el-GR" sz="2800" b="1" dirty="0">
              <a:solidFill>
                <a:srgbClr val="8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9231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1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1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1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5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15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5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25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1500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1500"/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υποσέλιδου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dirty="0" err="1" smtClean="0">
                <a:solidFill>
                  <a:schemeClr val="tx1"/>
                </a:solidFill>
              </a:rPr>
              <a:t>Μερκ</a:t>
            </a:r>
            <a:r>
              <a:rPr lang="el-GR" dirty="0" smtClean="0">
                <a:solidFill>
                  <a:schemeClr val="tx1"/>
                </a:solidFill>
              </a:rPr>
              <a:t>. Παναγιωτόπουλος - Φυσικός        </a:t>
            </a:r>
            <a:r>
              <a:rPr lang="en-US" dirty="0" smtClean="0">
                <a:solidFill>
                  <a:schemeClr val="tx1"/>
                </a:solidFill>
              </a:rPr>
              <a:t>www.merkopanas.blogspot.gr</a:t>
            </a:r>
            <a:endParaRPr lang="el-GR" dirty="0">
              <a:solidFill>
                <a:schemeClr val="tx1"/>
              </a:solidFill>
            </a:endParaRPr>
          </a:p>
        </p:txBody>
      </p:sp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21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Ορθογώνιο 4"/>
          <p:cNvSpPr/>
          <p:nvPr/>
        </p:nvSpPr>
        <p:spPr>
          <a:xfrm>
            <a:off x="865029" y="353168"/>
            <a:ext cx="5230971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l-GR" sz="2000" b="1" dirty="0">
                <a:latin typeface="Comic Sans MS" panose="030F0702030302020204" pitchFamily="66" charset="0"/>
              </a:rPr>
              <a:t>Σε αστρονομικά </a:t>
            </a:r>
            <a:r>
              <a:rPr lang="el-GR" sz="2000" b="1" dirty="0" smtClean="0">
                <a:latin typeface="Comic Sans MS" panose="030F0702030302020204" pitchFamily="66" charset="0"/>
              </a:rPr>
              <a:t>τηλεσκόπια</a:t>
            </a:r>
            <a:r>
              <a:rPr lang="en-US" sz="2000" b="1" dirty="0" smtClean="0">
                <a:latin typeface="Comic Sans MS" panose="030F0702030302020204" pitchFamily="66" charset="0"/>
              </a:rPr>
              <a:t> </a:t>
            </a:r>
            <a:r>
              <a:rPr lang="en-US" sz="1600" b="1" dirty="0" smtClean="0">
                <a:latin typeface="Comic Sans MS" panose="030F0702030302020204" pitchFamily="66" charset="0"/>
              </a:rPr>
              <a:t>(</a:t>
            </a:r>
            <a:r>
              <a:rPr lang="el-GR" sz="1600" b="1" dirty="0" smtClean="0">
                <a:latin typeface="Comic Sans MS" panose="030F0702030302020204" pitchFamily="66" charset="0"/>
              </a:rPr>
              <a:t>αστρονομία υπέρυθρης ακτινοβολίας) </a:t>
            </a:r>
            <a:r>
              <a:rPr lang="en-US" sz="1600" b="1" dirty="0" smtClean="0">
                <a:latin typeface="Comic Sans MS" panose="030F0702030302020204" pitchFamily="66" charset="0"/>
                <a:hlinkClick r:id="rId2"/>
              </a:rPr>
              <a:t>IRAS</a:t>
            </a:r>
            <a:r>
              <a:rPr lang="el-GR" sz="1600" b="1" dirty="0" smtClean="0">
                <a:latin typeface="Comic Sans MS" panose="030F0702030302020204" pitchFamily="66" charset="0"/>
              </a:rPr>
              <a:t>, </a:t>
            </a:r>
            <a:r>
              <a:rPr lang="en-US" sz="1600" b="1" dirty="0" smtClean="0">
                <a:latin typeface="Comic Sans MS" panose="030F0702030302020204" pitchFamily="66" charset="0"/>
                <a:hlinkClick r:id="rId3"/>
              </a:rPr>
              <a:t>SIRTF</a:t>
            </a:r>
            <a:r>
              <a:rPr lang="el-GR" sz="1600" b="1" dirty="0" smtClean="0">
                <a:latin typeface="Comic Sans MS" panose="030F0702030302020204" pitchFamily="66" charset="0"/>
              </a:rPr>
              <a:t>, </a:t>
            </a:r>
            <a:r>
              <a:rPr lang="en-US" sz="1600" b="1" dirty="0" smtClean="0">
                <a:latin typeface="Comic Sans MS" panose="030F0702030302020204" pitchFamily="66" charset="0"/>
                <a:hlinkClick r:id="rId4"/>
              </a:rPr>
              <a:t>SOFIA</a:t>
            </a:r>
            <a:endParaRPr lang="el-GR" sz="1600" b="1" dirty="0">
              <a:latin typeface="Comic Sans MS" panose="030F0702030302020204" pitchFamily="66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l-GR" sz="1400" b="1" dirty="0">
              <a:latin typeface="Comic Sans MS" panose="030F0702030302020204" pitchFamily="66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altLang="el-GR" sz="2000" b="1" dirty="0">
                <a:latin typeface="Comic Sans MS" pitchFamily="66" charset="0"/>
              </a:rPr>
              <a:t>Για τη </a:t>
            </a:r>
            <a:r>
              <a:rPr lang="el-GR" altLang="el-GR" sz="2000" b="1" dirty="0">
                <a:latin typeface="Comic Sans MS" pitchFamily="66" charset="0"/>
                <a:hlinkClick r:id="rId5"/>
              </a:rPr>
              <a:t>συντήρηση</a:t>
            </a:r>
            <a:r>
              <a:rPr lang="el-GR" altLang="el-GR" sz="2000" b="1" dirty="0">
                <a:latin typeface="Comic Sans MS" pitchFamily="66" charset="0"/>
              </a:rPr>
              <a:t> έργων τέχνης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l-GR" sz="1400" b="1" dirty="0">
              <a:latin typeface="Comic Sans MS" pitchFamily="66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sz="2000" b="1" dirty="0">
                <a:latin typeface="Comic Sans MS" pitchFamily="66" charset="0"/>
              </a:rPr>
              <a:t>Για </a:t>
            </a:r>
            <a:r>
              <a:rPr lang="el-GR" sz="2000" b="1" dirty="0">
                <a:latin typeface="Comic Sans MS" pitchFamily="66" charset="0"/>
                <a:hlinkClick r:id="rId6"/>
              </a:rPr>
              <a:t>θέρμανση</a:t>
            </a:r>
            <a:r>
              <a:rPr lang="el-GR" sz="2000" b="1" dirty="0">
                <a:latin typeface="Comic Sans MS" pitchFamily="66" charset="0"/>
              </a:rPr>
              <a:t> χώρων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l-GR" sz="1400" b="1" dirty="0">
              <a:latin typeface="Comic Sans MS" pitchFamily="66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sz="2000" b="1" dirty="0">
                <a:latin typeface="Comic Sans MS" pitchFamily="66" charset="0"/>
              </a:rPr>
              <a:t>Για ιατρικές </a:t>
            </a:r>
            <a:r>
              <a:rPr lang="el-GR" sz="2000" b="1" dirty="0">
                <a:latin typeface="Comic Sans MS" pitchFamily="66" charset="0"/>
                <a:hlinkClick r:id="rId7"/>
              </a:rPr>
              <a:t>θεραπείες</a:t>
            </a:r>
            <a:endParaRPr lang="el-GR" sz="2000" b="1" dirty="0">
              <a:latin typeface="Comic Sans MS" pitchFamily="66" charset="0"/>
            </a:endParaRPr>
          </a:p>
        </p:txBody>
      </p:sp>
      <p:grpSp>
        <p:nvGrpSpPr>
          <p:cNvPr id="6" name="Ομάδα 5"/>
          <p:cNvGrpSpPr/>
          <p:nvPr/>
        </p:nvGrpSpPr>
        <p:grpSpPr>
          <a:xfrm>
            <a:off x="8539820" y="3009091"/>
            <a:ext cx="3240359" cy="2283613"/>
            <a:chOff x="539552" y="461209"/>
            <a:chExt cx="2809875" cy="2112876"/>
          </a:xfrm>
        </p:grpSpPr>
        <p:pic>
          <p:nvPicPr>
            <p:cNvPr id="7" name="Picture 5" descr="C:\Users\Merkouris\Desktop\images.jpg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9552" y="461209"/>
              <a:ext cx="2809875" cy="162877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TextBox 7"/>
            <p:cNvSpPr txBox="1"/>
            <p:nvPr/>
          </p:nvSpPr>
          <p:spPr>
            <a:xfrm>
              <a:off x="864369" y="2089984"/>
              <a:ext cx="2160240" cy="4841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l-GR" sz="1400" dirty="0">
                  <a:latin typeface="Comic Sans MS" panose="030F0702030302020204" pitchFamily="66" charset="0"/>
                </a:rPr>
                <a:t>Διαστημικό τηλεσκόπιο </a:t>
              </a:r>
              <a:r>
                <a:rPr lang="en-US" sz="1400" dirty="0">
                  <a:latin typeface="Comic Sans MS" panose="030F0702030302020204" pitchFamily="66" charset="0"/>
                </a:rPr>
                <a:t>Herschel</a:t>
              </a:r>
              <a:endParaRPr lang="el-GR" sz="1400" dirty="0">
                <a:latin typeface="Comic Sans MS" panose="030F0702030302020204" pitchFamily="66" charset="0"/>
              </a:endParaRPr>
            </a:p>
          </p:txBody>
        </p:sp>
      </p:grpSp>
      <p:grpSp>
        <p:nvGrpSpPr>
          <p:cNvPr id="9" name="Ομάδα 8"/>
          <p:cNvGrpSpPr/>
          <p:nvPr/>
        </p:nvGrpSpPr>
        <p:grpSpPr>
          <a:xfrm>
            <a:off x="779346" y="3252695"/>
            <a:ext cx="3448859" cy="2818565"/>
            <a:chOff x="539552" y="2996952"/>
            <a:chExt cx="3448859" cy="2818565"/>
          </a:xfrm>
        </p:grpSpPr>
        <p:pic>
          <p:nvPicPr>
            <p:cNvPr id="10" name="Picture 4" descr="C:\Users\Merkouris\Desktop\Afshin_Darian_-_NASA_Infrared_Telescope_Facility.jpg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9552" y="2996952"/>
              <a:ext cx="3448859" cy="229058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TextBox 10"/>
            <p:cNvSpPr txBox="1"/>
            <p:nvPr/>
          </p:nvSpPr>
          <p:spPr>
            <a:xfrm>
              <a:off x="1363881" y="5292297"/>
              <a:ext cx="18002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l-GR" sz="1400" dirty="0">
                  <a:latin typeface="Comic Sans MS" panose="030F0702030302020204" pitchFamily="66" charset="0"/>
                </a:rPr>
                <a:t>Τηλεσκόπιο</a:t>
              </a:r>
              <a:r>
                <a:rPr lang="en-US" sz="1400" dirty="0">
                  <a:latin typeface="Comic Sans MS" panose="030F0702030302020204" pitchFamily="66" charset="0"/>
                </a:rPr>
                <a:t> </a:t>
              </a:r>
              <a:r>
                <a:rPr lang="el-GR" sz="1400" dirty="0">
                  <a:latin typeface="Comic Sans MS" panose="030F0702030302020204" pitchFamily="66" charset="0"/>
                </a:rPr>
                <a:t>της </a:t>
              </a:r>
              <a:r>
                <a:rPr lang="en-US" sz="1400" dirty="0">
                  <a:latin typeface="Comic Sans MS" panose="030F0702030302020204" pitchFamily="66" charset="0"/>
                </a:rPr>
                <a:t>NASA</a:t>
              </a:r>
              <a:r>
                <a:rPr lang="el-GR" sz="1400" dirty="0">
                  <a:latin typeface="Comic Sans MS" panose="030F0702030302020204" pitchFamily="66" charset="0"/>
                </a:rPr>
                <a:t> στη Χαβάη</a:t>
              </a:r>
            </a:p>
          </p:txBody>
        </p:sp>
      </p:grpSp>
      <p:grpSp>
        <p:nvGrpSpPr>
          <p:cNvPr id="12" name="Ομάδα 11"/>
          <p:cNvGrpSpPr/>
          <p:nvPr/>
        </p:nvGrpSpPr>
        <p:grpSpPr>
          <a:xfrm>
            <a:off x="8587872" y="255822"/>
            <a:ext cx="2808312" cy="2544877"/>
            <a:chOff x="5868144" y="2420888"/>
            <a:chExt cx="2808312" cy="2544877"/>
          </a:xfrm>
        </p:grpSpPr>
        <p:pic>
          <p:nvPicPr>
            <p:cNvPr id="13" name="Picture 2" descr="C:\Users\Merkouris\Desktop\AGELIOFOROS-3._1.jpg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68144" y="2420888"/>
              <a:ext cx="2808312" cy="2216341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TextBox 13"/>
            <p:cNvSpPr txBox="1"/>
            <p:nvPr/>
          </p:nvSpPr>
          <p:spPr>
            <a:xfrm>
              <a:off x="6336196" y="4657988"/>
              <a:ext cx="205222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l-GR" sz="1400" dirty="0">
                  <a:latin typeface="Comic Sans MS" panose="030F0702030302020204" pitchFamily="66" charset="0"/>
                </a:rPr>
                <a:t>«Πίνακας» Θερμάστρα</a:t>
              </a:r>
            </a:p>
          </p:txBody>
        </p:sp>
      </p:grpSp>
      <p:grpSp>
        <p:nvGrpSpPr>
          <p:cNvPr id="15" name="Ομάδα 14"/>
          <p:cNvGrpSpPr/>
          <p:nvPr/>
        </p:nvGrpSpPr>
        <p:grpSpPr>
          <a:xfrm>
            <a:off x="5612316" y="4470750"/>
            <a:ext cx="2191878" cy="1941682"/>
            <a:chOff x="5788994" y="272924"/>
            <a:chExt cx="2191878" cy="1941682"/>
          </a:xfrm>
        </p:grpSpPr>
        <p:pic>
          <p:nvPicPr>
            <p:cNvPr id="16" name="Picture 6" descr="C:\Users\Merkouris\Desktop\hqdefault.jpg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88994" y="272924"/>
              <a:ext cx="2191878" cy="164390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TextBox 16"/>
            <p:cNvSpPr txBox="1"/>
            <p:nvPr/>
          </p:nvSpPr>
          <p:spPr>
            <a:xfrm>
              <a:off x="6156175" y="1906829"/>
              <a:ext cx="155684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l-GR" sz="1400" dirty="0">
                  <a:latin typeface="Comic Sans MS" panose="030F0702030302020204" pitchFamily="66" charset="0"/>
                </a:rPr>
                <a:t>Για τις πατούσες</a:t>
              </a:r>
            </a:p>
          </p:txBody>
        </p:sp>
      </p:grpSp>
      <p:grpSp>
        <p:nvGrpSpPr>
          <p:cNvPr id="19" name="Ομάδα 18"/>
          <p:cNvGrpSpPr/>
          <p:nvPr/>
        </p:nvGrpSpPr>
        <p:grpSpPr>
          <a:xfrm>
            <a:off x="6055933" y="141781"/>
            <a:ext cx="1566268" cy="2342719"/>
            <a:chOff x="3729917" y="1832638"/>
            <a:chExt cx="1566268" cy="2342719"/>
          </a:xfrm>
        </p:grpSpPr>
        <p:pic>
          <p:nvPicPr>
            <p:cNvPr id="6147" name="Picture 3" descr="C:\Users\Merkouris\Desktop\medisana-239572983578912357983783947689347689347698.JPG"/>
            <p:cNvPicPr>
              <a:picLocks noChangeAspect="1" noChangeArrowheads="1"/>
            </p:cNvPicPr>
            <p:nvPr/>
          </p:nvPicPr>
          <p:blipFill>
            <a:blip r:embed="rId1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24003" y="1832638"/>
              <a:ext cx="1272182" cy="19232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TextBox 17"/>
            <p:cNvSpPr txBox="1"/>
            <p:nvPr/>
          </p:nvSpPr>
          <p:spPr>
            <a:xfrm>
              <a:off x="3729917" y="3652137"/>
              <a:ext cx="144016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l-GR" sz="1400" dirty="0">
                  <a:latin typeface="Comic Sans MS" panose="030F0702030302020204" pitchFamily="66" charset="0"/>
                </a:rPr>
                <a:t>Λάμπα για </a:t>
              </a:r>
              <a:r>
                <a:rPr lang="el-GR" sz="1400" dirty="0" err="1">
                  <a:latin typeface="Comic Sans MS" panose="030F0702030302020204" pitchFamily="66" charset="0"/>
                </a:rPr>
                <a:t>μυικούς</a:t>
              </a:r>
              <a:r>
                <a:rPr lang="el-GR" sz="1400" dirty="0">
                  <a:latin typeface="Comic Sans MS" panose="030F0702030302020204" pitchFamily="66" charset="0"/>
                </a:rPr>
                <a:t> πόνους</a:t>
              </a:r>
            </a:p>
          </p:txBody>
        </p:sp>
      </p:grpSp>
      <p:pic>
        <p:nvPicPr>
          <p:cNvPr id="4" name="Εικόνα 3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2787" y="2511951"/>
            <a:ext cx="3581745" cy="18581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660214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25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1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1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5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1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50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250"/>
                            </p:stCondLst>
                            <p:childTnLst>
                              <p:par>
                                <p:cTn id="44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υποσέλιδου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>
                <a:solidFill>
                  <a:prstClr val="black">
                    <a:tint val="75000"/>
                  </a:prstClr>
                </a:solidFill>
              </a:rPr>
              <a:t>Μερκ. Παναγιωτόπουλος - Φυσικός        </a:t>
            </a: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www.merkopanas.blogspot.gr</a:t>
            </a: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22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Rectangle 4"/>
          <p:cNvSpPr txBox="1">
            <a:spLocks noChangeArrowheads="1"/>
          </p:cNvSpPr>
          <p:nvPr/>
        </p:nvSpPr>
        <p:spPr>
          <a:xfrm>
            <a:off x="3572164" y="312332"/>
            <a:ext cx="5297055" cy="587464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l-GR" altLang="el-GR" sz="3200" b="1" dirty="0">
                <a:latin typeface="Comic Sans MS" pitchFamily="66" charset="0"/>
              </a:rPr>
              <a:t>Η ΓΗ στο </a:t>
            </a:r>
            <a:r>
              <a:rPr lang="el-GR" altLang="el-GR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υπέρυθρο </a:t>
            </a:r>
            <a:r>
              <a:rPr lang="el-GR" altLang="el-GR" sz="1800" b="1" dirty="0" smtClean="0">
                <a:latin typeface="Comic Sans MS" pitchFamily="66" charset="0"/>
              </a:rPr>
              <a:t>(το 2019)</a:t>
            </a:r>
            <a:endParaRPr lang="el-GR" altLang="el-GR" sz="1800" b="1" dirty="0">
              <a:latin typeface="Comic Sans MS" pitchFamily="66" charset="0"/>
            </a:endParaRPr>
          </a:p>
        </p:txBody>
      </p:sp>
      <p:pic>
        <p:nvPicPr>
          <p:cNvPr id="6" name="Εικόνα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0191" y="1135351"/>
            <a:ext cx="7400925" cy="416242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909456" y="5322669"/>
            <a:ext cx="66224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600" dirty="0" smtClean="0">
                <a:latin typeface="Comic Sans MS" panose="030F0702030302020204" pitchFamily="66" charset="0"/>
              </a:rPr>
              <a:t>Από την συσκευή της </a:t>
            </a:r>
            <a:r>
              <a:rPr lang="en-US" sz="1600" dirty="0" smtClean="0">
                <a:latin typeface="Comic Sans MS" panose="030F0702030302020204" pitchFamily="66" charset="0"/>
              </a:rPr>
              <a:t>NASA </a:t>
            </a:r>
            <a:r>
              <a:rPr lang="en-US" sz="1600" dirty="0">
                <a:latin typeface="Comic Sans MS" panose="030F0702030302020204" pitchFamily="66" charset="0"/>
              </a:rPr>
              <a:t>Atmospheric Infrared Sounder (</a:t>
            </a:r>
            <a:r>
              <a:rPr lang="en-US" sz="1600" dirty="0">
                <a:latin typeface="Comic Sans MS" panose="030F0702030302020204" pitchFamily="66" charset="0"/>
                <a:hlinkClick r:id="rId3"/>
              </a:rPr>
              <a:t>AIRS</a:t>
            </a:r>
            <a:r>
              <a:rPr lang="en-US" sz="1600" dirty="0">
                <a:latin typeface="Comic Sans MS" panose="030F0702030302020204" pitchFamily="66" charset="0"/>
              </a:rPr>
              <a:t>)</a:t>
            </a:r>
            <a:endParaRPr lang="el-GR" sz="16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5272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5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υποσέλιδου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dirty="0" err="1" smtClean="0">
                <a:solidFill>
                  <a:schemeClr val="tx1"/>
                </a:solidFill>
              </a:rPr>
              <a:t>Μερκ</a:t>
            </a:r>
            <a:r>
              <a:rPr lang="el-GR" dirty="0" smtClean="0">
                <a:solidFill>
                  <a:schemeClr val="tx1"/>
                </a:solidFill>
              </a:rPr>
              <a:t>. Παναγιωτόπουλος - Φυσικός        </a:t>
            </a:r>
            <a:r>
              <a:rPr lang="en-US" dirty="0" smtClean="0">
                <a:solidFill>
                  <a:schemeClr val="tx1"/>
                </a:solidFill>
              </a:rPr>
              <a:t>www.merkopanas.blogspot.gr</a:t>
            </a:r>
            <a:endParaRPr lang="el-GR" dirty="0">
              <a:solidFill>
                <a:schemeClr val="tx1"/>
              </a:solidFill>
            </a:endParaRPr>
          </a:p>
        </p:txBody>
      </p:sp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23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8" name="Ομάδα 7"/>
          <p:cNvGrpSpPr/>
          <p:nvPr/>
        </p:nvGrpSpPr>
        <p:grpSpPr>
          <a:xfrm>
            <a:off x="1425807" y="652775"/>
            <a:ext cx="4483792" cy="3815120"/>
            <a:chOff x="12643" y="1161145"/>
            <a:chExt cx="4483792" cy="3815120"/>
          </a:xfrm>
        </p:grpSpPr>
        <p:sp>
          <p:nvSpPr>
            <p:cNvPr id="4" name="Rectangle 2"/>
            <p:cNvSpPr txBox="1">
              <a:spLocks noChangeArrowheads="1"/>
            </p:cNvSpPr>
            <p:nvPr/>
          </p:nvSpPr>
          <p:spPr>
            <a:xfrm>
              <a:off x="277957" y="4541105"/>
              <a:ext cx="3953164" cy="43516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l-GR" altLang="el-GR" sz="2000" b="1" dirty="0">
                  <a:solidFill>
                    <a:srgbClr val="800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omic Sans MS" pitchFamily="66" charset="0"/>
                </a:rPr>
                <a:t>Ένας πύθωνας στο ορατό …</a:t>
              </a:r>
            </a:p>
          </p:txBody>
        </p:sp>
        <p:pic>
          <p:nvPicPr>
            <p:cNvPr id="5" name="Picture 3" descr="python_vis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12643" y="1161145"/>
              <a:ext cx="4483792" cy="3239566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1" name="Ομάδα 10"/>
          <p:cNvGrpSpPr/>
          <p:nvPr/>
        </p:nvGrpSpPr>
        <p:grpSpPr>
          <a:xfrm>
            <a:off x="6339396" y="1788392"/>
            <a:ext cx="4608121" cy="4209985"/>
            <a:chOff x="4473650" y="1810509"/>
            <a:chExt cx="4608121" cy="4209985"/>
          </a:xfrm>
        </p:grpSpPr>
        <p:grpSp>
          <p:nvGrpSpPr>
            <p:cNvPr id="9" name="Ομάδα 8"/>
            <p:cNvGrpSpPr/>
            <p:nvPr/>
          </p:nvGrpSpPr>
          <p:grpSpPr>
            <a:xfrm>
              <a:off x="4473650" y="1810509"/>
              <a:ext cx="4608121" cy="4209985"/>
              <a:chOff x="4473650" y="1810509"/>
              <a:chExt cx="4608121" cy="4209985"/>
            </a:xfrm>
          </p:grpSpPr>
          <p:pic>
            <p:nvPicPr>
              <p:cNvPr id="6" name="Picture 3" descr="python3_ir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4473650" y="2780928"/>
                <a:ext cx="4608121" cy="3239566"/>
              </a:xfrm>
              <a:prstGeom prst="rect">
                <a:avLst/>
              </a:prstGeom>
              <a:noFill/>
              <a:ln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  <p:sp>
            <p:nvSpPr>
              <p:cNvPr id="7" name="Rectangle 2"/>
              <p:cNvSpPr txBox="1">
                <a:spLocks noChangeArrowheads="1"/>
              </p:cNvSpPr>
              <p:nvPr/>
            </p:nvSpPr>
            <p:spPr>
              <a:xfrm>
                <a:off x="4981808" y="1810509"/>
                <a:ext cx="3081535" cy="970419"/>
              </a:xfrm>
              <a:prstGeom prst="rect">
                <a:avLst/>
              </a:prstGeom>
            </p:spPr>
            <p:txBody>
              <a:bodyPr/>
              <a:lstStyle>
                <a:lvl1pPr algn="ctr" defTabSz="914400" rtl="0" eaLnBrk="1" latinLnBrk="0" hangingPunct="1"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>
                  <a:lnSpc>
                    <a:spcPct val="150000"/>
                  </a:lnSpc>
                </a:pPr>
                <a:r>
                  <a:rPr lang="el-GR" altLang="el-GR" sz="2000" b="1" dirty="0" smtClean="0">
                    <a:solidFill>
                      <a:srgbClr val="8000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Comic Sans MS" pitchFamily="66" charset="0"/>
                  </a:rPr>
                  <a:t>… και ο ίδιος </a:t>
                </a:r>
                <a:r>
                  <a:rPr lang="el-GR" altLang="el-GR" sz="2000" b="1" dirty="0">
                    <a:solidFill>
                      <a:srgbClr val="8000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Comic Sans MS" pitchFamily="66" charset="0"/>
                  </a:rPr>
                  <a:t>πύθωνας στο υπέρυθρο!</a:t>
                </a:r>
              </a:p>
            </p:txBody>
          </p:sp>
        </p:grpSp>
        <p:sp>
          <p:nvSpPr>
            <p:cNvPr id="10" name="TextBox 9"/>
            <p:cNvSpPr txBox="1"/>
            <p:nvPr/>
          </p:nvSpPr>
          <p:spPr>
            <a:xfrm>
              <a:off x="8721731" y="2780928"/>
              <a:ext cx="36004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F</a:t>
              </a:r>
              <a:endParaRPr lang="el-GR" dirty="0"/>
            </a:p>
          </p:txBody>
        </p:sp>
      </p:grpSp>
    </p:spTree>
    <p:extLst>
      <p:ext uri="{BB962C8B-B14F-4D97-AF65-F5344CB8AC3E}">
        <p14:creationId xmlns:p14="http://schemas.microsoft.com/office/powerpoint/2010/main" val="1891357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υποσέλιδου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dirty="0" err="1" smtClean="0">
                <a:solidFill>
                  <a:schemeClr val="tx1"/>
                </a:solidFill>
              </a:rPr>
              <a:t>Μερκ</a:t>
            </a:r>
            <a:r>
              <a:rPr lang="el-GR" dirty="0" smtClean="0">
                <a:solidFill>
                  <a:schemeClr val="tx1"/>
                </a:solidFill>
              </a:rPr>
              <a:t>. Παναγιωτόπουλος - Φυσικός        </a:t>
            </a:r>
            <a:r>
              <a:rPr lang="en-US" dirty="0" smtClean="0">
                <a:solidFill>
                  <a:schemeClr val="tx1"/>
                </a:solidFill>
              </a:rPr>
              <a:t>www.merkopanas.blogspot.gr</a:t>
            </a:r>
            <a:endParaRPr lang="el-GR" dirty="0">
              <a:solidFill>
                <a:schemeClr val="tx1"/>
              </a:solidFill>
            </a:endParaRPr>
          </a:p>
        </p:txBody>
      </p:sp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24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9" name="Ομάδα 8"/>
          <p:cNvGrpSpPr/>
          <p:nvPr/>
        </p:nvGrpSpPr>
        <p:grpSpPr>
          <a:xfrm>
            <a:off x="6392013" y="2076102"/>
            <a:ext cx="4691174" cy="3704909"/>
            <a:chOff x="5099370" y="2159228"/>
            <a:chExt cx="4220120" cy="3704909"/>
          </a:xfrm>
        </p:grpSpPr>
        <p:pic>
          <p:nvPicPr>
            <p:cNvPr id="7170" name="Picture 2" descr="C:\Users\Merkouris\Desktop\αρχείο λήψης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99370" y="2620893"/>
              <a:ext cx="4220120" cy="32432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Ορθογώνιο 6"/>
            <p:cNvSpPr/>
            <p:nvPr/>
          </p:nvSpPr>
          <p:spPr>
            <a:xfrm>
              <a:off x="5348879" y="2159228"/>
              <a:ext cx="3721102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l-GR" altLang="el-GR" sz="2000" b="1" dirty="0" smtClean="0">
                  <a:solidFill>
                    <a:srgbClr val="800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omic Sans MS" pitchFamily="66" charset="0"/>
                </a:rPr>
                <a:t>… και</a:t>
              </a:r>
              <a:r>
                <a:rPr lang="el-GR" altLang="el-GR" sz="2000" dirty="0" smtClean="0">
                  <a:solidFill>
                    <a:srgbClr val="800000"/>
                  </a:solidFill>
                  <a:latin typeface="Comic Sans MS" panose="030F0702030302020204" pitchFamily="66" charset="0"/>
                </a:rPr>
                <a:t> </a:t>
              </a:r>
              <a:r>
                <a:rPr lang="el-GR" altLang="el-GR" sz="2000" b="1" dirty="0">
                  <a:solidFill>
                    <a:srgbClr val="800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omic Sans MS" pitchFamily="66" charset="0"/>
                </a:rPr>
                <a:t>Θερμόαιμα ζώα.</a:t>
              </a:r>
              <a:endParaRPr lang="el-GR" sz="2000" dirty="0">
                <a:solidFill>
                  <a:srgbClr val="800000"/>
                </a:solidFill>
                <a:latin typeface="Comic Sans MS" panose="030F0702030302020204" pitchFamily="66" charset="0"/>
              </a:endParaRPr>
            </a:p>
          </p:txBody>
        </p:sp>
      </p:grpSp>
      <p:grpSp>
        <p:nvGrpSpPr>
          <p:cNvPr id="4" name="Ομάδα 3"/>
          <p:cNvGrpSpPr/>
          <p:nvPr/>
        </p:nvGrpSpPr>
        <p:grpSpPr>
          <a:xfrm>
            <a:off x="1240542" y="745839"/>
            <a:ext cx="4855458" cy="3496677"/>
            <a:chOff x="123461" y="1124521"/>
            <a:chExt cx="4855458" cy="3496677"/>
          </a:xfrm>
        </p:grpSpPr>
        <p:grpSp>
          <p:nvGrpSpPr>
            <p:cNvPr id="8" name="Ομάδα 7"/>
            <p:cNvGrpSpPr/>
            <p:nvPr/>
          </p:nvGrpSpPr>
          <p:grpSpPr>
            <a:xfrm>
              <a:off x="123461" y="1124521"/>
              <a:ext cx="4855458" cy="3496677"/>
              <a:chOff x="123461" y="1124521"/>
              <a:chExt cx="4855458" cy="3496677"/>
            </a:xfrm>
          </p:grpSpPr>
          <p:pic>
            <p:nvPicPr>
              <p:cNvPr id="5" name="Picture 3" descr="lizard1_ir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123461" y="1124521"/>
                <a:ext cx="4855458" cy="3096567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6" name="Ορθογώνιο 5"/>
              <p:cNvSpPr/>
              <p:nvPr/>
            </p:nvSpPr>
            <p:spPr>
              <a:xfrm>
                <a:off x="1475698" y="4221088"/>
                <a:ext cx="1697901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l-GR" altLang="el-GR" sz="2000" b="1" dirty="0">
                    <a:solidFill>
                      <a:srgbClr val="8000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Comic Sans MS" pitchFamily="66" charset="0"/>
                  </a:rPr>
                  <a:t>Ψυχρόαιμα …</a:t>
                </a:r>
                <a:endParaRPr lang="el-GR" sz="2000" dirty="0">
                  <a:solidFill>
                    <a:srgbClr val="800000"/>
                  </a:solidFill>
                </a:endParaRPr>
              </a:p>
            </p:txBody>
          </p:sp>
        </p:grpSp>
        <p:sp>
          <p:nvSpPr>
            <p:cNvPr id="10" name="TextBox 9"/>
            <p:cNvSpPr txBox="1"/>
            <p:nvPr/>
          </p:nvSpPr>
          <p:spPr>
            <a:xfrm>
              <a:off x="4618879" y="1139695"/>
              <a:ext cx="36004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F</a:t>
              </a:r>
              <a:endParaRPr lang="el-GR" dirty="0"/>
            </a:p>
          </p:txBody>
        </p:sp>
      </p:grpSp>
    </p:spTree>
    <p:extLst>
      <p:ext uri="{BB962C8B-B14F-4D97-AF65-F5344CB8AC3E}">
        <p14:creationId xmlns:p14="http://schemas.microsoft.com/office/powerpoint/2010/main" val="2942696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υποσέλιδου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dirty="0" err="1" smtClean="0">
                <a:solidFill>
                  <a:schemeClr val="tx1"/>
                </a:solidFill>
              </a:rPr>
              <a:t>Μερκ</a:t>
            </a:r>
            <a:r>
              <a:rPr lang="el-GR" dirty="0" smtClean="0">
                <a:solidFill>
                  <a:schemeClr val="tx1"/>
                </a:solidFill>
              </a:rPr>
              <a:t>. Παναγιωτόπουλος - Φυσικός        </a:t>
            </a:r>
            <a:r>
              <a:rPr lang="en-US" dirty="0" smtClean="0">
                <a:solidFill>
                  <a:schemeClr val="tx1"/>
                </a:solidFill>
              </a:rPr>
              <a:t>www.merkopanas.blogspot.gr</a:t>
            </a:r>
            <a:endParaRPr lang="el-GR" dirty="0">
              <a:solidFill>
                <a:schemeClr val="tx1"/>
              </a:solidFill>
            </a:endParaRPr>
          </a:p>
        </p:txBody>
      </p:sp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25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2307360" y="163349"/>
            <a:ext cx="7345363" cy="575345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l-GR" altLang="el-GR" sz="24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Ένα παραθαλάσσιο αστικό τοπίο</a:t>
            </a: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1869787" y="4979750"/>
            <a:ext cx="8687377" cy="1186266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50000"/>
              </a:lnSpc>
            </a:pPr>
            <a:r>
              <a:rPr lang="el-GR" altLang="el-GR" sz="2000" b="1" dirty="0">
                <a:latin typeface="Comic Sans MS" pitchFamily="66" charset="0"/>
              </a:rPr>
              <a:t>Το</a:t>
            </a:r>
            <a:r>
              <a:rPr lang="el-GR" altLang="el-GR" sz="2000" dirty="0">
                <a:latin typeface="Comic Sans MS" pitchFamily="66" charset="0"/>
              </a:rPr>
              <a:t> </a:t>
            </a:r>
            <a:r>
              <a:rPr lang="el-GR" altLang="el-GR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κόκκινο</a:t>
            </a:r>
            <a:r>
              <a:rPr lang="el-GR" altLang="el-GR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 </a:t>
            </a:r>
            <a:r>
              <a:rPr lang="el-GR" altLang="el-GR" sz="2000" dirty="0">
                <a:latin typeface="Comic Sans MS" pitchFamily="66" charset="0"/>
              </a:rPr>
              <a:t>-</a:t>
            </a:r>
            <a:r>
              <a:rPr lang="el-GR" altLang="el-GR" sz="2400" dirty="0">
                <a:latin typeface="Comic Sans MS" pitchFamily="66" charset="0"/>
              </a:rPr>
              <a:t> </a:t>
            </a:r>
            <a:r>
              <a:rPr lang="el-GR" altLang="el-GR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κίτρινο</a:t>
            </a:r>
            <a:r>
              <a:rPr lang="el-GR" altLang="el-GR" sz="2400" dirty="0">
                <a:latin typeface="Comic Sans MS" pitchFamily="66" charset="0"/>
              </a:rPr>
              <a:t> </a:t>
            </a:r>
            <a:r>
              <a:rPr lang="en-US" altLang="el-GR" sz="2400" dirty="0">
                <a:latin typeface="Comic Sans MS" pitchFamily="66" charset="0"/>
              </a:rPr>
              <a:t> </a:t>
            </a:r>
            <a:r>
              <a:rPr lang="el-GR" altLang="el-GR" sz="20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</a:rPr>
              <a:t>είναι οι πιο θερμές περιοχές</a:t>
            </a:r>
            <a:r>
              <a:rPr lang="en-US" altLang="el-GR" sz="20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</a:rPr>
              <a:t> </a:t>
            </a:r>
            <a:r>
              <a:rPr lang="el-GR" altLang="el-GR" sz="20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</a:rPr>
              <a:t>(κτίρια-δρόμοι)</a:t>
            </a:r>
          </a:p>
          <a:p>
            <a:pPr algn="just">
              <a:lnSpc>
                <a:spcPct val="150000"/>
              </a:lnSpc>
            </a:pPr>
            <a:r>
              <a:rPr lang="el-GR" altLang="el-GR" sz="2000" b="1" dirty="0">
                <a:latin typeface="Comic Sans MS" pitchFamily="66" charset="0"/>
              </a:rPr>
              <a:t>Το</a:t>
            </a:r>
            <a:r>
              <a:rPr lang="el-GR" altLang="el-GR" sz="2000" dirty="0">
                <a:latin typeface="Comic Sans MS" pitchFamily="66" charset="0"/>
              </a:rPr>
              <a:t> </a:t>
            </a:r>
            <a:r>
              <a:rPr lang="el-GR" altLang="el-GR" sz="2400" b="1" dirty="0" err="1" smtClean="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μπλέ</a:t>
            </a:r>
            <a:r>
              <a:rPr lang="el-GR" altLang="el-GR" sz="2000" b="1" dirty="0" smtClean="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 </a:t>
            </a:r>
            <a:r>
              <a:rPr lang="el-GR" altLang="el-GR" sz="2000" dirty="0" smtClean="0">
                <a:latin typeface="Comic Sans MS" pitchFamily="66" charset="0"/>
              </a:rPr>
              <a:t>- </a:t>
            </a:r>
            <a:r>
              <a:rPr lang="el-GR" altLang="el-GR" sz="2400" b="1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πράσινο</a:t>
            </a:r>
            <a:r>
              <a:rPr lang="el-GR" altLang="el-GR" sz="2000" dirty="0" smtClean="0">
                <a:latin typeface="Comic Sans MS" pitchFamily="66" charset="0"/>
              </a:rPr>
              <a:t> </a:t>
            </a:r>
            <a:r>
              <a:rPr lang="el-GR" altLang="el-GR" sz="2000" b="1" dirty="0">
                <a:latin typeface="Comic Sans MS" pitchFamily="66" charset="0"/>
              </a:rPr>
              <a:t>είναι οι ψυχρότερες</a:t>
            </a:r>
            <a:r>
              <a:rPr lang="en-US" altLang="el-GR" sz="2000" b="1" dirty="0">
                <a:latin typeface="Comic Sans MS" pitchFamily="66" charset="0"/>
              </a:rPr>
              <a:t> </a:t>
            </a:r>
            <a:r>
              <a:rPr lang="el-GR" altLang="el-GR" sz="2000" b="1" dirty="0">
                <a:latin typeface="Comic Sans MS" pitchFamily="66" charset="0"/>
              </a:rPr>
              <a:t>(νερό-</a:t>
            </a:r>
            <a:r>
              <a:rPr lang="el-GR" altLang="el-GR" sz="2000" b="1" dirty="0" err="1">
                <a:latin typeface="Comic Sans MS" pitchFamily="66" charset="0"/>
              </a:rPr>
              <a:t>βλάστησ</a:t>
            </a:r>
            <a:r>
              <a:rPr lang="el-GR" altLang="el-GR" sz="2000" b="1" dirty="0">
                <a:latin typeface="Comic Sans MS" pitchFamily="66" charset="0"/>
              </a:rPr>
              <a:t>η)</a:t>
            </a:r>
          </a:p>
        </p:txBody>
      </p:sp>
      <p:grpSp>
        <p:nvGrpSpPr>
          <p:cNvPr id="9" name="Ομάδα 8"/>
          <p:cNvGrpSpPr/>
          <p:nvPr/>
        </p:nvGrpSpPr>
        <p:grpSpPr>
          <a:xfrm>
            <a:off x="2171700" y="596922"/>
            <a:ext cx="7848600" cy="4382828"/>
            <a:chOff x="668324" y="864777"/>
            <a:chExt cx="7848600" cy="4382828"/>
          </a:xfrm>
        </p:grpSpPr>
        <p:pic>
          <p:nvPicPr>
            <p:cNvPr id="6" name="Picture 4" descr="urban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668324" y="1340768"/>
              <a:ext cx="7848600" cy="3906837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Ορθογώνιο 6"/>
            <p:cNvSpPr/>
            <p:nvPr/>
          </p:nvSpPr>
          <p:spPr>
            <a:xfrm>
              <a:off x="1761786" y="864777"/>
              <a:ext cx="1657826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l-GR" altLang="el-GR" sz="2400" b="1" dirty="0">
                  <a:solidFill>
                    <a:srgbClr val="800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omic Sans MS" pitchFamily="66" charset="0"/>
                </a:rPr>
                <a:t>σε Ορατό </a:t>
              </a:r>
              <a:endParaRPr lang="el-GR" sz="2400" dirty="0"/>
            </a:p>
          </p:txBody>
        </p:sp>
        <p:sp>
          <p:nvSpPr>
            <p:cNvPr id="8" name="Ορθογώνιο 7"/>
            <p:cNvSpPr/>
            <p:nvPr/>
          </p:nvSpPr>
          <p:spPr>
            <a:xfrm>
              <a:off x="5364088" y="865992"/>
              <a:ext cx="2571538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l-GR" altLang="el-GR" sz="2400" b="1" dirty="0">
                  <a:solidFill>
                    <a:srgbClr val="800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omic Sans MS" pitchFamily="66" charset="0"/>
                </a:rPr>
                <a:t>και σε Υπέρυθρο</a:t>
              </a:r>
              <a:endParaRPr lang="el-GR" sz="2400" dirty="0"/>
            </a:p>
          </p:txBody>
        </p:sp>
      </p:grpSp>
    </p:spTree>
    <p:extLst>
      <p:ext uri="{BB962C8B-B14F-4D97-AF65-F5344CB8AC3E}">
        <p14:creationId xmlns:p14="http://schemas.microsoft.com/office/powerpoint/2010/main" val="2742865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υποσέλιδου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dirty="0" err="1" smtClean="0">
                <a:solidFill>
                  <a:schemeClr val="tx1"/>
                </a:solidFill>
              </a:rPr>
              <a:t>Μερκ</a:t>
            </a:r>
            <a:r>
              <a:rPr lang="el-GR" dirty="0" smtClean="0">
                <a:solidFill>
                  <a:schemeClr val="tx1"/>
                </a:solidFill>
              </a:rPr>
              <a:t>. Παναγιωτόπουλος - Φυσικός        </a:t>
            </a:r>
            <a:r>
              <a:rPr lang="en-US" dirty="0" smtClean="0">
                <a:solidFill>
                  <a:schemeClr val="tx1"/>
                </a:solidFill>
              </a:rPr>
              <a:t>www.merkopanas.blogspot.gr</a:t>
            </a:r>
            <a:endParaRPr lang="el-GR" dirty="0">
              <a:solidFill>
                <a:schemeClr val="tx1"/>
              </a:solidFill>
            </a:endParaRPr>
          </a:p>
        </p:txBody>
      </p:sp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26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12" name="Ομάδα 11"/>
          <p:cNvGrpSpPr/>
          <p:nvPr/>
        </p:nvGrpSpPr>
        <p:grpSpPr>
          <a:xfrm>
            <a:off x="1703512" y="848312"/>
            <a:ext cx="3455789" cy="4682369"/>
            <a:chOff x="611560" y="850069"/>
            <a:chExt cx="3455789" cy="4682369"/>
          </a:xfrm>
        </p:grpSpPr>
        <p:sp>
          <p:nvSpPr>
            <p:cNvPr id="4" name="Rectangle 2"/>
            <p:cNvSpPr txBox="1">
              <a:spLocks noChangeArrowheads="1"/>
            </p:cNvSpPr>
            <p:nvPr/>
          </p:nvSpPr>
          <p:spPr>
            <a:xfrm>
              <a:off x="611560" y="850069"/>
              <a:ext cx="3455789" cy="503783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l-GR" altLang="el-GR" sz="2000" b="1" dirty="0">
                  <a:solidFill>
                    <a:srgbClr val="800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omic Sans MS" pitchFamily="66" charset="0"/>
                </a:rPr>
                <a:t>Το ανθρώπινο σώμα</a:t>
              </a:r>
            </a:p>
          </p:txBody>
        </p:sp>
        <p:grpSp>
          <p:nvGrpSpPr>
            <p:cNvPr id="8" name="Ομάδα 7"/>
            <p:cNvGrpSpPr/>
            <p:nvPr/>
          </p:nvGrpSpPr>
          <p:grpSpPr>
            <a:xfrm>
              <a:off x="611560" y="1382554"/>
              <a:ext cx="3384054" cy="4149884"/>
              <a:chOff x="611560" y="1382554"/>
              <a:chExt cx="3384054" cy="4149884"/>
            </a:xfrm>
          </p:grpSpPr>
          <p:pic>
            <p:nvPicPr>
              <p:cNvPr id="5" name="Picture 3" descr="body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611560" y="1382554"/>
                <a:ext cx="3384054" cy="4149884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sp>
            <p:nvSpPr>
              <p:cNvPr id="7" name="TextBox 6"/>
              <p:cNvSpPr txBox="1"/>
              <p:nvPr/>
            </p:nvSpPr>
            <p:spPr>
              <a:xfrm>
                <a:off x="611560" y="5163106"/>
                <a:ext cx="1080120" cy="369332"/>
              </a:xfrm>
              <a:prstGeom prst="rect">
                <a:avLst/>
              </a:prstGeom>
              <a:solidFill>
                <a:schemeClr val="tx1"/>
              </a:solidFill>
            </p:spPr>
            <p:txBody>
              <a:bodyPr wrap="square" rtlCol="0">
                <a:spAutoFit/>
              </a:bodyPr>
              <a:lstStyle/>
              <a:p>
                <a:endParaRPr lang="el-GR" dirty="0"/>
              </a:p>
            </p:txBody>
          </p:sp>
        </p:grpSp>
      </p:grpSp>
      <p:grpSp>
        <p:nvGrpSpPr>
          <p:cNvPr id="13" name="Ομάδα 12"/>
          <p:cNvGrpSpPr/>
          <p:nvPr/>
        </p:nvGrpSpPr>
        <p:grpSpPr>
          <a:xfrm>
            <a:off x="6312024" y="1026854"/>
            <a:ext cx="4176712" cy="4503826"/>
            <a:chOff x="4427860" y="797551"/>
            <a:chExt cx="4176712" cy="4503826"/>
          </a:xfrm>
        </p:grpSpPr>
        <p:grpSp>
          <p:nvGrpSpPr>
            <p:cNvPr id="10" name="Ομάδα 9"/>
            <p:cNvGrpSpPr/>
            <p:nvPr/>
          </p:nvGrpSpPr>
          <p:grpSpPr>
            <a:xfrm>
              <a:off x="4427860" y="1613614"/>
              <a:ext cx="4176712" cy="3687763"/>
              <a:chOff x="4427860" y="1489506"/>
              <a:chExt cx="4176712" cy="3687763"/>
            </a:xfrm>
          </p:grpSpPr>
          <p:pic>
            <p:nvPicPr>
              <p:cNvPr id="6" name="Picture 4" descr="legs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4427860" y="1489506"/>
                <a:ext cx="4176712" cy="3687763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sp>
            <p:nvSpPr>
              <p:cNvPr id="9" name="TextBox 8"/>
              <p:cNvSpPr txBox="1"/>
              <p:nvPr/>
            </p:nvSpPr>
            <p:spPr>
              <a:xfrm>
                <a:off x="6516216" y="4807937"/>
                <a:ext cx="2088356" cy="369332"/>
              </a:xfrm>
              <a:prstGeom prst="rect">
                <a:avLst/>
              </a:prstGeom>
              <a:solidFill>
                <a:schemeClr val="tx1"/>
              </a:solidFill>
            </p:spPr>
            <p:txBody>
              <a:bodyPr wrap="square" rtlCol="0">
                <a:spAutoFit/>
              </a:bodyPr>
              <a:lstStyle/>
              <a:p>
                <a:endParaRPr lang="el-GR" dirty="0"/>
              </a:p>
            </p:txBody>
          </p:sp>
        </p:grpSp>
        <p:sp>
          <p:nvSpPr>
            <p:cNvPr id="11" name="TextBox 10"/>
            <p:cNvSpPr txBox="1"/>
            <p:nvPr/>
          </p:nvSpPr>
          <p:spPr>
            <a:xfrm>
              <a:off x="5250754" y="797551"/>
              <a:ext cx="2664296" cy="707886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ctr"/>
              <a:r>
                <a:rPr lang="el-GR" sz="2000" b="1" dirty="0">
                  <a:solidFill>
                    <a:srgbClr val="8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anose="030F0702030302020204" pitchFamily="66" charset="0"/>
                </a:rPr>
                <a:t>Το ένα πόδι είναι τραυματισμένο</a:t>
              </a:r>
            </a:p>
          </p:txBody>
        </p:sp>
      </p:grpSp>
      <p:pic>
        <p:nvPicPr>
          <p:cNvPr id="10242" name="Picture 2" descr="C:\Users\Merkouris\Desktop\Χωρίς τίτλο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7567" y="1988840"/>
            <a:ext cx="1224457" cy="2232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9275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υποσέλιδου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dirty="0" err="1" smtClean="0">
                <a:solidFill>
                  <a:schemeClr val="tx1"/>
                </a:solidFill>
              </a:rPr>
              <a:t>Μερκ</a:t>
            </a:r>
            <a:r>
              <a:rPr lang="el-GR" dirty="0" smtClean="0">
                <a:solidFill>
                  <a:schemeClr val="tx1"/>
                </a:solidFill>
              </a:rPr>
              <a:t>. Παναγιωτόπουλος - Φυσικός        </a:t>
            </a:r>
            <a:r>
              <a:rPr lang="en-US" dirty="0" smtClean="0">
                <a:solidFill>
                  <a:schemeClr val="tx1"/>
                </a:solidFill>
              </a:rPr>
              <a:t>www.merkopanas.blogspot.gr</a:t>
            </a:r>
            <a:endParaRPr lang="el-GR" dirty="0">
              <a:solidFill>
                <a:schemeClr val="tx1"/>
              </a:solidFill>
            </a:endParaRPr>
          </a:p>
        </p:txBody>
      </p:sp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27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298234" y="260649"/>
            <a:ext cx="34563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32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Νυκτερινή όραση </a:t>
            </a:r>
          </a:p>
        </p:txBody>
      </p:sp>
      <p:pic>
        <p:nvPicPr>
          <p:cNvPr id="10243" name="Picture 3" descr="C:\Users\Merkouris\Desktop\αρχείο λήψης (1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1584" y="4077073"/>
            <a:ext cx="3096344" cy="19976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C:\Users\Merkouris\Desktop\754cddafd9697a337ce8abde60ef895a_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5721" y="928904"/>
            <a:ext cx="4653651" cy="28719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Ομάδα 6"/>
          <p:cNvGrpSpPr/>
          <p:nvPr/>
        </p:nvGrpSpPr>
        <p:grpSpPr>
          <a:xfrm>
            <a:off x="7176121" y="3800873"/>
            <a:ext cx="2444655" cy="2512767"/>
            <a:chOff x="6012160" y="3645024"/>
            <a:chExt cx="2444655" cy="2512767"/>
          </a:xfrm>
        </p:grpSpPr>
        <p:pic>
          <p:nvPicPr>
            <p:cNvPr id="10242" name="Picture 2" descr="C:\Users\Merkouris\Desktop\quadeye.jpg"/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12160" y="3645024"/>
              <a:ext cx="2381250" cy="215265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TextBox 5"/>
            <p:cNvSpPr txBox="1"/>
            <p:nvPr/>
          </p:nvSpPr>
          <p:spPr>
            <a:xfrm>
              <a:off x="6077999" y="5573016"/>
              <a:ext cx="237881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l-GR" sz="1600" b="1" dirty="0">
                  <a:latin typeface="Comic Sans MS" panose="030F0702030302020204" pitchFamily="66" charset="0"/>
                </a:rPr>
                <a:t>Κράνος με διόπτρες για νυκτερινή όραση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305087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000"/>
                                        <p:tgtEl>
                                          <p:spTgt spid="10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500"/>
                                        <p:tgtEl>
                                          <p:spTgt spid="10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4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υποσέλιδου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>
                <a:solidFill>
                  <a:prstClr val="black">
                    <a:tint val="75000"/>
                  </a:prstClr>
                </a:solidFill>
              </a:rPr>
              <a:t>Μερκ. Παναγιωτόπουλος - Φυσικός        </a:t>
            </a: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www.merkopanas.blogspot.gr</a:t>
            </a: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28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4" name="Εικόνα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746" y="1470346"/>
            <a:ext cx="3333750" cy="333375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398981" y="331098"/>
            <a:ext cx="53940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el-GR" sz="2400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Περίεργα</a:t>
            </a:r>
            <a:r>
              <a:rPr lang="en-US" sz="2400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”</a:t>
            </a:r>
            <a:r>
              <a:rPr lang="el-GR" sz="2400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αντικείμενα για…</a:t>
            </a:r>
            <a:r>
              <a:rPr lang="en-US" sz="2400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l-GR" sz="2400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δώρα.</a:t>
            </a:r>
            <a:endParaRPr lang="el-GR" sz="2400" b="1" dirty="0">
              <a:solidFill>
                <a:srgbClr val="8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59306" y="4797164"/>
            <a:ext cx="317119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latin typeface="Comic Sans MS" panose="030F0702030302020204" pitchFamily="66" charset="0"/>
              </a:rPr>
              <a:t>T-</a:t>
            </a:r>
            <a:r>
              <a:rPr lang="el-GR" sz="1400" b="1" dirty="0" err="1">
                <a:latin typeface="Comic Sans MS" panose="030F0702030302020204" pitchFamily="66" charset="0"/>
              </a:rPr>
              <a:t>σερτ</a:t>
            </a:r>
            <a:r>
              <a:rPr lang="el-GR" sz="1400" b="1" dirty="0">
                <a:latin typeface="Comic Sans MS" panose="030F0702030302020204" pitchFamily="66" charset="0"/>
              </a:rPr>
              <a:t> </a:t>
            </a:r>
            <a:r>
              <a:rPr lang="el-GR" sz="1400" b="1" dirty="0" err="1" smtClean="0">
                <a:latin typeface="Comic Sans MS" panose="030F0702030302020204" pitchFamily="66" charset="0"/>
              </a:rPr>
              <a:t>διαδραστικό</a:t>
            </a:r>
            <a:r>
              <a:rPr lang="en-US" sz="1400" b="1" dirty="0" smtClean="0">
                <a:latin typeface="Comic Sans MS" panose="030F0702030302020204" pitchFamily="66" charset="0"/>
              </a:rPr>
              <a:t> </a:t>
            </a:r>
            <a:r>
              <a:rPr lang="el-GR" sz="1400" b="1" dirty="0" smtClean="0">
                <a:latin typeface="Comic Sans MS" panose="030F0702030302020204" pitchFamily="66" charset="0"/>
              </a:rPr>
              <a:t>στο υπεριώδες</a:t>
            </a:r>
            <a:endParaRPr lang="el-GR" sz="1400" b="1" dirty="0">
              <a:latin typeface="Comic Sans MS" panose="030F0702030302020204" pitchFamily="66" charset="0"/>
            </a:endParaRPr>
          </a:p>
        </p:txBody>
      </p:sp>
      <p:pic>
        <p:nvPicPr>
          <p:cNvPr id="8" name="Εικόνα 7">
            <a:hlinkClick r:id="rId3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7044" y="938935"/>
            <a:ext cx="3769356" cy="2325277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587242" y="3377778"/>
            <a:ext cx="31089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1400" b="1" dirty="0" smtClean="0">
                <a:latin typeface="Comic Sans MS" panose="030F0702030302020204" pitchFamily="66" charset="0"/>
              </a:rPr>
              <a:t>Διακοσμητικό περιβάλλον ενυδρείου</a:t>
            </a:r>
          </a:p>
          <a:p>
            <a:pPr algn="ctr"/>
            <a:r>
              <a:rPr lang="el-GR" sz="1400" dirty="0" smtClean="0">
                <a:latin typeface="Comic Sans MS" panose="030F0702030302020204" pitchFamily="66" charset="0"/>
              </a:rPr>
              <a:t>(κάνε αριστερό κλικ στην εικόνα)</a:t>
            </a:r>
            <a:endParaRPr lang="el-GR" sz="1400" dirty="0">
              <a:latin typeface="Comic Sans MS" panose="030F0702030302020204" pitchFamily="66" charset="0"/>
            </a:endParaRPr>
          </a:p>
        </p:txBody>
      </p:sp>
      <p:pic>
        <p:nvPicPr>
          <p:cNvPr id="11" name="Εικόνα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5062" y="1113385"/>
            <a:ext cx="3382934" cy="3382934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8575905" y="4496319"/>
            <a:ext cx="28212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400" b="1" dirty="0" smtClean="0">
                <a:latin typeface="Comic Sans MS" panose="030F0702030302020204" pitchFamily="66" charset="0"/>
              </a:rPr>
              <a:t>Φόρεμα που φέγγει στο σκοτάδι</a:t>
            </a:r>
            <a:endParaRPr lang="el-GR" sz="1400" b="1" dirty="0">
              <a:latin typeface="Comic Sans MS" panose="030F0702030302020204" pitchFamily="66" charset="0"/>
            </a:endParaRPr>
          </a:p>
        </p:txBody>
      </p:sp>
      <p:pic>
        <p:nvPicPr>
          <p:cNvPr id="13" name="Εικόνα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6853" y="3969015"/>
            <a:ext cx="2271852" cy="22718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7198704" y="5453253"/>
            <a:ext cx="201918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1400" b="1" dirty="0" smtClean="0">
                <a:latin typeface="Comic Sans MS" panose="030F0702030302020204" pitchFamily="66" charset="0"/>
              </a:rPr>
              <a:t>Νύχια που φέγγουν</a:t>
            </a:r>
            <a:endParaRPr lang="el-GR" sz="1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695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000"/>
                            </p:stCondLst>
                            <p:childTnLst>
                              <p:par>
                                <p:cTn id="36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50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10" grpId="0"/>
      <p:bldP spid="12" grpId="0"/>
      <p:bldP spid="7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υποσέλιδου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dirty="0" err="1" smtClean="0">
                <a:solidFill>
                  <a:schemeClr val="tx1"/>
                </a:solidFill>
              </a:rPr>
              <a:t>Μερκ</a:t>
            </a:r>
            <a:r>
              <a:rPr lang="el-GR" dirty="0" smtClean="0">
                <a:solidFill>
                  <a:schemeClr val="tx1"/>
                </a:solidFill>
              </a:rPr>
              <a:t>. Παναγιωτόπουλος - Φυσικός        </a:t>
            </a:r>
            <a:r>
              <a:rPr lang="en-US" dirty="0" smtClean="0">
                <a:solidFill>
                  <a:schemeClr val="tx1"/>
                </a:solidFill>
              </a:rPr>
              <a:t>www.merkopanas.blogspot.gr</a:t>
            </a:r>
            <a:endParaRPr lang="el-GR" dirty="0">
              <a:solidFill>
                <a:schemeClr val="tx1"/>
              </a:solidFill>
            </a:endParaRPr>
          </a:p>
        </p:txBody>
      </p:sp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29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67608" y="476672"/>
            <a:ext cx="704744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l-GR" sz="2000" b="1" dirty="0">
                <a:latin typeface="Comic Sans MS" panose="030F0702030302020204" pitchFamily="66" charset="0"/>
              </a:rPr>
              <a:t>Στο </a:t>
            </a:r>
            <a:r>
              <a:rPr lang="el-GR" sz="2000" b="1" dirty="0" smtClean="0">
                <a:latin typeface="Comic Sans MS" panose="030F0702030302020204" pitchFamily="66" charset="0"/>
                <a:hlinkClick r:id="rId2"/>
              </a:rPr>
              <a:t>βίντεο</a:t>
            </a:r>
            <a:r>
              <a:rPr lang="el-GR" sz="2000" b="1" dirty="0" smtClean="0">
                <a:latin typeface="Comic Sans MS" panose="030F0702030302020204" pitchFamily="66" charset="0"/>
              </a:rPr>
              <a:t> βλέπουμε </a:t>
            </a:r>
            <a:r>
              <a:rPr lang="el-GR" sz="2000" b="1" dirty="0">
                <a:latin typeface="Comic Sans MS" panose="030F0702030302020204" pitchFamily="66" charset="0"/>
              </a:rPr>
              <a:t>τα λάστιχα αγωνιστικού αυτοκινήτου μετά την αντικατάστασή τους</a:t>
            </a:r>
            <a:r>
              <a:rPr lang="en-US" sz="2000" b="1" dirty="0">
                <a:latin typeface="Comic Sans MS" panose="030F0702030302020204" pitchFamily="66" charset="0"/>
              </a:rPr>
              <a:t>.</a:t>
            </a:r>
            <a:r>
              <a:rPr lang="el-GR" sz="2000" b="1" dirty="0">
                <a:latin typeface="Comic Sans MS" panose="030F0702030302020204" pitchFamily="66" charset="0"/>
              </a:rPr>
              <a:t> Η λήψη έχει γίνει στη διάρκεια αγώνων </a:t>
            </a:r>
            <a:r>
              <a:rPr lang="en-US" sz="2000" b="1" dirty="0">
                <a:latin typeface="Comic Sans MS" panose="030F0702030302020204" pitchFamily="66" charset="0"/>
                <a:hlinkClick r:id="rId3"/>
              </a:rPr>
              <a:t>Nascar</a:t>
            </a:r>
            <a:r>
              <a:rPr lang="en-US" sz="2000" b="1" dirty="0">
                <a:latin typeface="Comic Sans MS" panose="030F0702030302020204" pitchFamily="66" charset="0"/>
              </a:rPr>
              <a:t>, </a:t>
            </a:r>
            <a:r>
              <a:rPr lang="el-GR" sz="2000" b="1" dirty="0">
                <a:latin typeface="Comic Sans MS" panose="030F0702030302020204" pitchFamily="66" charset="0"/>
              </a:rPr>
              <a:t>με θερμική κάμερα υπερύθρου.</a:t>
            </a:r>
          </a:p>
        </p:txBody>
      </p:sp>
      <p:pic>
        <p:nvPicPr>
          <p:cNvPr id="11266" name="Picture 2" descr="C:\Users\Merkouris\Desktop\images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8537" y="2336801"/>
            <a:ext cx="6202924" cy="31014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8824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0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υποσέλιδου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>
                <a:solidFill>
                  <a:prstClr val="black">
                    <a:tint val="75000"/>
                  </a:prstClr>
                </a:solidFill>
              </a:rPr>
              <a:t>Μερκ. Παναγιωτόπουλος - Φυσικός        </a:t>
            </a: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www.merkopanas.blogspot.gr</a:t>
            </a: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3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4" name="Εικόνα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Rectangle 4"/>
          <p:cNvSpPr txBox="1">
            <a:spLocks noChangeArrowheads="1"/>
          </p:cNvSpPr>
          <p:nvPr/>
        </p:nvSpPr>
        <p:spPr>
          <a:xfrm>
            <a:off x="3489960" y="572553"/>
            <a:ext cx="5212080" cy="587464"/>
          </a:xfrm>
          <a:prstGeom prst="rect">
            <a:avLst/>
          </a:prstGeom>
        </p:spPr>
        <p:txBody>
          <a:bodyPr>
            <a:normAutofit fontScale="97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l-GR" altLang="el-GR" sz="3600" b="1" dirty="0" smtClean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Υπεριώδης Ακτινοβολία</a:t>
            </a:r>
            <a:endParaRPr lang="el-GR" altLang="el-GR" sz="3600" b="1" dirty="0">
              <a:solidFill>
                <a:srgbClr val="FF99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4388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9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υποσέλιδου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dirty="0" err="1" smtClean="0">
                <a:solidFill>
                  <a:schemeClr val="tx1"/>
                </a:solidFill>
              </a:rPr>
              <a:t>Μερκ</a:t>
            </a:r>
            <a:r>
              <a:rPr lang="el-GR" dirty="0" smtClean="0">
                <a:solidFill>
                  <a:schemeClr val="tx1"/>
                </a:solidFill>
              </a:rPr>
              <a:t>. Παναγιωτόπουλος - Φυσικός        </a:t>
            </a:r>
            <a:r>
              <a:rPr lang="en-US" dirty="0" smtClean="0">
                <a:solidFill>
                  <a:schemeClr val="tx1"/>
                </a:solidFill>
              </a:rPr>
              <a:t>www.merkopanas.blogspot.gr</a:t>
            </a:r>
            <a:endParaRPr lang="el-GR" dirty="0">
              <a:solidFill>
                <a:schemeClr val="tx1"/>
              </a:solidFill>
            </a:endParaRPr>
          </a:p>
        </p:txBody>
      </p:sp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30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1524287" y="105888"/>
            <a:ext cx="8894331" cy="1477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just" eaLnBrk="1" hangingPunct="1">
              <a:lnSpc>
                <a:spcPct val="150000"/>
              </a:lnSpc>
            </a:pPr>
            <a:r>
              <a:rPr lang="en-US" altLang="el-GR" sz="2000" b="1" dirty="0" err="1">
                <a:latin typeface="Comic Sans MS" pitchFamily="66" charset="0"/>
              </a:rPr>
              <a:t>Μι</a:t>
            </a:r>
            <a:r>
              <a:rPr lang="en-US" altLang="el-GR" sz="2000" b="1" dirty="0">
                <a:latin typeface="Comic Sans MS" pitchFamily="66" charset="0"/>
              </a:rPr>
              <a:t>α υπέρυθρη εικόνα του Νεφελώματος της Έλικας (Helix Nebula) στον αστερισμό του Υδροχόου, που τραβήχτηκε με ένα εξελιγμένο τηλεσκόπιο του (</a:t>
            </a:r>
            <a:r>
              <a:rPr lang="en-US" altLang="el-GR" sz="2000" b="1" dirty="0">
                <a:latin typeface="Comic Sans MS" pitchFamily="66" charset="0"/>
                <a:hlinkClick r:id="rId3"/>
              </a:rPr>
              <a:t>ESO</a:t>
            </a:r>
            <a:r>
              <a:rPr lang="en-US" altLang="el-GR" sz="2000" b="1" dirty="0">
                <a:latin typeface="Comic Sans MS" pitchFamily="66" charset="0"/>
              </a:rPr>
              <a:t>). </a:t>
            </a:r>
            <a:r>
              <a:rPr lang="el-GR" altLang="el-GR" sz="2000" b="1" dirty="0">
                <a:latin typeface="Comic Sans MS" pitchFamily="66" charset="0"/>
              </a:rPr>
              <a:t>Πολλές φορές αναφέρεται και σαν το </a:t>
            </a:r>
            <a:r>
              <a:rPr lang="el-GR" altLang="el-GR" sz="2000" b="1" i="1" dirty="0">
                <a:latin typeface="Comic Sans MS" pitchFamily="66" charset="0"/>
              </a:rPr>
              <a:t>Μάτι του Θεού</a:t>
            </a:r>
            <a:r>
              <a:rPr lang="el-GR" altLang="el-GR" sz="2000" b="1" dirty="0">
                <a:latin typeface="Comic Sans MS" pitchFamily="66" charset="0"/>
              </a:rPr>
              <a:t>. </a:t>
            </a:r>
            <a:endParaRPr lang="en-US" altLang="el-GR" sz="2000" b="1" dirty="0">
              <a:latin typeface="Comic Sans MS" pitchFamily="66" charset="0"/>
            </a:endParaRPr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80842580"/>
              </p:ext>
            </p:extLst>
          </p:nvPr>
        </p:nvGraphicFramePr>
        <p:xfrm>
          <a:off x="3810691" y="1670478"/>
          <a:ext cx="4321521" cy="432152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08" name="Φωτογραφία του Photo Editor" r:id="rId4" imgW="4923810" imgH="4923810" progId="MSPhotoEd.3">
                  <p:embed/>
                </p:oleObj>
              </mc:Choice>
              <mc:Fallback>
                <p:oleObj name="Φωτογραφία του Photo Editor" r:id="rId4" imgW="4923810" imgH="4923810" progId="MSPhotoEd.3">
                  <p:embed/>
                  <p:pic>
                    <p:nvPicPr>
                      <p:cNvPr id="6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10691" y="1670478"/>
                        <a:ext cx="4321521" cy="432152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780308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υποσέλιδου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dirty="0" err="1" smtClean="0">
                <a:solidFill>
                  <a:schemeClr val="tx1"/>
                </a:solidFill>
              </a:rPr>
              <a:t>Μερκ</a:t>
            </a:r>
            <a:r>
              <a:rPr lang="el-GR" dirty="0" smtClean="0">
                <a:solidFill>
                  <a:schemeClr val="tx1"/>
                </a:solidFill>
              </a:rPr>
              <a:t>. Παναγιωτόπουλος - Φυσικός        </a:t>
            </a:r>
            <a:r>
              <a:rPr lang="en-US" dirty="0" smtClean="0">
                <a:solidFill>
                  <a:schemeClr val="tx1"/>
                </a:solidFill>
              </a:rPr>
              <a:t>www.merkopanas.blogspot.gr</a:t>
            </a:r>
            <a:endParaRPr lang="el-GR" dirty="0">
              <a:solidFill>
                <a:schemeClr val="tx1"/>
              </a:solidFill>
            </a:endParaRPr>
          </a:p>
        </p:txBody>
      </p:sp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31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28371086"/>
              </p:ext>
            </p:extLst>
          </p:nvPr>
        </p:nvGraphicFramePr>
        <p:xfrm>
          <a:off x="3431308" y="2137641"/>
          <a:ext cx="5329381" cy="399703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32" name="Φωτογραφία του Photo Editor" r:id="rId3" imgW="6095238" imgH="4571429" progId="MSPhotoEd.3">
                  <p:embed/>
                </p:oleObj>
              </mc:Choice>
              <mc:Fallback>
                <p:oleObj name="Φωτογραφία του Photo Editor" r:id="rId3" imgW="6095238" imgH="4571429" progId="MSPhotoEd.3">
                  <p:embed/>
                  <p:pic>
                    <p:nvPicPr>
                      <p:cNvPr id="5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31308" y="2137641"/>
                        <a:ext cx="5329381" cy="399703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>
                        <a:outerShdw dist="107763" dir="18900000" algn="ctr" rotWithShape="0">
                          <a:schemeClr val="bg2">
                            <a:alpha val="50000"/>
                          </a:schemeClr>
                        </a:outerShdw>
                      </a:effectLst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1381125" y="129056"/>
            <a:ext cx="9429749" cy="193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just" eaLnBrk="1" hangingPunct="1">
              <a:lnSpc>
                <a:spcPct val="150000"/>
              </a:lnSpc>
            </a:pPr>
            <a:r>
              <a:rPr lang="el-GR" altLang="el-GR" sz="2000" b="1" dirty="0">
                <a:latin typeface="Comic Sans MS" pitchFamily="66" charset="0"/>
              </a:rPr>
              <a:t>Η</a:t>
            </a:r>
            <a:r>
              <a:rPr lang="en-US" altLang="el-GR" sz="2000" b="1" dirty="0">
                <a:latin typeface="Comic Sans MS" pitchFamily="66" charset="0"/>
              </a:rPr>
              <a:t> παρα</a:t>
            </a:r>
            <a:r>
              <a:rPr lang="el-GR" altLang="el-GR" sz="2000" b="1" dirty="0">
                <a:latin typeface="Comic Sans MS" pitchFamily="66" charset="0"/>
              </a:rPr>
              <a:t>κ</a:t>
            </a:r>
            <a:r>
              <a:rPr lang="en-US" altLang="el-GR" sz="2000" b="1" dirty="0">
                <a:latin typeface="Comic Sans MS" pitchFamily="66" charset="0"/>
              </a:rPr>
              <a:t>ά</a:t>
            </a:r>
            <a:r>
              <a:rPr lang="el-GR" altLang="el-GR" sz="2000" b="1" dirty="0">
                <a:latin typeface="Comic Sans MS" pitchFamily="66" charset="0"/>
              </a:rPr>
              <a:t>τ</a:t>
            </a:r>
            <a:r>
              <a:rPr lang="en-US" altLang="el-GR" sz="2000" b="1" dirty="0">
                <a:latin typeface="Comic Sans MS" pitchFamily="66" charset="0"/>
              </a:rPr>
              <a:t>ω </a:t>
            </a:r>
            <a:r>
              <a:rPr lang="en-US" altLang="el-GR" sz="2000" b="1" dirty="0" err="1">
                <a:latin typeface="Comic Sans MS" pitchFamily="66" charset="0"/>
              </a:rPr>
              <a:t>εικόν</a:t>
            </a:r>
            <a:r>
              <a:rPr lang="en-US" altLang="el-GR" sz="2000" b="1" dirty="0">
                <a:latin typeface="Comic Sans MS" pitchFamily="66" charset="0"/>
              </a:rPr>
              <a:t>α</a:t>
            </a:r>
            <a:r>
              <a:rPr lang="el-GR" altLang="el-GR" sz="2000" b="1" dirty="0">
                <a:latin typeface="Comic Sans MS" pitchFamily="66" charset="0"/>
              </a:rPr>
              <a:t> </a:t>
            </a:r>
            <a:r>
              <a:rPr lang="en-US" altLang="el-GR" sz="2000" b="1" dirty="0" err="1">
                <a:latin typeface="Comic Sans MS" pitchFamily="66" charset="0"/>
              </a:rPr>
              <a:t>ελήφθη</a:t>
            </a:r>
            <a:r>
              <a:rPr lang="en-US" altLang="el-GR" sz="2000" b="1" dirty="0">
                <a:latin typeface="Comic Sans MS" pitchFamily="66" charset="0"/>
              </a:rPr>
              <a:t> </a:t>
            </a:r>
            <a:r>
              <a:rPr lang="en-US" altLang="el-GR" sz="2000" b="1" dirty="0" err="1">
                <a:latin typeface="Comic Sans MS" pitchFamily="66" charset="0"/>
              </a:rPr>
              <a:t>στο</a:t>
            </a:r>
            <a:r>
              <a:rPr lang="en-US" altLang="el-GR" sz="2000" b="1" dirty="0">
                <a:latin typeface="Comic Sans MS" pitchFamily="66" charset="0"/>
              </a:rPr>
              <a:t> υπ</a:t>
            </a:r>
            <a:r>
              <a:rPr lang="en-US" altLang="el-GR" sz="2000" b="1" dirty="0" err="1">
                <a:latin typeface="Comic Sans MS" pitchFamily="66" charset="0"/>
              </a:rPr>
              <a:t>έρυθρο</a:t>
            </a:r>
            <a:r>
              <a:rPr lang="en-US" altLang="el-GR" sz="2000" b="1" dirty="0">
                <a:latin typeface="Comic Sans MS" pitchFamily="66" charset="0"/>
              </a:rPr>
              <a:t> </a:t>
            </a:r>
            <a:r>
              <a:rPr lang="en-US" altLang="el-GR" sz="2000" b="1" dirty="0" err="1">
                <a:latin typeface="Comic Sans MS" pitchFamily="66" charset="0"/>
              </a:rPr>
              <a:t>φως</a:t>
            </a:r>
            <a:r>
              <a:rPr lang="en-US" altLang="el-GR" sz="2000" b="1" dirty="0">
                <a:latin typeface="Comic Sans MS" pitchFamily="66" charset="0"/>
              </a:rPr>
              <a:t> από </a:t>
            </a:r>
            <a:r>
              <a:rPr lang="en-US" altLang="el-GR" sz="2000" b="1" dirty="0" err="1">
                <a:latin typeface="Comic Sans MS" pitchFamily="66" charset="0"/>
              </a:rPr>
              <a:t>το</a:t>
            </a:r>
            <a:r>
              <a:rPr lang="en-US" altLang="el-GR" sz="2000" b="1" dirty="0">
                <a:latin typeface="Comic Sans MS" pitchFamily="66" charset="0"/>
              </a:rPr>
              <a:t> </a:t>
            </a:r>
            <a:r>
              <a:rPr lang="en-US" altLang="el-GR" sz="2000" b="1" dirty="0" err="1">
                <a:latin typeface="Comic Sans MS" pitchFamily="66" charset="0"/>
              </a:rPr>
              <a:t>δι</a:t>
            </a:r>
            <a:r>
              <a:rPr lang="en-US" altLang="el-GR" sz="2000" b="1" dirty="0">
                <a:latin typeface="Comic Sans MS" pitchFamily="66" charset="0"/>
              </a:rPr>
              <a:t>αστημικό τηλεσκόπιο </a:t>
            </a:r>
            <a:r>
              <a:rPr lang="en-US" altLang="el-GR" sz="2000" b="1" dirty="0">
                <a:latin typeface="Comic Sans MS" pitchFamily="66" charset="0"/>
                <a:hlinkClick r:id="rId5"/>
              </a:rPr>
              <a:t>Spitzer</a:t>
            </a:r>
            <a:r>
              <a:rPr lang="en-US" altLang="el-GR" sz="2000" b="1" dirty="0">
                <a:latin typeface="Comic Sans MS" pitchFamily="66" charset="0"/>
              </a:rPr>
              <a:t> της NASA</a:t>
            </a:r>
            <a:r>
              <a:rPr lang="el-GR" altLang="el-GR" sz="2000" b="1" dirty="0">
                <a:latin typeface="Comic Sans MS" pitchFamily="66" charset="0"/>
              </a:rPr>
              <a:t>.</a:t>
            </a:r>
            <a:r>
              <a:rPr lang="en-US" altLang="el-GR" sz="2000" b="1" dirty="0">
                <a:latin typeface="Comic Sans MS" pitchFamily="66" charset="0"/>
              </a:rPr>
              <a:t> </a:t>
            </a:r>
            <a:r>
              <a:rPr lang="el-GR" altLang="el-GR" sz="2000" b="1" dirty="0">
                <a:latin typeface="Comic Sans MS" pitchFamily="66" charset="0"/>
              </a:rPr>
              <a:t>Β</a:t>
            </a:r>
            <a:r>
              <a:rPr lang="en-US" altLang="el-GR" sz="2000" b="1" dirty="0" err="1">
                <a:latin typeface="Comic Sans MS" pitchFamily="66" charset="0"/>
              </a:rPr>
              <a:t>λέ</a:t>
            </a:r>
            <a:r>
              <a:rPr lang="en-US" altLang="el-GR" sz="2000" b="1" dirty="0">
                <a:latin typeface="Comic Sans MS" pitchFamily="66" charset="0"/>
              </a:rPr>
              <a:t>πουμε τα διάφορα τμήματα των βραχιόνων του σπειροειδούς γαλαξία Ηλιοτρόπιο, </a:t>
            </a:r>
            <a:r>
              <a:rPr lang="en-US" altLang="el-GR" sz="2000" b="1" dirty="0" smtClean="0">
                <a:latin typeface="Comic Sans MS" pitchFamily="66" charset="0"/>
              </a:rPr>
              <a:t>γνωστ</a:t>
            </a:r>
            <a:r>
              <a:rPr lang="el-GR" altLang="el-GR" sz="2000" b="1" dirty="0" err="1" smtClean="0">
                <a:latin typeface="Comic Sans MS" pitchFamily="66" charset="0"/>
              </a:rPr>
              <a:t>ού</a:t>
            </a:r>
            <a:r>
              <a:rPr lang="en-US" altLang="el-GR" sz="2000" b="1" dirty="0" smtClean="0">
                <a:latin typeface="Comic Sans MS" pitchFamily="66" charset="0"/>
              </a:rPr>
              <a:t> </a:t>
            </a:r>
            <a:r>
              <a:rPr lang="en-US" altLang="el-GR" sz="2000" b="1" dirty="0">
                <a:latin typeface="Comic Sans MS" pitchFamily="66" charset="0"/>
              </a:rPr>
              <a:t>και ως Messier 63. Ο Messier 63 β</a:t>
            </a:r>
            <a:r>
              <a:rPr lang="en-US" altLang="el-GR" sz="2000" b="1" dirty="0" err="1">
                <a:latin typeface="Comic Sans MS" pitchFamily="66" charset="0"/>
              </a:rPr>
              <a:t>ρίσκετ</a:t>
            </a:r>
            <a:r>
              <a:rPr lang="en-US" altLang="el-GR" sz="2000" b="1" dirty="0">
                <a:latin typeface="Comic Sans MS" pitchFamily="66" charset="0"/>
              </a:rPr>
              <a:t>αι σε απόσταση 37 εκατομμυρίων ετών φωτός από μας.</a:t>
            </a:r>
          </a:p>
        </p:txBody>
      </p:sp>
    </p:spTree>
    <p:extLst>
      <p:ext uri="{BB962C8B-B14F-4D97-AF65-F5344CB8AC3E}">
        <p14:creationId xmlns:p14="http://schemas.microsoft.com/office/powerpoint/2010/main" val="3516888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υποσέλιδου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dirty="0" err="1" smtClean="0">
                <a:solidFill>
                  <a:prstClr val="black">
                    <a:tint val="75000"/>
                  </a:prstClr>
                </a:solidFill>
              </a:rPr>
              <a:t>Μερκ</a:t>
            </a:r>
            <a:r>
              <a:rPr lang="el-GR" dirty="0" smtClean="0">
                <a:solidFill>
                  <a:prstClr val="black">
                    <a:tint val="75000"/>
                  </a:prstClr>
                </a:solidFill>
              </a:rPr>
              <a:t>. Παναγιωτόπουλος - Φυσικός        </a:t>
            </a:r>
            <a:r>
              <a:rPr lang="en-US" dirty="0" smtClean="0">
                <a:solidFill>
                  <a:prstClr val="black">
                    <a:tint val="75000"/>
                  </a:prstClr>
                </a:solidFill>
              </a:rPr>
              <a:t>www.merkopanas.blogspot.gr</a:t>
            </a: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32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Ορθογώνιο 4"/>
          <p:cNvSpPr/>
          <p:nvPr/>
        </p:nvSpPr>
        <p:spPr>
          <a:xfrm>
            <a:off x="1508406" y="1143185"/>
            <a:ext cx="9630647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50000"/>
              </a:lnSpc>
              <a:buFont typeface="Arial" pitchFamily="34" charset="0"/>
              <a:buChar char="•"/>
            </a:pPr>
            <a:r>
              <a:rPr lang="el-GR" altLang="el-GR" b="1" dirty="0">
                <a:latin typeface="Comic Sans MS" pitchFamily="66" charset="0"/>
              </a:rPr>
              <a:t>Μια άλλη παρουσίαση </a:t>
            </a:r>
            <a:r>
              <a:rPr lang="en-US" altLang="el-GR" b="1" dirty="0" err="1">
                <a:latin typeface="Comic Sans MS" pitchFamily="66" charset="0"/>
              </a:rPr>
              <a:t>ppt</a:t>
            </a:r>
            <a:r>
              <a:rPr lang="en-US" altLang="el-GR" b="1" dirty="0">
                <a:latin typeface="Comic Sans MS" pitchFamily="66" charset="0"/>
              </a:rPr>
              <a:t> </a:t>
            </a:r>
            <a:r>
              <a:rPr lang="el-GR" altLang="el-GR" b="1" dirty="0">
                <a:latin typeface="Comic Sans MS" pitchFamily="66" charset="0"/>
              </a:rPr>
              <a:t>από τον</a:t>
            </a:r>
            <a:r>
              <a:rPr lang="en-US" altLang="el-GR" b="1" dirty="0">
                <a:latin typeface="Comic Sans MS" pitchFamily="66" charset="0"/>
              </a:rPr>
              <a:t> </a:t>
            </a:r>
            <a:r>
              <a:rPr lang="el-GR" altLang="el-GR" b="1" dirty="0">
                <a:latin typeface="Comic Sans MS" pitchFamily="66" charset="0"/>
              </a:rPr>
              <a:t>Βασίλη Παππά (</a:t>
            </a:r>
            <a:r>
              <a:rPr lang="el-GR" altLang="el-GR" b="1" dirty="0" err="1">
                <a:latin typeface="Comic Sans MS" pitchFamily="66" charset="0"/>
              </a:rPr>
              <a:t>Θετταλός</a:t>
            </a:r>
            <a:r>
              <a:rPr lang="el-GR" altLang="el-GR" b="1" dirty="0">
                <a:latin typeface="Comic Sans MS" pitchFamily="66" charset="0"/>
              </a:rPr>
              <a:t>), </a:t>
            </a:r>
            <a:r>
              <a:rPr lang="el-GR" altLang="el-GR" b="1" dirty="0">
                <a:latin typeface="Comic Sans MS" pitchFamily="66" charset="0"/>
                <a:hlinkClick r:id="rId2"/>
              </a:rPr>
              <a:t>εδώ</a:t>
            </a:r>
            <a:r>
              <a:rPr lang="el-GR" altLang="el-GR" b="1" dirty="0" smtClean="0">
                <a:latin typeface="Comic Sans MS" pitchFamily="66" charset="0"/>
              </a:rPr>
              <a:t>.</a:t>
            </a:r>
          </a:p>
          <a:p>
            <a:pPr marL="342900" indent="-342900" algn="just">
              <a:lnSpc>
                <a:spcPct val="150000"/>
              </a:lnSpc>
              <a:buFont typeface="Arial" pitchFamily="34" charset="0"/>
              <a:buChar char="•"/>
            </a:pPr>
            <a:r>
              <a:rPr lang="el-GR" altLang="el-GR" b="1" dirty="0" smtClean="0">
                <a:latin typeface="Comic Sans MS" pitchFamily="66" charset="0"/>
              </a:rPr>
              <a:t>Παρουσίαση από τον </a:t>
            </a:r>
            <a:r>
              <a:rPr lang="el-GR" altLang="el-GR" b="1" dirty="0" err="1" smtClean="0">
                <a:latin typeface="Comic Sans MS" pitchFamily="66" charset="0"/>
              </a:rPr>
              <a:t>ιστότοπο</a:t>
            </a:r>
            <a:r>
              <a:rPr lang="el-GR" altLang="el-GR" b="1" dirty="0" smtClean="0">
                <a:latin typeface="Comic Sans MS" pitchFamily="66" charset="0"/>
              </a:rPr>
              <a:t> </a:t>
            </a:r>
            <a:r>
              <a:rPr lang="en-US" altLang="el-GR" b="1" dirty="0" err="1" smtClean="0">
                <a:latin typeface="Comic Sans MS" pitchFamily="66" charset="0"/>
              </a:rPr>
              <a:t>physiclessons</a:t>
            </a:r>
            <a:r>
              <a:rPr lang="el-GR" altLang="el-GR" b="1" dirty="0" smtClean="0">
                <a:latin typeface="Comic Sans MS" pitchFamily="66" charset="0"/>
              </a:rPr>
              <a:t>, </a:t>
            </a:r>
            <a:r>
              <a:rPr lang="el-GR" altLang="el-GR" b="1" dirty="0" smtClean="0">
                <a:latin typeface="Comic Sans MS" pitchFamily="66" charset="0"/>
                <a:hlinkClick r:id="rId3"/>
              </a:rPr>
              <a:t>εδώ</a:t>
            </a:r>
            <a:r>
              <a:rPr lang="el-GR" altLang="el-GR" b="1" dirty="0" smtClean="0">
                <a:latin typeface="Comic Sans MS" pitchFamily="66" charset="0"/>
              </a:rPr>
              <a:t>.</a:t>
            </a:r>
            <a:endParaRPr lang="en-US" altLang="el-GR" b="1" dirty="0" smtClean="0">
              <a:latin typeface="Comic Sans MS" pitchFamily="66" charset="0"/>
            </a:endParaRPr>
          </a:p>
          <a:p>
            <a:pPr marL="342900" indent="-342900" algn="just">
              <a:lnSpc>
                <a:spcPct val="150000"/>
              </a:lnSpc>
              <a:buFont typeface="Arial" pitchFamily="34" charset="0"/>
              <a:buChar char="•"/>
            </a:pPr>
            <a:r>
              <a:rPr lang="en-US" altLang="el-GR" b="1" dirty="0" smtClean="0">
                <a:latin typeface="Comic Sans MS" pitchFamily="66" charset="0"/>
              </a:rPr>
              <a:t>“</a:t>
            </a:r>
            <a:r>
              <a:rPr lang="el-GR" altLang="el-GR" b="1" dirty="0" smtClean="0">
                <a:latin typeface="Comic Sans MS" pitchFamily="66" charset="0"/>
              </a:rPr>
              <a:t>Υπεριώδης </a:t>
            </a:r>
            <a:r>
              <a:rPr lang="el-GR" altLang="el-GR" b="1" dirty="0">
                <a:latin typeface="Comic Sans MS" pitchFamily="66" charset="0"/>
              </a:rPr>
              <a:t>ηλιακή ακτινοβολία και μπλε φως: Πόσο επικίνδυνα είναι</a:t>
            </a:r>
            <a:r>
              <a:rPr lang="el-GR" altLang="el-GR" b="1" dirty="0" smtClean="0">
                <a:latin typeface="Comic Sans MS" pitchFamily="66" charset="0"/>
              </a:rPr>
              <a:t>;</a:t>
            </a:r>
            <a:r>
              <a:rPr lang="en-US" altLang="el-GR" b="1" dirty="0" smtClean="0">
                <a:latin typeface="Comic Sans MS" pitchFamily="66" charset="0"/>
              </a:rPr>
              <a:t>” </a:t>
            </a:r>
            <a:r>
              <a:rPr lang="el-GR" altLang="el-GR" b="1" dirty="0" smtClean="0">
                <a:latin typeface="Comic Sans MS" pitchFamily="66" charset="0"/>
              </a:rPr>
              <a:t>από τον </a:t>
            </a:r>
            <a:r>
              <a:rPr lang="el-GR" altLang="el-GR" b="1" dirty="0" err="1" smtClean="0">
                <a:latin typeface="Comic Sans MS" pitchFamily="66" charset="0"/>
              </a:rPr>
              <a:t>ιστότοπο</a:t>
            </a:r>
            <a:r>
              <a:rPr lang="el-GR" altLang="el-GR" b="1" dirty="0" smtClean="0">
                <a:latin typeface="Comic Sans MS" pitchFamily="66" charset="0"/>
              </a:rPr>
              <a:t> </a:t>
            </a:r>
            <a:r>
              <a:rPr lang="en-US" altLang="el-GR" b="1" dirty="0" smtClean="0">
                <a:latin typeface="Comic Sans MS" pitchFamily="66" charset="0"/>
              </a:rPr>
              <a:t>in.gr</a:t>
            </a:r>
            <a:r>
              <a:rPr lang="el-GR" altLang="el-GR" b="1" dirty="0" smtClean="0">
                <a:latin typeface="Comic Sans MS" pitchFamily="66" charset="0"/>
              </a:rPr>
              <a:t>, </a:t>
            </a:r>
            <a:r>
              <a:rPr lang="el-GR" altLang="el-GR" b="1" dirty="0" smtClean="0">
                <a:latin typeface="Comic Sans MS" pitchFamily="66" charset="0"/>
                <a:hlinkClick r:id="rId4"/>
              </a:rPr>
              <a:t>εδώ</a:t>
            </a:r>
            <a:r>
              <a:rPr lang="el-GR" altLang="el-GR" b="1" dirty="0" smtClean="0">
                <a:latin typeface="Comic Sans MS" pitchFamily="66" charset="0"/>
              </a:rPr>
              <a:t>.</a:t>
            </a:r>
          </a:p>
          <a:p>
            <a:pPr marL="342900" indent="-342900" algn="just">
              <a:lnSpc>
                <a:spcPct val="150000"/>
              </a:lnSpc>
              <a:buFont typeface="Arial" pitchFamily="34" charset="0"/>
              <a:buChar char="•"/>
            </a:pPr>
            <a:r>
              <a:rPr lang="el-GR" altLang="el-GR" b="1" dirty="0" smtClean="0">
                <a:latin typeface="Comic Sans MS" pitchFamily="66" charset="0"/>
              </a:rPr>
              <a:t>Παρουσίαση του πειράματος </a:t>
            </a:r>
            <a:r>
              <a:rPr lang="en-US" altLang="el-GR" b="1" dirty="0" smtClean="0">
                <a:latin typeface="Comic Sans MS" pitchFamily="66" charset="0"/>
              </a:rPr>
              <a:t>“</a:t>
            </a:r>
            <a:r>
              <a:rPr lang="el-GR" altLang="el-GR" b="1" dirty="0" smtClean="0">
                <a:latin typeface="Comic Sans MS" pitchFamily="66" charset="0"/>
              </a:rPr>
              <a:t>Ανιχνεύοντας </a:t>
            </a:r>
            <a:r>
              <a:rPr lang="el-GR" altLang="el-GR" b="1" dirty="0">
                <a:latin typeface="Comic Sans MS" pitchFamily="66" charset="0"/>
              </a:rPr>
              <a:t>την υπεριώδη </a:t>
            </a:r>
            <a:r>
              <a:rPr lang="el-GR" altLang="el-GR" b="1" dirty="0" smtClean="0">
                <a:latin typeface="Comic Sans MS" pitchFamily="66" charset="0"/>
              </a:rPr>
              <a:t>ακτινοβολία</a:t>
            </a:r>
            <a:r>
              <a:rPr lang="en-US" altLang="el-GR" b="1" dirty="0" smtClean="0">
                <a:latin typeface="Comic Sans MS" pitchFamily="66" charset="0"/>
              </a:rPr>
              <a:t>” </a:t>
            </a:r>
            <a:r>
              <a:rPr lang="el-GR" altLang="el-GR" b="1" dirty="0" smtClean="0">
                <a:latin typeface="Comic Sans MS" pitchFamily="66" charset="0"/>
              </a:rPr>
              <a:t>από το Ίδρυμα Ευγενίδου,</a:t>
            </a:r>
            <a:r>
              <a:rPr lang="en-US" altLang="el-GR" b="1" dirty="0" smtClean="0">
                <a:latin typeface="Comic Sans MS" pitchFamily="66" charset="0"/>
              </a:rPr>
              <a:t> </a:t>
            </a:r>
            <a:r>
              <a:rPr lang="el-GR" altLang="el-GR" b="1" dirty="0">
                <a:latin typeface="Comic Sans MS" pitchFamily="66" charset="0"/>
                <a:hlinkClick r:id="rId5"/>
              </a:rPr>
              <a:t>εδώ</a:t>
            </a:r>
            <a:r>
              <a:rPr lang="el-GR" altLang="el-GR" b="1" dirty="0" smtClean="0">
                <a:latin typeface="Comic Sans MS" pitchFamily="66" charset="0"/>
              </a:rPr>
              <a:t>.</a:t>
            </a:r>
          </a:p>
          <a:p>
            <a:pPr marL="342900" indent="-342900" algn="just">
              <a:lnSpc>
                <a:spcPct val="150000"/>
              </a:lnSpc>
              <a:buFont typeface="Arial" pitchFamily="34" charset="0"/>
              <a:buChar char="•"/>
            </a:pPr>
            <a:r>
              <a:rPr lang="el-GR" altLang="el-GR" b="1" dirty="0" smtClean="0">
                <a:latin typeface="Comic Sans MS" pitchFamily="66" charset="0"/>
              </a:rPr>
              <a:t>Παρουσίαση </a:t>
            </a:r>
            <a:r>
              <a:rPr lang="el-GR" altLang="el-GR" b="1" dirty="0">
                <a:latin typeface="Comic Sans MS" pitchFamily="66" charset="0"/>
              </a:rPr>
              <a:t>του </a:t>
            </a:r>
            <a:r>
              <a:rPr lang="el-GR" altLang="el-GR" b="1" dirty="0" smtClean="0">
                <a:latin typeface="Comic Sans MS" pitchFamily="66" charset="0"/>
              </a:rPr>
              <a:t>βίντεο </a:t>
            </a:r>
            <a:r>
              <a:rPr lang="en-US" altLang="el-GR" b="1" dirty="0" smtClean="0">
                <a:latin typeface="Comic Sans MS" pitchFamily="66" charset="0"/>
              </a:rPr>
              <a:t>“</a:t>
            </a:r>
            <a:r>
              <a:rPr lang="el-GR" altLang="el-GR" b="1" dirty="0" smtClean="0">
                <a:latin typeface="Comic Sans MS" pitchFamily="66" charset="0"/>
              </a:rPr>
              <a:t>Η </a:t>
            </a:r>
            <a:r>
              <a:rPr lang="el-GR" altLang="el-GR" b="1" dirty="0">
                <a:latin typeface="Comic Sans MS" pitchFamily="66" charset="0"/>
              </a:rPr>
              <a:t>ανακάλυψη της υπέρυθρης </a:t>
            </a:r>
            <a:r>
              <a:rPr lang="el-GR" altLang="el-GR" b="1" dirty="0" smtClean="0">
                <a:latin typeface="Comic Sans MS" pitchFamily="66" charset="0"/>
              </a:rPr>
              <a:t>ακτινοβολίας</a:t>
            </a:r>
            <a:r>
              <a:rPr lang="en-US" altLang="el-GR" b="1" dirty="0" smtClean="0">
                <a:latin typeface="Comic Sans MS" pitchFamily="66" charset="0"/>
              </a:rPr>
              <a:t>”,</a:t>
            </a:r>
            <a:r>
              <a:rPr lang="el-GR" altLang="el-GR" b="1" dirty="0" smtClean="0">
                <a:latin typeface="Comic Sans MS" pitchFamily="66" charset="0"/>
              </a:rPr>
              <a:t> </a:t>
            </a:r>
            <a:r>
              <a:rPr lang="el-GR" altLang="el-GR" b="1" dirty="0" smtClean="0">
                <a:latin typeface="Comic Sans MS" pitchFamily="66" charset="0"/>
                <a:hlinkClick r:id="rId6"/>
              </a:rPr>
              <a:t>εδώ</a:t>
            </a:r>
            <a:r>
              <a:rPr lang="el-GR" altLang="el-GR" b="1" dirty="0" smtClean="0">
                <a:latin typeface="Comic Sans MS" pitchFamily="66" charset="0"/>
              </a:rPr>
              <a:t>.</a:t>
            </a:r>
          </a:p>
          <a:p>
            <a:pPr marL="342900" indent="-342900" algn="just">
              <a:lnSpc>
                <a:spcPct val="150000"/>
              </a:lnSpc>
              <a:buFont typeface="Arial" pitchFamily="34" charset="0"/>
              <a:buChar char="•"/>
            </a:pPr>
            <a:r>
              <a:rPr lang="el-GR" altLang="el-GR" b="1" dirty="0" smtClean="0">
                <a:latin typeface="Comic Sans MS" pitchFamily="66" charset="0"/>
              </a:rPr>
              <a:t>Φωτογραφίες από το </a:t>
            </a:r>
            <a:r>
              <a:rPr lang="en-US" altLang="el-GR" b="1" dirty="0" smtClean="0">
                <a:latin typeface="Comic Sans MS" pitchFamily="66" charset="0"/>
              </a:rPr>
              <a:t>“Herschel </a:t>
            </a:r>
            <a:r>
              <a:rPr lang="en-US" altLang="el-GR" b="1" dirty="0">
                <a:latin typeface="Comic Sans MS" pitchFamily="66" charset="0"/>
              </a:rPr>
              <a:t>Space </a:t>
            </a:r>
            <a:r>
              <a:rPr lang="en-US" altLang="el-GR" b="1" dirty="0" smtClean="0">
                <a:latin typeface="Comic Sans MS" pitchFamily="66" charset="0"/>
              </a:rPr>
              <a:t>Observatory”, </a:t>
            </a:r>
            <a:r>
              <a:rPr lang="el-GR" altLang="el-GR" b="1" dirty="0">
                <a:latin typeface="Comic Sans MS" pitchFamily="66" charset="0"/>
                <a:hlinkClick r:id="rId7"/>
              </a:rPr>
              <a:t>εδώ</a:t>
            </a:r>
            <a:r>
              <a:rPr lang="el-GR" altLang="el-GR" b="1" dirty="0" smtClean="0">
                <a:latin typeface="Comic Sans MS" pitchFamily="66" charset="0"/>
              </a:rPr>
              <a:t> και βίντεο από το </a:t>
            </a:r>
            <a:r>
              <a:rPr lang="en-US" altLang="el-GR" b="1" dirty="0" smtClean="0">
                <a:latin typeface="Comic Sans MS" pitchFamily="66" charset="0"/>
              </a:rPr>
              <a:t>“Spitzer </a:t>
            </a:r>
            <a:r>
              <a:rPr lang="en-US" altLang="el-GR" b="1" dirty="0">
                <a:latin typeface="Comic Sans MS" pitchFamily="66" charset="0"/>
              </a:rPr>
              <a:t>Space </a:t>
            </a:r>
            <a:r>
              <a:rPr lang="en-US" altLang="el-GR" b="1" dirty="0" smtClean="0">
                <a:latin typeface="Comic Sans MS" pitchFamily="66" charset="0"/>
              </a:rPr>
              <a:t>Telescope”,</a:t>
            </a:r>
            <a:r>
              <a:rPr lang="el-GR" altLang="el-GR" b="1" dirty="0" smtClean="0">
                <a:latin typeface="Comic Sans MS" pitchFamily="66" charset="0"/>
              </a:rPr>
              <a:t> </a:t>
            </a:r>
            <a:r>
              <a:rPr lang="el-GR" altLang="el-GR" b="1" dirty="0" smtClean="0">
                <a:latin typeface="Comic Sans MS" pitchFamily="66" charset="0"/>
                <a:hlinkClick r:id="rId8"/>
              </a:rPr>
              <a:t>εδώ</a:t>
            </a:r>
            <a:r>
              <a:rPr lang="en-US" altLang="el-GR" b="1" dirty="0" smtClean="0">
                <a:latin typeface="Comic Sans MS" pitchFamily="66" charset="0"/>
              </a:rPr>
              <a:t>.</a:t>
            </a:r>
            <a:r>
              <a:rPr lang="el-GR" altLang="el-GR" b="1" dirty="0" smtClean="0">
                <a:latin typeface="Comic Sans MS" pitchFamily="66" charset="0"/>
              </a:rPr>
              <a:t> </a:t>
            </a:r>
            <a:endParaRPr lang="en-US" altLang="el-GR" b="1" dirty="0" smtClean="0">
              <a:latin typeface="Comic Sans MS" pitchFamily="66" charset="0"/>
            </a:endParaRPr>
          </a:p>
          <a:p>
            <a:pPr marL="342900" indent="-342900" algn="just">
              <a:lnSpc>
                <a:spcPct val="150000"/>
              </a:lnSpc>
              <a:buFont typeface="Arial" pitchFamily="34" charset="0"/>
              <a:buChar char="•"/>
            </a:pPr>
            <a:r>
              <a:rPr lang="en-US" altLang="el-GR" b="1" dirty="0" smtClean="0">
                <a:latin typeface="Comic Sans MS" pitchFamily="66" charset="0"/>
              </a:rPr>
              <a:t>“</a:t>
            </a:r>
            <a:r>
              <a:rPr lang="el-GR" altLang="el-GR" b="1" dirty="0" smtClean="0">
                <a:latin typeface="Comic Sans MS" pitchFamily="66" charset="0"/>
              </a:rPr>
              <a:t>Το πείραμα του </a:t>
            </a:r>
            <a:r>
              <a:rPr lang="en-US" altLang="el-GR" b="1" dirty="0" smtClean="0">
                <a:latin typeface="Comic Sans MS" pitchFamily="66" charset="0"/>
              </a:rPr>
              <a:t>Herschel”</a:t>
            </a:r>
            <a:r>
              <a:rPr lang="el-GR" altLang="el-GR" b="1" dirty="0" smtClean="0">
                <a:latin typeface="Comic Sans MS" pitchFamily="66" charset="0"/>
              </a:rPr>
              <a:t> από τη </a:t>
            </a:r>
            <a:r>
              <a:rPr lang="en-US" altLang="el-GR" b="1" dirty="0" smtClean="0">
                <a:latin typeface="Comic Sans MS" pitchFamily="66" charset="0"/>
              </a:rPr>
              <a:t>NASA, </a:t>
            </a:r>
            <a:r>
              <a:rPr lang="el-GR" altLang="el-GR" b="1" dirty="0" smtClean="0">
                <a:latin typeface="Comic Sans MS" pitchFamily="66" charset="0"/>
                <a:hlinkClick r:id="rId9"/>
              </a:rPr>
              <a:t>εδώ</a:t>
            </a:r>
            <a:r>
              <a:rPr lang="el-GR" altLang="el-GR" b="1" dirty="0" smtClean="0">
                <a:latin typeface="Comic Sans MS" pitchFamily="66" charset="0"/>
              </a:rPr>
              <a:t>.</a:t>
            </a:r>
          </a:p>
          <a:p>
            <a:pPr marL="342900" indent="-342900" algn="just">
              <a:lnSpc>
                <a:spcPct val="150000"/>
              </a:lnSpc>
              <a:buFont typeface="Arial" pitchFamily="34" charset="0"/>
              <a:buChar char="•"/>
            </a:pPr>
            <a:r>
              <a:rPr lang="en-US" b="1" dirty="0" smtClean="0">
                <a:latin typeface="Comic Sans MS" pitchFamily="66" charset="0"/>
              </a:rPr>
              <a:t>“11 </a:t>
            </a:r>
            <a:r>
              <a:rPr lang="el-GR" b="1" dirty="0" smtClean="0">
                <a:latin typeface="Comic Sans MS" pitchFamily="66" charset="0"/>
              </a:rPr>
              <a:t>πράγματα που μπορεί να δει ο σκύλος σου και όχι εσύ</a:t>
            </a:r>
            <a:r>
              <a:rPr lang="en-US" b="1" dirty="0" smtClean="0">
                <a:latin typeface="Comic Sans MS" pitchFamily="66" charset="0"/>
              </a:rPr>
              <a:t>”</a:t>
            </a:r>
            <a:r>
              <a:rPr lang="el-GR" b="1" dirty="0" smtClean="0">
                <a:latin typeface="Comic Sans MS" pitchFamily="66" charset="0"/>
              </a:rPr>
              <a:t>, </a:t>
            </a:r>
            <a:r>
              <a:rPr lang="el-GR" b="1" dirty="0" smtClean="0">
                <a:latin typeface="Comic Sans MS" pitchFamily="66" charset="0"/>
                <a:hlinkClick r:id="rId10"/>
              </a:rPr>
              <a:t>εδώ</a:t>
            </a:r>
            <a:r>
              <a:rPr lang="el-GR" b="1" dirty="0">
                <a:latin typeface="Comic Sans MS" pitchFamily="66" charset="0"/>
              </a:rPr>
              <a:t>. </a:t>
            </a:r>
            <a:endParaRPr lang="en-US" b="1" dirty="0" smtClean="0">
              <a:latin typeface="Comic Sans MS" pitchFamily="66" charset="0"/>
            </a:endParaRPr>
          </a:p>
          <a:p>
            <a:pPr marL="342900" indent="-342900" algn="just">
              <a:lnSpc>
                <a:spcPct val="150000"/>
              </a:lnSpc>
              <a:buFont typeface="Arial" pitchFamily="34" charset="0"/>
              <a:buChar char="•"/>
            </a:pPr>
            <a:r>
              <a:rPr lang="en-US" altLang="el-GR" b="1" dirty="0" smtClean="0">
                <a:latin typeface="Comic Sans MS" pitchFamily="66" charset="0"/>
              </a:rPr>
              <a:t>“</a:t>
            </a:r>
            <a:r>
              <a:rPr lang="el-GR" altLang="el-GR" b="1" dirty="0" smtClean="0">
                <a:latin typeface="Comic Sans MS" pitchFamily="66" charset="0"/>
              </a:rPr>
              <a:t>Πώς γίνεται το μαύρισμα του δέρματος</a:t>
            </a:r>
            <a:r>
              <a:rPr lang="en-US" altLang="el-GR" b="1" dirty="0" smtClean="0">
                <a:latin typeface="Comic Sans MS" pitchFamily="66" charset="0"/>
              </a:rPr>
              <a:t>;”</a:t>
            </a:r>
            <a:r>
              <a:rPr lang="el-GR" altLang="el-GR" b="1" dirty="0" smtClean="0">
                <a:latin typeface="Comic Sans MS" pitchFamily="66" charset="0"/>
              </a:rPr>
              <a:t> από το </a:t>
            </a:r>
            <a:r>
              <a:rPr lang="en-US" altLang="el-GR" b="1" dirty="0" smtClean="0">
                <a:latin typeface="Comic Sans MS" pitchFamily="66" charset="0"/>
              </a:rPr>
              <a:t>Open learn, </a:t>
            </a:r>
            <a:r>
              <a:rPr lang="el-GR" altLang="el-GR" b="1" dirty="0" smtClean="0">
                <a:latin typeface="Comic Sans MS" pitchFamily="66" charset="0"/>
                <a:hlinkClick r:id="rId11"/>
              </a:rPr>
              <a:t>εδώ</a:t>
            </a:r>
            <a:r>
              <a:rPr lang="el-GR" altLang="el-GR" b="1" dirty="0" smtClean="0">
                <a:latin typeface="Comic Sans MS" pitchFamily="66" charset="0"/>
              </a:rPr>
              <a:t>.</a:t>
            </a:r>
            <a:endParaRPr lang="el-GR" altLang="el-GR" b="1" dirty="0">
              <a:latin typeface="Comic Sans MS" pitchFamily="66" charset="0"/>
            </a:endParaRPr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2806061" y="91625"/>
            <a:ext cx="7035338" cy="10515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>
              <a:lnSpc>
                <a:spcPct val="150000"/>
              </a:lnSpc>
            </a:pPr>
            <a:r>
              <a:rPr lang="el-GR" altLang="el-GR" sz="20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Παρακάτω δίνονται </a:t>
            </a:r>
            <a:r>
              <a:rPr lang="el-GR" altLang="el-GR" sz="2000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διευθύνσεις </a:t>
            </a:r>
            <a:r>
              <a:rPr lang="el-GR" altLang="el-GR" sz="20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όπου μπορείτε να βρείτε υλικό με θέμα </a:t>
            </a:r>
            <a:r>
              <a:rPr lang="en-US" altLang="el-GR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el-GR" altLang="el-GR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Υπέρυθρες και Υπεριώδεις ακτινοβολίες</a:t>
            </a:r>
            <a:r>
              <a:rPr lang="en-US" altLang="el-GR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”</a:t>
            </a:r>
            <a:r>
              <a:rPr lang="el-GR" altLang="el-GR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9384397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1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1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1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1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1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1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1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15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υποσέλιδου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dirty="0" err="1">
                <a:solidFill>
                  <a:prstClr val="black"/>
                </a:solidFill>
                <a:latin typeface="Calibri"/>
              </a:rPr>
              <a:t>Μερκ</a:t>
            </a:r>
            <a:r>
              <a:rPr lang="el-GR" dirty="0">
                <a:solidFill>
                  <a:prstClr val="black"/>
                </a:solidFill>
                <a:latin typeface="Calibri"/>
              </a:rPr>
              <a:t>. Παναγιωτόπουλος - Φυσικός        </a:t>
            </a:r>
            <a:r>
              <a:rPr lang="en-US" dirty="0">
                <a:solidFill>
                  <a:prstClr val="black"/>
                </a:solidFill>
                <a:latin typeface="Calibri"/>
              </a:rPr>
              <a:t>www.merkopanas.blogspot.gr</a:t>
            </a:r>
            <a:endParaRPr lang="el-GR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33</a:t>
            </a:fld>
            <a:endParaRPr lang="el-GR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Rectangle 4"/>
          <p:cNvSpPr txBox="1">
            <a:spLocks noChangeArrowheads="1"/>
          </p:cNvSpPr>
          <p:nvPr/>
        </p:nvSpPr>
        <p:spPr>
          <a:xfrm>
            <a:off x="1814146" y="767719"/>
            <a:ext cx="8563708" cy="1195164"/>
          </a:xfrm>
          <a:prstGeom prst="rect">
            <a:avLst/>
          </a:prstGeom>
        </p:spPr>
        <p:txBody>
          <a:bodyPr>
            <a:normAutofit fontScale="2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70000"/>
              </a:lnSpc>
              <a:spcBef>
                <a:spcPct val="50000"/>
              </a:spcBef>
              <a:defRPr/>
            </a:pPr>
            <a:r>
              <a:rPr lang="el-GR" altLang="el-GR" sz="9600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20 Ερωτήσεις πολλαπλής επιλογής για τις </a:t>
            </a:r>
            <a:r>
              <a:rPr lang="el-GR" altLang="el-GR" sz="9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Υπέρυθρες και Υπεριώδεις ακτίνες </a:t>
            </a:r>
            <a:r>
              <a:rPr lang="el-GR" altLang="el-GR" sz="9600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με </a:t>
            </a:r>
            <a:r>
              <a:rPr lang="el-GR" altLang="el-GR" sz="96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το πρόγραμμα </a:t>
            </a:r>
            <a:r>
              <a:rPr lang="en-US" altLang="el-GR" sz="96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Hot </a:t>
            </a:r>
            <a:r>
              <a:rPr lang="en-US" altLang="el-GR" sz="9600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Potatoes </a:t>
            </a:r>
            <a:r>
              <a:rPr lang="el-GR" altLang="el-GR" sz="9600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hlinkClick r:id="rId2"/>
              </a:rPr>
              <a:t>εδώ</a:t>
            </a:r>
            <a:r>
              <a:rPr lang="el-GR" altLang="el-GR" sz="9600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. </a:t>
            </a:r>
            <a:endParaRPr lang="el-GR" altLang="el-GR" sz="9600" b="1" dirty="0">
              <a:solidFill>
                <a:srgbClr val="80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677257" y="2039816"/>
            <a:ext cx="6837485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l-GR" dirty="0" smtClean="0">
                <a:latin typeface="Comic Sans MS" panose="030F0702030302020204" pitchFamily="66" charset="0"/>
              </a:rPr>
              <a:t>(Στην ανάρτηση μπορείτε ακόμη να βρείτε ένα αρχείο με 20 ερωτήσεις Σωστού – Λάθους με </a:t>
            </a:r>
            <a:r>
              <a:rPr lang="en-US" dirty="0" smtClean="0">
                <a:latin typeface="Comic Sans MS" panose="030F0702030302020204" pitchFamily="66" charset="0"/>
              </a:rPr>
              <a:t>Hot Potatoes </a:t>
            </a:r>
            <a:r>
              <a:rPr lang="el-GR" dirty="0" smtClean="0">
                <a:latin typeface="Comic Sans MS" panose="030F0702030302020204" pitchFamily="66" charset="0"/>
              </a:rPr>
              <a:t>κι ένα αρχείο </a:t>
            </a:r>
            <a:r>
              <a:rPr lang="en-US" dirty="0" smtClean="0">
                <a:latin typeface="Comic Sans MS" panose="030F0702030302020204" pitchFamily="66" charset="0"/>
              </a:rPr>
              <a:t>word</a:t>
            </a:r>
            <a:r>
              <a:rPr lang="el-GR" dirty="0" smtClean="0">
                <a:latin typeface="Comic Sans MS" panose="030F0702030302020204" pitchFamily="66" charset="0"/>
              </a:rPr>
              <a:t>,</a:t>
            </a:r>
            <a:r>
              <a:rPr lang="en-US" dirty="0" smtClean="0">
                <a:latin typeface="Comic Sans MS" panose="030F0702030302020204" pitchFamily="66" charset="0"/>
              </a:rPr>
              <a:t> </a:t>
            </a:r>
            <a:r>
              <a:rPr lang="el-GR" dirty="0" smtClean="0">
                <a:latin typeface="Comic Sans MS" panose="030F0702030302020204" pitchFamily="66" charset="0"/>
              </a:rPr>
              <a:t>με όλες τις παραπάνω ερωτήσεις και τις απαντήσεις τους).</a:t>
            </a:r>
            <a:endParaRPr lang="el-GR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2156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υποσέλιδου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>
                <a:solidFill>
                  <a:prstClr val="black">
                    <a:tint val="75000"/>
                  </a:prstClr>
                </a:solidFill>
              </a:rPr>
              <a:t>Μερκ. Παναγιωτόπουλος - Φυσικός        </a:t>
            </a: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www.merkopanas.blogspot.gr</a:t>
            </a: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34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4" name="Εικόνα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3655"/>
            <a:ext cx="12192000" cy="6861655"/>
          </a:xfrm>
          <a:prstGeom prst="rect">
            <a:avLst/>
          </a:prstGeom>
        </p:spPr>
      </p:pic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4437972" y="2229944"/>
            <a:ext cx="2762429" cy="6309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>
              <a:spcBef>
                <a:spcPct val="50000"/>
              </a:spcBef>
              <a:defRPr/>
            </a:pPr>
            <a:r>
              <a:rPr lang="el-GR" sz="3600" b="1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Εφαρμογές</a:t>
            </a:r>
          </a:p>
        </p:txBody>
      </p:sp>
    </p:spTree>
    <p:extLst>
      <p:ext uri="{BB962C8B-B14F-4D97-AF65-F5344CB8AC3E}">
        <p14:creationId xmlns:p14="http://schemas.microsoft.com/office/powerpoint/2010/main" val="2148206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υποσέλιδου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dirty="0" err="1" smtClean="0">
                <a:solidFill>
                  <a:prstClr val="black"/>
                </a:solidFill>
              </a:rPr>
              <a:t>Μερκ</a:t>
            </a:r>
            <a:r>
              <a:rPr lang="el-GR" dirty="0" smtClean="0">
                <a:solidFill>
                  <a:prstClr val="black"/>
                </a:solidFill>
              </a:rPr>
              <a:t>. Παναγιωτόπουλος - Φυσικός        </a:t>
            </a:r>
            <a:r>
              <a:rPr lang="en-US" dirty="0" smtClean="0">
                <a:solidFill>
                  <a:prstClr val="black"/>
                </a:solidFill>
              </a:rPr>
              <a:t>www.merkopanas.blogspot.gr</a:t>
            </a:r>
            <a:endParaRPr lang="el-GR" dirty="0">
              <a:solidFill>
                <a:prstClr val="black"/>
              </a:solidFill>
            </a:endParaRPr>
          </a:p>
        </p:txBody>
      </p:sp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>
                <a:solidFill>
                  <a:prstClr val="black"/>
                </a:solidFill>
              </a:rPr>
              <a:pPr/>
              <a:t>35</a:t>
            </a:fld>
            <a:endParaRPr lang="el-GR" dirty="0">
              <a:solidFill>
                <a:prstClr val="black"/>
              </a:solidFill>
            </a:endParaRP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2602523" y="1767254"/>
            <a:ext cx="6724826" cy="1169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>
              <a:lnSpc>
                <a:spcPct val="150000"/>
              </a:lnSpc>
            </a:pPr>
            <a:r>
              <a:rPr lang="el-GR" sz="32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Ερωτήσεις από το σχολικό βιβλίο</a:t>
            </a:r>
          </a:p>
          <a:p>
            <a:pPr algn="ctr">
              <a:lnSpc>
                <a:spcPct val="150000"/>
              </a:lnSpc>
            </a:pPr>
            <a:r>
              <a:rPr lang="el-GR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 από σελ. </a:t>
            </a:r>
            <a:r>
              <a:rPr lang="el-GR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172 </a:t>
            </a:r>
            <a:r>
              <a:rPr lang="el-GR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539494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υποσέλιδου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dirty="0" err="1" smtClean="0">
                <a:solidFill>
                  <a:schemeClr val="tx1"/>
                </a:solidFill>
              </a:rPr>
              <a:t>Μερκ</a:t>
            </a:r>
            <a:r>
              <a:rPr lang="el-GR" dirty="0" smtClean="0">
                <a:solidFill>
                  <a:schemeClr val="tx1"/>
                </a:solidFill>
              </a:rPr>
              <a:t>. Παναγιωτόπουλος - Φυσικός        </a:t>
            </a:r>
            <a:r>
              <a:rPr lang="en-US" dirty="0" smtClean="0">
                <a:solidFill>
                  <a:schemeClr val="tx1"/>
                </a:solidFill>
              </a:rPr>
              <a:t>www.merkopanas.blogspot.gr</a:t>
            </a:r>
            <a:endParaRPr lang="el-GR" dirty="0">
              <a:solidFill>
                <a:schemeClr val="tx1"/>
              </a:solidFill>
            </a:endParaRPr>
          </a:p>
        </p:txBody>
      </p:sp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36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Ορθογώνιο 4"/>
          <p:cNvSpPr/>
          <p:nvPr/>
        </p:nvSpPr>
        <p:spPr>
          <a:xfrm>
            <a:off x="2063552" y="476672"/>
            <a:ext cx="8150296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l-GR" sz="2000" b="1" dirty="0">
                <a:latin typeface="Trebuchet MS" panose="020B0603020202020204" pitchFamily="34" charset="0"/>
              </a:rPr>
              <a:t>20. </a:t>
            </a:r>
            <a:r>
              <a:rPr lang="el-GR" sz="2000" dirty="0">
                <a:latin typeface="Trebuchet MS" panose="020B0603020202020204" pitchFamily="34" charset="0"/>
              </a:rPr>
              <a:t>Να αναφέρετε τρεις τουλάχιστον ιδιότητες της υπεριώδους ακτινοβολίας οι οποίες μας πληροφορούν για την ύπαρξή της.</a:t>
            </a:r>
          </a:p>
          <a:p>
            <a:pPr algn="just">
              <a:lnSpc>
                <a:spcPct val="150000"/>
              </a:lnSpc>
            </a:pPr>
            <a:endParaRPr lang="el-GR" sz="2000" dirty="0">
              <a:latin typeface="Trebuchet MS" panose="020B06030202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l-GR" sz="2000" b="1" dirty="0">
                <a:latin typeface="Trebuchet MS" panose="020B0603020202020204" pitchFamily="34" charset="0"/>
              </a:rPr>
              <a:t>21. </a:t>
            </a:r>
            <a:r>
              <a:rPr lang="el-GR" sz="2000" dirty="0" smtClean="0">
                <a:latin typeface="Trebuchet MS" panose="020B0603020202020204" pitchFamily="34" charset="0"/>
              </a:rPr>
              <a:t>Με </a:t>
            </a:r>
            <a:r>
              <a:rPr lang="el-GR" sz="2000" dirty="0">
                <a:latin typeface="Trebuchet MS" panose="020B0603020202020204" pitchFamily="34" charset="0"/>
              </a:rPr>
              <a:t>ποιο τρόπο αντιλαμβανόμαστε ότι πέρα από την ερυθρή περιοχή του φάσματος του ορατού φωτός υπάρχει αόρατη υπέρυθρη ακτινοβολία;</a:t>
            </a:r>
          </a:p>
          <a:p>
            <a:pPr algn="just">
              <a:lnSpc>
                <a:spcPct val="150000"/>
              </a:lnSpc>
            </a:pPr>
            <a:endParaRPr lang="el-GR" sz="2000" dirty="0">
              <a:latin typeface="Trebuchet MS" panose="020B06030202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l-GR" sz="2000" b="1" dirty="0">
                <a:latin typeface="Trebuchet MS" panose="020B0603020202020204" pitchFamily="34" charset="0"/>
              </a:rPr>
              <a:t>22. </a:t>
            </a:r>
            <a:r>
              <a:rPr lang="el-GR" sz="2000" b="1" dirty="0" smtClean="0">
                <a:latin typeface="Trebuchet MS" panose="020B0603020202020204" pitchFamily="34" charset="0"/>
              </a:rPr>
              <a:t> </a:t>
            </a:r>
            <a:r>
              <a:rPr lang="el-GR" sz="2000" dirty="0" smtClean="0">
                <a:latin typeface="Trebuchet MS" panose="020B0603020202020204" pitchFamily="34" charset="0"/>
              </a:rPr>
              <a:t>Πώς </a:t>
            </a:r>
            <a:r>
              <a:rPr lang="el-GR" sz="2000" dirty="0">
                <a:latin typeface="Trebuchet MS" panose="020B0603020202020204" pitchFamily="34" charset="0"/>
              </a:rPr>
              <a:t>ονομάζονται τα όργανα με τα οποία ανιχνεύεται η υπέρυθρη ακτινοβολία και σε ποια αρχή βασίζεται η λειτουργία τους;</a:t>
            </a:r>
          </a:p>
        </p:txBody>
      </p:sp>
    </p:spTree>
    <p:extLst>
      <p:ext uri="{BB962C8B-B14F-4D97-AF65-F5344CB8AC3E}">
        <p14:creationId xmlns:p14="http://schemas.microsoft.com/office/powerpoint/2010/main" val="1336999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υποσέλιδου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dirty="0" err="1" smtClean="0">
                <a:solidFill>
                  <a:prstClr val="black"/>
                </a:solidFill>
              </a:rPr>
              <a:t>Μερκ</a:t>
            </a:r>
            <a:r>
              <a:rPr lang="el-GR" dirty="0" smtClean="0">
                <a:solidFill>
                  <a:prstClr val="black"/>
                </a:solidFill>
              </a:rPr>
              <a:t>. Παναγιωτόπουλος - Φυσικός        </a:t>
            </a:r>
            <a:r>
              <a:rPr lang="en-US" dirty="0" smtClean="0">
                <a:solidFill>
                  <a:prstClr val="black"/>
                </a:solidFill>
              </a:rPr>
              <a:t>www.merkopanas.blogspot.gr</a:t>
            </a:r>
            <a:endParaRPr lang="el-GR" dirty="0">
              <a:solidFill>
                <a:prstClr val="black"/>
              </a:solidFill>
            </a:endParaRPr>
          </a:p>
        </p:txBody>
      </p:sp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>
                <a:solidFill>
                  <a:prstClr val="black"/>
                </a:solidFill>
              </a:rPr>
              <a:pPr/>
              <a:t>37</a:t>
            </a:fld>
            <a:endParaRPr lang="el-GR" dirty="0">
              <a:solidFill>
                <a:prstClr val="black"/>
              </a:solidFill>
            </a:endParaRP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1810513" y="1970448"/>
            <a:ext cx="8202168" cy="6309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>
              <a:lnSpc>
                <a:spcPct val="150000"/>
              </a:lnSpc>
            </a:pPr>
            <a:r>
              <a:rPr lang="el-GR" sz="32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Ερωτήσεις εκτός του σχολικού βιβλίου</a:t>
            </a:r>
          </a:p>
        </p:txBody>
      </p:sp>
    </p:spTree>
    <p:extLst>
      <p:ext uri="{BB962C8B-B14F-4D97-AF65-F5344CB8AC3E}">
        <p14:creationId xmlns:p14="http://schemas.microsoft.com/office/powerpoint/2010/main" val="196097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υποσέλιδου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dirty="0" err="1" smtClean="0">
                <a:solidFill>
                  <a:schemeClr val="tx1"/>
                </a:solidFill>
              </a:rPr>
              <a:t>Μερκ</a:t>
            </a:r>
            <a:r>
              <a:rPr lang="el-GR" dirty="0" smtClean="0">
                <a:solidFill>
                  <a:schemeClr val="tx1"/>
                </a:solidFill>
              </a:rPr>
              <a:t>. Παναγιωτόπουλος - Φυσικός        </a:t>
            </a:r>
            <a:r>
              <a:rPr lang="en-US" dirty="0" smtClean="0">
                <a:solidFill>
                  <a:schemeClr val="tx1"/>
                </a:solidFill>
              </a:rPr>
              <a:t>www.merkopanas.blogspot.gr</a:t>
            </a:r>
            <a:endParaRPr lang="el-GR" dirty="0">
              <a:solidFill>
                <a:schemeClr val="tx1"/>
              </a:solidFill>
            </a:endParaRPr>
          </a:p>
        </p:txBody>
      </p:sp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38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Ορθογώνιο 3"/>
          <p:cNvSpPr/>
          <p:nvPr/>
        </p:nvSpPr>
        <p:spPr>
          <a:xfrm>
            <a:off x="1888704" y="476672"/>
            <a:ext cx="8517168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l-GR" sz="2000" b="1" dirty="0">
                <a:latin typeface="Trebuchet MS" panose="020B0603020202020204" pitchFamily="34" charset="0"/>
              </a:rPr>
              <a:t>1.  </a:t>
            </a:r>
            <a:r>
              <a:rPr lang="el-GR" sz="2000" i="1" dirty="0">
                <a:latin typeface="Trebuchet MS" panose="020B0603020202020204" pitchFamily="34" charset="0"/>
              </a:rPr>
              <a:t>Να χαρακτηρίσετε τις παρακάτω προτάσεις με Σ αν είναι σωστές ή με Λ αν είναι λάθος</a:t>
            </a:r>
            <a:r>
              <a:rPr lang="el-GR" sz="2000" i="1" dirty="0" smtClean="0">
                <a:latin typeface="Trebuchet MS" panose="020B0603020202020204" pitchFamily="34" charset="0"/>
              </a:rPr>
              <a:t>.</a:t>
            </a:r>
            <a:endParaRPr lang="el-GR" sz="2000" dirty="0">
              <a:latin typeface="Trebuchet MS" panose="020B06030202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l-GR" sz="2000" b="1" dirty="0">
                <a:latin typeface="Trebuchet MS" panose="020B0603020202020204" pitchFamily="34" charset="0"/>
              </a:rPr>
              <a:t>α. </a:t>
            </a:r>
            <a:r>
              <a:rPr lang="el-GR" sz="2000" dirty="0" smtClean="0">
                <a:latin typeface="Trebuchet MS" panose="020B0603020202020204" pitchFamily="34" charset="0"/>
              </a:rPr>
              <a:t>Η  </a:t>
            </a:r>
            <a:r>
              <a:rPr lang="el-GR" sz="2000" dirty="0">
                <a:latin typeface="Trebuchet MS" panose="020B0603020202020204" pitchFamily="34" charset="0"/>
              </a:rPr>
              <a:t>ακτινοβολία που έχει μήκος κύματος στο κενό </a:t>
            </a:r>
            <a:r>
              <a:rPr lang="el-GR" sz="2000" dirty="0" smtClean="0">
                <a:latin typeface="Trebuchet MS" panose="020B0603020202020204" pitchFamily="34" charset="0"/>
              </a:rPr>
              <a:t>800nm </a:t>
            </a:r>
            <a:r>
              <a:rPr lang="el-GR" sz="2000" dirty="0">
                <a:latin typeface="Trebuchet MS" panose="020B0603020202020204" pitchFamily="34" charset="0"/>
              </a:rPr>
              <a:t>είναι υπέρυθρη</a:t>
            </a:r>
            <a:r>
              <a:rPr lang="el-GR" sz="2000" dirty="0" smtClean="0">
                <a:latin typeface="Trebuchet MS" panose="020B0603020202020204" pitchFamily="34" charset="0"/>
              </a:rPr>
              <a:t>.</a:t>
            </a:r>
            <a:endParaRPr lang="el-GR" sz="2000" dirty="0">
              <a:latin typeface="Trebuchet MS" panose="020B06030202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l-GR" sz="2000" b="1" dirty="0">
                <a:latin typeface="Trebuchet MS" panose="020B0603020202020204" pitchFamily="34" charset="0"/>
              </a:rPr>
              <a:t>β.  </a:t>
            </a:r>
            <a:r>
              <a:rPr lang="el-GR" sz="2000" dirty="0">
                <a:latin typeface="Trebuchet MS" panose="020B0603020202020204" pitchFamily="34" charset="0"/>
              </a:rPr>
              <a:t>Οι υπέρυθρες ακτινοβολίες διέρχονται μέσα από την ομίχλη. </a:t>
            </a:r>
          </a:p>
          <a:p>
            <a:pPr algn="just">
              <a:lnSpc>
                <a:spcPct val="150000"/>
              </a:lnSpc>
            </a:pPr>
            <a:r>
              <a:rPr lang="el-GR" sz="2000" b="1" dirty="0">
                <a:latin typeface="Trebuchet MS" panose="020B0603020202020204" pitchFamily="34" charset="0"/>
              </a:rPr>
              <a:t>γ. </a:t>
            </a:r>
            <a:r>
              <a:rPr lang="el-GR" sz="2000" dirty="0" smtClean="0">
                <a:latin typeface="Trebuchet MS" panose="020B0603020202020204" pitchFamily="34" charset="0"/>
              </a:rPr>
              <a:t>Κατά </a:t>
            </a:r>
            <a:r>
              <a:rPr lang="el-GR" sz="2000" dirty="0">
                <a:latin typeface="Trebuchet MS" panose="020B0603020202020204" pitchFamily="34" charset="0"/>
              </a:rPr>
              <a:t>τη διάρκεια της ηλιοθεραπείας το μαύρισμα του δέρματος οφείλεται στη μελανίνη που παράγει ο οργανισμός, για να προστατευθεί από την υπέρυθρη ακτινοβολία. </a:t>
            </a:r>
          </a:p>
          <a:p>
            <a:pPr algn="just">
              <a:lnSpc>
                <a:spcPct val="150000"/>
              </a:lnSpc>
            </a:pPr>
            <a:r>
              <a:rPr lang="el-GR" sz="2000" b="1" dirty="0">
                <a:latin typeface="Trebuchet MS" panose="020B0603020202020204" pitchFamily="34" charset="0"/>
              </a:rPr>
              <a:t>δ.  </a:t>
            </a:r>
            <a:r>
              <a:rPr lang="el-GR" sz="2000" dirty="0">
                <a:latin typeface="Trebuchet MS" panose="020B0603020202020204" pitchFamily="34" charset="0"/>
              </a:rPr>
              <a:t>Οι υπεριώδεις ακτίνες είναι ορατές για το ανθρώπινο μάτι. </a:t>
            </a:r>
          </a:p>
          <a:p>
            <a:pPr algn="just">
              <a:lnSpc>
                <a:spcPct val="150000"/>
              </a:lnSpc>
            </a:pPr>
            <a:r>
              <a:rPr lang="el-GR" sz="2000" b="1" dirty="0">
                <a:latin typeface="Trebuchet MS" panose="020B0603020202020204" pitchFamily="34" charset="0"/>
              </a:rPr>
              <a:t>ε. </a:t>
            </a:r>
            <a:r>
              <a:rPr lang="el-GR" sz="2000" b="1" dirty="0" smtClean="0">
                <a:latin typeface="Trebuchet MS" panose="020B0603020202020204" pitchFamily="34" charset="0"/>
              </a:rPr>
              <a:t> </a:t>
            </a:r>
            <a:r>
              <a:rPr lang="el-GR" sz="2000" dirty="0" smtClean="0">
                <a:latin typeface="Trebuchet MS" panose="020B0603020202020204" pitchFamily="34" charset="0"/>
              </a:rPr>
              <a:t>Η </a:t>
            </a:r>
            <a:r>
              <a:rPr lang="el-GR" sz="2000" dirty="0">
                <a:latin typeface="Trebuchet MS" panose="020B0603020202020204" pitchFamily="34" charset="0"/>
              </a:rPr>
              <a:t>υπεριώδης ακτινοβολία έχει μεγαλύτερη συχνότητα από την ιώδη.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336360" y="2397851"/>
            <a:ext cx="4320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Σ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389919" y="1936186"/>
            <a:ext cx="4320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Σ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0292556" y="4652939"/>
            <a:ext cx="4320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Σ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336360" y="4191274"/>
            <a:ext cx="4320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Λ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931264" y="3729609"/>
            <a:ext cx="4320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Λ</a:t>
            </a:r>
          </a:p>
        </p:txBody>
      </p:sp>
    </p:spTree>
    <p:extLst>
      <p:ext uri="{BB962C8B-B14F-4D97-AF65-F5344CB8AC3E}">
        <p14:creationId xmlns:p14="http://schemas.microsoft.com/office/powerpoint/2010/main" val="3119310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1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1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1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υποσέλιδου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dirty="0" err="1" smtClean="0">
                <a:solidFill>
                  <a:schemeClr val="tx1"/>
                </a:solidFill>
              </a:rPr>
              <a:t>Μερκ</a:t>
            </a:r>
            <a:r>
              <a:rPr lang="el-GR" dirty="0" smtClean="0">
                <a:solidFill>
                  <a:schemeClr val="tx1"/>
                </a:solidFill>
              </a:rPr>
              <a:t>. Παναγιωτόπουλος - Φυσικός        </a:t>
            </a:r>
            <a:r>
              <a:rPr lang="en-US" dirty="0" smtClean="0">
                <a:solidFill>
                  <a:schemeClr val="tx1"/>
                </a:solidFill>
              </a:rPr>
              <a:t>www.merkopanas.blogspot.gr</a:t>
            </a:r>
            <a:endParaRPr lang="el-GR" dirty="0">
              <a:solidFill>
                <a:schemeClr val="tx1"/>
              </a:solidFill>
            </a:endParaRPr>
          </a:p>
        </p:txBody>
      </p:sp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39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071552" y="150268"/>
            <a:ext cx="8208912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l-GR" sz="2000" b="1" dirty="0">
                <a:latin typeface="Trebuchet MS" panose="020B0603020202020204" pitchFamily="34" charset="0"/>
              </a:rPr>
              <a:t>2</a:t>
            </a:r>
            <a:r>
              <a:rPr lang="en-US" sz="2000" b="1" dirty="0">
                <a:latin typeface="Trebuchet MS" panose="020B0603020202020204" pitchFamily="34" charset="0"/>
              </a:rPr>
              <a:t>. </a:t>
            </a:r>
            <a:r>
              <a:rPr lang="el-GR" sz="2000" i="1" dirty="0">
                <a:latin typeface="Trebuchet MS" panose="020B0603020202020204" pitchFamily="34" charset="0"/>
              </a:rPr>
              <a:t>Υπέρυθρες ακτινοβολίες χαρακτηρίζονται αυτές για τις οποίες το μήκος κύματός τους λ παίρνει τις παρακάτω τιμές</a:t>
            </a:r>
            <a:r>
              <a:rPr lang="en-US" sz="2000" i="1" dirty="0">
                <a:latin typeface="Trebuchet MS" panose="020B0603020202020204" pitchFamily="34" charset="0"/>
              </a:rPr>
              <a:t>:</a:t>
            </a:r>
          </a:p>
          <a:p>
            <a:pPr algn="just">
              <a:lnSpc>
                <a:spcPct val="150000"/>
              </a:lnSpc>
            </a:pPr>
            <a:r>
              <a:rPr lang="el-GR" sz="2000" b="1" dirty="0">
                <a:latin typeface="Trebuchet MS" panose="020B0603020202020204" pitchFamily="34" charset="0"/>
              </a:rPr>
              <a:t>α.  </a:t>
            </a:r>
            <a:r>
              <a:rPr lang="el-GR" sz="2000" dirty="0" smtClean="0">
                <a:latin typeface="Trebuchet MS" panose="020B0603020202020204" pitchFamily="34" charset="0"/>
              </a:rPr>
              <a:t>400</a:t>
            </a:r>
            <a:r>
              <a:rPr lang="en-US" sz="2000" dirty="0" smtClean="0">
                <a:latin typeface="Trebuchet MS" panose="020B0603020202020204" pitchFamily="34" charset="0"/>
              </a:rPr>
              <a:t>nm  </a:t>
            </a:r>
            <a:r>
              <a:rPr lang="en-US" sz="2000" dirty="0">
                <a:latin typeface="Trebuchet MS" panose="020B0603020202020204" pitchFamily="34" charset="0"/>
              </a:rPr>
              <a:t>&lt;  </a:t>
            </a:r>
            <a:r>
              <a:rPr lang="el-GR" sz="2000" i="1" dirty="0">
                <a:latin typeface="Trebuchet MS" panose="020B0603020202020204" pitchFamily="34" charset="0"/>
              </a:rPr>
              <a:t>λ</a:t>
            </a:r>
            <a:r>
              <a:rPr lang="el-GR" sz="2000" dirty="0">
                <a:latin typeface="Trebuchet MS" panose="020B0603020202020204" pitchFamily="34" charset="0"/>
              </a:rPr>
              <a:t>  &lt;  </a:t>
            </a:r>
            <a:r>
              <a:rPr lang="el-GR" sz="2000" dirty="0" smtClean="0">
                <a:latin typeface="Trebuchet MS" panose="020B0603020202020204" pitchFamily="34" charset="0"/>
              </a:rPr>
              <a:t>700</a:t>
            </a:r>
            <a:r>
              <a:rPr lang="en-US" sz="2000" dirty="0" smtClean="0">
                <a:latin typeface="Trebuchet MS" panose="020B0603020202020204" pitchFamily="34" charset="0"/>
              </a:rPr>
              <a:t>nm</a:t>
            </a:r>
            <a:r>
              <a:rPr lang="en-US" sz="2000" dirty="0">
                <a:latin typeface="Trebuchet MS" panose="020B0603020202020204" pitchFamily="34" charset="0"/>
              </a:rPr>
              <a:t>.               </a:t>
            </a:r>
            <a:r>
              <a:rPr lang="el-GR" sz="2000" b="1" dirty="0">
                <a:latin typeface="Trebuchet MS" panose="020B0603020202020204" pitchFamily="34" charset="0"/>
              </a:rPr>
              <a:t>β. </a:t>
            </a:r>
            <a:r>
              <a:rPr lang="el-GR" sz="2000" dirty="0" smtClean="0">
                <a:latin typeface="Trebuchet MS" panose="020B0603020202020204" pitchFamily="34" charset="0"/>
              </a:rPr>
              <a:t>1</a:t>
            </a:r>
            <a:r>
              <a:rPr lang="en-US" sz="2000" dirty="0" smtClean="0">
                <a:latin typeface="Trebuchet MS" panose="020B0603020202020204" pitchFamily="34" charset="0"/>
              </a:rPr>
              <a:t>nm  </a:t>
            </a:r>
            <a:r>
              <a:rPr lang="en-US" sz="2000" dirty="0">
                <a:latin typeface="Trebuchet MS" panose="020B0603020202020204" pitchFamily="34" charset="0"/>
              </a:rPr>
              <a:t>&lt;  </a:t>
            </a:r>
            <a:r>
              <a:rPr lang="el-GR" sz="2000" i="1" dirty="0">
                <a:latin typeface="Trebuchet MS" panose="020B0603020202020204" pitchFamily="34" charset="0"/>
              </a:rPr>
              <a:t>λ</a:t>
            </a:r>
            <a:r>
              <a:rPr lang="el-GR" sz="2000" dirty="0">
                <a:latin typeface="Trebuchet MS" panose="020B0603020202020204" pitchFamily="34" charset="0"/>
              </a:rPr>
              <a:t>  &lt;  </a:t>
            </a:r>
            <a:r>
              <a:rPr lang="el-GR" sz="2000" dirty="0" smtClean="0">
                <a:latin typeface="Trebuchet MS" panose="020B0603020202020204" pitchFamily="34" charset="0"/>
              </a:rPr>
              <a:t>400</a:t>
            </a:r>
            <a:r>
              <a:rPr lang="en-US" sz="2000" dirty="0" smtClean="0">
                <a:latin typeface="Trebuchet MS" panose="020B0603020202020204" pitchFamily="34" charset="0"/>
              </a:rPr>
              <a:t>nm</a:t>
            </a:r>
            <a:r>
              <a:rPr lang="en-US" sz="2000" dirty="0">
                <a:latin typeface="Trebuchet MS" panose="020B0603020202020204" pitchFamily="34" charset="0"/>
              </a:rPr>
              <a:t>. </a:t>
            </a:r>
            <a:endParaRPr lang="el-GR" sz="2000" dirty="0">
              <a:latin typeface="Trebuchet MS" panose="020B06030202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l-GR" sz="2000" b="1" dirty="0">
                <a:latin typeface="Trebuchet MS" panose="020B0603020202020204" pitchFamily="34" charset="0"/>
              </a:rPr>
              <a:t>γ.  </a:t>
            </a:r>
            <a:r>
              <a:rPr lang="el-GR" sz="2000" dirty="0" smtClean="0">
                <a:latin typeface="Trebuchet MS" panose="020B0603020202020204" pitchFamily="34" charset="0"/>
              </a:rPr>
              <a:t>700</a:t>
            </a:r>
            <a:r>
              <a:rPr lang="en-US" sz="2000" dirty="0" smtClean="0">
                <a:latin typeface="Trebuchet MS" panose="020B0603020202020204" pitchFamily="34" charset="0"/>
              </a:rPr>
              <a:t>nm  </a:t>
            </a:r>
            <a:r>
              <a:rPr lang="en-US" sz="2000" dirty="0">
                <a:latin typeface="Trebuchet MS" panose="020B0603020202020204" pitchFamily="34" charset="0"/>
              </a:rPr>
              <a:t>&lt;  </a:t>
            </a:r>
            <a:r>
              <a:rPr lang="el-GR" sz="2000" i="1" dirty="0">
                <a:latin typeface="Trebuchet MS" panose="020B0603020202020204" pitchFamily="34" charset="0"/>
              </a:rPr>
              <a:t>λ</a:t>
            </a:r>
            <a:r>
              <a:rPr lang="el-GR" sz="2000" dirty="0">
                <a:latin typeface="Trebuchet MS" panose="020B0603020202020204" pitchFamily="34" charset="0"/>
              </a:rPr>
              <a:t>  &lt;  </a:t>
            </a:r>
            <a:r>
              <a:rPr lang="en-US" sz="2000" dirty="0" smtClean="0">
                <a:latin typeface="Trebuchet MS" panose="020B0603020202020204" pitchFamily="34" charset="0"/>
              </a:rPr>
              <a:t>1mm</a:t>
            </a:r>
            <a:r>
              <a:rPr lang="en-US" sz="2000" dirty="0">
                <a:latin typeface="Trebuchet MS" panose="020B0603020202020204" pitchFamily="34" charset="0"/>
              </a:rPr>
              <a:t>.                 </a:t>
            </a:r>
            <a:r>
              <a:rPr lang="el-GR" sz="2000" dirty="0">
                <a:latin typeface="Trebuchet MS" panose="020B0603020202020204" pitchFamily="34" charset="0"/>
              </a:rPr>
              <a:t> </a:t>
            </a:r>
            <a:r>
              <a:rPr lang="el-GR" sz="2000" b="1" dirty="0">
                <a:latin typeface="Trebuchet MS" panose="020B0603020202020204" pitchFamily="34" charset="0"/>
              </a:rPr>
              <a:t>δ. </a:t>
            </a:r>
            <a:r>
              <a:rPr lang="el-GR" sz="2000" dirty="0" smtClean="0">
                <a:latin typeface="Trebuchet MS" panose="020B0603020202020204" pitchFamily="34" charset="0"/>
              </a:rPr>
              <a:t>100</a:t>
            </a:r>
            <a:r>
              <a:rPr lang="en-US" sz="2000" dirty="0" smtClean="0">
                <a:latin typeface="Trebuchet MS" panose="020B0603020202020204" pitchFamily="34" charset="0"/>
              </a:rPr>
              <a:t>nm  </a:t>
            </a:r>
            <a:r>
              <a:rPr lang="en-US" sz="2000" dirty="0">
                <a:latin typeface="Trebuchet MS" panose="020B0603020202020204" pitchFamily="34" charset="0"/>
              </a:rPr>
              <a:t>&lt;  </a:t>
            </a:r>
            <a:r>
              <a:rPr lang="el-GR" sz="2000" i="1" dirty="0">
                <a:latin typeface="Trebuchet MS" panose="020B0603020202020204" pitchFamily="34" charset="0"/>
              </a:rPr>
              <a:t>λ</a:t>
            </a:r>
            <a:r>
              <a:rPr lang="el-GR" sz="2000" dirty="0">
                <a:latin typeface="Trebuchet MS" panose="020B0603020202020204" pitchFamily="34" charset="0"/>
              </a:rPr>
              <a:t>  &lt;  </a:t>
            </a:r>
            <a:r>
              <a:rPr lang="el-GR" sz="2000" dirty="0" smtClean="0">
                <a:latin typeface="Trebuchet MS" panose="020B0603020202020204" pitchFamily="34" charset="0"/>
              </a:rPr>
              <a:t>400</a:t>
            </a:r>
            <a:r>
              <a:rPr lang="en-US" sz="2000" dirty="0" smtClean="0">
                <a:latin typeface="Trebuchet MS" panose="020B0603020202020204" pitchFamily="34" charset="0"/>
              </a:rPr>
              <a:t>nm</a:t>
            </a:r>
            <a:r>
              <a:rPr lang="en-US" sz="2000" dirty="0">
                <a:latin typeface="Trebuchet MS" panose="020B0603020202020204" pitchFamily="34" charset="0"/>
              </a:rPr>
              <a:t>. </a:t>
            </a:r>
            <a:endParaRPr lang="el-GR" sz="2000" dirty="0">
              <a:latin typeface="Trebuchet MS" panose="020B0603020202020204" pitchFamily="34" charset="0"/>
            </a:endParaRPr>
          </a:p>
          <a:p>
            <a:pPr algn="just"/>
            <a:endParaRPr lang="el-GR" sz="800" dirty="0" smtClean="0">
              <a:latin typeface="Trebuchet MS" panose="020B0603020202020204" pitchFamily="34" charset="0"/>
            </a:endParaRPr>
          </a:p>
          <a:p>
            <a:pPr algn="just"/>
            <a:endParaRPr lang="el-GR" sz="1000" dirty="0">
              <a:latin typeface="Trebuchet MS" panose="020B06030202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l-GR" sz="2000" b="1" dirty="0">
                <a:latin typeface="Trebuchet MS" panose="020B0603020202020204" pitchFamily="34" charset="0"/>
              </a:rPr>
              <a:t>3</a:t>
            </a:r>
            <a:r>
              <a:rPr lang="en-US" sz="2000" b="1" dirty="0">
                <a:latin typeface="Trebuchet MS" panose="020B0603020202020204" pitchFamily="34" charset="0"/>
              </a:rPr>
              <a:t>. </a:t>
            </a:r>
            <a:r>
              <a:rPr lang="el-GR" sz="2000" i="1" dirty="0">
                <a:latin typeface="Trebuchet MS" panose="020B0603020202020204" pitchFamily="34" charset="0"/>
              </a:rPr>
              <a:t>Υπεριώδεις ακτινοβολίες χαρακτηρίζονται αυτές για τις οποίες το μήκος κύματός τους λ παίρνει τις παρακάτω τιμές</a:t>
            </a:r>
            <a:r>
              <a:rPr lang="en-US" sz="2000" i="1" dirty="0">
                <a:latin typeface="Trebuchet MS" panose="020B0603020202020204" pitchFamily="34" charset="0"/>
              </a:rPr>
              <a:t>:</a:t>
            </a:r>
          </a:p>
          <a:p>
            <a:pPr algn="just">
              <a:lnSpc>
                <a:spcPct val="150000"/>
              </a:lnSpc>
            </a:pPr>
            <a:r>
              <a:rPr lang="el-GR" sz="2000" b="1" dirty="0">
                <a:latin typeface="Trebuchet MS" panose="020B0603020202020204" pitchFamily="34" charset="0"/>
              </a:rPr>
              <a:t>α.  </a:t>
            </a:r>
            <a:r>
              <a:rPr lang="el-GR" sz="2000" dirty="0" smtClean="0">
                <a:latin typeface="Trebuchet MS" panose="020B0603020202020204" pitchFamily="34" charset="0"/>
              </a:rPr>
              <a:t>400</a:t>
            </a:r>
            <a:r>
              <a:rPr lang="en-US" sz="2000" dirty="0" smtClean="0">
                <a:latin typeface="Trebuchet MS" panose="020B0603020202020204" pitchFamily="34" charset="0"/>
              </a:rPr>
              <a:t>nm  </a:t>
            </a:r>
            <a:r>
              <a:rPr lang="en-US" sz="2000" dirty="0">
                <a:latin typeface="Trebuchet MS" panose="020B0603020202020204" pitchFamily="34" charset="0"/>
              </a:rPr>
              <a:t>&lt;  </a:t>
            </a:r>
            <a:r>
              <a:rPr lang="el-GR" sz="2000" i="1" dirty="0">
                <a:latin typeface="Trebuchet MS" panose="020B0603020202020204" pitchFamily="34" charset="0"/>
              </a:rPr>
              <a:t>λ</a:t>
            </a:r>
            <a:r>
              <a:rPr lang="el-GR" sz="2000" dirty="0">
                <a:latin typeface="Trebuchet MS" panose="020B0603020202020204" pitchFamily="34" charset="0"/>
              </a:rPr>
              <a:t>  &lt;  </a:t>
            </a:r>
            <a:r>
              <a:rPr lang="el-GR" sz="2000" dirty="0" smtClean="0">
                <a:latin typeface="Trebuchet MS" panose="020B0603020202020204" pitchFamily="34" charset="0"/>
              </a:rPr>
              <a:t>1000</a:t>
            </a:r>
            <a:r>
              <a:rPr lang="en-US" sz="2000" dirty="0" smtClean="0">
                <a:latin typeface="Trebuchet MS" panose="020B0603020202020204" pitchFamily="34" charset="0"/>
              </a:rPr>
              <a:t>nm</a:t>
            </a:r>
            <a:r>
              <a:rPr lang="en-US" sz="2000" dirty="0">
                <a:latin typeface="Trebuchet MS" panose="020B0603020202020204" pitchFamily="34" charset="0"/>
              </a:rPr>
              <a:t>. </a:t>
            </a:r>
            <a:r>
              <a:rPr lang="el-GR" sz="2000" dirty="0">
                <a:latin typeface="Trebuchet MS" panose="020B0603020202020204" pitchFamily="34" charset="0"/>
              </a:rPr>
              <a:t>             </a:t>
            </a:r>
            <a:r>
              <a:rPr lang="el-GR" sz="2000" b="1" dirty="0">
                <a:latin typeface="Trebuchet MS" panose="020B0603020202020204" pitchFamily="34" charset="0"/>
              </a:rPr>
              <a:t>β. </a:t>
            </a:r>
            <a:r>
              <a:rPr lang="el-GR" sz="2000" dirty="0" smtClean="0">
                <a:latin typeface="Trebuchet MS" panose="020B0603020202020204" pitchFamily="34" charset="0"/>
              </a:rPr>
              <a:t>1</a:t>
            </a:r>
            <a:r>
              <a:rPr lang="en-US" sz="2000" dirty="0" smtClean="0">
                <a:latin typeface="Trebuchet MS" panose="020B0603020202020204" pitchFamily="34" charset="0"/>
              </a:rPr>
              <a:t>nm  </a:t>
            </a:r>
            <a:r>
              <a:rPr lang="en-US" sz="2000" dirty="0">
                <a:latin typeface="Trebuchet MS" panose="020B0603020202020204" pitchFamily="34" charset="0"/>
              </a:rPr>
              <a:t>&lt;  </a:t>
            </a:r>
            <a:r>
              <a:rPr lang="el-GR" sz="2000" i="1" dirty="0">
                <a:latin typeface="Trebuchet MS" panose="020B0603020202020204" pitchFamily="34" charset="0"/>
              </a:rPr>
              <a:t>λ</a:t>
            </a:r>
            <a:r>
              <a:rPr lang="el-GR" sz="2000" dirty="0">
                <a:latin typeface="Trebuchet MS" panose="020B0603020202020204" pitchFamily="34" charset="0"/>
              </a:rPr>
              <a:t>  &lt;  </a:t>
            </a:r>
            <a:r>
              <a:rPr lang="el-GR" sz="2000" dirty="0" smtClean="0">
                <a:latin typeface="Trebuchet MS" panose="020B0603020202020204" pitchFamily="34" charset="0"/>
              </a:rPr>
              <a:t>400</a:t>
            </a:r>
            <a:r>
              <a:rPr lang="en-US" sz="2000" dirty="0" smtClean="0">
                <a:latin typeface="Trebuchet MS" panose="020B0603020202020204" pitchFamily="34" charset="0"/>
              </a:rPr>
              <a:t>nm</a:t>
            </a:r>
            <a:r>
              <a:rPr lang="en-US" sz="2000" dirty="0">
                <a:latin typeface="Trebuchet MS" panose="020B0603020202020204" pitchFamily="34" charset="0"/>
              </a:rPr>
              <a:t>. </a:t>
            </a:r>
            <a:endParaRPr lang="el-GR" sz="2000" dirty="0">
              <a:latin typeface="Trebuchet MS" panose="020B06030202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l-GR" sz="2000" b="1" dirty="0">
                <a:latin typeface="Trebuchet MS" panose="020B0603020202020204" pitchFamily="34" charset="0"/>
              </a:rPr>
              <a:t>γ.  </a:t>
            </a:r>
            <a:r>
              <a:rPr lang="el-GR" sz="2000" dirty="0" smtClean="0">
                <a:latin typeface="Trebuchet MS" panose="020B0603020202020204" pitchFamily="34" charset="0"/>
              </a:rPr>
              <a:t>700</a:t>
            </a:r>
            <a:r>
              <a:rPr lang="en-US" sz="2000" dirty="0" smtClean="0">
                <a:latin typeface="Trebuchet MS" panose="020B0603020202020204" pitchFamily="34" charset="0"/>
              </a:rPr>
              <a:t>nm  </a:t>
            </a:r>
            <a:r>
              <a:rPr lang="en-US" sz="2000" dirty="0">
                <a:latin typeface="Trebuchet MS" panose="020B0603020202020204" pitchFamily="34" charset="0"/>
              </a:rPr>
              <a:t>&lt;  </a:t>
            </a:r>
            <a:r>
              <a:rPr lang="el-GR" sz="2000" i="1" dirty="0">
                <a:latin typeface="Trebuchet MS" panose="020B0603020202020204" pitchFamily="34" charset="0"/>
              </a:rPr>
              <a:t>λ</a:t>
            </a:r>
            <a:r>
              <a:rPr lang="el-GR" sz="2000" dirty="0">
                <a:latin typeface="Trebuchet MS" panose="020B0603020202020204" pitchFamily="34" charset="0"/>
              </a:rPr>
              <a:t>  &lt;  </a:t>
            </a:r>
            <a:r>
              <a:rPr lang="en-US" sz="2000" dirty="0" smtClean="0">
                <a:latin typeface="Trebuchet MS" panose="020B0603020202020204" pitchFamily="34" charset="0"/>
              </a:rPr>
              <a:t>1mm</a:t>
            </a:r>
            <a:r>
              <a:rPr lang="en-US" sz="2000" dirty="0">
                <a:latin typeface="Trebuchet MS" panose="020B0603020202020204" pitchFamily="34" charset="0"/>
              </a:rPr>
              <a:t>.                 </a:t>
            </a:r>
            <a:r>
              <a:rPr lang="el-GR" sz="2000" dirty="0">
                <a:latin typeface="Trebuchet MS" panose="020B0603020202020204" pitchFamily="34" charset="0"/>
              </a:rPr>
              <a:t> </a:t>
            </a:r>
            <a:r>
              <a:rPr lang="el-GR" sz="2000" b="1" dirty="0">
                <a:latin typeface="Trebuchet MS" panose="020B0603020202020204" pitchFamily="34" charset="0"/>
              </a:rPr>
              <a:t>δ. </a:t>
            </a:r>
            <a:r>
              <a:rPr lang="el-GR" sz="2000" dirty="0" smtClean="0">
                <a:latin typeface="Trebuchet MS" panose="020B0603020202020204" pitchFamily="34" charset="0"/>
              </a:rPr>
              <a:t>400</a:t>
            </a:r>
            <a:r>
              <a:rPr lang="en-US" sz="2000" dirty="0" smtClean="0">
                <a:latin typeface="Trebuchet MS" panose="020B0603020202020204" pitchFamily="34" charset="0"/>
              </a:rPr>
              <a:t>nm  </a:t>
            </a:r>
            <a:r>
              <a:rPr lang="en-US" sz="2000" dirty="0">
                <a:latin typeface="Trebuchet MS" panose="020B0603020202020204" pitchFamily="34" charset="0"/>
              </a:rPr>
              <a:t>&lt;  </a:t>
            </a:r>
            <a:r>
              <a:rPr lang="el-GR" sz="2000" i="1" dirty="0">
                <a:latin typeface="Trebuchet MS" panose="020B0603020202020204" pitchFamily="34" charset="0"/>
              </a:rPr>
              <a:t>λ</a:t>
            </a:r>
            <a:r>
              <a:rPr lang="el-GR" sz="2000" dirty="0">
                <a:latin typeface="Trebuchet MS" panose="020B0603020202020204" pitchFamily="34" charset="0"/>
              </a:rPr>
              <a:t>  &lt;  </a:t>
            </a:r>
            <a:r>
              <a:rPr lang="el-GR" sz="2000" dirty="0" smtClean="0">
                <a:latin typeface="Trebuchet MS" panose="020B0603020202020204" pitchFamily="34" charset="0"/>
              </a:rPr>
              <a:t>700</a:t>
            </a:r>
            <a:r>
              <a:rPr lang="en-US" sz="2000" dirty="0" smtClean="0">
                <a:latin typeface="Trebuchet MS" panose="020B0603020202020204" pitchFamily="34" charset="0"/>
              </a:rPr>
              <a:t>nm</a:t>
            </a:r>
            <a:r>
              <a:rPr lang="en-US" sz="2000" dirty="0">
                <a:latin typeface="Trebuchet MS" panose="020B0603020202020204" pitchFamily="34" charset="0"/>
              </a:rPr>
              <a:t>. </a:t>
            </a:r>
            <a:endParaRPr lang="el-GR" sz="2000" dirty="0">
              <a:latin typeface="Trebuchet MS" panose="020B0603020202020204" pitchFamily="34" charset="0"/>
            </a:endParaRPr>
          </a:p>
        </p:txBody>
      </p:sp>
      <p:sp>
        <p:nvSpPr>
          <p:cNvPr id="8" name="Έλλειψη 7"/>
          <p:cNvSpPr/>
          <p:nvPr/>
        </p:nvSpPr>
        <p:spPr>
          <a:xfrm>
            <a:off x="2071552" y="1676176"/>
            <a:ext cx="360040" cy="36004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9" name="Έλλειψη 8"/>
          <p:cNvSpPr/>
          <p:nvPr/>
        </p:nvSpPr>
        <p:spPr>
          <a:xfrm>
            <a:off x="6255625" y="3301568"/>
            <a:ext cx="360040" cy="36004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7" name="Ορθογώνιο 6"/>
          <p:cNvSpPr/>
          <p:nvPr/>
        </p:nvSpPr>
        <p:spPr>
          <a:xfrm>
            <a:off x="2071552" y="4212919"/>
            <a:ext cx="8653621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53340" algn="just">
              <a:lnSpc>
                <a:spcPct val="150000"/>
              </a:lnSpc>
              <a:spcAft>
                <a:spcPts val="0"/>
              </a:spcAft>
            </a:pPr>
            <a:r>
              <a:rPr lang="el-GR" sz="2000" b="1" dirty="0" smtClean="0">
                <a:latin typeface="Trebuchet MS" panose="020B0603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4.  </a:t>
            </a:r>
            <a:r>
              <a:rPr lang="el-GR" sz="2000" i="1" dirty="0">
                <a:latin typeface="Trebuchet MS" panose="020B0603020202020204" pitchFamily="34" charset="0"/>
                <a:ea typeface="Times New Roman" panose="02020603050405020304" pitchFamily="18" charset="0"/>
              </a:rPr>
              <a:t>Υπέρυθρη ακτινοβολία διαδίδεται σε διάφορα οπτικά μέσα. Το μήκος κύματος της ακτινοβολίας θα έχει την μεγαλύτερη τιμή όταν αυτή διέρχεται από</a:t>
            </a:r>
          </a:p>
          <a:p>
            <a:pPr marR="53340" algn="just">
              <a:lnSpc>
                <a:spcPct val="150000"/>
              </a:lnSpc>
              <a:spcAft>
                <a:spcPts val="0"/>
              </a:spcAft>
            </a:pPr>
            <a:r>
              <a:rPr lang="el-GR" sz="2000" b="1" dirty="0">
                <a:latin typeface="Trebuchet MS" panose="020B0603020202020204" pitchFamily="34" charset="0"/>
                <a:ea typeface="Times New Roman" panose="02020603050405020304" pitchFamily="18" charset="0"/>
              </a:rPr>
              <a:t>α.</a:t>
            </a:r>
            <a:r>
              <a:rPr lang="el-GR" sz="2000" dirty="0">
                <a:latin typeface="Trebuchet MS" panose="020B0603020202020204" pitchFamily="34" charset="0"/>
                <a:ea typeface="Times New Roman" panose="02020603050405020304" pitchFamily="18" charset="0"/>
              </a:rPr>
              <a:t>  </a:t>
            </a:r>
            <a:r>
              <a:rPr lang="el-GR" sz="2000" dirty="0" smtClean="0">
                <a:latin typeface="Trebuchet MS" panose="020B0603020202020204" pitchFamily="34" charset="0"/>
                <a:ea typeface="Times New Roman" panose="02020603050405020304" pitchFamily="18" charset="0"/>
              </a:rPr>
              <a:t>γυαλί</a:t>
            </a:r>
            <a:r>
              <a:rPr lang="el-GR" sz="2000" dirty="0">
                <a:latin typeface="Trebuchet MS" panose="020B0603020202020204" pitchFamily="34" charset="0"/>
                <a:ea typeface="Times New Roman" panose="02020603050405020304" pitchFamily="18" charset="0"/>
              </a:rPr>
              <a:t>.       </a:t>
            </a:r>
            <a:r>
              <a:rPr lang="el-GR" sz="2000" dirty="0" smtClean="0">
                <a:latin typeface="Trebuchet MS" panose="020B0603020202020204" pitchFamily="34" charset="0"/>
                <a:ea typeface="Times New Roman" panose="02020603050405020304" pitchFamily="18" charset="0"/>
              </a:rPr>
              <a:t>      </a:t>
            </a:r>
            <a:r>
              <a:rPr lang="el-GR" sz="2000" b="1" dirty="0" smtClean="0">
                <a:latin typeface="Trebuchet MS" panose="020B0603020202020204" pitchFamily="34" charset="0"/>
                <a:ea typeface="Times New Roman" panose="02020603050405020304" pitchFamily="18" charset="0"/>
              </a:rPr>
              <a:t>β.</a:t>
            </a:r>
            <a:r>
              <a:rPr lang="el-GR" sz="2000" dirty="0" smtClean="0">
                <a:latin typeface="Trebuchet MS" panose="020B0603020202020204" pitchFamily="34" charset="0"/>
                <a:ea typeface="Times New Roman" panose="02020603050405020304" pitchFamily="18" charset="0"/>
              </a:rPr>
              <a:t>  </a:t>
            </a:r>
            <a:r>
              <a:rPr lang="el-GR" sz="2000" dirty="0">
                <a:latin typeface="Trebuchet MS" panose="020B0603020202020204" pitchFamily="34" charset="0"/>
                <a:ea typeface="Times New Roman" panose="02020603050405020304" pitchFamily="18" charset="0"/>
              </a:rPr>
              <a:t>χαλαζία.     </a:t>
            </a:r>
            <a:r>
              <a:rPr lang="el-GR" sz="2000" dirty="0" smtClean="0">
                <a:latin typeface="Trebuchet MS" panose="020B0603020202020204" pitchFamily="34" charset="0"/>
                <a:ea typeface="Times New Roman" panose="02020603050405020304" pitchFamily="18" charset="0"/>
              </a:rPr>
              <a:t>        </a:t>
            </a:r>
            <a:r>
              <a:rPr lang="el-GR" sz="2000" b="1" dirty="0" smtClean="0">
                <a:latin typeface="Trebuchet MS" panose="020B0603020202020204" pitchFamily="34" charset="0"/>
                <a:ea typeface="Times New Roman" panose="02020603050405020304" pitchFamily="18" charset="0"/>
              </a:rPr>
              <a:t>γ</a:t>
            </a:r>
            <a:r>
              <a:rPr lang="el-GR" sz="2000" b="1" dirty="0">
                <a:latin typeface="Trebuchet MS" panose="020B0603020202020204" pitchFamily="34" charset="0"/>
                <a:ea typeface="Times New Roman" panose="02020603050405020304" pitchFamily="18" charset="0"/>
              </a:rPr>
              <a:t>.</a:t>
            </a:r>
            <a:r>
              <a:rPr lang="el-GR" sz="2000" dirty="0">
                <a:latin typeface="Trebuchet MS" panose="020B0603020202020204" pitchFamily="34" charset="0"/>
                <a:ea typeface="Times New Roman" panose="02020603050405020304" pitchFamily="18" charset="0"/>
              </a:rPr>
              <a:t>  </a:t>
            </a:r>
            <a:r>
              <a:rPr lang="el-GR" sz="2000" dirty="0" smtClean="0">
                <a:latin typeface="Trebuchet MS" panose="020B0603020202020204" pitchFamily="34" charset="0"/>
                <a:ea typeface="Times New Roman" panose="02020603050405020304" pitchFamily="18" charset="0"/>
              </a:rPr>
              <a:t>αέρα</a:t>
            </a:r>
            <a:r>
              <a:rPr lang="el-GR" sz="2000" dirty="0">
                <a:latin typeface="Trebuchet MS" panose="020B0603020202020204" pitchFamily="34" charset="0"/>
                <a:ea typeface="Times New Roman" panose="02020603050405020304" pitchFamily="18" charset="0"/>
              </a:rPr>
              <a:t>.        </a:t>
            </a:r>
            <a:r>
              <a:rPr lang="el-GR" sz="2000" dirty="0" smtClean="0">
                <a:latin typeface="Trebuchet MS" panose="020B0603020202020204" pitchFamily="34" charset="0"/>
                <a:ea typeface="Times New Roman" panose="02020603050405020304" pitchFamily="18" charset="0"/>
              </a:rPr>
              <a:t>     </a:t>
            </a:r>
            <a:r>
              <a:rPr lang="el-GR" sz="2000" b="1" dirty="0" smtClean="0">
                <a:latin typeface="Trebuchet MS" panose="020B0603020202020204" pitchFamily="34" charset="0"/>
                <a:ea typeface="Times New Roman" panose="02020603050405020304" pitchFamily="18" charset="0"/>
              </a:rPr>
              <a:t>δ</a:t>
            </a:r>
            <a:r>
              <a:rPr lang="el-GR" sz="2000" b="1" dirty="0">
                <a:latin typeface="Trebuchet MS" panose="020B0603020202020204" pitchFamily="34" charset="0"/>
                <a:ea typeface="Times New Roman" panose="02020603050405020304" pitchFamily="18" charset="0"/>
              </a:rPr>
              <a:t>.</a:t>
            </a:r>
            <a:r>
              <a:rPr lang="el-GR" sz="2000" dirty="0">
                <a:latin typeface="Trebuchet MS" panose="020B0603020202020204" pitchFamily="34" charset="0"/>
                <a:ea typeface="Times New Roman" panose="02020603050405020304" pitchFamily="18" charset="0"/>
              </a:rPr>
              <a:t>  </a:t>
            </a:r>
            <a:r>
              <a:rPr lang="el-GR" sz="2000" dirty="0" smtClean="0">
                <a:latin typeface="Trebuchet MS" panose="020B0603020202020204" pitchFamily="34" charset="0"/>
                <a:ea typeface="Times New Roman" panose="02020603050405020304" pitchFamily="18" charset="0"/>
              </a:rPr>
              <a:t>πετρέλαιο</a:t>
            </a:r>
            <a:r>
              <a:rPr lang="el-GR" sz="2000" dirty="0">
                <a:latin typeface="Trebuchet MS" panose="020B0603020202020204" pitchFamily="34" charset="0"/>
                <a:ea typeface="Times New Roman" panose="02020603050405020304" pitchFamily="18" charset="0"/>
              </a:rPr>
              <a:t>.</a:t>
            </a:r>
            <a:endParaRPr lang="el-GR" sz="2000" dirty="0">
              <a:effectLst/>
              <a:latin typeface="Trebuchet MS" panose="020B0603020202020204" pitchFamily="34" charset="0"/>
              <a:ea typeface="Times New Roman" panose="02020603050405020304" pitchFamily="18" charset="0"/>
            </a:endParaRPr>
          </a:p>
        </p:txBody>
      </p:sp>
      <p:sp>
        <p:nvSpPr>
          <p:cNvPr id="10" name="Έλλειψη 7"/>
          <p:cNvSpPr/>
          <p:nvPr/>
        </p:nvSpPr>
        <p:spPr>
          <a:xfrm>
            <a:off x="6518861" y="5714071"/>
            <a:ext cx="360040" cy="36004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283517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1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15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7" grpId="0"/>
      <p:bldP spid="1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υποσέλιδου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>
                <a:solidFill>
                  <a:prstClr val="black">
                    <a:tint val="75000"/>
                  </a:prstClr>
                </a:solidFill>
              </a:rPr>
              <a:t>Μερκ. Παναγιωτόπουλος - Φυσικός        </a:t>
            </a: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www.merkopanas.blogspot.gr</a:t>
            </a: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4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4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335" y="725426"/>
            <a:ext cx="1219200" cy="11620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948124" y="306668"/>
            <a:ext cx="6789476" cy="2985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l-GR" sz="2000" b="1" dirty="0" smtClean="0">
                <a:latin typeface="Comic Sans MS" panose="030F0702030302020204" pitchFamily="66" charset="0"/>
              </a:rPr>
              <a:t>Το 1801 ο Γερμανός</a:t>
            </a:r>
            <a:r>
              <a:rPr lang="en-US" sz="2000" b="1" dirty="0" smtClean="0">
                <a:latin typeface="Comic Sans MS" panose="030F0702030302020204" pitchFamily="66" charset="0"/>
              </a:rPr>
              <a:t> Johann Ritter </a:t>
            </a:r>
            <a:r>
              <a:rPr lang="el-GR" sz="2000" b="1" dirty="0" smtClean="0">
                <a:latin typeface="Comic Sans MS" panose="030F0702030302020204" pitchFamily="66" charset="0"/>
              </a:rPr>
              <a:t>ανακάλυψε την </a:t>
            </a:r>
            <a:r>
              <a:rPr lang="el-GR" sz="2400" b="1" dirty="0" smtClean="0">
                <a:solidFill>
                  <a:srgbClr val="8000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υπεριώδη ακτινοβολία</a:t>
            </a:r>
            <a:r>
              <a:rPr lang="el-GR" sz="2000" b="1" dirty="0" smtClean="0">
                <a:solidFill>
                  <a:srgbClr val="800080"/>
                </a:solidFill>
                <a:latin typeface="Comic Sans MS" panose="030F0702030302020204" pitchFamily="66" charset="0"/>
              </a:rPr>
              <a:t>.</a:t>
            </a:r>
          </a:p>
          <a:p>
            <a:pPr algn="just"/>
            <a:endParaRPr lang="el-GR" sz="2000" b="1" dirty="0">
              <a:latin typeface="Comic Sans MS" panose="030F0702030302020204" pitchFamily="66" charset="0"/>
            </a:endParaRPr>
          </a:p>
          <a:p>
            <a:pPr algn="just">
              <a:lnSpc>
                <a:spcPct val="150000"/>
              </a:lnSpc>
            </a:pPr>
            <a:r>
              <a:rPr lang="el-GR" sz="2000" b="1" dirty="0" smtClean="0">
                <a:latin typeface="Comic Sans MS" panose="030F0702030302020204" pitchFamily="66" charset="0"/>
              </a:rPr>
              <a:t>Η υπεριώδης ακτινοβολία έχει μήκος κύματος (περίπου) </a:t>
            </a:r>
            <a:r>
              <a:rPr lang="el-GR" sz="2000" b="1" dirty="0">
                <a:latin typeface="Comic Sans MS" panose="030F0702030302020204" pitchFamily="66" charset="0"/>
              </a:rPr>
              <a:t>μικρότερο </a:t>
            </a:r>
            <a:r>
              <a:rPr lang="el-GR" sz="2000" b="1" dirty="0" smtClean="0">
                <a:latin typeface="Comic Sans MS" panose="030F0702030302020204" pitchFamily="66" charset="0"/>
              </a:rPr>
              <a:t>των 400</a:t>
            </a:r>
            <a:r>
              <a:rPr lang="en-US" sz="2000" b="1" dirty="0" smtClean="0">
                <a:latin typeface="Comic Sans MS" panose="030F0702030302020204" pitchFamily="66" charset="0"/>
              </a:rPr>
              <a:t>nm </a:t>
            </a:r>
            <a:r>
              <a:rPr lang="el-GR" sz="2000" b="1" dirty="0" smtClean="0">
                <a:latin typeface="Comic Sans MS" panose="030F0702030302020204" pitchFamily="66" charset="0"/>
              </a:rPr>
              <a:t>και μεγαλύτερο του 1</a:t>
            </a:r>
            <a:r>
              <a:rPr lang="en-US" sz="2000" b="1" dirty="0" smtClean="0">
                <a:latin typeface="Comic Sans MS" panose="030F0702030302020204" pitchFamily="66" charset="0"/>
              </a:rPr>
              <a:t>nm.</a:t>
            </a:r>
          </a:p>
          <a:p>
            <a:pPr algn="ctr">
              <a:lnSpc>
                <a:spcPct val="150000"/>
              </a:lnSpc>
            </a:pPr>
            <a:r>
              <a:rPr lang="en-US" sz="2800" b="1" dirty="0" smtClean="0">
                <a:solidFill>
                  <a:srgbClr val="8000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1nm &lt; </a:t>
            </a:r>
            <a:r>
              <a:rPr lang="el-GR" sz="2800" b="1" i="1" dirty="0" err="1" smtClean="0">
                <a:solidFill>
                  <a:srgbClr val="8000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λ</a:t>
            </a:r>
            <a:r>
              <a:rPr lang="el-GR" sz="2800" b="1" baseline="-25000" dirty="0" err="1" smtClean="0">
                <a:solidFill>
                  <a:srgbClr val="8000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υπεριώδους</a:t>
            </a:r>
            <a:r>
              <a:rPr lang="en-US" sz="2800" b="1" baseline="-25000" dirty="0" smtClean="0">
                <a:solidFill>
                  <a:srgbClr val="8000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l-GR" sz="2800" b="1" baseline="-25000" dirty="0" smtClean="0">
                <a:solidFill>
                  <a:srgbClr val="8000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r>
              <a:rPr lang="el-GR" sz="2800" b="1" dirty="0" smtClean="0">
                <a:solidFill>
                  <a:srgbClr val="8000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&lt; 400</a:t>
            </a:r>
            <a:r>
              <a:rPr lang="en-US" sz="2800" b="1" dirty="0" smtClean="0">
                <a:solidFill>
                  <a:srgbClr val="8000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nm</a:t>
            </a:r>
            <a:r>
              <a:rPr lang="el-GR" sz="2800" b="1" dirty="0" smtClean="0">
                <a:solidFill>
                  <a:srgbClr val="8000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endParaRPr lang="el-GR" sz="2800" b="1" dirty="0">
              <a:solidFill>
                <a:srgbClr val="80008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grpSp>
        <p:nvGrpSpPr>
          <p:cNvPr id="8" name="Ομάδα 7"/>
          <p:cNvGrpSpPr/>
          <p:nvPr/>
        </p:nvGrpSpPr>
        <p:grpSpPr>
          <a:xfrm>
            <a:off x="9090197" y="306668"/>
            <a:ext cx="2139606" cy="3614953"/>
            <a:chOff x="9224142" y="516980"/>
            <a:chExt cx="2139606" cy="3614953"/>
          </a:xfrm>
        </p:grpSpPr>
        <p:pic>
          <p:nvPicPr>
            <p:cNvPr id="6" name="Εικόνα 5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9F9F9"/>
                </a:clrFrom>
                <a:clrTo>
                  <a:srgbClr val="F9F9F9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colorTemperature colorTemp="88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24142" y="516980"/>
              <a:ext cx="2139606" cy="283391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7" name="Text Box 12"/>
            <p:cNvSpPr txBox="1">
              <a:spLocks noChangeArrowheads="1"/>
            </p:cNvSpPr>
            <p:nvPr/>
          </p:nvSpPr>
          <p:spPr bwMode="auto">
            <a:xfrm>
              <a:off x="9291265" y="3424047"/>
              <a:ext cx="2005360" cy="707886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altLang="el-GR" sz="1600" b="1" dirty="0">
                  <a:latin typeface="Comic Sans MS" pitchFamily="66" charset="0"/>
                  <a:hlinkClick r:id="rId5"/>
                </a:rPr>
                <a:t>Johann W. Ritter</a:t>
              </a:r>
              <a:endParaRPr lang="el-GR" altLang="el-GR" sz="1600" b="1" dirty="0">
                <a:latin typeface="Comic Sans MS" pitchFamily="66" charset="0"/>
              </a:endParaRPr>
            </a:p>
            <a:p>
              <a:pPr algn="ctr">
                <a:spcBef>
                  <a:spcPct val="50000"/>
                </a:spcBef>
              </a:pPr>
              <a:r>
                <a:rPr lang="en-US" altLang="el-GR" sz="1600" b="1" dirty="0">
                  <a:latin typeface="Comic Sans MS" pitchFamily="66" charset="0"/>
                </a:rPr>
                <a:t>(</a:t>
              </a:r>
              <a:r>
                <a:rPr lang="el-GR" altLang="el-GR" sz="1600" b="1" dirty="0">
                  <a:latin typeface="Comic Sans MS" pitchFamily="66" charset="0"/>
                </a:rPr>
                <a:t>1776-</a:t>
              </a:r>
              <a:r>
                <a:rPr lang="en-US" altLang="el-GR" sz="1600" b="1" dirty="0">
                  <a:latin typeface="Comic Sans MS" pitchFamily="66" charset="0"/>
                </a:rPr>
                <a:t>18</a:t>
              </a:r>
              <a:r>
                <a:rPr lang="el-GR" altLang="el-GR" sz="1600" b="1" dirty="0">
                  <a:latin typeface="Comic Sans MS" pitchFamily="66" charset="0"/>
                </a:rPr>
                <a:t>1</a:t>
              </a:r>
              <a:r>
                <a:rPr lang="en-US" altLang="el-GR" sz="1600" b="1" dirty="0">
                  <a:latin typeface="Comic Sans MS" pitchFamily="66" charset="0"/>
                </a:rPr>
                <a:t>0)</a:t>
              </a:r>
              <a:endParaRPr lang="el-GR" altLang="el-GR" sz="1600" b="1" dirty="0">
                <a:latin typeface="Comic Sans MS" pitchFamily="66" charset="0"/>
              </a:endParaRPr>
            </a:p>
          </p:txBody>
        </p:sp>
      </p:grpSp>
      <p:grpSp>
        <p:nvGrpSpPr>
          <p:cNvPr id="12" name="Ομάδα 11"/>
          <p:cNvGrpSpPr/>
          <p:nvPr/>
        </p:nvGrpSpPr>
        <p:grpSpPr>
          <a:xfrm>
            <a:off x="1390702" y="3552289"/>
            <a:ext cx="7556758" cy="2234485"/>
            <a:chOff x="1390702" y="3630106"/>
            <a:chExt cx="7556758" cy="2234485"/>
          </a:xfrm>
        </p:grpSpPr>
        <p:pic>
          <p:nvPicPr>
            <p:cNvPr id="9" name="Picture 2" descr="C:\Users\Merkouris\Desktop\uv_spectrum_regions_big.gif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90702" y="3632343"/>
              <a:ext cx="7556758" cy="223224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TextBox 9"/>
            <p:cNvSpPr txBox="1"/>
            <p:nvPr/>
          </p:nvSpPr>
          <p:spPr>
            <a:xfrm>
              <a:off x="6455349" y="3630106"/>
              <a:ext cx="1440160" cy="369332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l-GR" b="1" dirty="0" smtClean="0">
                  <a:solidFill>
                    <a:srgbClr val="FFFFFF"/>
                  </a:solidFill>
                </a:rPr>
                <a:t>Ορατό</a:t>
              </a:r>
              <a:endParaRPr lang="el-GR" b="1" dirty="0">
                <a:solidFill>
                  <a:srgbClr val="FFFFFF"/>
                </a:solidFill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3143890" y="5477892"/>
              <a:ext cx="1440160" cy="369332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l-GR" b="1" dirty="0" smtClean="0">
                  <a:solidFill>
                    <a:srgbClr val="FFFFFF"/>
                  </a:solidFill>
                </a:rPr>
                <a:t>Υπεριώδες</a:t>
              </a:r>
              <a:endParaRPr lang="el-GR" b="1" dirty="0">
                <a:solidFill>
                  <a:srgbClr val="FFFFF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104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25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1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υποσέλιδου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>
                <a:solidFill>
                  <a:prstClr val="black">
                    <a:tint val="75000"/>
                  </a:prstClr>
                </a:solidFill>
              </a:rPr>
              <a:t>Μερκ. Παναγιωτόπουλος - Φυσικός        </a:t>
            </a: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www.merkopanas.blogspot.gr</a:t>
            </a: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40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Ορθογώνιο 3"/>
          <p:cNvSpPr/>
          <p:nvPr/>
        </p:nvSpPr>
        <p:spPr>
          <a:xfrm>
            <a:off x="2371344" y="460424"/>
            <a:ext cx="7787640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l-GR" sz="2000" b="1" dirty="0" smtClean="0">
                <a:latin typeface="Trebuchet MS" panose="020B0603020202020204" pitchFamily="34" charset="0"/>
              </a:rPr>
              <a:t>5.   </a:t>
            </a:r>
            <a:r>
              <a:rPr lang="el-GR" sz="2000" i="1" dirty="0">
                <a:latin typeface="Trebuchet MS" panose="020B0603020202020204" pitchFamily="34" charset="0"/>
              </a:rPr>
              <a:t>Η υπεριώδης ακτινοβολία σε σχέση με την υπέρυθρη</a:t>
            </a:r>
            <a:endParaRPr lang="el-GR" sz="2000" dirty="0">
              <a:latin typeface="Trebuchet MS" panose="020B0603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l-GR" sz="2000" b="1" dirty="0">
                <a:latin typeface="Trebuchet MS" panose="020B0603020202020204" pitchFamily="34" charset="0"/>
              </a:rPr>
              <a:t>α.   </a:t>
            </a:r>
            <a:r>
              <a:rPr lang="el-GR" sz="2000" dirty="0">
                <a:latin typeface="Trebuchet MS" panose="020B0603020202020204" pitchFamily="34" charset="0"/>
              </a:rPr>
              <a:t>έχει </a:t>
            </a:r>
            <a:r>
              <a:rPr lang="el-GR" sz="2000" dirty="0" smtClean="0">
                <a:latin typeface="Trebuchet MS" panose="020B0603020202020204" pitchFamily="34" charset="0"/>
              </a:rPr>
              <a:t>μικρότερο </a:t>
            </a:r>
            <a:r>
              <a:rPr lang="el-GR" sz="2000" dirty="0">
                <a:latin typeface="Trebuchet MS" panose="020B0603020202020204" pitchFamily="34" charset="0"/>
              </a:rPr>
              <a:t>μήκος κύματος.                             </a:t>
            </a:r>
          </a:p>
          <a:p>
            <a:pPr>
              <a:lnSpc>
                <a:spcPct val="150000"/>
              </a:lnSpc>
            </a:pPr>
            <a:r>
              <a:rPr lang="el-GR" sz="2000" b="1" dirty="0">
                <a:latin typeface="Trebuchet MS" panose="020B0603020202020204" pitchFamily="34" charset="0"/>
              </a:rPr>
              <a:t>β.   </a:t>
            </a:r>
            <a:r>
              <a:rPr lang="el-GR" sz="2000" dirty="0">
                <a:latin typeface="Trebuchet MS" panose="020B0603020202020204" pitchFamily="34" charset="0"/>
              </a:rPr>
              <a:t>έχει μικρότερη συχνότητα.</a:t>
            </a:r>
          </a:p>
          <a:p>
            <a:pPr>
              <a:lnSpc>
                <a:spcPct val="150000"/>
              </a:lnSpc>
            </a:pPr>
            <a:r>
              <a:rPr lang="el-GR" sz="2000" b="1" dirty="0">
                <a:latin typeface="Trebuchet MS" panose="020B0603020202020204" pitchFamily="34" charset="0"/>
              </a:rPr>
              <a:t>γ.   </a:t>
            </a:r>
            <a:r>
              <a:rPr lang="el-GR" sz="2000" dirty="0" smtClean="0">
                <a:latin typeface="Trebuchet MS" panose="020B0603020202020204" pitchFamily="34" charset="0"/>
              </a:rPr>
              <a:t>μεταφέρει μικρότερο ποσό ενέργειας.</a:t>
            </a:r>
            <a:r>
              <a:rPr lang="en-US" sz="2000" dirty="0" smtClean="0">
                <a:latin typeface="Trebuchet MS" panose="020B0603020202020204" pitchFamily="34" charset="0"/>
              </a:rPr>
              <a:t>          </a:t>
            </a:r>
            <a:endParaRPr lang="el-GR" sz="2000" dirty="0">
              <a:latin typeface="Trebuchet MS" panose="020B0603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l-GR" sz="2000" b="1" dirty="0">
                <a:latin typeface="Trebuchet MS" panose="020B0603020202020204" pitchFamily="34" charset="0"/>
              </a:rPr>
              <a:t>δ.   </a:t>
            </a:r>
            <a:r>
              <a:rPr lang="el-GR" sz="2000" dirty="0">
                <a:latin typeface="Trebuchet MS" panose="020B0603020202020204" pitchFamily="34" charset="0"/>
              </a:rPr>
              <a:t>έχει διαφορετική ταχύτητα διάδοσης στο κενό.</a:t>
            </a:r>
          </a:p>
        </p:txBody>
      </p:sp>
      <p:sp>
        <p:nvSpPr>
          <p:cNvPr id="5" name="Έλλειψη 11"/>
          <p:cNvSpPr/>
          <p:nvPr/>
        </p:nvSpPr>
        <p:spPr>
          <a:xfrm>
            <a:off x="2371344" y="1073348"/>
            <a:ext cx="360040" cy="36004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6" name="Ορθογώνιο 5"/>
          <p:cNvSpPr/>
          <p:nvPr/>
        </p:nvSpPr>
        <p:spPr>
          <a:xfrm>
            <a:off x="2371344" y="3122351"/>
            <a:ext cx="8327136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l-GR" sz="2000" b="1" dirty="0" smtClean="0">
                <a:latin typeface="Trebuchet MS" panose="020B0603020202020204" pitchFamily="34" charset="0"/>
              </a:rPr>
              <a:t>6.   </a:t>
            </a:r>
            <a:r>
              <a:rPr lang="el-GR" sz="2000" i="1" dirty="0">
                <a:latin typeface="Trebuchet MS" panose="020B0603020202020204" pitchFamily="34" charset="0"/>
              </a:rPr>
              <a:t>Η υπεριώδης ακτινοβολία</a:t>
            </a:r>
            <a:endParaRPr lang="el-GR" sz="2000" dirty="0">
              <a:latin typeface="Trebuchet MS" panose="020B06030202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l-GR" sz="2000" b="1" dirty="0">
                <a:latin typeface="Trebuchet MS" panose="020B0603020202020204" pitchFamily="34" charset="0"/>
              </a:rPr>
              <a:t>α.  </a:t>
            </a:r>
            <a:r>
              <a:rPr lang="el-GR" sz="2000" dirty="0">
                <a:latin typeface="Trebuchet MS" panose="020B0603020202020204" pitchFamily="34" charset="0"/>
              </a:rPr>
              <a:t>είναι ορατή με γυμνό μάτι. </a:t>
            </a:r>
          </a:p>
          <a:p>
            <a:pPr algn="just">
              <a:lnSpc>
                <a:spcPct val="150000"/>
              </a:lnSpc>
            </a:pPr>
            <a:r>
              <a:rPr lang="el-GR" sz="2000" b="1" dirty="0">
                <a:latin typeface="Trebuchet MS" panose="020B0603020202020204" pitchFamily="34" charset="0"/>
              </a:rPr>
              <a:t>β.  </a:t>
            </a:r>
            <a:r>
              <a:rPr lang="el-GR" sz="2000" dirty="0">
                <a:latin typeface="Trebuchet MS" panose="020B0603020202020204" pitchFamily="34" charset="0"/>
              </a:rPr>
              <a:t>δεν προκαλεί αμαύρωση των φωτογραφικών πλακών. </a:t>
            </a:r>
          </a:p>
          <a:p>
            <a:pPr algn="just">
              <a:lnSpc>
                <a:spcPct val="150000"/>
              </a:lnSpc>
            </a:pPr>
            <a:r>
              <a:rPr lang="el-GR" sz="2000" b="1" dirty="0">
                <a:latin typeface="Trebuchet MS" panose="020B0603020202020204" pitchFamily="34" charset="0"/>
              </a:rPr>
              <a:t>γ.  </a:t>
            </a:r>
            <a:r>
              <a:rPr lang="el-GR" sz="2000" dirty="0">
                <a:latin typeface="Trebuchet MS" panose="020B0603020202020204" pitchFamily="34" charset="0"/>
              </a:rPr>
              <a:t>συμμετέχει στη μετατροπή του οξυγόνου της ατμόσφαιρας σε όζον. </a:t>
            </a:r>
          </a:p>
          <a:p>
            <a:pPr algn="just">
              <a:lnSpc>
                <a:spcPct val="150000"/>
              </a:lnSpc>
            </a:pPr>
            <a:r>
              <a:rPr lang="el-GR" sz="2000" b="1" dirty="0">
                <a:latin typeface="Trebuchet MS" panose="020B0603020202020204" pitchFamily="34" charset="0"/>
              </a:rPr>
              <a:t>δ.  </a:t>
            </a:r>
            <a:r>
              <a:rPr lang="el-GR" sz="2000" dirty="0">
                <a:latin typeface="Trebuchet MS" panose="020B0603020202020204" pitchFamily="34" charset="0"/>
              </a:rPr>
              <a:t>δεν προκαλεί το φθορισμό σε διάφορα σώματα. </a:t>
            </a:r>
          </a:p>
        </p:txBody>
      </p:sp>
      <p:sp>
        <p:nvSpPr>
          <p:cNvPr id="7" name="Έλλειψη 11"/>
          <p:cNvSpPr/>
          <p:nvPr/>
        </p:nvSpPr>
        <p:spPr>
          <a:xfrm>
            <a:off x="2371344" y="4645512"/>
            <a:ext cx="360040" cy="36004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210871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6" grpId="0"/>
      <p:bldP spid="7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υποσέλιδου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dirty="0" err="1" smtClean="0">
                <a:solidFill>
                  <a:schemeClr val="tx1"/>
                </a:solidFill>
              </a:rPr>
              <a:t>Μερκ</a:t>
            </a:r>
            <a:r>
              <a:rPr lang="el-GR" dirty="0" smtClean="0">
                <a:solidFill>
                  <a:schemeClr val="tx1"/>
                </a:solidFill>
              </a:rPr>
              <a:t>. Παναγιωτόπουλος - Φυσικός        </a:t>
            </a:r>
            <a:r>
              <a:rPr lang="en-US" dirty="0" smtClean="0">
                <a:solidFill>
                  <a:schemeClr val="tx1"/>
                </a:solidFill>
              </a:rPr>
              <a:t>www.merkopanas.blogspot.gr</a:t>
            </a:r>
            <a:endParaRPr lang="el-GR" dirty="0">
              <a:solidFill>
                <a:schemeClr val="tx1"/>
              </a:solidFill>
            </a:endParaRPr>
          </a:p>
        </p:txBody>
      </p:sp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41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Ορθογώνιο 3"/>
          <p:cNvSpPr/>
          <p:nvPr/>
        </p:nvSpPr>
        <p:spPr>
          <a:xfrm>
            <a:off x="1956272" y="403521"/>
            <a:ext cx="8279456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l-GR" sz="2000" b="1" dirty="0" smtClean="0">
                <a:latin typeface="Trebuchet MS" panose="020B0603020202020204" pitchFamily="34" charset="0"/>
              </a:rPr>
              <a:t>7.</a:t>
            </a:r>
            <a:r>
              <a:rPr lang="en-US" sz="2000" b="1" dirty="0" smtClean="0">
                <a:latin typeface="Trebuchet MS" panose="020B0603020202020204" pitchFamily="34" charset="0"/>
              </a:rPr>
              <a:t>   </a:t>
            </a:r>
            <a:r>
              <a:rPr lang="el-GR" sz="2000" i="1" dirty="0">
                <a:latin typeface="Trebuchet MS" panose="020B0603020202020204" pitchFamily="34" charset="0"/>
              </a:rPr>
              <a:t>Η υπέρυθρη ακτινοβολία</a:t>
            </a:r>
            <a:endParaRPr lang="el-GR" sz="2000" dirty="0">
              <a:latin typeface="Trebuchet MS" panose="020B06030202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l-GR" sz="2000" b="1" dirty="0">
                <a:latin typeface="Trebuchet MS" panose="020B0603020202020204" pitchFamily="34" charset="0"/>
              </a:rPr>
              <a:t>α.</a:t>
            </a:r>
            <a:r>
              <a:rPr lang="el-GR" sz="2000" dirty="0">
                <a:latin typeface="Trebuchet MS" panose="020B0603020202020204" pitchFamily="34" charset="0"/>
              </a:rPr>
              <a:t>  </a:t>
            </a:r>
            <a:r>
              <a:rPr lang="el-GR" sz="2000" dirty="0" smtClean="0">
                <a:latin typeface="Trebuchet MS" panose="020B0603020202020204" pitchFamily="34" charset="0"/>
              </a:rPr>
              <a:t>συμμετέχει </a:t>
            </a:r>
            <a:r>
              <a:rPr lang="el-GR" sz="2000" dirty="0">
                <a:latin typeface="Trebuchet MS" panose="020B0603020202020204" pitchFamily="34" charset="0"/>
              </a:rPr>
              <a:t>στη μετατροπή του οξυγόνου της ατμόσφαιρας σε όζον.</a:t>
            </a:r>
          </a:p>
          <a:p>
            <a:pPr algn="just">
              <a:lnSpc>
                <a:spcPct val="150000"/>
              </a:lnSpc>
            </a:pPr>
            <a:r>
              <a:rPr lang="el-GR" sz="2000" b="1" dirty="0">
                <a:latin typeface="Trebuchet MS" panose="020B0603020202020204" pitchFamily="34" charset="0"/>
              </a:rPr>
              <a:t>β.</a:t>
            </a:r>
            <a:r>
              <a:rPr lang="el-GR" sz="2000" dirty="0">
                <a:latin typeface="Trebuchet MS" panose="020B0603020202020204" pitchFamily="34" charset="0"/>
              </a:rPr>
              <a:t> </a:t>
            </a:r>
            <a:r>
              <a:rPr lang="el-GR" sz="2000" dirty="0" smtClean="0">
                <a:latin typeface="Trebuchet MS" panose="020B0603020202020204" pitchFamily="34" charset="0"/>
              </a:rPr>
              <a:t> </a:t>
            </a:r>
            <a:r>
              <a:rPr lang="el-GR" sz="2000" dirty="0">
                <a:latin typeface="Trebuchet MS" panose="020B0603020202020204" pitchFamily="34" charset="0"/>
              </a:rPr>
              <a:t>προκαλεί φωσφορισμό.</a:t>
            </a:r>
          </a:p>
          <a:p>
            <a:pPr algn="just">
              <a:lnSpc>
                <a:spcPct val="150000"/>
              </a:lnSpc>
            </a:pPr>
            <a:r>
              <a:rPr lang="el-GR" sz="2000" b="1" dirty="0">
                <a:latin typeface="Trebuchet MS" panose="020B0603020202020204" pitchFamily="34" charset="0"/>
              </a:rPr>
              <a:t>γ.</a:t>
            </a:r>
            <a:r>
              <a:rPr lang="el-GR" sz="2000" dirty="0">
                <a:latin typeface="Trebuchet MS" panose="020B0603020202020204" pitchFamily="34" charset="0"/>
              </a:rPr>
              <a:t>  </a:t>
            </a:r>
            <a:r>
              <a:rPr lang="el-GR" sz="2000" dirty="0" err="1" smtClean="0">
                <a:latin typeface="Trebuchet MS" panose="020B0603020202020204" pitchFamily="34" charset="0"/>
              </a:rPr>
              <a:t>απορροφάται</a:t>
            </a:r>
            <a:r>
              <a:rPr lang="el-GR" sz="2000" dirty="0" smtClean="0">
                <a:latin typeface="Trebuchet MS" panose="020B0603020202020204" pitchFamily="34" charset="0"/>
              </a:rPr>
              <a:t> </a:t>
            </a:r>
            <a:r>
              <a:rPr lang="el-GR" sz="2000" dirty="0">
                <a:latin typeface="Trebuchet MS" panose="020B0603020202020204" pitchFamily="34" charset="0"/>
              </a:rPr>
              <a:t>επιλεκτικά από διάφορα σώματα.</a:t>
            </a:r>
          </a:p>
          <a:p>
            <a:pPr algn="just">
              <a:lnSpc>
                <a:spcPct val="150000"/>
              </a:lnSpc>
            </a:pPr>
            <a:r>
              <a:rPr lang="el-GR" sz="2000" b="1" dirty="0">
                <a:latin typeface="Trebuchet MS" panose="020B0603020202020204" pitchFamily="34" charset="0"/>
              </a:rPr>
              <a:t>δ.</a:t>
            </a:r>
            <a:r>
              <a:rPr lang="el-GR" sz="2000" dirty="0">
                <a:latin typeface="Trebuchet MS" panose="020B0603020202020204" pitchFamily="34" charset="0"/>
              </a:rPr>
              <a:t>  </a:t>
            </a:r>
            <a:r>
              <a:rPr lang="el-GR" sz="2000" dirty="0" smtClean="0">
                <a:latin typeface="Trebuchet MS" panose="020B0603020202020204" pitchFamily="34" charset="0"/>
              </a:rPr>
              <a:t>έχει </a:t>
            </a:r>
            <a:r>
              <a:rPr lang="el-GR" sz="2000" dirty="0">
                <a:latin typeface="Trebuchet MS" panose="020B0603020202020204" pitchFamily="34" charset="0"/>
              </a:rPr>
              <a:t>μικρότερο μήκος κύματος από την υπεριώδη.                  </a:t>
            </a:r>
          </a:p>
        </p:txBody>
      </p:sp>
      <p:sp>
        <p:nvSpPr>
          <p:cNvPr id="7" name="Έλλειψη 6"/>
          <p:cNvSpPr/>
          <p:nvPr/>
        </p:nvSpPr>
        <p:spPr>
          <a:xfrm>
            <a:off x="1956272" y="1927088"/>
            <a:ext cx="360040" cy="36004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5" name="Ορθογώνιο 4"/>
          <p:cNvSpPr/>
          <p:nvPr/>
        </p:nvSpPr>
        <p:spPr>
          <a:xfrm>
            <a:off x="1956272" y="2924828"/>
            <a:ext cx="817528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l-GR" sz="2000" b="1" dirty="0" smtClean="0">
                <a:latin typeface="Trebuchet MS" panose="020B0603020202020204" pitchFamily="34" charset="0"/>
              </a:rPr>
              <a:t>8.   </a:t>
            </a:r>
            <a:r>
              <a:rPr lang="el-GR" sz="2000" i="1" dirty="0">
                <a:latin typeface="Trebuchet MS" panose="020B0603020202020204" pitchFamily="34" charset="0"/>
              </a:rPr>
              <a:t>Η υπεριώδης ακτινοβολία </a:t>
            </a:r>
            <a:endParaRPr lang="el-GR" sz="2000" dirty="0">
              <a:latin typeface="Trebuchet MS" panose="020B06030202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l-GR" sz="2000" b="1" dirty="0">
                <a:latin typeface="Trebuchet MS" panose="020B0603020202020204" pitchFamily="34" charset="0"/>
              </a:rPr>
              <a:t>α. </a:t>
            </a:r>
            <a:r>
              <a:rPr lang="el-GR" sz="2000" dirty="0">
                <a:latin typeface="Trebuchet MS" panose="020B0603020202020204" pitchFamily="34" charset="0"/>
              </a:rPr>
              <a:t>με πολύ μικρό μήκος κύματος δεν προκαλεί βλάβες στα κύτταρα του δέρματος. </a:t>
            </a:r>
          </a:p>
          <a:p>
            <a:pPr algn="just">
              <a:lnSpc>
                <a:spcPct val="150000"/>
              </a:lnSpc>
            </a:pPr>
            <a:r>
              <a:rPr lang="el-GR" sz="2000" b="1" dirty="0">
                <a:latin typeface="Trebuchet MS" panose="020B0603020202020204" pitchFamily="34" charset="0"/>
              </a:rPr>
              <a:t>β.  </a:t>
            </a:r>
            <a:r>
              <a:rPr lang="el-GR" sz="2000" dirty="0">
                <a:latin typeface="Trebuchet MS" panose="020B0603020202020204" pitchFamily="34" charset="0"/>
              </a:rPr>
              <a:t>δεν προκαλεί φθορισμό. </a:t>
            </a:r>
          </a:p>
          <a:p>
            <a:pPr algn="just">
              <a:lnSpc>
                <a:spcPct val="150000"/>
              </a:lnSpc>
            </a:pPr>
            <a:r>
              <a:rPr lang="el-GR" sz="2000" b="1" dirty="0">
                <a:latin typeface="Trebuchet MS" panose="020B0603020202020204" pitchFamily="34" charset="0"/>
              </a:rPr>
              <a:t>γ.  </a:t>
            </a:r>
            <a:r>
              <a:rPr lang="el-GR" sz="2000" dirty="0">
                <a:latin typeface="Trebuchet MS" panose="020B0603020202020204" pitchFamily="34" charset="0"/>
              </a:rPr>
              <a:t>δεν προκαλεί αμαύρωση της φωτογραφικής πλάκας. </a:t>
            </a:r>
          </a:p>
          <a:p>
            <a:pPr algn="just">
              <a:lnSpc>
                <a:spcPct val="150000"/>
              </a:lnSpc>
            </a:pPr>
            <a:r>
              <a:rPr lang="el-GR" sz="2000" b="1" dirty="0">
                <a:latin typeface="Trebuchet MS" panose="020B0603020202020204" pitchFamily="34" charset="0"/>
              </a:rPr>
              <a:t>δ.  </a:t>
            </a:r>
            <a:r>
              <a:rPr lang="el-GR" sz="2000" dirty="0">
                <a:latin typeface="Trebuchet MS" panose="020B0603020202020204" pitchFamily="34" charset="0"/>
              </a:rPr>
              <a:t>χρησιμοποιείται για την αποστείρωση ιατρικών εργαλείων. </a:t>
            </a:r>
          </a:p>
        </p:txBody>
      </p:sp>
      <p:sp>
        <p:nvSpPr>
          <p:cNvPr id="9" name="Έλλειψη 6"/>
          <p:cNvSpPr/>
          <p:nvPr/>
        </p:nvSpPr>
        <p:spPr>
          <a:xfrm>
            <a:off x="1956272" y="5299521"/>
            <a:ext cx="360040" cy="36004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39569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 animBg="1"/>
      <p:bldP spid="5" grpId="0"/>
      <p:bldP spid="9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υποσέλιδου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dirty="0" err="1" smtClean="0">
                <a:solidFill>
                  <a:schemeClr val="tx1"/>
                </a:solidFill>
              </a:rPr>
              <a:t>Μερκ</a:t>
            </a:r>
            <a:r>
              <a:rPr lang="el-GR" dirty="0" smtClean="0">
                <a:solidFill>
                  <a:schemeClr val="tx1"/>
                </a:solidFill>
              </a:rPr>
              <a:t>. Παναγιωτόπουλος - Φυσικός        </a:t>
            </a:r>
            <a:r>
              <a:rPr lang="en-US" dirty="0" smtClean="0">
                <a:solidFill>
                  <a:schemeClr val="tx1"/>
                </a:solidFill>
              </a:rPr>
              <a:t>www.merkopanas.blogspot.gr</a:t>
            </a:r>
            <a:endParaRPr lang="el-GR" dirty="0">
              <a:solidFill>
                <a:schemeClr val="tx1"/>
              </a:solidFill>
            </a:endParaRPr>
          </a:p>
        </p:txBody>
      </p:sp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42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Ορθογώνιο 3"/>
          <p:cNvSpPr/>
          <p:nvPr/>
        </p:nvSpPr>
        <p:spPr>
          <a:xfrm>
            <a:off x="1992620" y="252075"/>
            <a:ext cx="6424940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l-GR" sz="2000" b="1" dirty="0" smtClean="0">
                <a:latin typeface="Trebuchet MS" panose="020B0603020202020204" pitchFamily="34" charset="0"/>
              </a:rPr>
              <a:t>9. </a:t>
            </a:r>
            <a:r>
              <a:rPr lang="el-GR" sz="2000" dirty="0" smtClean="0">
                <a:latin typeface="Trebuchet MS" panose="020B0603020202020204" pitchFamily="34" charset="0"/>
              </a:rPr>
              <a:t> </a:t>
            </a:r>
            <a:r>
              <a:rPr lang="el-GR" sz="2000" i="1" dirty="0">
                <a:latin typeface="Trebuchet MS" panose="020B0603020202020204" pitchFamily="34" charset="0"/>
              </a:rPr>
              <a:t>Οι φωρατές είναι ειδικά όργανα με τα οποία</a:t>
            </a:r>
            <a:endParaRPr lang="el-GR" sz="2000" dirty="0">
              <a:latin typeface="Trebuchet MS" panose="020B06030202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l-GR" sz="2000" b="1" dirty="0">
                <a:latin typeface="Trebuchet MS" panose="020B0603020202020204" pitchFamily="34" charset="0"/>
              </a:rPr>
              <a:t>α.  </a:t>
            </a:r>
            <a:r>
              <a:rPr lang="el-GR" sz="2000" dirty="0">
                <a:latin typeface="Trebuchet MS" panose="020B0603020202020204" pitchFamily="34" charset="0"/>
              </a:rPr>
              <a:t>αυξάνουμε την ένταση του φωτός. </a:t>
            </a:r>
          </a:p>
          <a:p>
            <a:pPr algn="just">
              <a:lnSpc>
                <a:spcPct val="150000"/>
              </a:lnSpc>
            </a:pPr>
            <a:r>
              <a:rPr lang="el-GR" sz="2000" b="1" dirty="0">
                <a:latin typeface="Trebuchet MS" panose="020B0603020202020204" pitchFamily="34" charset="0"/>
              </a:rPr>
              <a:t>β.  </a:t>
            </a:r>
            <a:r>
              <a:rPr lang="el-GR" sz="2000" dirty="0">
                <a:latin typeface="Trebuchet MS" panose="020B0603020202020204" pitchFamily="34" charset="0"/>
              </a:rPr>
              <a:t>ανιχνεύουμε την υπέρυθρη ακτινοβολία. </a:t>
            </a:r>
          </a:p>
          <a:p>
            <a:pPr algn="just">
              <a:lnSpc>
                <a:spcPct val="150000"/>
              </a:lnSpc>
            </a:pPr>
            <a:r>
              <a:rPr lang="el-GR" sz="2000" b="1" dirty="0">
                <a:latin typeface="Trebuchet MS" panose="020B0603020202020204" pitchFamily="34" charset="0"/>
              </a:rPr>
              <a:t>γ.  </a:t>
            </a:r>
            <a:r>
              <a:rPr lang="el-GR" sz="2000" dirty="0">
                <a:latin typeface="Trebuchet MS" panose="020B0603020202020204" pitchFamily="34" charset="0"/>
              </a:rPr>
              <a:t>ανιχνεύουμε την υπεριώδη ακτινοβολία. </a:t>
            </a:r>
          </a:p>
          <a:p>
            <a:pPr algn="just">
              <a:lnSpc>
                <a:spcPct val="150000"/>
              </a:lnSpc>
            </a:pPr>
            <a:r>
              <a:rPr lang="el-GR" sz="2000" b="1" dirty="0">
                <a:latin typeface="Trebuchet MS" panose="020B0603020202020204" pitchFamily="34" charset="0"/>
              </a:rPr>
              <a:t>δ.  </a:t>
            </a:r>
            <a:r>
              <a:rPr lang="el-GR" sz="2000" dirty="0">
                <a:latin typeface="Trebuchet MS" panose="020B0603020202020204" pitchFamily="34" charset="0"/>
              </a:rPr>
              <a:t>αποκόπτουμε το ορατό φως.</a:t>
            </a:r>
          </a:p>
        </p:txBody>
      </p:sp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1524001" y="-18466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l-GR"/>
          </a:p>
        </p:txBody>
      </p:sp>
      <p:sp>
        <p:nvSpPr>
          <p:cNvPr id="10" name="Έλλειψη 9"/>
          <p:cNvSpPr/>
          <p:nvPr/>
        </p:nvSpPr>
        <p:spPr>
          <a:xfrm>
            <a:off x="1972016" y="1272383"/>
            <a:ext cx="360040" cy="36004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1" name="Ορθογώνιο 10"/>
          <p:cNvSpPr/>
          <p:nvPr/>
        </p:nvSpPr>
        <p:spPr>
          <a:xfrm>
            <a:off x="1992620" y="2652731"/>
            <a:ext cx="8952748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l-GR" sz="2000" b="1" dirty="0" smtClean="0">
                <a:latin typeface="Trebuchet MS" panose="020B0603020202020204" pitchFamily="34" charset="0"/>
              </a:rPr>
              <a:t>10. </a:t>
            </a:r>
            <a:r>
              <a:rPr lang="el-GR" sz="2000" i="1" dirty="0">
                <a:latin typeface="Trebuchet MS" panose="020B0603020202020204" pitchFamily="34" charset="0"/>
              </a:rPr>
              <a:t>Κοινή ιδιότητα της υπεριώδους και της υπέρυθρης ακτινοβολίας είναι ότι</a:t>
            </a:r>
            <a:endParaRPr lang="el-GR" sz="2000" dirty="0">
              <a:latin typeface="Trebuchet MS" panose="020B06030202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l-GR" sz="2000" b="1" dirty="0">
                <a:latin typeface="Trebuchet MS" panose="020B0603020202020204" pitchFamily="34" charset="0"/>
              </a:rPr>
              <a:t>α.</a:t>
            </a:r>
            <a:r>
              <a:rPr lang="el-GR" sz="2000" dirty="0">
                <a:latin typeface="Trebuchet MS" panose="020B0603020202020204" pitchFamily="34" charset="0"/>
              </a:rPr>
              <a:t>   γίνονται αντιληπτές από το ανθρώπινο μάτι.</a:t>
            </a:r>
          </a:p>
          <a:p>
            <a:pPr algn="just">
              <a:lnSpc>
                <a:spcPct val="150000"/>
              </a:lnSpc>
            </a:pPr>
            <a:r>
              <a:rPr lang="el-GR" sz="2000" b="1" dirty="0">
                <a:latin typeface="Trebuchet MS" panose="020B0603020202020204" pitchFamily="34" charset="0"/>
              </a:rPr>
              <a:t>β.</a:t>
            </a:r>
            <a:r>
              <a:rPr lang="el-GR" sz="2000" dirty="0">
                <a:latin typeface="Trebuchet MS" panose="020B0603020202020204" pitchFamily="34" charset="0"/>
              </a:rPr>
              <a:t>  συμμετέχουν στη μετατροπή του οξυγόνου της ατμόσφαιρας σε όζον.</a:t>
            </a:r>
          </a:p>
          <a:p>
            <a:pPr algn="just">
              <a:lnSpc>
                <a:spcPct val="150000"/>
              </a:lnSpc>
            </a:pPr>
            <a:r>
              <a:rPr lang="el-GR" sz="2000" b="1" dirty="0">
                <a:latin typeface="Trebuchet MS" panose="020B0603020202020204" pitchFamily="34" charset="0"/>
              </a:rPr>
              <a:t>γ.</a:t>
            </a:r>
            <a:r>
              <a:rPr lang="el-GR" sz="2000" dirty="0">
                <a:latin typeface="Trebuchet MS" panose="020B0603020202020204" pitchFamily="34" charset="0"/>
              </a:rPr>
              <a:t> </a:t>
            </a:r>
            <a:r>
              <a:rPr lang="el-GR" sz="2000" dirty="0" smtClean="0">
                <a:latin typeface="Trebuchet MS" panose="020B0603020202020204" pitchFamily="34" charset="0"/>
              </a:rPr>
              <a:t> προκαλούν θέρμανση κατά την απορρόφησή τους από </a:t>
            </a:r>
            <a:r>
              <a:rPr lang="el-GR" sz="2000" dirty="0">
                <a:latin typeface="Trebuchet MS" panose="020B0603020202020204" pitchFamily="34" charset="0"/>
              </a:rPr>
              <a:t>διάφορα σώματα.</a:t>
            </a:r>
          </a:p>
          <a:p>
            <a:pPr algn="just">
              <a:lnSpc>
                <a:spcPct val="150000"/>
              </a:lnSpc>
            </a:pPr>
            <a:r>
              <a:rPr lang="el-GR" sz="2000" b="1" dirty="0">
                <a:latin typeface="Trebuchet MS" panose="020B0603020202020204" pitchFamily="34" charset="0"/>
              </a:rPr>
              <a:t>δ.</a:t>
            </a:r>
            <a:r>
              <a:rPr lang="el-GR" sz="2000" dirty="0">
                <a:latin typeface="Trebuchet MS" panose="020B0603020202020204" pitchFamily="34" charset="0"/>
              </a:rPr>
              <a:t>  τις βρίσκουμε στην ίδια περιοχή του φάσματος λευκού φωτός. </a:t>
            </a:r>
          </a:p>
        </p:txBody>
      </p:sp>
      <p:sp>
        <p:nvSpPr>
          <p:cNvPr id="12" name="Έλλειψη 5"/>
          <p:cNvSpPr/>
          <p:nvPr/>
        </p:nvSpPr>
        <p:spPr>
          <a:xfrm>
            <a:off x="1992620" y="4176544"/>
            <a:ext cx="360040" cy="36004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751204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0" grpId="0" animBg="1"/>
      <p:bldP spid="11" grpId="0"/>
      <p:bldP spid="1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υποσέλιδου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>
                <a:solidFill>
                  <a:prstClr val="black">
                    <a:tint val="75000"/>
                  </a:prstClr>
                </a:solidFill>
              </a:rPr>
              <a:t>Μερκ. Παναγιωτόπουλος - Φυσικός        </a:t>
            </a: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www.merkopanas.blogspot.gr</a:t>
            </a: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5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Rectangle 4"/>
          <p:cNvSpPr txBox="1">
            <a:spLocks noChangeArrowheads="1"/>
          </p:cNvSpPr>
          <p:nvPr/>
        </p:nvSpPr>
        <p:spPr>
          <a:xfrm>
            <a:off x="2412492" y="453681"/>
            <a:ext cx="7367016" cy="587464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l-GR" altLang="el-GR" sz="3200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Ιδιότητες Υπεριώδους Ακτινοβολίας </a:t>
            </a:r>
            <a:endParaRPr lang="el-GR" altLang="el-GR" sz="3200" b="1" dirty="0">
              <a:solidFill>
                <a:srgbClr val="80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</a:endParaRPr>
          </a:p>
        </p:txBody>
      </p:sp>
      <p:pic>
        <p:nvPicPr>
          <p:cNvPr id="5" name="Εικόνα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9278" y="1167003"/>
            <a:ext cx="4571187" cy="40176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4950951" y="5184648"/>
            <a:ext cx="28083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b="1" dirty="0" smtClean="0">
                <a:latin typeface="Comic Sans MS" panose="030F0702030302020204" pitchFamily="66" charset="0"/>
              </a:rPr>
              <a:t>Ο ήλιος στο υπεριώδες</a:t>
            </a:r>
            <a:endParaRPr lang="el-GR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394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500"/>
                            </p:stCondLst>
                            <p:childTnLst>
                              <p:par>
                                <p:cTn id="15" presetID="42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υποσέλιδου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>
                <a:solidFill>
                  <a:prstClr val="black">
                    <a:tint val="75000"/>
                  </a:prstClr>
                </a:solidFill>
              </a:rPr>
              <a:t>Μερκ. Παναγιωτόπουλος - Φυσικός        </a:t>
            </a: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www.merkopanas.blogspot.gr</a:t>
            </a: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6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4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264" y="765742"/>
            <a:ext cx="1219200" cy="11620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Ορθογώνιο 4"/>
          <p:cNvSpPr/>
          <p:nvPr/>
        </p:nvSpPr>
        <p:spPr>
          <a:xfrm>
            <a:off x="2061464" y="196396"/>
            <a:ext cx="8435848" cy="16619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l-GR" sz="2000" b="1" dirty="0" smtClean="0">
                <a:latin typeface="Comic Sans MS" panose="030F0702030302020204" pitchFamily="66" charset="0"/>
              </a:rPr>
              <a:t>Η υπεριώδης ακτινοβολία είναι </a:t>
            </a:r>
            <a:r>
              <a:rPr lang="el-GR" sz="2400" b="1" dirty="0">
                <a:solidFill>
                  <a:srgbClr val="8000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αόρατη</a:t>
            </a:r>
            <a:r>
              <a:rPr lang="el-GR" sz="2000" b="1" dirty="0">
                <a:latin typeface="Comic Sans MS" panose="030F0702030302020204" pitchFamily="66" charset="0"/>
              </a:rPr>
              <a:t> για την ανθρώπινη </a:t>
            </a:r>
            <a:r>
              <a:rPr lang="el-GR" sz="2000" b="1" dirty="0" smtClean="0">
                <a:latin typeface="Comic Sans MS" panose="030F0702030302020204" pitchFamily="66" charset="0"/>
              </a:rPr>
              <a:t>όραση.</a:t>
            </a:r>
            <a:endParaRPr lang="en-US" sz="2000" b="1" dirty="0" smtClean="0">
              <a:latin typeface="Comic Sans MS" panose="030F0702030302020204" pitchFamily="66" charset="0"/>
            </a:endParaRPr>
          </a:p>
          <a:p>
            <a:pPr algn="just">
              <a:lnSpc>
                <a:spcPct val="150000"/>
              </a:lnSpc>
            </a:pPr>
            <a:r>
              <a:rPr lang="en-US" sz="2000" b="1" dirty="0" smtClean="0">
                <a:latin typeface="Comic Sans MS" panose="030F0702030302020204" pitchFamily="66" charset="0"/>
              </a:rPr>
              <a:t> </a:t>
            </a:r>
            <a:r>
              <a:rPr lang="el-GR" sz="2000" b="1" dirty="0" smtClean="0">
                <a:latin typeface="Comic Sans MS" panose="030F0702030302020204" pitchFamily="66" charset="0"/>
              </a:rPr>
              <a:t>Όμως </a:t>
            </a:r>
            <a:r>
              <a:rPr lang="el-GR" sz="2000" b="1" dirty="0">
                <a:latin typeface="Comic Sans MS" panose="030F0702030302020204" pitchFamily="66" charset="0"/>
              </a:rPr>
              <a:t>είναι </a:t>
            </a:r>
            <a:r>
              <a:rPr lang="el-GR" sz="2400" b="1" dirty="0">
                <a:latin typeface="Comic Sans MS" panose="030F0702030302020204" pitchFamily="66" charset="0"/>
                <a:hlinkClick r:id="rId3"/>
              </a:rPr>
              <a:t>ορατή</a:t>
            </a:r>
            <a:r>
              <a:rPr lang="el-GR" sz="2000" b="1" dirty="0">
                <a:latin typeface="Comic Sans MS" panose="030F0702030302020204" pitchFamily="66" charset="0"/>
              </a:rPr>
              <a:t> από άλλους οργανισμούς (γάτες, σκύλοι, σκαντζόχοιροι, τάρανδοι, νυχτερίδες </a:t>
            </a:r>
            <a:r>
              <a:rPr lang="el-GR" sz="2000" b="1" dirty="0" err="1">
                <a:latin typeface="Comic Sans MS" panose="030F0702030302020204" pitchFamily="66" charset="0"/>
              </a:rPr>
              <a:t>κλπ</a:t>
            </a:r>
            <a:r>
              <a:rPr lang="el-GR" sz="2000" b="1" dirty="0">
                <a:latin typeface="Comic Sans MS" panose="030F0702030302020204" pitchFamily="66" charset="0"/>
              </a:rPr>
              <a:t>).</a:t>
            </a:r>
          </a:p>
        </p:txBody>
      </p:sp>
      <p:sp>
        <p:nvSpPr>
          <p:cNvPr id="6" name="Ορθογώνιο 5"/>
          <p:cNvSpPr/>
          <p:nvPr/>
        </p:nvSpPr>
        <p:spPr>
          <a:xfrm>
            <a:off x="2061464" y="1767912"/>
            <a:ext cx="7875016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l-GR" sz="2000" b="1" dirty="0">
                <a:latin typeface="Comic Sans MS" panose="030F0702030302020204" pitchFamily="66" charset="0"/>
              </a:rPr>
              <a:t>Προκαλεί </a:t>
            </a:r>
            <a:r>
              <a:rPr lang="el-GR" sz="2400" b="1" dirty="0">
                <a:solidFill>
                  <a:srgbClr val="8000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αμαύρωση </a:t>
            </a:r>
            <a:r>
              <a:rPr lang="el-GR" sz="2000" b="1" dirty="0">
                <a:latin typeface="Comic Sans MS" panose="030F0702030302020204" pitchFamily="66" charset="0"/>
              </a:rPr>
              <a:t>του</a:t>
            </a:r>
            <a:r>
              <a:rPr lang="el-GR" sz="2400" b="1" dirty="0">
                <a:solidFill>
                  <a:srgbClr val="8000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φωτογραφικού </a:t>
            </a:r>
            <a:r>
              <a:rPr lang="el-GR" sz="2400" b="1" dirty="0" smtClean="0">
                <a:solidFill>
                  <a:srgbClr val="8000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φιλμ</a:t>
            </a:r>
            <a:r>
              <a:rPr lang="el-GR" sz="2400" b="1" dirty="0" smtClean="0">
                <a:solidFill>
                  <a:srgbClr val="800080"/>
                </a:solidFill>
                <a:latin typeface="Comic Sans MS" panose="030F0702030302020204" pitchFamily="66" charset="0"/>
              </a:rPr>
              <a:t>, </a:t>
            </a:r>
            <a:r>
              <a:rPr lang="el-GR" sz="2000" b="1" dirty="0" smtClean="0">
                <a:latin typeface="Comic Sans MS" panose="030F0702030302020204" pitchFamily="66" charset="0"/>
              </a:rPr>
              <a:t>δηλαδή</a:t>
            </a:r>
            <a:r>
              <a:rPr lang="el-GR" sz="2000" b="1" dirty="0">
                <a:latin typeface="Comic Sans MS" panose="030F0702030302020204" pitchFamily="66" charset="0"/>
              </a:rPr>
              <a:t>, αν το φιλμ εκτεθεί σε υπεριώδη ακτινοβολία, </a:t>
            </a:r>
            <a:r>
              <a:rPr lang="el-GR" sz="2000" b="1" dirty="0" smtClean="0">
                <a:latin typeface="Comic Sans MS" panose="030F0702030302020204" pitchFamily="66" charset="0"/>
              </a:rPr>
              <a:t>επηρεάζεται</a:t>
            </a:r>
            <a:r>
              <a:rPr lang="el-GR" sz="2000" b="1" dirty="0">
                <a:latin typeface="Comic Sans MS" panose="030F0702030302020204" pitchFamily="66" charset="0"/>
              </a:rPr>
              <a:t>.</a:t>
            </a:r>
          </a:p>
        </p:txBody>
      </p:sp>
      <p:sp>
        <p:nvSpPr>
          <p:cNvPr id="7" name="Ορθογώνιο 6"/>
          <p:cNvSpPr/>
          <p:nvPr/>
        </p:nvSpPr>
        <p:spPr>
          <a:xfrm>
            <a:off x="2061464" y="2753402"/>
            <a:ext cx="790131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l-GR" sz="2000" b="1" dirty="0">
                <a:latin typeface="Comic Sans MS" panose="030F0702030302020204" pitchFamily="66" charset="0"/>
              </a:rPr>
              <a:t>Προκαλεί </a:t>
            </a:r>
            <a:r>
              <a:rPr lang="el-GR" sz="2400" b="1" dirty="0">
                <a:solidFill>
                  <a:srgbClr val="8000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hlinkClick r:id="rId4"/>
              </a:rPr>
              <a:t>φθορισμό</a:t>
            </a:r>
            <a:r>
              <a:rPr lang="el-GR" sz="2000" b="1" dirty="0">
                <a:latin typeface="Comic Sans MS" panose="030F0702030302020204" pitchFamily="66" charset="0"/>
              </a:rPr>
              <a:t> όταν πέσει σε ορισμένα σώματα.</a:t>
            </a:r>
          </a:p>
        </p:txBody>
      </p:sp>
      <p:pic>
        <p:nvPicPr>
          <p:cNvPr id="8" name="Εικόνα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119" y="3531799"/>
            <a:ext cx="5132832" cy="25664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Εικόνα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1600" y="3526465"/>
            <a:ext cx="4572000" cy="25717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Ορθογώνιο 9"/>
          <p:cNvSpPr/>
          <p:nvPr/>
        </p:nvSpPr>
        <p:spPr>
          <a:xfrm>
            <a:off x="3015926" y="6048574"/>
            <a:ext cx="114967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1400" b="1" dirty="0" err="1" smtClean="0">
                <a:latin typeface="Comic Sans MS" panose="030F0702030302020204" pitchFamily="66" charset="0"/>
              </a:rPr>
              <a:t>Αραγωνίτης</a:t>
            </a:r>
            <a:endParaRPr lang="el-GR" sz="1400" dirty="0"/>
          </a:p>
        </p:txBody>
      </p:sp>
    </p:spTree>
    <p:extLst>
      <p:ext uri="{BB962C8B-B14F-4D97-AF65-F5344CB8AC3E}">
        <p14:creationId xmlns:p14="http://schemas.microsoft.com/office/powerpoint/2010/main" val="4156775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25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0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500"/>
                            </p:stCondLst>
                            <p:childTnLst>
                              <p:par>
                                <p:cTn id="35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υποσέλιδου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>
                <a:solidFill>
                  <a:prstClr val="black">
                    <a:tint val="75000"/>
                  </a:prstClr>
                </a:solidFill>
              </a:rPr>
              <a:t>Μερκ. Παναγιωτόπουλος - Φυσικός        </a:t>
            </a: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www.merkopanas.blogspot.gr</a:t>
            </a: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7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Ορθογώνιο 3"/>
          <p:cNvSpPr/>
          <p:nvPr/>
        </p:nvSpPr>
        <p:spPr>
          <a:xfrm>
            <a:off x="2156239" y="289996"/>
            <a:ext cx="698368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l-GR" altLang="el-GR" sz="2000" b="1" dirty="0" smtClean="0">
                <a:latin typeface="Comic Sans MS" pitchFamily="66" charset="0"/>
              </a:rPr>
              <a:t>Συντελεί </a:t>
            </a:r>
            <a:r>
              <a:rPr lang="el-GR" altLang="el-GR" sz="2000" b="1" dirty="0">
                <a:latin typeface="Comic Sans MS" pitchFamily="66" charset="0"/>
              </a:rPr>
              <a:t>στη </a:t>
            </a:r>
            <a:r>
              <a:rPr lang="el-GR" altLang="el-GR" sz="2400" b="1" dirty="0">
                <a:solidFill>
                  <a:srgbClr val="8000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μετατροπή</a:t>
            </a:r>
            <a:r>
              <a:rPr lang="el-GR" altLang="el-GR" sz="2400" b="1" dirty="0">
                <a:latin typeface="Comic Sans MS" pitchFamily="66" charset="0"/>
              </a:rPr>
              <a:t> </a:t>
            </a:r>
            <a:r>
              <a:rPr lang="el-GR" altLang="el-GR" sz="2000" b="1" dirty="0">
                <a:latin typeface="Comic Sans MS" pitchFamily="66" charset="0"/>
              </a:rPr>
              <a:t>του</a:t>
            </a:r>
            <a:r>
              <a:rPr lang="el-GR" altLang="el-GR" sz="2400" b="1" dirty="0">
                <a:latin typeface="Comic Sans MS" pitchFamily="66" charset="0"/>
              </a:rPr>
              <a:t> </a:t>
            </a:r>
            <a:r>
              <a:rPr lang="el-GR" altLang="el-GR" sz="2400" b="1" dirty="0">
                <a:solidFill>
                  <a:srgbClr val="8000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οξυγόνου σε</a:t>
            </a:r>
            <a:r>
              <a:rPr lang="el-GR" altLang="el-GR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</a:t>
            </a:r>
            <a:r>
              <a:rPr lang="el-GR" altLang="el-GR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hlinkClick r:id="rId2"/>
              </a:rPr>
              <a:t>όζον</a:t>
            </a:r>
            <a:r>
              <a:rPr lang="el-GR" altLang="el-GR" sz="2400" b="1" dirty="0">
                <a:latin typeface="Comic Sans MS" pitchFamily="66" charset="0"/>
              </a:rPr>
              <a:t>.</a:t>
            </a:r>
            <a:endParaRPr lang="el-GR" sz="2400" b="1" dirty="0">
              <a:latin typeface="Comic Sans MS" panose="030F0702030302020204" pitchFamily="66" charset="0"/>
            </a:endParaRPr>
          </a:p>
        </p:txBody>
      </p:sp>
      <p:pic>
        <p:nvPicPr>
          <p:cNvPr id="5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039" y="693687"/>
            <a:ext cx="1219200" cy="11620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 descr="C:\Users\Merkouris\Desktop\ozon_UVB.gif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7297" y="1054797"/>
            <a:ext cx="4037623" cy="3646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Οβάλ 7"/>
          <p:cNvSpPr/>
          <p:nvPr/>
        </p:nvSpPr>
        <p:spPr>
          <a:xfrm>
            <a:off x="2705953" y="964775"/>
            <a:ext cx="1224367" cy="1188609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9" name="TextBox 8"/>
          <p:cNvSpPr txBox="1"/>
          <p:nvPr/>
        </p:nvSpPr>
        <p:spPr>
          <a:xfrm>
            <a:off x="2156240" y="4700811"/>
            <a:ext cx="549147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l-GR" sz="2000" b="1" dirty="0" smtClean="0">
                <a:latin typeface="Comic Sans MS" panose="030F0702030302020204" pitchFamily="66" charset="0"/>
              </a:rPr>
              <a:t>Προκαλεί τη </a:t>
            </a:r>
            <a:r>
              <a:rPr lang="el-GR" sz="2400" b="1" dirty="0" smtClean="0">
                <a:solidFill>
                  <a:srgbClr val="8000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θέρμανση</a:t>
            </a:r>
            <a:r>
              <a:rPr lang="el-GR" sz="2400" b="1" dirty="0" smtClean="0">
                <a:latin typeface="Comic Sans MS" panose="030F0702030302020204" pitchFamily="66" charset="0"/>
              </a:rPr>
              <a:t> </a:t>
            </a:r>
            <a:r>
              <a:rPr lang="el-GR" sz="2000" b="1" dirty="0" smtClean="0">
                <a:latin typeface="Comic Sans MS" panose="030F0702030302020204" pitchFamily="66" charset="0"/>
              </a:rPr>
              <a:t>των</a:t>
            </a:r>
            <a:r>
              <a:rPr lang="el-GR" sz="2400" b="1" dirty="0" smtClean="0">
                <a:latin typeface="Comic Sans MS" panose="030F0702030302020204" pitchFamily="66" charset="0"/>
              </a:rPr>
              <a:t> </a:t>
            </a:r>
            <a:r>
              <a:rPr lang="el-GR" sz="2400" b="1" dirty="0" smtClean="0">
                <a:solidFill>
                  <a:srgbClr val="8000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σωμάτων,</a:t>
            </a:r>
            <a:r>
              <a:rPr lang="el-GR" sz="2400" b="1" dirty="0" smtClean="0">
                <a:latin typeface="Comic Sans MS" panose="030F0702030302020204" pitchFamily="66" charset="0"/>
              </a:rPr>
              <a:t> </a:t>
            </a:r>
            <a:r>
              <a:rPr lang="el-GR" sz="2000" b="1" dirty="0" smtClean="0">
                <a:latin typeface="Comic Sans MS" panose="030F0702030302020204" pitchFamily="66" charset="0"/>
              </a:rPr>
              <a:t>όταν απορροφάται από αυτά.</a:t>
            </a:r>
            <a:endParaRPr lang="el-GR" sz="2000" b="1" dirty="0">
              <a:latin typeface="Comic Sans MS" panose="030F0702030302020204" pitchFamily="66" charset="0"/>
            </a:endParaRPr>
          </a:p>
        </p:txBody>
      </p:sp>
      <p:pic>
        <p:nvPicPr>
          <p:cNvPr id="7" name="Εικόνα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4634" y="1298140"/>
            <a:ext cx="3487715" cy="26184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Εικόνα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7710" y="4580555"/>
            <a:ext cx="3865335" cy="13214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90318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25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750"/>
                            </p:stCondLst>
                            <p:childTnLst>
                              <p:par>
                                <p:cTn id="17" presetID="21" presetClass="entr" presetSubtype="1" repeatCount="2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9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1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 animBg="1"/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υποσέλιδου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>
                <a:solidFill>
                  <a:prstClr val="black">
                    <a:tint val="75000"/>
                  </a:prstClr>
                </a:solidFill>
              </a:rPr>
              <a:t>Μερκ. Παναγιωτόπουλος - Φυσικός        </a:t>
            </a: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www.merkopanas.blogspot.gr</a:t>
            </a: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8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156239" y="74383"/>
            <a:ext cx="6721528" cy="1139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l-GR" sz="2000" b="1" dirty="0" smtClean="0">
                <a:latin typeface="Comic Sans MS" panose="030F0702030302020204" pitchFamily="66" charset="0"/>
              </a:rPr>
              <a:t>Προκαλεί </a:t>
            </a:r>
            <a:r>
              <a:rPr lang="el-GR" sz="2400" b="1" dirty="0" smtClean="0">
                <a:solidFill>
                  <a:srgbClr val="8000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μαύρισμα,</a:t>
            </a:r>
            <a:r>
              <a:rPr lang="el-GR" sz="2400" b="1" dirty="0" smtClean="0">
                <a:latin typeface="Comic Sans MS" panose="030F0702030302020204" pitchFamily="66" charset="0"/>
              </a:rPr>
              <a:t> </a:t>
            </a:r>
            <a:r>
              <a:rPr lang="el-GR" sz="2400" b="1" dirty="0" smtClean="0">
                <a:solidFill>
                  <a:srgbClr val="8000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κοκκίνισμα, ξεφλούδισμα</a:t>
            </a:r>
            <a:r>
              <a:rPr lang="el-GR" sz="2400" b="1" dirty="0" smtClean="0">
                <a:latin typeface="Comic Sans MS" panose="030F0702030302020204" pitchFamily="66" charset="0"/>
              </a:rPr>
              <a:t> </a:t>
            </a:r>
            <a:r>
              <a:rPr lang="el-GR" sz="2000" b="1" dirty="0">
                <a:latin typeface="Comic Sans MS" panose="030F0702030302020204" pitchFamily="66" charset="0"/>
              </a:rPr>
              <a:t>και</a:t>
            </a:r>
            <a:r>
              <a:rPr lang="el-GR" sz="2400" b="1" dirty="0">
                <a:latin typeface="Comic Sans MS" panose="030F0702030302020204" pitchFamily="66" charset="0"/>
              </a:rPr>
              <a:t> </a:t>
            </a:r>
            <a:r>
              <a:rPr lang="el-GR" sz="2400" b="1" dirty="0" smtClean="0">
                <a:solidFill>
                  <a:srgbClr val="8000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γήρανση</a:t>
            </a:r>
            <a:r>
              <a:rPr lang="el-GR" sz="2400" b="1" dirty="0" smtClean="0">
                <a:latin typeface="Comic Sans MS" panose="030F0702030302020204" pitchFamily="66" charset="0"/>
              </a:rPr>
              <a:t> </a:t>
            </a:r>
            <a:r>
              <a:rPr lang="el-GR" sz="2000" b="1" dirty="0" smtClean="0">
                <a:latin typeface="Comic Sans MS" panose="030F0702030302020204" pitchFamily="66" charset="0"/>
              </a:rPr>
              <a:t>του</a:t>
            </a:r>
            <a:r>
              <a:rPr lang="el-GR" sz="2400" b="1" dirty="0" smtClean="0">
                <a:latin typeface="Comic Sans MS" panose="030F0702030302020204" pitchFamily="66" charset="0"/>
              </a:rPr>
              <a:t> </a:t>
            </a:r>
            <a:r>
              <a:rPr lang="el-GR" sz="2400" b="1" dirty="0" smtClean="0">
                <a:solidFill>
                  <a:srgbClr val="8000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δέρματος</a:t>
            </a:r>
            <a:r>
              <a:rPr lang="el-GR" sz="2400" b="1" dirty="0" smtClean="0">
                <a:solidFill>
                  <a:srgbClr val="800080"/>
                </a:solidFill>
                <a:latin typeface="Comic Sans MS" panose="030F0702030302020204" pitchFamily="66" charset="0"/>
              </a:rPr>
              <a:t>.</a:t>
            </a:r>
          </a:p>
        </p:txBody>
      </p:sp>
      <p:pic>
        <p:nvPicPr>
          <p:cNvPr id="5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039" y="538239"/>
            <a:ext cx="1219200" cy="11620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6" descr="FA-Sunbur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7767" y="1700289"/>
            <a:ext cx="2953536" cy="3600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Merkouris\Desktop\images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4872" y="1462982"/>
            <a:ext cx="4490578" cy="14401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C:\Users\Merkouris\Desktop\mayrisma_epiplokes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212" y="3091413"/>
            <a:ext cx="4009865" cy="26218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Εικόνα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6640" y="3091412"/>
            <a:ext cx="4186563" cy="26218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563266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25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250"/>
                            </p:stCondLst>
                            <p:childTnLst>
                              <p:par>
                                <p:cTn id="17" presetID="22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25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825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υποσέλιδου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dirty="0" err="1" smtClean="0">
                <a:solidFill>
                  <a:schemeClr val="tx1"/>
                </a:solidFill>
              </a:rPr>
              <a:t>Μερκ</a:t>
            </a:r>
            <a:r>
              <a:rPr lang="el-GR" dirty="0" smtClean="0">
                <a:solidFill>
                  <a:schemeClr val="tx1"/>
                </a:solidFill>
              </a:rPr>
              <a:t>. Παναγιωτόπουλος - Φυσικός        </a:t>
            </a:r>
            <a:r>
              <a:rPr lang="en-US" dirty="0" smtClean="0">
                <a:solidFill>
                  <a:schemeClr val="tx1"/>
                </a:solidFill>
              </a:rPr>
              <a:t>www.merkopanas.blogspot.gr</a:t>
            </a:r>
            <a:endParaRPr lang="el-GR" dirty="0">
              <a:solidFill>
                <a:schemeClr val="tx1"/>
              </a:solidFill>
            </a:endParaRPr>
          </a:p>
        </p:txBody>
      </p:sp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9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Ορθογώνιο 3"/>
          <p:cNvSpPr/>
          <p:nvPr/>
        </p:nvSpPr>
        <p:spPr>
          <a:xfrm>
            <a:off x="1797992" y="177208"/>
            <a:ext cx="899192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l-GR" sz="2000" b="1" dirty="0">
                <a:latin typeface="Comic Sans MS" panose="030F0702030302020204" pitchFamily="66" charset="0"/>
              </a:rPr>
              <a:t>Οι υπεριώδεις ακτίνες με τα πιο </a:t>
            </a:r>
            <a:r>
              <a:rPr lang="el-GR" sz="2000" b="1" dirty="0" smtClean="0">
                <a:latin typeface="Comic Sans MS" panose="030F0702030302020204" pitchFamily="66" charset="0"/>
              </a:rPr>
              <a:t>μικρά </a:t>
            </a:r>
            <a:r>
              <a:rPr lang="el-GR" sz="2000" b="1" dirty="0">
                <a:latin typeface="Comic Sans MS" panose="030F0702030302020204" pitchFamily="66" charset="0"/>
              </a:rPr>
              <a:t>μήκη κύματος </a:t>
            </a:r>
            <a:r>
              <a:rPr lang="el-GR" sz="2000" b="1" dirty="0" smtClean="0">
                <a:latin typeface="Comic Sans MS" panose="030F0702030302020204" pitchFamily="66" charset="0"/>
              </a:rPr>
              <a:t>(έχουν μεγαλύτερες </a:t>
            </a:r>
            <a:r>
              <a:rPr lang="el-GR" sz="2000" b="1" dirty="0">
                <a:latin typeface="Comic Sans MS" panose="030F0702030302020204" pitchFamily="66" charset="0"/>
              </a:rPr>
              <a:t>συχνότητες, </a:t>
            </a:r>
            <a:r>
              <a:rPr lang="el-GR" sz="2000" b="1" dirty="0" smtClean="0">
                <a:latin typeface="Comic Sans MS" panose="030F0702030302020204" pitchFamily="66" charset="0"/>
              </a:rPr>
              <a:t>άρα είναι πιο </a:t>
            </a:r>
            <a:r>
              <a:rPr lang="el-GR" sz="2000" b="1" dirty="0">
                <a:latin typeface="Comic Sans MS" panose="030F0702030302020204" pitchFamily="66" charset="0"/>
              </a:rPr>
              <a:t>δραστικές) προκαλούν </a:t>
            </a:r>
            <a:r>
              <a:rPr lang="el-GR" sz="2400" b="1" dirty="0">
                <a:solidFill>
                  <a:srgbClr val="8000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δερματικές αλλοιώσεις </a:t>
            </a:r>
            <a:r>
              <a:rPr lang="el-GR" sz="2000" b="1" dirty="0">
                <a:latin typeface="Comic Sans MS" panose="030F0702030302020204" pitchFamily="66" charset="0"/>
              </a:rPr>
              <a:t>και αποτελούν </a:t>
            </a:r>
            <a:r>
              <a:rPr lang="el-GR" sz="2400" b="1" dirty="0">
                <a:solidFill>
                  <a:srgbClr val="8000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αιτία</a:t>
            </a:r>
            <a:r>
              <a:rPr lang="el-GR" sz="2000" b="1" dirty="0">
                <a:latin typeface="Comic Sans MS" panose="030F0702030302020204" pitchFamily="66" charset="0"/>
              </a:rPr>
              <a:t> εμφάνισης </a:t>
            </a:r>
            <a:r>
              <a:rPr lang="el-GR" sz="2400" b="1" dirty="0">
                <a:solidFill>
                  <a:srgbClr val="8000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καρκίνων</a:t>
            </a:r>
            <a:r>
              <a:rPr lang="el-GR" sz="2000" b="1" dirty="0">
                <a:solidFill>
                  <a:srgbClr val="800080"/>
                </a:solidFill>
                <a:latin typeface="Comic Sans MS" panose="030F0702030302020204" pitchFamily="66" charset="0"/>
              </a:rPr>
              <a:t>.</a:t>
            </a:r>
            <a:r>
              <a:rPr lang="el-GR" sz="2000" b="1" dirty="0">
                <a:latin typeface="Comic Sans MS" panose="030F0702030302020204" pitchFamily="66" charset="0"/>
              </a:rPr>
              <a:t> </a:t>
            </a:r>
          </a:p>
        </p:txBody>
      </p:sp>
      <p:pic>
        <p:nvPicPr>
          <p:cNvPr id="5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311" y="603503"/>
            <a:ext cx="1073976" cy="10236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Εικόνα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9445" y="1845939"/>
            <a:ext cx="5989021" cy="11729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Εικόνα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5456" y="3318038"/>
            <a:ext cx="3686019" cy="24585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TextBox 8"/>
          <p:cNvSpPr txBox="1"/>
          <p:nvPr/>
        </p:nvSpPr>
        <p:spPr>
          <a:xfrm>
            <a:off x="1290281" y="4547311"/>
            <a:ext cx="5594613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l-GR" b="1" dirty="0" smtClean="0">
                <a:latin typeface="Comic Sans MS" panose="030F0702030302020204" pitchFamily="66" charset="0"/>
              </a:rPr>
              <a:t>Ένα συγκλονιστικό </a:t>
            </a:r>
            <a:r>
              <a:rPr lang="el-GR" b="1" dirty="0" smtClean="0">
                <a:latin typeface="Comic Sans MS" panose="030F0702030302020204" pitchFamily="66" charset="0"/>
                <a:hlinkClick r:id="rId5"/>
              </a:rPr>
              <a:t>βίντεο</a:t>
            </a:r>
            <a:r>
              <a:rPr lang="el-GR" b="1" dirty="0" smtClean="0">
                <a:latin typeface="Comic Sans MS" panose="030F0702030302020204" pitchFamily="66" charset="0"/>
              </a:rPr>
              <a:t> (χρήση κάμερας με υπεριώδεις ακτίνες) για τις δερματικές αλλοιώσεις από την ηλιακή ακτινοβολία.</a:t>
            </a:r>
            <a:endParaRPr lang="el-GR" b="1" dirty="0">
              <a:latin typeface="Comic Sans MS" panose="030F0702030302020204" pitchFamily="66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290282" y="3254460"/>
            <a:ext cx="5594613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l-GR" b="1" dirty="0" smtClean="0">
                <a:latin typeface="Comic Sans MS" panose="030F0702030302020204" pitchFamily="66" charset="0"/>
              </a:rPr>
              <a:t>Το </a:t>
            </a:r>
            <a:r>
              <a:rPr lang="el-GR" b="1" dirty="0" smtClean="0">
                <a:latin typeface="Comic Sans MS" panose="030F0702030302020204" pitchFamily="66" charset="0"/>
                <a:hlinkClick r:id="rId6"/>
              </a:rPr>
              <a:t>μαύρισμα</a:t>
            </a:r>
            <a:r>
              <a:rPr lang="el-GR" b="1" dirty="0" smtClean="0">
                <a:latin typeface="Comic Sans MS" panose="030F0702030302020204" pitchFamily="66" charset="0"/>
              </a:rPr>
              <a:t> του δέρματος οφείλεται στη χρωστική ουσία </a:t>
            </a:r>
            <a:r>
              <a:rPr lang="el-GR" b="1" dirty="0" smtClean="0">
                <a:latin typeface="Comic Sans MS" panose="030F0702030302020204" pitchFamily="66" charset="0"/>
                <a:hlinkClick r:id="rId7"/>
              </a:rPr>
              <a:t>μελανίνη</a:t>
            </a:r>
            <a:r>
              <a:rPr lang="el-GR" b="1" dirty="0" smtClean="0">
                <a:latin typeface="Comic Sans MS" panose="030F0702030302020204" pitchFamily="66" charset="0"/>
              </a:rPr>
              <a:t> που παράγει ο οργανισμός, για να προστατευθεί από την υπεριώδη ακτινοβολία. </a:t>
            </a:r>
            <a:endParaRPr lang="el-GR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67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25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75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1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/>
      <p:bldP spid="10" grpId="0"/>
    </p:bldLst>
  </p:timing>
</p:sld>
</file>

<file path=ppt/theme/theme1.xml><?xml version="1.0" encoding="utf-8"?>
<a:theme xmlns:a="http://schemas.openxmlformats.org/drawingml/2006/main" name="1_Θέμα του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1722</TotalTime>
  <Words>2122</Words>
  <Application>Microsoft Office PowerPoint</Application>
  <PresentationFormat>Ευρεία οθόνη</PresentationFormat>
  <Paragraphs>297</Paragraphs>
  <Slides>42</Slides>
  <Notes>0</Notes>
  <HiddenSlides>0</HiddenSlides>
  <MMClips>0</MMClips>
  <ScaleCrop>false</ScaleCrop>
  <HeadingPairs>
    <vt:vector size="8" baseType="variant">
      <vt:variant>
        <vt:lpstr>Γραμματοσειρές που χρησιμοποιούνται</vt:lpstr>
      </vt:variant>
      <vt:variant>
        <vt:i4>5</vt:i4>
      </vt:variant>
      <vt:variant>
        <vt:lpstr>Θέμα</vt:lpstr>
      </vt:variant>
      <vt:variant>
        <vt:i4>1</vt:i4>
      </vt:variant>
      <vt:variant>
        <vt:lpstr>Ενσωματωμένοι διακομιστές OLE</vt:lpstr>
      </vt:variant>
      <vt:variant>
        <vt:i4>1</vt:i4>
      </vt:variant>
      <vt:variant>
        <vt:lpstr>Τίτλοι διαφανειών</vt:lpstr>
      </vt:variant>
      <vt:variant>
        <vt:i4>42</vt:i4>
      </vt:variant>
    </vt:vector>
  </HeadingPairs>
  <TitlesOfParts>
    <vt:vector size="49" baseType="lpstr">
      <vt:lpstr>Arial</vt:lpstr>
      <vt:lpstr>Calibri</vt:lpstr>
      <vt:lpstr>Comic Sans MS</vt:lpstr>
      <vt:lpstr>Times New Roman</vt:lpstr>
      <vt:lpstr>Trebuchet MS</vt:lpstr>
      <vt:lpstr>1_Θέμα του Office</vt:lpstr>
      <vt:lpstr>Φωτογραφία του Photo Editor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Παρουσίαση του PowerPoint</dc:title>
  <dc:creator>Μερκούριος Παναγιωτόπουλος</dc:creator>
  <cp:lastModifiedBy>Λογαριασμός Microsoft</cp:lastModifiedBy>
  <cp:revision>199</cp:revision>
  <dcterms:created xsi:type="dcterms:W3CDTF">2020-03-28T18:18:39Z</dcterms:created>
  <dcterms:modified xsi:type="dcterms:W3CDTF">2024-03-31T11:26:41Z</dcterms:modified>
</cp:coreProperties>
</file>