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  <a:srgbClr val="FFFF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55440C-6095-453C-866F-5664BC282D92}" type="datetimeFigureOut">
              <a:rPr lang="en-US" smtClean="0"/>
              <a:pPr/>
              <a:t>4/5/2020</a:t>
            </a:fld>
            <a:endParaRPr lang="en-US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BC1DE96-CD83-4B3E-BD39-0A1053BA426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C1DE96-CD83-4B3E-BD39-0A1053BA426C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C1DE96-CD83-4B3E-BD39-0A1053BA426C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60EC2-3B3C-421B-90D1-F6F50D9D0F41}" type="datetimeFigureOut">
              <a:rPr lang="en-US" smtClean="0"/>
              <a:pPr/>
              <a:t>4/5/2020</a:t>
            </a:fld>
            <a:endParaRPr lang="en-US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D5B31D-3F0F-438F-A9C8-6E24F3681D0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60EC2-3B3C-421B-90D1-F6F50D9D0F41}" type="datetimeFigureOut">
              <a:rPr lang="en-US" smtClean="0"/>
              <a:pPr/>
              <a:t>4/5/2020</a:t>
            </a:fld>
            <a:endParaRPr lang="en-US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D5B31D-3F0F-438F-A9C8-6E24F3681D0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60EC2-3B3C-421B-90D1-F6F50D9D0F41}" type="datetimeFigureOut">
              <a:rPr lang="en-US" smtClean="0"/>
              <a:pPr/>
              <a:t>4/5/2020</a:t>
            </a:fld>
            <a:endParaRPr lang="en-US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D5B31D-3F0F-438F-A9C8-6E24F3681D0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60EC2-3B3C-421B-90D1-F6F50D9D0F41}" type="datetimeFigureOut">
              <a:rPr lang="en-US" smtClean="0"/>
              <a:pPr/>
              <a:t>4/5/2020</a:t>
            </a:fld>
            <a:endParaRPr lang="en-US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D5B31D-3F0F-438F-A9C8-6E24F3681D0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60EC2-3B3C-421B-90D1-F6F50D9D0F41}" type="datetimeFigureOut">
              <a:rPr lang="en-US" smtClean="0"/>
              <a:pPr/>
              <a:t>4/5/2020</a:t>
            </a:fld>
            <a:endParaRPr lang="en-US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D5B31D-3F0F-438F-A9C8-6E24F3681D0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60EC2-3B3C-421B-90D1-F6F50D9D0F41}" type="datetimeFigureOut">
              <a:rPr lang="en-US" smtClean="0"/>
              <a:pPr/>
              <a:t>4/5/2020</a:t>
            </a:fld>
            <a:endParaRPr lang="en-US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D5B31D-3F0F-438F-A9C8-6E24F3681D0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60EC2-3B3C-421B-90D1-F6F50D9D0F41}" type="datetimeFigureOut">
              <a:rPr lang="en-US" smtClean="0"/>
              <a:pPr/>
              <a:t>4/5/2020</a:t>
            </a:fld>
            <a:endParaRPr lang="en-US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D5B31D-3F0F-438F-A9C8-6E24F3681D0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60EC2-3B3C-421B-90D1-F6F50D9D0F41}" type="datetimeFigureOut">
              <a:rPr lang="en-US" smtClean="0"/>
              <a:pPr/>
              <a:t>4/5/2020</a:t>
            </a:fld>
            <a:endParaRPr lang="en-US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D5B31D-3F0F-438F-A9C8-6E24F3681D0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60EC2-3B3C-421B-90D1-F6F50D9D0F41}" type="datetimeFigureOut">
              <a:rPr lang="en-US" smtClean="0"/>
              <a:pPr/>
              <a:t>4/5/2020</a:t>
            </a:fld>
            <a:endParaRPr lang="en-US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D5B31D-3F0F-438F-A9C8-6E24F3681D0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60EC2-3B3C-421B-90D1-F6F50D9D0F41}" type="datetimeFigureOut">
              <a:rPr lang="en-US" smtClean="0"/>
              <a:pPr/>
              <a:t>4/5/2020</a:t>
            </a:fld>
            <a:endParaRPr lang="en-US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D5B31D-3F0F-438F-A9C8-6E24F3681D0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60EC2-3B3C-421B-90D1-F6F50D9D0F41}" type="datetimeFigureOut">
              <a:rPr lang="en-US" smtClean="0"/>
              <a:pPr/>
              <a:t>4/5/2020</a:t>
            </a:fld>
            <a:endParaRPr lang="en-US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D5B31D-3F0F-438F-A9C8-6E24F3681D0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260EC2-3B3C-421B-90D1-F6F50D9D0F41}" type="datetimeFigureOut">
              <a:rPr lang="en-US" smtClean="0"/>
              <a:pPr/>
              <a:t>4/5/2020</a:t>
            </a:fld>
            <a:endParaRPr lang="en-US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D5B31D-3F0F-438F-A9C8-6E24F3681D0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b="1" dirty="0" smtClean="0">
                <a:latin typeface="Agency FB" pitchFamily="34" charset="0"/>
              </a:rPr>
              <a:t>Comics </a:t>
            </a:r>
            <a:r>
              <a:rPr lang="en-US" b="1" dirty="0" smtClean="0">
                <a:latin typeface="Blackadder ITC" pitchFamily="82" charset="0"/>
              </a:rPr>
              <a:t>:</a:t>
            </a:r>
            <a:r>
              <a:rPr lang="el-GR" b="1" dirty="0" smtClean="0"/>
              <a:t> Περί της 9</a:t>
            </a:r>
            <a:r>
              <a:rPr lang="el-GR" b="1" baseline="30000" dirty="0" smtClean="0"/>
              <a:t>ης</a:t>
            </a:r>
            <a:r>
              <a:rPr lang="el-GR" b="1" dirty="0" smtClean="0"/>
              <a:t> Τέχνης</a:t>
            </a:r>
            <a:endParaRPr lang="en-US" b="1" dirty="0">
              <a:latin typeface="Blackadder ITC" pitchFamily="82" charset="0"/>
            </a:endParaRPr>
          </a:p>
        </p:txBody>
      </p:sp>
      <p:sp>
        <p:nvSpPr>
          <p:cNvPr id="4" name="3 - Ορθογώνιο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l-GR" sz="4800" dirty="0" smtClean="0">
                <a:solidFill>
                  <a:srgbClr val="FFFF00"/>
                </a:solidFill>
              </a:rPr>
              <a:t>Μαθαίνοντας για την τέχνη της εικονογράφησης</a:t>
            </a:r>
            <a:r>
              <a:rPr lang="el-GR" dirty="0" smtClean="0"/>
              <a:t>…</a:t>
            </a:r>
            <a:endParaRPr lang="en-US" dirty="0"/>
          </a:p>
        </p:txBody>
      </p:sp>
      <p:sp>
        <p:nvSpPr>
          <p:cNvPr id="5" name="4 - Ορθογώνιο"/>
          <p:cNvSpPr/>
          <p:nvPr/>
        </p:nvSpPr>
        <p:spPr>
          <a:xfrm>
            <a:off x="857224" y="428604"/>
            <a:ext cx="7643866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9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comics</a:t>
            </a:r>
            <a:endParaRPr lang="el-GR" sz="96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6" name="5 - Ορθογώνιο"/>
          <p:cNvSpPr/>
          <p:nvPr/>
        </p:nvSpPr>
        <p:spPr>
          <a:xfrm>
            <a:off x="2857488" y="1142984"/>
            <a:ext cx="214174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comics</a:t>
            </a:r>
            <a:endParaRPr lang="el-GR" sz="5400" b="1" cap="none" spc="0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7" name="6 - Ορθογώνιο"/>
          <p:cNvSpPr/>
          <p:nvPr/>
        </p:nvSpPr>
        <p:spPr>
          <a:xfrm>
            <a:off x="1000100" y="642918"/>
            <a:ext cx="7438639" cy="31547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199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comics</a:t>
            </a:r>
            <a:endParaRPr lang="el-GR" sz="199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14282" y="42860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l-GR" dirty="0" smtClean="0">
                <a:latin typeface="+mn-lt"/>
              </a:rPr>
              <a:t>Το πρώτο </a:t>
            </a:r>
            <a:r>
              <a:rPr lang="el-GR" dirty="0" err="1" smtClean="0">
                <a:latin typeface="+mn-lt"/>
              </a:rPr>
              <a:t>υπερηρωϊκό</a:t>
            </a:r>
            <a:r>
              <a:rPr lang="el-GR" dirty="0" smtClean="0">
                <a:latin typeface="+mn-lt"/>
              </a:rPr>
              <a:t> </a:t>
            </a:r>
            <a:r>
              <a:rPr lang="el-GR" dirty="0" err="1" smtClean="0">
                <a:latin typeface="+mn-lt"/>
              </a:rPr>
              <a:t>εικονογράφημα</a:t>
            </a:r>
            <a:r>
              <a:rPr lang="el-GR" dirty="0" smtClean="0">
                <a:latin typeface="+mn-lt"/>
              </a:rPr>
              <a:t>: </a:t>
            </a:r>
            <a:r>
              <a:rPr lang="en-US" dirty="0" smtClean="0">
                <a:latin typeface="Algerian" pitchFamily="82" charset="0"/>
              </a:rPr>
              <a:t>“</a:t>
            </a:r>
            <a:r>
              <a:rPr lang="en-US" dirty="0" smtClean="0">
                <a:solidFill>
                  <a:schemeClr val="accent2"/>
                </a:solidFill>
                <a:latin typeface="Algerian" pitchFamily="82" charset="0"/>
              </a:rPr>
              <a:t>Action Comics</a:t>
            </a:r>
            <a:r>
              <a:rPr lang="en-US" dirty="0" smtClean="0">
                <a:latin typeface="Algerian" pitchFamily="82" charset="0"/>
              </a:rPr>
              <a:t>” (1930’s)</a:t>
            </a:r>
            <a:endParaRPr lang="en-US" dirty="0">
              <a:latin typeface="Algerian" pitchFamily="82" charset="0"/>
            </a:endParaRPr>
          </a:p>
        </p:txBody>
      </p:sp>
      <p:pic>
        <p:nvPicPr>
          <p:cNvPr id="6" name="5 - Θέση περιεχομένου" descr="Action_Comics_1938 1.jpg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428596" y="1500174"/>
            <a:ext cx="2857500" cy="3962400"/>
          </a:xfrm>
        </p:spPr>
      </p:pic>
      <p:sp>
        <p:nvSpPr>
          <p:cNvPr id="7" name="6 - TextBox"/>
          <p:cNvSpPr txBox="1"/>
          <p:nvPr/>
        </p:nvSpPr>
        <p:spPr>
          <a:xfrm>
            <a:off x="3857620" y="1857364"/>
            <a:ext cx="4214842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/>
              <a:t>Ουσιαστικά, το πρώτο –πιο εμπορικό- </a:t>
            </a:r>
            <a:r>
              <a:rPr lang="el-GR" sz="2000" b="1" dirty="0" err="1" smtClean="0"/>
              <a:t>κομικ</a:t>
            </a:r>
            <a:r>
              <a:rPr lang="el-GR" sz="2000" b="1" dirty="0" smtClean="0"/>
              <a:t> τεύχος ήταν το </a:t>
            </a:r>
            <a:r>
              <a:rPr lang="en-US" sz="2000" b="1" dirty="0" smtClean="0">
                <a:latin typeface="Algerian" pitchFamily="82" charset="0"/>
              </a:rPr>
              <a:t>Action Comics</a:t>
            </a:r>
            <a:r>
              <a:rPr lang="el-GR" sz="2000" b="1" dirty="0" smtClean="0">
                <a:latin typeface="Algerian" pitchFamily="82" charset="0"/>
              </a:rPr>
              <a:t> το οποίο περιείχε τη πρώτη ιστορία με το Σούπερμαν. Βγήκε το Ιούνιο του 1938, </a:t>
            </a:r>
            <a:r>
              <a:rPr lang="el-GR" sz="2000" b="1" dirty="0" err="1" smtClean="0">
                <a:latin typeface="Algerian" pitchFamily="82" charset="0"/>
              </a:rPr>
              <a:t>μεσούσης</a:t>
            </a:r>
            <a:r>
              <a:rPr lang="el-GR" sz="2000" b="1" dirty="0" smtClean="0">
                <a:latin typeface="Algerian" pitchFamily="82" charset="0"/>
              </a:rPr>
              <a:t> του </a:t>
            </a:r>
            <a:r>
              <a:rPr lang="el-GR" sz="2000" b="1" dirty="0" err="1" smtClean="0">
                <a:latin typeface="Algerian" pitchFamily="82" charset="0"/>
              </a:rPr>
              <a:t>Β΄Παγκόσμιου</a:t>
            </a:r>
            <a:r>
              <a:rPr lang="el-GR" sz="2000" b="1" dirty="0" smtClean="0">
                <a:latin typeface="Algerian" pitchFamily="82" charset="0"/>
              </a:rPr>
              <a:t> Πολέμου, σημειώνοντας ευρεία υποδοχή από τη νεολαία των ΗΠΑ. Το εικονιζόμενο εξώφυλλο του </a:t>
            </a:r>
            <a:r>
              <a:rPr lang="el-GR" sz="2000" b="1" dirty="0" err="1" smtClean="0">
                <a:latin typeface="Algerian" pitchFamily="82" charset="0"/>
              </a:rPr>
              <a:t>κομικ</a:t>
            </a:r>
            <a:r>
              <a:rPr lang="el-GR" sz="2000" b="1" dirty="0" smtClean="0">
                <a:latin typeface="Algerian" pitchFamily="82" charset="0"/>
              </a:rPr>
              <a:t>, έμεινε στην Ιστορία της 9</a:t>
            </a:r>
            <a:r>
              <a:rPr lang="el-GR" sz="2000" b="1" baseline="30000" dirty="0" smtClean="0">
                <a:latin typeface="Algerian" pitchFamily="82" charset="0"/>
              </a:rPr>
              <a:t>ης</a:t>
            </a:r>
            <a:r>
              <a:rPr lang="el-GR" sz="2000" b="1" dirty="0" smtClean="0">
                <a:latin typeface="Algerian" pitchFamily="82" charset="0"/>
              </a:rPr>
              <a:t> Τέχνης ως εμβληματική εικόνα μιας </a:t>
            </a:r>
            <a:r>
              <a:rPr lang="el-GR" sz="2000" b="1" dirty="0" err="1" smtClean="0">
                <a:latin typeface="Algerian" pitchFamily="82" charset="0"/>
              </a:rPr>
              <a:t>ολόκλήρης</a:t>
            </a:r>
            <a:r>
              <a:rPr lang="el-GR" sz="2000" b="1" dirty="0" smtClean="0">
                <a:latin typeface="Algerian" pitchFamily="82" charset="0"/>
              </a:rPr>
              <a:t> γενιάς, αντιπροσωπευτικής της αμερικανικής κοινωνίας της συγκεκριμένης περιόδου…</a:t>
            </a:r>
            <a:endParaRPr lang="en-US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F200"/>
            </a:gs>
            <a:gs pos="45000">
              <a:srgbClr val="FF7A00"/>
            </a:gs>
            <a:gs pos="70000">
              <a:srgbClr val="FF0300"/>
            </a:gs>
            <a:gs pos="100000">
              <a:srgbClr val="4D0808"/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3 - Θέση περιεχομένου" descr="Hisrory_of_Comics_Vol1.jpg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358211" y="285729"/>
            <a:ext cx="8571507" cy="3857652"/>
          </a:xfrm>
        </p:spPr>
      </p:pic>
      <p:sp>
        <p:nvSpPr>
          <p:cNvPr id="5" name="4 - TextBox"/>
          <p:cNvSpPr txBox="1"/>
          <p:nvPr/>
        </p:nvSpPr>
        <p:spPr>
          <a:xfrm>
            <a:off x="428596" y="4429132"/>
            <a:ext cx="842968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>
                <a:solidFill>
                  <a:schemeClr val="bg1"/>
                </a:solidFill>
              </a:rPr>
              <a:t>…Φυσικά, οι εκδοτικοί οίκοι δεν άφησαν ανεκμετάλλευτη την επιτυχία του </a:t>
            </a:r>
            <a:r>
              <a:rPr lang="en-US" b="1" dirty="0" smtClean="0">
                <a:solidFill>
                  <a:schemeClr val="bg1"/>
                </a:solidFill>
              </a:rPr>
              <a:t>ACTION COMICS:  </a:t>
            </a:r>
            <a:r>
              <a:rPr lang="el-GR" b="1" dirty="0" smtClean="0">
                <a:solidFill>
                  <a:schemeClr val="bg1"/>
                </a:solidFill>
              </a:rPr>
              <a:t>Τόσο η </a:t>
            </a:r>
            <a:r>
              <a:rPr lang="en-US" b="1" dirty="0" smtClean="0">
                <a:solidFill>
                  <a:schemeClr val="bg1"/>
                </a:solidFill>
              </a:rPr>
              <a:t>D.C. (Detective Comics) </a:t>
            </a:r>
            <a:r>
              <a:rPr lang="el-GR" b="1" dirty="0" smtClean="0">
                <a:solidFill>
                  <a:schemeClr val="bg1"/>
                </a:solidFill>
              </a:rPr>
              <a:t>όσο και η </a:t>
            </a:r>
            <a:r>
              <a:rPr lang="en-US" b="1" dirty="0" smtClean="0">
                <a:solidFill>
                  <a:schemeClr val="bg1"/>
                </a:solidFill>
              </a:rPr>
              <a:t>Marvel </a:t>
            </a:r>
            <a:r>
              <a:rPr lang="el-GR" b="1" dirty="0" smtClean="0">
                <a:solidFill>
                  <a:schemeClr val="bg1"/>
                </a:solidFill>
              </a:rPr>
              <a:t>–εκδοτικοί γίγαντες του «χώρου» -καταπιάστηκαν, από τη δεκαετία του ‘30 και αρχές δεκαετίας ‘60, με τη δημιουργία  όσο περισσότερων χαρακτήρων σούπερ-ηρώων μπορούσαν. Ασφαλώς, χαρακτήρες που αντανακλούσαν την κοινωνική και πολιτιστική ζωή του Αμερικανικού έθνους: </a:t>
            </a:r>
            <a:r>
              <a:rPr lang="en-US" b="1" dirty="0" smtClean="0">
                <a:solidFill>
                  <a:schemeClr val="bg1"/>
                </a:solidFill>
              </a:rPr>
              <a:t>Spiderman, Captain America, Hulk, Thor, Batman, Superman, Iron Man, Fantastic Four, Avengers, Justice League, Silver Surfer, </a:t>
            </a:r>
            <a:r>
              <a:rPr lang="en-US" b="1" dirty="0" err="1" smtClean="0">
                <a:solidFill>
                  <a:schemeClr val="bg1"/>
                </a:solidFill>
              </a:rPr>
              <a:t>Serg</a:t>
            </a:r>
            <a:r>
              <a:rPr lang="en-US" b="1" dirty="0" smtClean="0">
                <a:solidFill>
                  <a:schemeClr val="bg1"/>
                </a:solidFill>
              </a:rPr>
              <a:t>. Fury, </a:t>
            </a:r>
            <a:r>
              <a:rPr lang="el-GR" b="1" dirty="0" err="1" smtClean="0">
                <a:solidFill>
                  <a:schemeClr val="bg1"/>
                </a:solidFill>
              </a:rPr>
              <a:t>κ.τ.λ</a:t>
            </a:r>
            <a:r>
              <a:rPr lang="el-GR" b="1" dirty="0" smtClean="0">
                <a:solidFill>
                  <a:schemeClr val="bg1"/>
                </a:solidFill>
              </a:rPr>
              <a:t>…</a:t>
            </a:r>
            <a:endParaRPr lang="en-US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00000"/>
            </a:gs>
            <a:gs pos="39999">
              <a:srgbClr val="0A128C"/>
            </a:gs>
            <a:gs pos="70000">
              <a:srgbClr val="181CC7"/>
            </a:gs>
            <a:gs pos="88000">
              <a:srgbClr val="7005D4"/>
            </a:gs>
            <a:gs pos="100000">
              <a:srgbClr val="8C3D91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85720" y="92867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l-GR" dirty="0" smtClean="0"/>
              <a:t/>
            </a:r>
            <a:br>
              <a:rPr lang="el-GR" dirty="0" smtClean="0"/>
            </a:br>
            <a:endParaRPr lang="en-US" dirty="0"/>
          </a:p>
        </p:txBody>
      </p:sp>
      <p:pic>
        <p:nvPicPr>
          <p:cNvPr id="4" name="3 - Θέση περιεχομένου" descr="bat_long_shadows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85720" y="214290"/>
            <a:ext cx="4286280" cy="6429420"/>
          </a:xfrm>
        </p:spPr>
      </p:pic>
      <p:sp>
        <p:nvSpPr>
          <p:cNvPr id="6" name="5 - TextBox"/>
          <p:cNvSpPr txBox="1"/>
          <p:nvPr/>
        </p:nvSpPr>
        <p:spPr>
          <a:xfrm>
            <a:off x="4786314" y="285728"/>
            <a:ext cx="4071966" cy="6463308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</p:spPr>
        <p:txBody>
          <a:bodyPr wrap="square" rtlCol="0">
            <a:spAutoFit/>
          </a:bodyPr>
          <a:lstStyle/>
          <a:p>
            <a:r>
              <a:rPr lang="el-GR" dirty="0" smtClean="0">
                <a:solidFill>
                  <a:srgbClr val="FFFF99"/>
                </a:solidFill>
              </a:rPr>
              <a:t>Η </a:t>
            </a:r>
            <a:r>
              <a:rPr lang="en-US" dirty="0" smtClean="0">
                <a:solidFill>
                  <a:srgbClr val="FFFF99"/>
                </a:solidFill>
              </a:rPr>
              <a:t>D.C. </a:t>
            </a:r>
            <a:r>
              <a:rPr lang="el-GR" dirty="0" smtClean="0">
                <a:solidFill>
                  <a:srgbClr val="FFFF99"/>
                </a:solidFill>
              </a:rPr>
              <a:t>Προσπαθώντας να αξιοποιήσει τον εμπορικό απόηχο του </a:t>
            </a:r>
            <a:r>
              <a:rPr lang="en-US" dirty="0" smtClean="0">
                <a:solidFill>
                  <a:srgbClr val="FFFF99"/>
                </a:solidFill>
              </a:rPr>
              <a:t>Superman </a:t>
            </a:r>
            <a:r>
              <a:rPr lang="el-GR" dirty="0" smtClean="0">
                <a:solidFill>
                  <a:srgbClr val="FFFF99"/>
                </a:solidFill>
              </a:rPr>
              <a:t>,τα κατοπινά χρόνια  πάλευε εναγωνίως να δημιουργήσει ένα αντίπαλο δέος. Έναν διαφορετικό ήρωα, που θα μπορούσε να είχε ανάλογη εικαστική, </a:t>
            </a:r>
            <a:r>
              <a:rPr lang="el-GR" dirty="0" err="1" smtClean="0">
                <a:solidFill>
                  <a:srgbClr val="FFFF99"/>
                </a:solidFill>
              </a:rPr>
              <a:t>στυλιστική</a:t>
            </a:r>
            <a:r>
              <a:rPr lang="el-GR" dirty="0" smtClean="0">
                <a:solidFill>
                  <a:srgbClr val="FFFF99"/>
                </a:solidFill>
              </a:rPr>
              <a:t>, εμπορική, κ.α. απήχηση με τον ήρωα με τη κόκκινη κάπα. Πολλές προσπάθειες έγιναν από καταξιωμένους τότε, δημιουργούς. Απέτυχαν οι περισσότερες. Μέχρι που εμφανίστηκε ο </a:t>
            </a:r>
            <a:r>
              <a:rPr lang="en-US" dirty="0" smtClean="0">
                <a:solidFill>
                  <a:srgbClr val="FFFF99"/>
                </a:solidFill>
              </a:rPr>
              <a:t>Bob Cane </a:t>
            </a:r>
            <a:r>
              <a:rPr lang="el-GR" dirty="0" smtClean="0">
                <a:solidFill>
                  <a:srgbClr val="FFFF99"/>
                </a:solidFill>
              </a:rPr>
              <a:t>στα γραφεία του εκδοτικού οίκου, με τη δική του πρόταση </a:t>
            </a:r>
            <a:r>
              <a:rPr lang="el-GR" dirty="0" err="1" smtClean="0">
                <a:solidFill>
                  <a:srgbClr val="FFFF99"/>
                </a:solidFill>
              </a:rPr>
              <a:t>υπερ</a:t>
            </a:r>
            <a:r>
              <a:rPr lang="el-GR" dirty="0" smtClean="0">
                <a:solidFill>
                  <a:srgbClr val="FFFF99"/>
                </a:solidFill>
              </a:rPr>
              <a:t>-ήρωα που όμως ΔΕΝ διαθέτει σούπερ-δυνάμεις όπως ο Σούπερμαν, αλλά αξιοποιεί την σύγχρονη τεχνολογία και το… σκοτάδι: ο</a:t>
            </a:r>
          </a:p>
          <a:p>
            <a:r>
              <a:rPr lang="el-GR" dirty="0">
                <a:solidFill>
                  <a:srgbClr val="FFFF99"/>
                </a:solidFill>
              </a:rPr>
              <a:t> </a:t>
            </a:r>
            <a:r>
              <a:rPr lang="el-GR" dirty="0" smtClean="0">
                <a:solidFill>
                  <a:srgbClr val="FFFF99"/>
                </a:solidFill>
              </a:rPr>
              <a:t>                           </a:t>
            </a:r>
            <a:r>
              <a:rPr lang="en-US" dirty="0" smtClean="0">
                <a:solidFill>
                  <a:srgbClr val="FFFF99"/>
                </a:solidFill>
              </a:rPr>
              <a:t>B A T M A N </a:t>
            </a:r>
            <a:endParaRPr lang="el-GR" dirty="0" smtClean="0">
              <a:solidFill>
                <a:srgbClr val="FFFF99"/>
              </a:solidFill>
            </a:endParaRPr>
          </a:p>
          <a:p>
            <a:r>
              <a:rPr lang="el-GR" dirty="0" smtClean="0">
                <a:solidFill>
                  <a:srgbClr val="FFFF99"/>
                </a:solidFill>
              </a:rPr>
              <a:t>Αν ο Σούπερμαν αντιπροσώπευε το αγνό και ακέραιο αμερικανικό ιδεώδες ανθρώπου, ο</a:t>
            </a:r>
            <a:r>
              <a:rPr lang="en-US" dirty="0">
                <a:solidFill>
                  <a:srgbClr val="FFFF99"/>
                </a:solidFill>
              </a:rPr>
              <a:t> </a:t>
            </a:r>
            <a:r>
              <a:rPr lang="en-US" dirty="0" smtClean="0">
                <a:solidFill>
                  <a:srgbClr val="FFFF99"/>
                </a:solidFill>
              </a:rPr>
              <a:t>Batman </a:t>
            </a:r>
            <a:r>
              <a:rPr lang="el-GR" dirty="0" smtClean="0">
                <a:solidFill>
                  <a:srgbClr val="FFFF99"/>
                </a:solidFill>
              </a:rPr>
              <a:t>ήταν το ακριβώς αντίθετο: πολυσχιδής προσωπικότητα, με ελαττώματα, ανθρώπινες αδυναμίες και πάθη…</a:t>
            </a:r>
            <a:endParaRPr lang="en-US" dirty="0">
              <a:solidFill>
                <a:srgbClr val="FFFF99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DDEBCF"/>
            </a:gs>
            <a:gs pos="50000">
              <a:srgbClr val="9CB86E"/>
            </a:gs>
            <a:gs pos="100000">
              <a:srgbClr val="156B13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- Θέση περιεχομένου" descr="2000AD dredd 168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708248" y="214290"/>
            <a:ext cx="5124900" cy="6286544"/>
          </a:xfrm>
        </p:spPr>
      </p:pic>
      <p:sp>
        <p:nvSpPr>
          <p:cNvPr id="5" name="4 - TextBox"/>
          <p:cNvSpPr txBox="1"/>
          <p:nvPr/>
        </p:nvSpPr>
        <p:spPr>
          <a:xfrm>
            <a:off x="214282" y="0"/>
            <a:ext cx="3357586" cy="67403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>
                <a:solidFill>
                  <a:schemeClr val="bg1"/>
                </a:solidFill>
              </a:rPr>
              <a:t>Αλλά και η Ευρώπη δεν πήγαινε πίσω: αργά αλλά σταθερά έμπαινε κι εκείνη –με πρωτοπόρα την Μεγάλη Βρετανία –στο παιχνίδι του εμπορικού (</a:t>
            </a:r>
            <a:r>
              <a:rPr lang="en-US" b="1" dirty="0" smtClean="0">
                <a:solidFill>
                  <a:schemeClr val="bg1"/>
                </a:solidFill>
              </a:rPr>
              <a:t>mainstream) comic</a:t>
            </a:r>
            <a:r>
              <a:rPr lang="el-GR" b="1" dirty="0" smtClean="0">
                <a:solidFill>
                  <a:schemeClr val="bg1"/>
                </a:solidFill>
              </a:rPr>
              <a:t> με μια σειρά εντυπωσιακών τίτλων περιοδικών, με προεξάρχουσα ναυαρχίδα το </a:t>
            </a:r>
            <a:r>
              <a:rPr lang="en-US" b="1" dirty="0" smtClean="0">
                <a:solidFill>
                  <a:srgbClr val="FF6600"/>
                </a:solidFill>
                <a:latin typeface="Algerian" pitchFamily="82" charset="0"/>
              </a:rPr>
              <a:t>A.D. 2000 (and Tornado) </a:t>
            </a:r>
            <a:r>
              <a:rPr lang="el-GR" b="1" dirty="0" smtClean="0">
                <a:solidFill>
                  <a:schemeClr val="bg1"/>
                </a:solidFill>
              </a:rPr>
              <a:t>και ηγετική </a:t>
            </a:r>
            <a:r>
              <a:rPr lang="el-GR" b="1" dirty="0" err="1" smtClean="0">
                <a:solidFill>
                  <a:schemeClr val="bg1"/>
                </a:solidFill>
              </a:rPr>
              <a:t>κόμικ</a:t>
            </a:r>
            <a:r>
              <a:rPr lang="el-GR" b="1" dirty="0" smtClean="0">
                <a:solidFill>
                  <a:schemeClr val="bg1"/>
                </a:solidFill>
              </a:rPr>
              <a:t>-φυσιογνωμία τον δικαστή </a:t>
            </a:r>
            <a:r>
              <a:rPr lang="el-GR" b="1" dirty="0" err="1" smtClean="0">
                <a:solidFill>
                  <a:schemeClr val="bg1"/>
                </a:solidFill>
              </a:rPr>
              <a:t>Ντρεντ</a:t>
            </a:r>
            <a:r>
              <a:rPr lang="el-GR" b="1" dirty="0" smtClean="0">
                <a:solidFill>
                  <a:schemeClr val="bg1"/>
                </a:solidFill>
              </a:rPr>
              <a:t> </a:t>
            </a:r>
            <a:r>
              <a:rPr lang="el-GR" b="1" dirty="0" smtClean="0">
                <a:solidFill>
                  <a:schemeClr val="bg1">
                    <a:lumMod val="85000"/>
                  </a:schemeClr>
                </a:solidFill>
              </a:rPr>
              <a:t>(</a:t>
            </a:r>
            <a:r>
              <a:rPr lang="en-US" b="1" dirty="0" smtClean="0">
                <a:solidFill>
                  <a:schemeClr val="bg1">
                    <a:lumMod val="85000"/>
                  </a:schemeClr>
                </a:solidFill>
              </a:rPr>
              <a:t>Judge DREDD </a:t>
            </a:r>
            <a:r>
              <a:rPr lang="el-GR" b="1" dirty="0" smtClean="0">
                <a:solidFill>
                  <a:schemeClr val="bg1">
                    <a:lumMod val="85000"/>
                  </a:schemeClr>
                </a:solidFill>
              </a:rPr>
              <a:t>)</a:t>
            </a:r>
            <a:r>
              <a:rPr lang="el-GR" b="1" dirty="0" smtClean="0">
                <a:solidFill>
                  <a:schemeClr val="bg1"/>
                </a:solidFill>
              </a:rPr>
              <a:t>. Ήταν τέτοια η επιτυχία του, εμπορική και καλλιτεχνική, που αμέσως κατάφερε να κερδίσει κοινό και στις δύο πλευρές του Ατλαντικού. </a:t>
            </a:r>
          </a:p>
          <a:p>
            <a:endParaRPr lang="el-GR" b="1" dirty="0">
              <a:solidFill>
                <a:schemeClr val="bg1"/>
              </a:solidFill>
            </a:endParaRPr>
          </a:p>
          <a:p>
            <a:r>
              <a:rPr lang="el-GR" b="1" dirty="0" smtClean="0">
                <a:solidFill>
                  <a:schemeClr val="bg1"/>
                </a:solidFill>
              </a:rPr>
              <a:t>Αμφότερα όμως, τα προαναφερόμενα κόμικς είχαν βασικό χαρακτηριστικό τους τη ΒΙΑ και έτσι δέχτηκαν έντονες επικρίσεις για την αρνητική επιρροή τους στη νεολαία.</a:t>
            </a:r>
            <a:endParaRPr lang="en-US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C9FCB"/>
            </a:gs>
            <a:gs pos="13000">
              <a:srgbClr val="F8B049"/>
            </a:gs>
            <a:gs pos="21001">
              <a:srgbClr val="F8B049"/>
            </a:gs>
            <a:gs pos="63000">
              <a:srgbClr val="FEE7F2"/>
            </a:gs>
            <a:gs pos="67000">
              <a:srgbClr val="F952A0"/>
            </a:gs>
            <a:gs pos="69000">
              <a:srgbClr val="C50849"/>
            </a:gs>
            <a:gs pos="82001">
              <a:srgbClr val="B43E85"/>
            </a:gs>
            <a:gs pos="100000">
              <a:srgbClr val="F8B049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.</a:t>
            </a:r>
            <a:endParaRPr lang="en-US" dirty="0"/>
          </a:p>
        </p:txBody>
      </p:sp>
      <p:pic>
        <p:nvPicPr>
          <p:cNvPr id="4" name="3 - Θέση περιεχομένου" descr="img1e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42910" y="214290"/>
            <a:ext cx="3194037" cy="4525963"/>
          </a:xfrm>
        </p:spPr>
      </p:pic>
      <p:pic>
        <p:nvPicPr>
          <p:cNvPr id="5" name="4 - Εικόνα" descr="manga_love_story_50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14876" y="285728"/>
            <a:ext cx="2863643" cy="4357718"/>
          </a:xfrm>
          <a:prstGeom prst="rect">
            <a:avLst/>
          </a:prstGeom>
        </p:spPr>
      </p:pic>
      <p:sp>
        <p:nvSpPr>
          <p:cNvPr id="6" name="5 - TextBox"/>
          <p:cNvSpPr txBox="1"/>
          <p:nvPr/>
        </p:nvSpPr>
        <p:spPr>
          <a:xfrm>
            <a:off x="642910" y="4929198"/>
            <a:ext cx="800105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>
                <a:solidFill>
                  <a:srgbClr val="FFFF00"/>
                </a:solidFill>
              </a:rPr>
              <a:t>…σημαντική, πρέπει να θεωρήσουμε και τη συμβολή μιας ακόμα χώρας, στην εδραίωση της 9</a:t>
            </a:r>
            <a:r>
              <a:rPr lang="el-GR" baseline="30000" dirty="0" smtClean="0">
                <a:solidFill>
                  <a:srgbClr val="FFFF00"/>
                </a:solidFill>
              </a:rPr>
              <a:t>ης</a:t>
            </a:r>
            <a:r>
              <a:rPr lang="el-GR" dirty="0" smtClean="0">
                <a:solidFill>
                  <a:srgbClr val="FFFF00"/>
                </a:solidFill>
              </a:rPr>
              <a:t> τέχνης στις συνειδήσεις της νεολαίας: της </a:t>
            </a:r>
            <a:r>
              <a:rPr lang="el-GR" b="1" u="sng" dirty="0" smtClean="0">
                <a:solidFill>
                  <a:srgbClr val="FFFF00"/>
                </a:solidFill>
              </a:rPr>
              <a:t>ΙΑΠΩΝΙΑΣ, </a:t>
            </a:r>
            <a:r>
              <a:rPr lang="el-GR" dirty="0" smtClean="0">
                <a:solidFill>
                  <a:srgbClr val="FFFF00"/>
                </a:solidFill>
              </a:rPr>
              <a:t>η οποία πρωτοπόρησε δημιουργώντας μια δική της –ολόκληρη- σχολή: τα </a:t>
            </a:r>
            <a:r>
              <a:rPr lang="en-US" b="1" dirty="0" smtClean="0">
                <a:solidFill>
                  <a:srgbClr val="FFFF00"/>
                </a:solidFill>
              </a:rPr>
              <a:t>MANGA COMICS</a:t>
            </a:r>
            <a:r>
              <a:rPr lang="en-US" dirty="0" smtClean="0">
                <a:solidFill>
                  <a:srgbClr val="FFFF00"/>
                </a:solidFill>
              </a:rPr>
              <a:t>, </a:t>
            </a:r>
            <a:r>
              <a:rPr lang="el-GR" dirty="0" smtClean="0">
                <a:solidFill>
                  <a:srgbClr val="FFFF00"/>
                </a:solidFill>
              </a:rPr>
              <a:t>με τα ιδιαίτερα χαρακτηριστικά, συχνά τυποποιημένα, έκφρασης και αφήγησης φανταστικών ιστοριών… </a:t>
            </a:r>
            <a:endParaRPr lang="en-US" dirty="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</TotalTime>
  <Words>506</Words>
  <Application>Microsoft Office PowerPoint</Application>
  <PresentationFormat>Προβολή στην οθόνη (4:3)</PresentationFormat>
  <Paragraphs>19</Paragraphs>
  <Slides>6</Slides>
  <Notes>2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6</vt:i4>
      </vt:variant>
    </vt:vector>
  </HeadingPairs>
  <TitlesOfParts>
    <vt:vector size="7" baseType="lpstr">
      <vt:lpstr>Θέμα του Office</vt:lpstr>
      <vt:lpstr>Comics : Περί της 9ης Τέχνης</vt:lpstr>
      <vt:lpstr>Το πρώτο υπερηρωϊκό εικονογράφημα: “Action Comics” (1930’s)</vt:lpstr>
      <vt:lpstr>Διαφάνεια 3</vt:lpstr>
      <vt:lpstr> </vt:lpstr>
      <vt:lpstr>Διαφάνεια 5</vt:lpstr>
      <vt:lpstr>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Comics : Περί της 9ης Τέχνης</dc:title>
  <dc:creator>kathigites</dc:creator>
  <cp:lastModifiedBy>Media</cp:lastModifiedBy>
  <cp:revision>10</cp:revision>
  <dcterms:created xsi:type="dcterms:W3CDTF">2013-11-27T09:59:30Z</dcterms:created>
  <dcterms:modified xsi:type="dcterms:W3CDTF">2020-04-05T08:42:10Z</dcterms:modified>
</cp:coreProperties>
</file>