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6" r:id="rId22"/>
    <p:sldId id="287" r:id="rId23"/>
    <p:sldId id="288" r:id="rId24"/>
    <p:sldId id="289" r:id="rId25"/>
    <p:sldId id="290" r:id="rId26"/>
    <p:sldId id="291"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21" r:id="rId42"/>
    <p:sldId id="322" r:id="rId43"/>
    <p:sldId id="323" r:id="rId44"/>
    <p:sldId id="324" r:id="rId45"/>
    <p:sldId id="325" r:id="rId46"/>
    <p:sldId id="326" r:id="rId47"/>
    <p:sldId id="327" r:id="rId48"/>
    <p:sldId id="328" r:id="rId49"/>
    <p:sldId id="329" r:id="rId50"/>
    <p:sldId id="330" r:id="rId51"/>
    <p:sldId id="331" r:id="rId52"/>
    <p:sldId id="332" r:id="rId53"/>
    <p:sldId id="333" r:id="rId54"/>
    <p:sldId id="334" r:id="rId55"/>
    <p:sldId id="335" r:id="rId56"/>
    <p:sldId id="336" r:id="rId57"/>
    <p:sldId id="337" r:id="rId58"/>
    <p:sldId id="338" r:id="rId59"/>
    <p:sldId id="339" r:id="rId60"/>
    <p:sldId id="340" r:id="rId61"/>
    <p:sldId id="341" r:id="rId62"/>
    <p:sldId id="342" r:id="rId63"/>
    <p:sldId id="343" r:id="rId64"/>
    <p:sldId id="344" r:id="rId65"/>
    <p:sldId id="345" r:id="rId66"/>
    <p:sldId id="346" r:id="rId67"/>
    <p:sldId id="347" r:id="rId68"/>
    <p:sldId id="348" r:id="rId69"/>
    <p:sldId id="349" r:id="rId70"/>
    <p:sldId id="308" r:id="rId71"/>
    <p:sldId id="309" r:id="rId72"/>
    <p:sldId id="310" r:id="rId73"/>
    <p:sldId id="311" r:id="rId74"/>
    <p:sldId id="312" r:id="rId75"/>
    <p:sldId id="313" r:id="rId76"/>
    <p:sldId id="314" r:id="rId77"/>
    <p:sldId id="315" r:id="rId78"/>
    <p:sldId id="316" r:id="rId79"/>
    <p:sldId id="317" r:id="rId80"/>
    <p:sldId id="318" r:id="rId81"/>
    <p:sldId id="319" r:id="rId82"/>
    <p:sldId id="320" r:id="rId83"/>
    <p:sldId id="276" r:id="rId84"/>
    <p:sldId id="277" r:id="rId85"/>
    <p:sldId id="278" r:id="rId86"/>
    <p:sldId id="279" r:id="rId87"/>
    <p:sldId id="280" r:id="rId88"/>
    <p:sldId id="281" r:id="rId89"/>
    <p:sldId id="282" r:id="rId90"/>
    <p:sldId id="283" r:id="rId91"/>
    <p:sldId id="284" r:id="rId92"/>
    <p:sldId id="285" r:id="rId93"/>
    <p:sldId id="350" r:id="rId94"/>
    <p:sldId id="351" r:id="rId95"/>
    <p:sldId id="352" r:id="rId96"/>
    <p:sldId id="353" r:id="rId97"/>
    <p:sldId id="354" r:id="rId98"/>
    <p:sldId id="355" r:id="rId99"/>
    <p:sldId id="356" r:id="rId100"/>
    <p:sldId id="357" r:id="rId10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606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B2F441-7425-4DF4-A929-6DD7C1BB8FBF}"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l-GR"/>
        </a:p>
      </dgm:t>
    </dgm:pt>
    <dgm:pt modelId="{90196D7E-5571-448B-8F9C-F497BBB1C6E7}">
      <dgm:prSet custT="1"/>
      <dgm:spPr/>
      <dgm:t>
        <a:bodyPr/>
        <a:lstStyle/>
        <a:p>
          <a:pPr rtl="0"/>
          <a:r>
            <a:rPr lang="en-US" sz="4400" b="1" dirty="0" smtClean="0">
              <a:solidFill>
                <a:srgbClr val="FF0000"/>
              </a:solidFill>
              <a:latin typeface="AR DESTINE" pitchFamily="2" charset="0"/>
            </a:rPr>
            <a:t>SUPERHERO COMICS</a:t>
          </a:r>
          <a:r>
            <a:rPr lang="en-US" sz="3000" dirty="0" smtClean="0"/>
            <a:t/>
          </a:r>
          <a:br>
            <a:rPr lang="en-US" sz="3000" dirty="0" smtClean="0"/>
          </a:br>
          <a:r>
            <a:rPr lang="el-GR" sz="3000" b="1" dirty="0" smtClean="0"/>
            <a:t>(η δημιουργία των κόμικς με υπερ- ήρωες)</a:t>
          </a:r>
          <a:endParaRPr lang="el-GR" sz="3000" b="1" dirty="0"/>
        </a:p>
      </dgm:t>
    </dgm:pt>
    <dgm:pt modelId="{0DBB3306-2AA2-4BF1-9DC0-4E0F78A64EC8}" type="parTrans" cxnId="{5B820521-0C69-4EF5-99DB-3E93269566E4}">
      <dgm:prSet/>
      <dgm:spPr/>
      <dgm:t>
        <a:bodyPr/>
        <a:lstStyle/>
        <a:p>
          <a:endParaRPr lang="el-GR"/>
        </a:p>
      </dgm:t>
    </dgm:pt>
    <dgm:pt modelId="{271CAA40-67DE-433D-B370-C7B0ACAA0079}" type="sibTrans" cxnId="{5B820521-0C69-4EF5-99DB-3E93269566E4}">
      <dgm:prSet/>
      <dgm:spPr/>
      <dgm:t>
        <a:bodyPr/>
        <a:lstStyle/>
        <a:p>
          <a:endParaRPr lang="el-GR"/>
        </a:p>
      </dgm:t>
    </dgm:pt>
    <dgm:pt modelId="{F96EDE0A-AE90-4764-A1AB-11226CB1FE20}" type="pres">
      <dgm:prSet presAssocID="{46B2F441-7425-4DF4-A929-6DD7C1BB8FBF}" presName="Name0" presStyleCnt="0">
        <dgm:presLayoutVars>
          <dgm:chMax val="7"/>
          <dgm:dir/>
          <dgm:animLvl val="lvl"/>
          <dgm:resizeHandles val="exact"/>
        </dgm:presLayoutVars>
      </dgm:prSet>
      <dgm:spPr/>
      <dgm:t>
        <a:bodyPr/>
        <a:lstStyle/>
        <a:p>
          <a:endParaRPr lang="el-GR"/>
        </a:p>
      </dgm:t>
    </dgm:pt>
    <dgm:pt modelId="{3B342D3C-CEF3-440A-AF75-A308CD66BCDF}" type="pres">
      <dgm:prSet presAssocID="{90196D7E-5571-448B-8F9C-F497BBB1C6E7}" presName="circle1" presStyleLbl="node1" presStyleIdx="0" presStyleCnt="1"/>
      <dgm:spPr/>
    </dgm:pt>
    <dgm:pt modelId="{BD5D4F2B-975E-49B8-A3CE-C9B8E0674649}" type="pres">
      <dgm:prSet presAssocID="{90196D7E-5571-448B-8F9C-F497BBB1C6E7}" presName="space" presStyleCnt="0"/>
      <dgm:spPr/>
    </dgm:pt>
    <dgm:pt modelId="{1BD1EAF2-66F9-4287-B95A-F42BBC0E2922}" type="pres">
      <dgm:prSet presAssocID="{90196D7E-5571-448B-8F9C-F497BBB1C6E7}" presName="rect1" presStyleLbl="alignAcc1" presStyleIdx="0" presStyleCnt="1" custScaleY="100000"/>
      <dgm:spPr/>
      <dgm:t>
        <a:bodyPr/>
        <a:lstStyle/>
        <a:p>
          <a:endParaRPr lang="el-GR"/>
        </a:p>
      </dgm:t>
    </dgm:pt>
    <dgm:pt modelId="{2853E7DC-11E1-444E-A714-30DBB75702B1}" type="pres">
      <dgm:prSet presAssocID="{90196D7E-5571-448B-8F9C-F497BBB1C6E7}" presName="rect1ParTxNoCh" presStyleLbl="alignAcc1" presStyleIdx="0" presStyleCnt="1">
        <dgm:presLayoutVars>
          <dgm:chMax val="1"/>
          <dgm:bulletEnabled val="1"/>
        </dgm:presLayoutVars>
      </dgm:prSet>
      <dgm:spPr/>
      <dgm:t>
        <a:bodyPr/>
        <a:lstStyle/>
        <a:p>
          <a:endParaRPr lang="el-GR"/>
        </a:p>
      </dgm:t>
    </dgm:pt>
  </dgm:ptLst>
  <dgm:cxnLst>
    <dgm:cxn modelId="{B1359C63-2A88-41F5-AD07-E0DCDCD3E26B}" type="presOf" srcId="{90196D7E-5571-448B-8F9C-F497BBB1C6E7}" destId="{1BD1EAF2-66F9-4287-B95A-F42BBC0E2922}" srcOrd="0" destOrd="0" presId="urn:microsoft.com/office/officeart/2005/8/layout/target3"/>
    <dgm:cxn modelId="{9AFA785D-71CD-49BF-BC8F-1391281D3155}" type="presOf" srcId="{46B2F441-7425-4DF4-A929-6DD7C1BB8FBF}" destId="{F96EDE0A-AE90-4764-A1AB-11226CB1FE20}" srcOrd="0" destOrd="0" presId="urn:microsoft.com/office/officeart/2005/8/layout/target3"/>
    <dgm:cxn modelId="{E6EEC59F-6FE0-4168-99F9-29700E9E585F}" type="presOf" srcId="{90196D7E-5571-448B-8F9C-F497BBB1C6E7}" destId="{2853E7DC-11E1-444E-A714-30DBB75702B1}" srcOrd="1" destOrd="0" presId="urn:microsoft.com/office/officeart/2005/8/layout/target3"/>
    <dgm:cxn modelId="{5B820521-0C69-4EF5-99DB-3E93269566E4}" srcId="{46B2F441-7425-4DF4-A929-6DD7C1BB8FBF}" destId="{90196D7E-5571-448B-8F9C-F497BBB1C6E7}" srcOrd="0" destOrd="0" parTransId="{0DBB3306-2AA2-4BF1-9DC0-4E0F78A64EC8}" sibTransId="{271CAA40-67DE-433D-B370-C7B0ACAA0079}"/>
    <dgm:cxn modelId="{CB232D1F-0111-4F90-A6DD-7C46DF95DD58}" type="presParOf" srcId="{F96EDE0A-AE90-4764-A1AB-11226CB1FE20}" destId="{3B342D3C-CEF3-440A-AF75-A308CD66BCDF}" srcOrd="0" destOrd="0" presId="urn:microsoft.com/office/officeart/2005/8/layout/target3"/>
    <dgm:cxn modelId="{9EEA8B30-B8DB-4FA7-A453-1EC718940755}" type="presParOf" srcId="{F96EDE0A-AE90-4764-A1AB-11226CB1FE20}" destId="{BD5D4F2B-975E-49B8-A3CE-C9B8E0674649}" srcOrd="1" destOrd="0" presId="urn:microsoft.com/office/officeart/2005/8/layout/target3"/>
    <dgm:cxn modelId="{6D91022A-09A5-4D8F-886E-CDCC9FA19B88}" type="presParOf" srcId="{F96EDE0A-AE90-4764-A1AB-11226CB1FE20}" destId="{1BD1EAF2-66F9-4287-B95A-F42BBC0E2922}" srcOrd="2" destOrd="0" presId="urn:microsoft.com/office/officeart/2005/8/layout/target3"/>
    <dgm:cxn modelId="{3E5B2D3C-9A61-4A68-BB20-DA02CD9B3C15}" type="presParOf" srcId="{F96EDE0A-AE90-4764-A1AB-11226CB1FE20}" destId="{2853E7DC-11E1-444E-A714-30DBB75702B1}" srcOrd="3" destOrd="0" presId="urn:microsoft.com/office/officeart/2005/8/layout/target3"/>
  </dgm:cxnLst>
  <dgm:bg/>
  <dgm:whole/>
</dgm:dataModel>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832AA7-999F-4CDA-9A87-F57EBEEA486E}" type="datetimeFigureOut">
              <a:rPr lang="el-GR" smtClean="0"/>
              <a:pPr/>
              <a:t>24/2/2020</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F560E0-F139-4117-B3A2-5F716257C8A6}"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9F560E0-F139-4117-B3A2-5F716257C8A6}" type="slidenum">
              <a:rPr lang="el-GR" smtClean="0"/>
              <a:pPr/>
              <a:t>38</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A82FA081-121B-463F-99D5-EE22B6AFD479}" type="datetimeFigureOut">
              <a:rPr lang="el-GR" smtClean="0"/>
              <a:pPr/>
              <a:t>24/2/2020</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C14C8B0-5478-4E86-AD28-C9C9F6DDEF12}"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82FA081-121B-463F-99D5-EE22B6AFD479}" type="datetimeFigureOut">
              <a:rPr lang="el-GR" smtClean="0"/>
              <a:pPr/>
              <a:t>24/2/2020</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C14C8B0-5478-4E86-AD28-C9C9F6DDEF12}"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82FA081-121B-463F-99D5-EE22B6AFD479}" type="datetimeFigureOut">
              <a:rPr lang="el-GR" smtClean="0"/>
              <a:pPr/>
              <a:t>24/2/2020</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C14C8B0-5478-4E86-AD28-C9C9F6DDEF12}"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A82FA081-121B-463F-99D5-EE22B6AFD479}" type="datetimeFigureOut">
              <a:rPr lang="el-GR" smtClean="0"/>
              <a:pPr/>
              <a:t>24/2/2020</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C14C8B0-5478-4E86-AD28-C9C9F6DDEF12}"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A82FA081-121B-463F-99D5-EE22B6AFD479}" type="datetimeFigureOut">
              <a:rPr lang="el-GR" smtClean="0"/>
              <a:pPr/>
              <a:t>24/2/2020</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EC14C8B0-5478-4E86-AD28-C9C9F6DDEF12}" type="slidenum">
              <a:rPr lang="el-GR" smtClean="0"/>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A82FA081-121B-463F-99D5-EE22B6AFD479}" type="datetimeFigureOut">
              <a:rPr lang="el-GR" smtClean="0"/>
              <a:pPr/>
              <a:t>24/2/2020</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EC14C8B0-5478-4E86-AD28-C9C9F6DDEF12}"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A82FA081-121B-463F-99D5-EE22B6AFD479}" type="datetimeFigureOut">
              <a:rPr lang="el-GR" smtClean="0"/>
              <a:pPr/>
              <a:t>24/2/2020</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EC14C8B0-5478-4E86-AD28-C9C9F6DDEF12}"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A82FA081-121B-463F-99D5-EE22B6AFD479}" type="datetimeFigureOut">
              <a:rPr lang="el-GR" smtClean="0"/>
              <a:pPr/>
              <a:t>24/2/2020</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EC14C8B0-5478-4E86-AD28-C9C9F6DDEF12}"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A82FA081-121B-463F-99D5-EE22B6AFD479}" type="datetimeFigureOut">
              <a:rPr lang="el-GR" smtClean="0"/>
              <a:pPr/>
              <a:t>24/2/2020</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EC14C8B0-5478-4E86-AD28-C9C9F6DDEF12}"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A82FA081-121B-463F-99D5-EE22B6AFD479}" type="datetimeFigureOut">
              <a:rPr lang="el-GR" smtClean="0"/>
              <a:pPr/>
              <a:t>24/2/2020</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EC14C8B0-5478-4E86-AD28-C9C9F6DDEF12}"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A82FA081-121B-463F-99D5-EE22B6AFD479}" type="datetimeFigureOut">
              <a:rPr lang="el-GR" smtClean="0"/>
              <a:pPr/>
              <a:t>24/2/2020</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EC14C8B0-5478-4E86-AD28-C9C9F6DDEF12}"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2FA081-121B-463F-99D5-EE22B6AFD479}" type="datetimeFigureOut">
              <a:rPr lang="el-GR" smtClean="0"/>
              <a:pPr/>
              <a:t>24/2/2020</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4C8B0-5478-4E86-AD28-C9C9F6DDEF12}"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gif"/><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3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108.jpeg"/></Relationships>
</file>

<file path=ppt/slides/_rels/slide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43.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130.jpeg"/></Relationships>
</file>

<file path=ppt/slides/_rels/slide4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png"/></Relationships>
</file>

<file path=ppt/slides/_rels/slide4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47.xml.rels><?xml version="1.0" encoding="UTF-8" standalone="yes"?>
<Relationships xmlns="http://schemas.openxmlformats.org/package/2006/relationships"><Relationship Id="rId3" Type="http://schemas.openxmlformats.org/officeDocument/2006/relationships/image" Target="../media/image141.gif"/><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4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49.xml.rels><?xml version="1.0" encoding="UTF-8" standalone="yes"?>
<Relationships xmlns="http://schemas.openxmlformats.org/package/2006/relationships"><Relationship Id="rId3" Type="http://schemas.openxmlformats.org/officeDocument/2006/relationships/image" Target="../media/image141.gif"/><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5" Type="http://schemas.openxmlformats.org/officeDocument/2006/relationships/image" Target="../media/image155.jpeg"/><Relationship Id="rId4" Type="http://schemas.openxmlformats.org/officeDocument/2006/relationships/image" Target="../media/image154.png"/></Relationships>
</file>

<file path=ppt/slides/_rels/slide51.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 Id="rId9" Type="http://schemas.openxmlformats.org/officeDocument/2006/relationships/image" Target="../media/image163.jpeg"/></Relationships>
</file>

<file path=ppt/slides/_rels/slide5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 Id="rId4" Type="http://schemas.openxmlformats.org/officeDocument/2006/relationships/image" Target="../media/image181.jpeg"/></Relationships>
</file>

<file path=ppt/slides/_rels/slide6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7.xml"/><Relationship Id="rId5" Type="http://schemas.openxmlformats.org/officeDocument/2006/relationships/image" Target="../media/image186.jpeg"/><Relationship Id="rId4" Type="http://schemas.openxmlformats.org/officeDocument/2006/relationships/image" Target="../media/image185.jpeg"/></Relationships>
</file>

<file path=ppt/slides/_rels/slide6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95.jpeg"/><Relationship Id="rId1" Type="http://schemas.openxmlformats.org/officeDocument/2006/relationships/slideLayout" Target="../slideLayouts/slideLayout6.xml"/><Relationship Id="rId5" Type="http://schemas.openxmlformats.org/officeDocument/2006/relationships/image" Target="../media/image201.jpeg"/><Relationship Id="rId4" Type="http://schemas.openxmlformats.org/officeDocument/2006/relationships/image" Target="../media/image79.jpeg"/></Relationships>
</file>

<file path=ppt/slides/_rels/slide7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 Id="rId4" Type="http://schemas.openxmlformats.org/officeDocument/2006/relationships/image" Target="../media/image210.jpeg"/></Relationships>
</file>

<file path=ppt/slides/_rels/slide76.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5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effectLst/>
      </p:bgPr>
    </p:bg>
    <p:spTree>
      <p:nvGrpSpPr>
        <p:cNvPr id="1" name=""/>
        <p:cNvGrpSpPr/>
        <p:nvPr/>
      </p:nvGrpSpPr>
      <p:grpSpPr>
        <a:xfrm>
          <a:off x="0" y="0"/>
          <a:ext cx="0" cy="0"/>
          <a:chOff x="0" y="0"/>
          <a:chExt cx="0" cy="0"/>
        </a:xfrm>
      </p:grpSpPr>
      <p:pic>
        <p:nvPicPr>
          <p:cNvPr id="5" name="4 - Εικόνα" descr="1239581_10151885942791793_2114405043_n.jpg"/>
          <p:cNvPicPr>
            <a:picLocks noChangeAspect="1"/>
          </p:cNvPicPr>
          <p:nvPr/>
        </p:nvPicPr>
        <p:blipFill>
          <a:blip r:embed="rId2"/>
          <a:stretch>
            <a:fillRect/>
          </a:stretch>
        </p:blipFill>
        <p:spPr>
          <a:xfrm>
            <a:off x="4643438" y="214290"/>
            <a:ext cx="4152318" cy="6429396"/>
          </a:xfrm>
          <a:prstGeom prst="rect">
            <a:avLst/>
          </a:prstGeom>
        </p:spPr>
      </p:pic>
      <p:pic>
        <p:nvPicPr>
          <p:cNvPr id="4" name="3 - Εικόνα" descr="2056_4_037.jpg"/>
          <p:cNvPicPr>
            <a:picLocks noChangeAspect="1"/>
          </p:cNvPicPr>
          <p:nvPr/>
        </p:nvPicPr>
        <p:blipFill>
          <a:blip r:embed="rId3"/>
          <a:stretch>
            <a:fillRect/>
          </a:stretch>
        </p:blipFill>
        <p:spPr>
          <a:xfrm>
            <a:off x="142844" y="214290"/>
            <a:ext cx="4101924" cy="6357982"/>
          </a:xfrm>
          <a:prstGeom prst="rect">
            <a:avLst/>
          </a:prstGeom>
        </p:spPr>
      </p:pic>
      <p:graphicFrame>
        <p:nvGraphicFramePr>
          <p:cNvPr id="6" name="5 - Διάγραμμα"/>
          <p:cNvGraphicFramePr/>
          <p:nvPr/>
        </p:nvGraphicFramePr>
        <p:xfrm>
          <a:off x="642910" y="357166"/>
          <a:ext cx="7772400" cy="14700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2 - Υπότιτλος"/>
          <p:cNvSpPr>
            <a:spLocks noGrp="1"/>
          </p:cNvSpPr>
          <p:nvPr>
            <p:ph type="subTitle" idx="1"/>
          </p:nvPr>
        </p:nvSpPr>
        <p:spPr>
          <a:xfrm>
            <a:off x="1285852" y="6143644"/>
            <a:ext cx="6400800" cy="466716"/>
          </a:xfrm>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a:outerShdw dist="50800" dir="5400000" algn="ctr" rotWithShape="0">
              <a:srgbClr val="000000">
                <a:alpha val="0"/>
              </a:srgbClr>
            </a:outerShdw>
          </a:effectLst>
          <a:scene3d>
            <a:camera prst="orthographicFront"/>
            <a:lightRig rig="threePt" dir="t"/>
          </a:scene3d>
          <a:sp3d prstMaterial="dkEdge"/>
        </p:spPr>
        <p:txBody>
          <a:bodyPr>
            <a:normAutofit fontScale="70000" lnSpcReduction="20000"/>
          </a:bodyPr>
          <a:lstStyle/>
          <a:p>
            <a:r>
              <a:rPr lang="el-GR" sz="3600" b="1" dirty="0" smtClean="0">
                <a:solidFill>
                  <a:schemeClr val="bg1"/>
                </a:solidFill>
              </a:rPr>
              <a:t>Μια συνοπτική εισαγωγή στο είδος τέχνης…</a:t>
            </a:r>
            <a:endParaRPr lang="el-GR" sz="36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1 - Εικόνα" descr="10606045_565379110254587_5580722175536332992_n.jpg"/>
          <p:cNvPicPr>
            <a:picLocks noChangeAspect="1"/>
          </p:cNvPicPr>
          <p:nvPr/>
        </p:nvPicPr>
        <p:blipFill>
          <a:blip r:embed="rId2"/>
          <a:stretch>
            <a:fillRect/>
          </a:stretch>
        </p:blipFill>
        <p:spPr>
          <a:xfrm>
            <a:off x="214282" y="0"/>
            <a:ext cx="3707606" cy="6858000"/>
          </a:xfrm>
          <a:prstGeom prst="rect">
            <a:avLst/>
          </a:prstGeom>
        </p:spPr>
      </p:pic>
      <p:sp>
        <p:nvSpPr>
          <p:cNvPr id="3" name="2 - Ορθογώνιο"/>
          <p:cNvSpPr/>
          <p:nvPr/>
        </p:nvSpPr>
        <p:spPr>
          <a:xfrm>
            <a:off x="4429124" y="500042"/>
            <a:ext cx="4283543" cy="1754326"/>
          </a:xfrm>
          <a:prstGeom prst="rect">
            <a:avLst/>
          </a:prstGeom>
          <a:noFill/>
        </p:spPr>
        <p:txBody>
          <a:bodyPr wrap="square" lIns="91440" tIns="45720" rIns="91440" bIns="45720">
            <a:spAutoFit/>
          </a:bodyPr>
          <a:lstStyle/>
          <a:p>
            <a:pPr algn="ctr"/>
            <a:r>
              <a:rPr lang="en-US" sz="3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BATMAN</a:t>
            </a:r>
          </a:p>
          <a:p>
            <a:pPr algn="ctr"/>
            <a:r>
              <a:rPr lang="en-US"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The Dark Knight’s</a:t>
            </a:r>
          </a:p>
          <a:p>
            <a:pPr algn="ctr"/>
            <a:r>
              <a:rPr lang="en-US" sz="36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Way of justice</a:t>
            </a:r>
            <a:endParaRPr lang="el-GR"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 name="3 - Ορθογώνιο"/>
          <p:cNvSpPr/>
          <p:nvPr/>
        </p:nvSpPr>
        <p:spPr>
          <a:xfrm>
            <a:off x="4929190" y="3571876"/>
            <a:ext cx="3500462" cy="2862322"/>
          </a:xfrm>
          <a:prstGeom prst="rect">
            <a:avLst/>
          </a:prstGeom>
          <a:noFill/>
        </p:spPr>
        <p:txBody>
          <a:bodyPr wrap="square" lIns="91440" tIns="45720" rIns="91440" bIns="45720">
            <a:spAutoFit/>
          </a:bodyPr>
          <a:lstStyle/>
          <a:p>
            <a:pPr algn="ctr"/>
            <a:r>
              <a:rPr lang="el-G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Η αντανάκλαση των μύχιων φόβων και των σκοτεινών επιθυμιών…</a:t>
            </a:r>
            <a:endParaRPr lang="el-GR"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2" name="1 - Εικόνα" descr="76805_232047043587797_1100775736_n.jpg"/>
          <p:cNvPicPr>
            <a:picLocks noChangeAspect="1"/>
          </p:cNvPicPr>
          <p:nvPr/>
        </p:nvPicPr>
        <p:blipFill>
          <a:blip r:embed="rId2"/>
          <a:stretch>
            <a:fillRect/>
          </a:stretch>
        </p:blipFill>
        <p:spPr>
          <a:xfrm>
            <a:off x="428596" y="214290"/>
            <a:ext cx="4762500" cy="6381750"/>
          </a:xfrm>
          <a:prstGeom prst="rect">
            <a:avLst/>
          </a:prstGeom>
        </p:spPr>
      </p:pic>
      <p:sp>
        <p:nvSpPr>
          <p:cNvPr id="3" name="2 - Ορθογώνιο"/>
          <p:cNvSpPr/>
          <p:nvPr/>
        </p:nvSpPr>
        <p:spPr>
          <a:xfrm>
            <a:off x="5214942" y="1500174"/>
            <a:ext cx="3929058" cy="3539430"/>
          </a:xfrm>
          <a:prstGeom prst="rect">
            <a:avLst/>
          </a:prstGeom>
          <a:noFill/>
        </p:spPr>
        <p:txBody>
          <a:bodyPr wrap="square" lIns="91440" tIns="45720" rIns="91440" bIns="45720">
            <a:spAutoFit/>
          </a:bodyPr>
          <a:lstStyle/>
          <a:p>
            <a:pPr algn="ctr"/>
            <a:r>
              <a:rPr lang="el-GR" sz="28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Ελπίζω να ευχαριστηθήκατε</a:t>
            </a:r>
          </a:p>
          <a:p>
            <a:pPr algn="ctr"/>
            <a:r>
              <a:rPr lang="el-GR" sz="2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την  παρουσίαση</a:t>
            </a:r>
          </a:p>
          <a:p>
            <a:pPr algn="ctr"/>
            <a:r>
              <a:rPr lang="el-GR" sz="28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Και να μάθατε μερικά </a:t>
            </a:r>
          </a:p>
          <a:p>
            <a:pPr algn="ctr"/>
            <a:r>
              <a:rPr lang="el-GR" sz="2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Πράγματα για τους ήρωες της 9</a:t>
            </a:r>
            <a:r>
              <a:rPr lang="el-GR" sz="2800" b="1" baseline="3000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ης</a:t>
            </a:r>
            <a:r>
              <a:rPr lang="el-GR" sz="2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Τέχνης!</a:t>
            </a:r>
          </a:p>
          <a:p>
            <a:pPr algn="ctr"/>
            <a:endParaRPr lang="el-GR" sz="28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pPr algn="ctr"/>
            <a:r>
              <a:rPr lang="el-GR" sz="2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ΚΑΛΗ ΣΥΝΕΧΕΙΑ!</a:t>
            </a:r>
            <a:endParaRPr lang="el-GR" sz="28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Batman-Costume-Jim-Lee-Colors-570x896.jpg"/>
          <p:cNvPicPr>
            <a:picLocks noChangeAspect="1"/>
          </p:cNvPicPr>
          <p:nvPr/>
        </p:nvPicPr>
        <p:blipFill>
          <a:blip r:embed="rId2"/>
          <a:stretch>
            <a:fillRect/>
          </a:stretch>
        </p:blipFill>
        <p:spPr>
          <a:xfrm>
            <a:off x="0" y="0"/>
            <a:ext cx="4362790" cy="6858000"/>
          </a:xfrm>
          <a:prstGeom prst="rect">
            <a:avLst/>
          </a:prstGeom>
        </p:spPr>
      </p:pic>
      <p:pic>
        <p:nvPicPr>
          <p:cNvPr id="3" name="2 - Εικόνα" descr="BAT &amp; CAT.jpg"/>
          <p:cNvPicPr>
            <a:picLocks noChangeAspect="1"/>
          </p:cNvPicPr>
          <p:nvPr/>
        </p:nvPicPr>
        <p:blipFill>
          <a:blip r:embed="rId3"/>
          <a:stretch>
            <a:fillRect/>
          </a:stretch>
        </p:blipFill>
        <p:spPr>
          <a:xfrm>
            <a:off x="4329112" y="0"/>
            <a:ext cx="4814888"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2 - Εικόνα" descr="BatmanVengeanceofBane.jpg"/>
          <p:cNvPicPr>
            <a:picLocks noChangeAspect="1"/>
          </p:cNvPicPr>
          <p:nvPr/>
        </p:nvPicPr>
        <p:blipFill>
          <a:blip r:embed="rId2"/>
          <a:stretch>
            <a:fillRect/>
          </a:stretch>
        </p:blipFill>
        <p:spPr>
          <a:xfrm>
            <a:off x="214282" y="285728"/>
            <a:ext cx="4095763" cy="6357982"/>
          </a:xfrm>
          <a:prstGeom prst="rect">
            <a:avLst/>
          </a:prstGeom>
        </p:spPr>
      </p:pic>
      <p:pic>
        <p:nvPicPr>
          <p:cNvPr id="4" name="3 - Εικόνα" descr="wrightson BATMAN.jpg"/>
          <p:cNvPicPr>
            <a:picLocks noChangeAspect="1"/>
          </p:cNvPicPr>
          <p:nvPr/>
        </p:nvPicPr>
        <p:blipFill>
          <a:blip r:embed="rId3"/>
          <a:stretch>
            <a:fillRect/>
          </a:stretch>
        </p:blipFill>
        <p:spPr>
          <a:xfrm>
            <a:off x="4571999" y="357166"/>
            <a:ext cx="4191029" cy="628654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1 - Εικόνα" descr="bmrobbrb.jpg"/>
          <p:cNvPicPr>
            <a:picLocks noChangeAspect="1"/>
          </p:cNvPicPr>
          <p:nvPr/>
        </p:nvPicPr>
        <p:blipFill>
          <a:blip r:embed="rId2"/>
          <a:stretch>
            <a:fillRect/>
          </a:stretch>
        </p:blipFill>
        <p:spPr>
          <a:xfrm>
            <a:off x="357157" y="285728"/>
            <a:ext cx="4160907" cy="6286544"/>
          </a:xfrm>
          <a:prstGeom prst="rect">
            <a:avLst/>
          </a:prstGeom>
        </p:spPr>
      </p:pic>
      <p:pic>
        <p:nvPicPr>
          <p:cNvPr id="3" name="2 - Εικόνα" descr="ΜΠΑΤΜΑΝ 50'ς.jpg"/>
          <p:cNvPicPr>
            <a:picLocks noChangeAspect="1"/>
          </p:cNvPicPr>
          <p:nvPr/>
        </p:nvPicPr>
        <p:blipFill>
          <a:blip r:embed="rId3"/>
          <a:stretch>
            <a:fillRect/>
          </a:stretch>
        </p:blipFill>
        <p:spPr>
          <a:xfrm>
            <a:off x="4643437" y="285728"/>
            <a:ext cx="4357719" cy="629826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1 - Ορθογώνιο"/>
          <p:cNvSpPr/>
          <p:nvPr/>
        </p:nvSpPr>
        <p:spPr>
          <a:xfrm>
            <a:off x="4214810" y="214290"/>
            <a:ext cx="4572032" cy="3416320"/>
          </a:xfrm>
          <a:prstGeom prst="rect">
            <a:avLst/>
          </a:prstGeom>
          <a:noFill/>
        </p:spPr>
        <p:txBody>
          <a:bodyPr wrap="square" lIns="91440" tIns="45720" rIns="91440" bIns="45720">
            <a:spAutoFit/>
          </a:bodyPr>
          <a:lstStyle/>
          <a:p>
            <a:pPr algn="ctr"/>
            <a:r>
              <a:rPr lang="el-G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ΑΝΘΡΩΠΟΣ ΑΠΟ ΑΤΣΑΛΙ: </a:t>
            </a:r>
          </a:p>
          <a:p>
            <a:pPr algn="ctr"/>
            <a:r>
              <a:rPr lang="el-G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Ο αμερικανός «Ηρακλής»</a:t>
            </a:r>
            <a:endParaRPr lang="el-G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2 - Τίτλος"/>
          <p:cNvSpPr>
            <a:spLocks noGrp="1"/>
          </p:cNvSpPr>
          <p:nvPr>
            <p:ph type="title"/>
          </p:nvPr>
        </p:nvSpPr>
        <p:spPr>
          <a:xfrm>
            <a:off x="4643438" y="4214818"/>
            <a:ext cx="3929090" cy="1143000"/>
          </a:xfrm>
        </p:spPr>
        <p:txBody>
          <a:bodyPr>
            <a:normAutofit fontScale="90000"/>
          </a:bodyPr>
          <a:lstStyle/>
          <a:p>
            <a:r>
              <a:rPr lang="el-GR" dirty="0" smtClean="0">
                <a:latin typeface="Cambria Math" pitchFamily="18" charset="0"/>
                <a:ea typeface="Cambria Math" pitchFamily="18" charset="0"/>
                <a:cs typeface="AngsanaUPC" pitchFamily="18" charset="-34"/>
              </a:rPr>
              <a:t>Ένας υπεράνθρωπος με… ανθρώπινες  αδυναμίες</a:t>
            </a:r>
            <a:r>
              <a:rPr lang="el-GR" dirty="0" smtClean="0">
                <a:latin typeface="Cambria Math" pitchFamily="18" charset="0"/>
                <a:ea typeface="Cambria Math" pitchFamily="18" charset="0"/>
              </a:rPr>
              <a:t>!</a:t>
            </a:r>
            <a:endParaRPr lang="el-GR" dirty="0">
              <a:latin typeface="Cambria Math" pitchFamily="18" charset="0"/>
              <a:ea typeface="Cambria Math" pitchFamily="18" charset="0"/>
            </a:endParaRPr>
          </a:p>
        </p:txBody>
      </p:sp>
      <p:pic>
        <p:nvPicPr>
          <p:cNvPr id="4" name="3 - Εικόνα" descr="superman and catwoman.jpg"/>
          <p:cNvPicPr>
            <a:picLocks noChangeAspect="1"/>
          </p:cNvPicPr>
          <p:nvPr/>
        </p:nvPicPr>
        <p:blipFill>
          <a:blip r:embed="rId2"/>
          <a:stretch>
            <a:fillRect/>
          </a:stretch>
        </p:blipFill>
        <p:spPr>
          <a:xfrm>
            <a:off x="214283" y="285728"/>
            <a:ext cx="3889546" cy="621510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1 - Εικόνα" descr="382310_487275327988516_1215160837_n.jpg"/>
          <p:cNvPicPr>
            <a:picLocks noChangeAspect="1"/>
          </p:cNvPicPr>
          <p:nvPr/>
        </p:nvPicPr>
        <p:blipFill>
          <a:blip r:embed="rId2"/>
          <a:stretch>
            <a:fillRect/>
          </a:stretch>
        </p:blipFill>
        <p:spPr>
          <a:xfrm>
            <a:off x="1285852" y="285728"/>
            <a:ext cx="6667500" cy="2600325"/>
          </a:xfrm>
          <a:prstGeom prst="rect">
            <a:avLst/>
          </a:prstGeom>
        </p:spPr>
      </p:pic>
      <p:pic>
        <p:nvPicPr>
          <p:cNvPr id="4" name="3 - Εικόνα" descr="superman m_cv700_ds-copy.jpg"/>
          <p:cNvPicPr>
            <a:picLocks noChangeAspect="1"/>
          </p:cNvPicPr>
          <p:nvPr/>
        </p:nvPicPr>
        <p:blipFill>
          <a:blip r:embed="rId3" cstate="print"/>
          <a:stretch>
            <a:fillRect/>
          </a:stretch>
        </p:blipFill>
        <p:spPr>
          <a:xfrm>
            <a:off x="500034" y="2786058"/>
            <a:ext cx="2415130" cy="3714752"/>
          </a:xfrm>
          <a:prstGeom prst="rect">
            <a:avLst/>
          </a:prstGeom>
        </p:spPr>
      </p:pic>
      <p:pic>
        <p:nvPicPr>
          <p:cNvPr id="5" name="4 - Εικόνα" descr="superman capthunder.jpg"/>
          <p:cNvPicPr>
            <a:picLocks noChangeAspect="1"/>
          </p:cNvPicPr>
          <p:nvPr/>
        </p:nvPicPr>
        <p:blipFill>
          <a:blip r:embed="rId4"/>
          <a:stretch>
            <a:fillRect/>
          </a:stretch>
        </p:blipFill>
        <p:spPr>
          <a:xfrm>
            <a:off x="3214678" y="2714620"/>
            <a:ext cx="2608268" cy="3907858"/>
          </a:xfrm>
          <a:prstGeom prst="rect">
            <a:avLst/>
          </a:prstGeom>
        </p:spPr>
      </p:pic>
      <p:pic>
        <p:nvPicPr>
          <p:cNvPr id="6" name="5 - Εικόνα" descr="Superman_-_Secret_Origin_Vol_1_4_Variant.jpg"/>
          <p:cNvPicPr>
            <a:picLocks noChangeAspect="1"/>
          </p:cNvPicPr>
          <p:nvPr/>
        </p:nvPicPr>
        <p:blipFill>
          <a:blip r:embed="rId5" cstate="print"/>
          <a:stretch>
            <a:fillRect/>
          </a:stretch>
        </p:blipFill>
        <p:spPr>
          <a:xfrm>
            <a:off x="6143636" y="2643182"/>
            <a:ext cx="2500330" cy="386965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1 - Εικόνα" descr="Superman-in-wednesday-comics-superman-6113233-1056-1500.jpg"/>
          <p:cNvPicPr>
            <a:picLocks noChangeAspect="1"/>
          </p:cNvPicPr>
          <p:nvPr/>
        </p:nvPicPr>
        <p:blipFill>
          <a:blip r:embed="rId2"/>
          <a:stretch>
            <a:fillRect/>
          </a:stretch>
        </p:blipFill>
        <p:spPr>
          <a:xfrm>
            <a:off x="0" y="0"/>
            <a:ext cx="4828032" cy="6858000"/>
          </a:xfrm>
          <a:prstGeom prst="rect">
            <a:avLst/>
          </a:prstGeom>
        </p:spPr>
      </p:pic>
      <p:pic>
        <p:nvPicPr>
          <p:cNvPr id="3" name="2 - Εικόνα" descr="superman_510x240.jpg"/>
          <p:cNvPicPr>
            <a:picLocks noChangeAspect="1"/>
          </p:cNvPicPr>
          <p:nvPr/>
        </p:nvPicPr>
        <p:blipFill>
          <a:blip r:embed="rId3"/>
          <a:stretch>
            <a:fillRect/>
          </a:stretch>
        </p:blipFill>
        <p:spPr>
          <a:xfrm>
            <a:off x="4572000" y="214290"/>
            <a:ext cx="4238632" cy="1994650"/>
          </a:xfrm>
          <a:prstGeom prst="rect">
            <a:avLst/>
          </a:prstGeom>
        </p:spPr>
      </p:pic>
      <p:pic>
        <p:nvPicPr>
          <p:cNvPr id="5" name="4 - Εικόνα" descr="superman d.jpg"/>
          <p:cNvPicPr>
            <a:picLocks noChangeAspect="1"/>
          </p:cNvPicPr>
          <p:nvPr/>
        </p:nvPicPr>
        <p:blipFill>
          <a:blip r:embed="rId4" cstate="print"/>
          <a:stretch>
            <a:fillRect/>
          </a:stretch>
        </p:blipFill>
        <p:spPr>
          <a:xfrm>
            <a:off x="4572000" y="2285992"/>
            <a:ext cx="4572000" cy="2857500"/>
          </a:xfrm>
          <a:prstGeom prst="rect">
            <a:avLst/>
          </a:prstGeom>
        </p:spPr>
      </p:pic>
      <p:sp>
        <p:nvSpPr>
          <p:cNvPr id="6" name="5 - Ορθογώνιο"/>
          <p:cNvSpPr/>
          <p:nvPr/>
        </p:nvSpPr>
        <p:spPr>
          <a:xfrm>
            <a:off x="4786314" y="5103674"/>
            <a:ext cx="4143404" cy="1754326"/>
          </a:xfrm>
          <a:prstGeom prst="rect">
            <a:avLst/>
          </a:prstGeom>
          <a:noFill/>
        </p:spPr>
        <p:txBody>
          <a:bodyPr wrap="squar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Superman 21th</a:t>
            </a:r>
            <a:endParaRPr lang="el-GR"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Zod v Superman comic book art.jpg"/>
          <p:cNvPicPr>
            <a:picLocks noChangeAspect="1"/>
          </p:cNvPicPr>
          <p:nvPr/>
        </p:nvPicPr>
        <p:blipFill>
          <a:blip r:embed="rId2"/>
          <a:stretch>
            <a:fillRect/>
          </a:stretch>
        </p:blipFill>
        <p:spPr>
          <a:xfrm>
            <a:off x="127000" y="95250"/>
            <a:ext cx="8890000" cy="66675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2" name="1 - Εικόνα" descr="superman_doomsday.jpg"/>
          <p:cNvPicPr>
            <a:picLocks noChangeAspect="1"/>
          </p:cNvPicPr>
          <p:nvPr/>
        </p:nvPicPr>
        <p:blipFill>
          <a:blip r:embed="rId2"/>
          <a:stretch>
            <a:fillRect/>
          </a:stretch>
        </p:blipFill>
        <p:spPr>
          <a:xfrm>
            <a:off x="48513" y="500042"/>
            <a:ext cx="8952643" cy="5796837"/>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1 - Εικόνα" descr="253101_233688693423632_1497249752_n.jpg"/>
          <p:cNvPicPr>
            <a:picLocks noChangeAspect="1"/>
          </p:cNvPicPr>
          <p:nvPr/>
        </p:nvPicPr>
        <p:blipFill>
          <a:blip r:embed="rId2"/>
          <a:stretch>
            <a:fillRect/>
          </a:stretch>
        </p:blipFill>
        <p:spPr>
          <a:xfrm>
            <a:off x="214282" y="285728"/>
            <a:ext cx="4303848" cy="6357958"/>
          </a:xfrm>
          <a:prstGeom prst="rect">
            <a:avLst/>
          </a:prstGeom>
        </p:spPr>
      </p:pic>
      <p:sp>
        <p:nvSpPr>
          <p:cNvPr id="3" name="2 - Τίτλος"/>
          <p:cNvSpPr>
            <a:spLocks noGrp="1"/>
          </p:cNvSpPr>
          <p:nvPr>
            <p:ph type="title"/>
          </p:nvPr>
        </p:nvSpPr>
        <p:spPr>
          <a:xfrm>
            <a:off x="4429124" y="2786058"/>
            <a:ext cx="4714876" cy="1143000"/>
          </a:xfrm>
        </p:spPr>
        <p:txBody>
          <a:bodyPr>
            <a:normAutofit fontScale="90000"/>
          </a:bodyPr>
          <a:lstStyle/>
          <a:p>
            <a:r>
              <a:rPr lang="en-US" sz="5300" b="1" dirty="0" smtClean="0">
                <a:solidFill>
                  <a:srgbClr val="FF0000"/>
                </a:solidFill>
                <a:latin typeface="AR DARLING" pitchFamily="2" charset="0"/>
              </a:rPr>
              <a:t>DAREDEVIL</a:t>
            </a:r>
            <a:r>
              <a:rPr lang="en-US" b="1" dirty="0" smtClean="0">
                <a:solidFill>
                  <a:srgbClr val="FF0000"/>
                </a:solidFill>
                <a:latin typeface="AR DARLING" pitchFamily="2" charset="0"/>
              </a:rPr>
              <a:t>:</a:t>
            </a:r>
            <a:r>
              <a:rPr lang="el-GR" dirty="0" smtClean="0"/>
              <a:t/>
            </a:r>
            <a:br>
              <a:rPr lang="el-GR" dirty="0" smtClean="0"/>
            </a:br>
            <a:r>
              <a:rPr lang="el-GR" dirty="0" smtClean="0"/>
              <a:t/>
            </a:r>
            <a:br>
              <a:rPr lang="el-GR" dirty="0" smtClean="0"/>
            </a:br>
            <a:r>
              <a:rPr lang="en-US" dirty="0" smtClean="0"/>
              <a:t> </a:t>
            </a:r>
            <a:r>
              <a:rPr lang="el-GR" b="1" dirty="0" smtClean="0">
                <a:solidFill>
                  <a:srgbClr val="C00000"/>
                </a:solidFill>
              </a:rPr>
              <a:t>ο άνθρωπος</a:t>
            </a:r>
            <a:br>
              <a:rPr lang="el-GR" b="1" dirty="0" smtClean="0">
                <a:solidFill>
                  <a:srgbClr val="C00000"/>
                </a:solidFill>
              </a:rPr>
            </a:br>
            <a:r>
              <a:rPr lang="el-GR" b="1" dirty="0" smtClean="0">
                <a:solidFill>
                  <a:srgbClr val="C00000"/>
                </a:solidFill>
              </a:rPr>
              <a:t>δίχως φόβο</a:t>
            </a:r>
            <a:br>
              <a:rPr lang="el-GR" b="1" dirty="0" smtClean="0">
                <a:solidFill>
                  <a:srgbClr val="C00000"/>
                </a:solidFill>
              </a:rPr>
            </a:br>
            <a:r>
              <a:rPr lang="el-GR" b="1" dirty="0" smtClean="0">
                <a:solidFill>
                  <a:srgbClr val="C00000"/>
                </a:solidFill>
              </a:rPr>
              <a:t>(</a:t>
            </a:r>
            <a:r>
              <a:rPr lang="el-GR" b="1" i="1" dirty="0" smtClean="0">
                <a:solidFill>
                  <a:srgbClr val="C00000"/>
                </a:solidFill>
              </a:rPr>
              <a:t>ή: ακόμα και τα ΑΜΕΑ</a:t>
            </a:r>
            <a:br>
              <a:rPr lang="el-GR" b="1" i="1" dirty="0" smtClean="0">
                <a:solidFill>
                  <a:srgbClr val="C00000"/>
                </a:solidFill>
              </a:rPr>
            </a:br>
            <a:r>
              <a:rPr lang="el-GR" b="1" i="1" dirty="0" smtClean="0">
                <a:solidFill>
                  <a:srgbClr val="C00000"/>
                </a:solidFill>
              </a:rPr>
              <a:t>δικαιούνται να έχουν</a:t>
            </a:r>
            <a:br>
              <a:rPr lang="el-GR" b="1" i="1" dirty="0" smtClean="0">
                <a:solidFill>
                  <a:srgbClr val="C00000"/>
                </a:solidFill>
              </a:rPr>
            </a:br>
            <a:r>
              <a:rPr lang="el-GR" b="1" i="1" dirty="0" smtClean="0">
                <a:solidFill>
                  <a:srgbClr val="C00000"/>
                </a:solidFill>
              </a:rPr>
              <a:t>τον δικό τους</a:t>
            </a:r>
            <a:br>
              <a:rPr lang="el-GR" b="1" i="1" dirty="0" smtClean="0">
                <a:solidFill>
                  <a:srgbClr val="C00000"/>
                </a:solidFill>
              </a:rPr>
            </a:br>
            <a:r>
              <a:rPr lang="el-GR" b="1" i="1" dirty="0" smtClean="0">
                <a:solidFill>
                  <a:srgbClr val="C00000"/>
                </a:solidFill>
              </a:rPr>
              <a:t> σούπερ- ήρωα </a:t>
            </a:r>
            <a:r>
              <a:rPr lang="el-GR" dirty="0" smtClean="0"/>
              <a:t>)</a:t>
            </a:r>
            <a:endParaRPr lang="el-G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285728"/>
            <a:ext cx="8229600" cy="774720"/>
          </a:xfrm>
        </p:spPr>
        <p:txBody>
          <a:bodyPr>
            <a:normAutofit fontScale="90000"/>
          </a:bodyPr>
          <a:lstStyle/>
          <a:p>
            <a:r>
              <a:rPr lang="en-US" b="1" dirty="0" smtClean="0">
                <a:solidFill>
                  <a:schemeClr val="accent3">
                    <a:lumMod val="75000"/>
                  </a:schemeClr>
                </a:solidFill>
                <a:latin typeface="AR DARLING" pitchFamily="2" charset="0"/>
              </a:rPr>
              <a:t>HULK: </a:t>
            </a:r>
            <a:r>
              <a:rPr lang="el-GR" sz="3600" dirty="0" smtClean="0">
                <a:solidFill>
                  <a:schemeClr val="bg1">
                    <a:lumMod val="85000"/>
                  </a:schemeClr>
                </a:solidFill>
              </a:rPr>
              <a:t>Μια επαναπροσέγγιση του μύθου </a:t>
            </a:r>
            <a:r>
              <a:rPr lang="el-GR" sz="3600" i="1" dirty="0" smtClean="0">
                <a:solidFill>
                  <a:schemeClr val="bg1">
                    <a:lumMod val="85000"/>
                  </a:schemeClr>
                </a:solidFill>
              </a:rPr>
              <a:t>«Δρ. Τζέκυλ και κος. Χάιντ» </a:t>
            </a:r>
            <a:r>
              <a:rPr lang="el-GR" sz="3600" dirty="0" smtClean="0">
                <a:solidFill>
                  <a:schemeClr val="bg1">
                    <a:lumMod val="85000"/>
                  </a:schemeClr>
                </a:solidFill>
              </a:rPr>
              <a:t>του Ρ.Λ. Στήβενσον…</a:t>
            </a:r>
            <a:endParaRPr lang="el-GR" sz="3600" dirty="0">
              <a:solidFill>
                <a:schemeClr val="bg1">
                  <a:lumMod val="85000"/>
                </a:schemeClr>
              </a:solidFill>
            </a:endParaRPr>
          </a:p>
        </p:txBody>
      </p:sp>
      <p:pic>
        <p:nvPicPr>
          <p:cNvPr id="4" name="3 - Θέση περιεχομένου" descr="ΧΑΛΚ ΚΛΑΣΙΚ.jpg"/>
          <p:cNvPicPr>
            <a:picLocks noGrp="1" noChangeAspect="1"/>
          </p:cNvPicPr>
          <p:nvPr>
            <p:ph idx="1"/>
          </p:nvPr>
        </p:nvPicPr>
        <p:blipFill>
          <a:blip r:embed="rId2"/>
          <a:stretch>
            <a:fillRect/>
          </a:stretch>
        </p:blipFill>
        <p:spPr>
          <a:xfrm>
            <a:off x="714348" y="1285860"/>
            <a:ext cx="3500462" cy="5185060"/>
          </a:xfrm>
        </p:spPr>
      </p:pic>
      <p:pic>
        <p:nvPicPr>
          <p:cNvPr id="5" name="4 - Εικόνα" descr="hulk_5.jpg"/>
          <p:cNvPicPr>
            <a:picLocks noChangeAspect="1"/>
          </p:cNvPicPr>
          <p:nvPr/>
        </p:nvPicPr>
        <p:blipFill>
          <a:blip r:embed="rId3"/>
          <a:stretch>
            <a:fillRect/>
          </a:stretch>
        </p:blipFill>
        <p:spPr>
          <a:xfrm>
            <a:off x="4786314" y="1285860"/>
            <a:ext cx="3357586" cy="513392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1 - Εικόνα" descr="φλας 50ς.jpg"/>
          <p:cNvPicPr>
            <a:picLocks noChangeAspect="1"/>
          </p:cNvPicPr>
          <p:nvPr/>
        </p:nvPicPr>
        <p:blipFill>
          <a:blip r:embed="rId2"/>
          <a:stretch>
            <a:fillRect/>
          </a:stretch>
        </p:blipFill>
        <p:spPr>
          <a:xfrm>
            <a:off x="285720" y="285728"/>
            <a:ext cx="4475591" cy="6000792"/>
          </a:xfrm>
          <a:prstGeom prst="rect">
            <a:avLst/>
          </a:prstGeom>
        </p:spPr>
      </p:pic>
      <p:sp>
        <p:nvSpPr>
          <p:cNvPr id="3" name="2 - Τίτλος"/>
          <p:cNvSpPr>
            <a:spLocks noGrp="1"/>
          </p:cNvSpPr>
          <p:nvPr>
            <p:ph type="title"/>
          </p:nvPr>
        </p:nvSpPr>
        <p:spPr>
          <a:xfrm>
            <a:off x="4929190" y="2857496"/>
            <a:ext cx="3900486" cy="1143000"/>
          </a:xfrm>
        </p:spPr>
        <p:txBody>
          <a:bodyPr>
            <a:normAutofit fontScale="90000"/>
          </a:bodyPr>
          <a:lstStyle/>
          <a:p>
            <a:r>
              <a:rPr lang="en-US" b="1" i="1" dirty="0" smtClean="0">
                <a:solidFill>
                  <a:srgbClr val="C00000"/>
                </a:solidFill>
                <a:latin typeface="Bauhaus 93" pitchFamily="82" charset="0"/>
              </a:rPr>
              <a:t>FLASH :</a:t>
            </a:r>
            <a:r>
              <a:rPr lang="el-GR" dirty="0" smtClean="0"/>
              <a:t/>
            </a:r>
            <a:br>
              <a:rPr lang="el-GR" dirty="0" smtClean="0"/>
            </a:br>
            <a:r>
              <a:rPr lang="en-US" dirty="0" smtClean="0"/>
              <a:t/>
            </a:r>
            <a:br>
              <a:rPr lang="en-US" dirty="0" smtClean="0"/>
            </a:br>
            <a:r>
              <a:rPr lang="el-GR" sz="3600" dirty="0" smtClean="0"/>
              <a:t>Ένας σύγχρονος «Ερμής»</a:t>
            </a:r>
            <a:br>
              <a:rPr lang="el-GR" sz="3600" dirty="0" smtClean="0"/>
            </a:br>
            <a:r>
              <a:rPr lang="el-GR" sz="3600" dirty="0" smtClean="0"/>
              <a:t>στα κόκκινα –δύναμή του</a:t>
            </a:r>
            <a:br>
              <a:rPr lang="el-GR" sz="3600" dirty="0" smtClean="0"/>
            </a:br>
            <a:r>
              <a:rPr lang="el-GR" sz="3600" dirty="0" smtClean="0"/>
              <a:t>η ταχύτητα, σύμβολά του</a:t>
            </a:r>
            <a:br>
              <a:rPr lang="el-GR" sz="3600" dirty="0" smtClean="0"/>
            </a:br>
            <a:r>
              <a:rPr lang="el-GR" sz="3600" dirty="0" smtClean="0"/>
              <a:t>ο κεραυνός και τα φτερά όπως</a:t>
            </a:r>
            <a:br>
              <a:rPr lang="el-GR" sz="3600" dirty="0" smtClean="0"/>
            </a:br>
            <a:r>
              <a:rPr lang="el-GR" sz="3600" dirty="0" smtClean="0"/>
              <a:t>και ο αρχαιοέλληνας θεός</a:t>
            </a:r>
            <a:r>
              <a:rPr lang="el-GR" dirty="0" smtClean="0"/>
              <a:t>…</a:t>
            </a:r>
            <a:endParaRPr lang="el-G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1 - Εικόνα" descr="FLASH.png"/>
          <p:cNvPicPr>
            <a:picLocks noChangeAspect="1"/>
          </p:cNvPicPr>
          <p:nvPr/>
        </p:nvPicPr>
        <p:blipFill>
          <a:blip r:embed="rId2"/>
          <a:stretch>
            <a:fillRect/>
          </a:stretch>
        </p:blipFill>
        <p:spPr>
          <a:xfrm>
            <a:off x="0" y="0"/>
            <a:ext cx="5029200" cy="6858000"/>
          </a:xfrm>
          <a:prstGeom prst="rect">
            <a:avLst/>
          </a:prstGeom>
        </p:spPr>
      </p:pic>
      <p:pic>
        <p:nvPicPr>
          <p:cNvPr id="3" name="2 - Εικόνα" descr="10422160_487889331349104_4364479486316218639_n.jpg"/>
          <p:cNvPicPr>
            <a:picLocks noChangeAspect="1"/>
          </p:cNvPicPr>
          <p:nvPr/>
        </p:nvPicPr>
        <p:blipFill>
          <a:blip r:embed="rId3"/>
          <a:stretch>
            <a:fillRect/>
          </a:stretch>
        </p:blipFill>
        <p:spPr>
          <a:xfrm>
            <a:off x="5048252" y="1"/>
            <a:ext cx="4095747" cy="3071810"/>
          </a:xfrm>
          <a:prstGeom prst="rect">
            <a:avLst/>
          </a:prstGeom>
        </p:spPr>
      </p:pic>
      <p:pic>
        <p:nvPicPr>
          <p:cNvPr id="4" name="3 - Εικόνα" descr="flash arrow.jpg"/>
          <p:cNvPicPr>
            <a:picLocks noChangeAspect="1"/>
          </p:cNvPicPr>
          <p:nvPr/>
        </p:nvPicPr>
        <p:blipFill>
          <a:blip r:embed="rId4"/>
          <a:stretch>
            <a:fillRect/>
          </a:stretch>
        </p:blipFill>
        <p:spPr>
          <a:xfrm>
            <a:off x="5048252" y="3786190"/>
            <a:ext cx="4095747" cy="307181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alpha val="32000"/>
          </a:srgbClr>
        </a:solidFill>
        <a:effectLst/>
      </p:bgPr>
    </p:bg>
    <p:spTree>
      <p:nvGrpSpPr>
        <p:cNvPr id="1" name=""/>
        <p:cNvGrpSpPr/>
        <p:nvPr/>
      </p:nvGrpSpPr>
      <p:grpSpPr>
        <a:xfrm>
          <a:off x="0" y="0"/>
          <a:ext cx="0" cy="0"/>
          <a:chOff x="0" y="0"/>
          <a:chExt cx="0" cy="0"/>
        </a:xfrm>
      </p:grpSpPr>
      <p:pic>
        <p:nvPicPr>
          <p:cNvPr id="2" name="1 - Εικόνα" descr="DEADPOOL SCHOOL.jpg"/>
          <p:cNvPicPr>
            <a:picLocks noChangeAspect="1"/>
          </p:cNvPicPr>
          <p:nvPr/>
        </p:nvPicPr>
        <p:blipFill>
          <a:blip r:embed="rId2"/>
          <a:stretch>
            <a:fillRect/>
          </a:stretch>
        </p:blipFill>
        <p:spPr>
          <a:xfrm>
            <a:off x="0" y="0"/>
            <a:ext cx="4514850" cy="6858000"/>
          </a:xfrm>
          <a:prstGeom prst="rect">
            <a:avLst/>
          </a:prstGeom>
        </p:spPr>
      </p:pic>
      <p:sp>
        <p:nvSpPr>
          <p:cNvPr id="3" name="2 - Τίτλος"/>
          <p:cNvSpPr>
            <a:spLocks noGrp="1"/>
          </p:cNvSpPr>
          <p:nvPr>
            <p:ph type="title"/>
          </p:nvPr>
        </p:nvSpPr>
        <p:spPr>
          <a:xfrm>
            <a:off x="4286248" y="2928934"/>
            <a:ext cx="4657700" cy="1143000"/>
          </a:xfrm>
        </p:spPr>
        <p:txBody>
          <a:bodyPr>
            <a:normAutofit fontScale="90000"/>
          </a:bodyPr>
          <a:lstStyle/>
          <a:p>
            <a:r>
              <a:rPr lang="en-US" b="1" dirty="0" smtClean="0">
                <a:solidFill>
                  <a:srgbClr val="FF0000"/>
                </a:solidFill>
                <a:latin typeface="Algerian" pitchFamily="82" charset="0"/>
              </a:rPr>
              <a:t>DEADPOOL:</a:t>
            </a:r>
            <a:r>
              <a:rPr lang="en-US" dirty="0" smtClean="0"/>
              <a:t/>
            </a:r>
            <a:br>
              <a:rPr lang="en-US" dirty="0" smtClean="0"/>
            </a:br>
            <a:r>
              <a:rPr lang="en-US" dirty="0" smtClean="0"/>
              <a:t/>
            </a:r>
            <a:br>
              <a:rPr lang="en-US" dirty="0" smtClean="0"/>
            </a:br>
            <a:r>
              <a:rPr lang="el-GR" sz="3600" dirty="0" smtClean="0"/>
              <a:t>ένας μοναχικός και κατατρεγμένος</a:t>
            </a:r>
            <a:br>
              <a:rPr lang="el-GR" sz="3600" dirty="0" smtClean="0"/>
            </a:br>
            <a:r>
              <a:rPr lang="el-GR" sz="3600" dirty="0" smtClean="0"/>
              <a:t>ήρωας –αντιήρωας</a:t>
            </a:r>
            <a:br>
              <a:rPr lang="el-GR" sz="3600" dirty="0" smtClean="0"/>
            </a:br>
            <a:r>
              <a:rPr lang="el-GR" sz="3600" dirty="0" smtClean="0"/>
              <a:t>περιθωριοποιημένος</a:t>
            </a:r>
            <a:br>
              <a:rPr lang="el-GR" sz="3600" dirty="0" smtClean="0"/>
            </a:br>
            <a:r>
              <a:rPr lang="el-GR" sz="3600" dirty="0" smtClean="0"/>
              <a:t>από την φρικτή παραμόρφωση</a:t>
            </a:r>
            <a:br>
              <a:rPr lang="el-GR" sz="3600" dirty="0" smtClean="0"/>
            </a:br>
            <a:r>
              <a:rPr lang="el-GR" sz="3600" dirty="0" smtClean="0"/>
              <a:t>που τη κρύβει πίσω</a:t>
            </a:r>
            <a:br>
              <a:rPr lang="el-GR" sz="3600" dirty="0" smtClean="0"/>
            </a:br>
            <a:r>
              <a:rPr lang="el-GR" sz="3600" dirty="0" smtClean="0"/>
              <a:t>από μια μαυροκόκκινη</a:t>
            </a:r>
            <a:br>
              <a:rPr lang="el-GR" sz="3600" dirty="0" smtClean="0"/>
            </a:br>
            <a:r>
              <a:rPr lang="el-GR" sz="3600" dirty="0" smtClean="0"/>
              <a:t>μάσκα</a:t>
            </a:r>
            <a:r>
              <a:rPr lang="el-GR" dirty="0" smtClean="0"/>
              <a:t>…</a:t>
            </a:r>
            <a:endParaRPr lang="el-GR" dirty="0"/>
          </a:p>
        </p:txBody>
      </p:sp>
      <p:sp>
        <p:nvSpPr>
          <p:cNvPr id="4" name="3 - Ορθογώνιο"/>
          <p:cNvSpPr/>
          <p:nvPr/>
        </p:nvSpPr>
        <p:spPr>
          <a:xfrm rot="20646761">
            <a:off x="4624294" y="1013338"/>
            <a:ext cx="3879001" cy="923330"/>
          </a:xfrm>
          <a:prstGeom prst="rect">
            <a:avLst/>
          </a:prstGeom>
          <a:noFill/>
        </p:spPr>
        <p:txBody>
          <a:bodyPr wrap="square" lIns="91440" tIns="45720" rIns="91440" bIns="45720">
            <a:spAutoFit/>
            <a:scene3d>
              <a:camera prst="isometricLeftDown"/>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rPr>
              <a:t>DEADPOOL:</a:t>
            </a:r>
            <a:endParaRPr lang="el-G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1 - Εικόνα" descr="1510693_289043194553868_728006049858170510_n.jpg"/>
          <p:cNvPicPr>
            <a:picLocks noChangeAspect="1"/>
          </p:cNvPicPr>
          <p:nvPr/>
        </p:nvPicPr>
        <p:blipFill>
          <a:blip r:embed="rId2"/>
          <a:stretch>
            <a:fillRect/>
          </a:stretch>
        </p:blipFill>
        <p:spPr>
          <a:xfrm>
            <a:off x="0" y="0"/>
            <a:ext cx="4085409" cy="6858000"/>
          </a:xfrm>
          <a:prstGeom prst="rect">
            <a:avLst/>
          </a:prstGeom>
        </p:spPr>
      </p:pic>
      <p:pic>
        <p:nvPicPr>
          <p:cNvPr id="3" name="2 - Εικόνα" descr="3675799-deadpool_vs._carnage_preview_2.jpg"/>
          <p:cNvPicPr>
            <a:picLocks noChangeAspect="1"/>
          </p:cNvPicPr>
          <p:nvPr/>
        </p:nvPicPr>
        <p:blipFill>
          <a:blip r:embed="rId3" cstate="print"/>
          <a:stretch>
            <a:fillRect/>
          </a:stretch>
        </p:blipFill>
        <p:spPr>
          <a:xfrm>
            <a:off x="4357686" y="0"/>
            <a:ext cx="4429124"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2 - Εικόνα" descr="10245429_637414166352331_7462933023735979866_n.jpg"/>
          <p:cNvPicPr>
            <a:picLocks noChangeAspect="1"/>
          </p:cNvPicPr>
          <p:nvPr/>
        </p:nvPicPr>
        <p:blipFill>
          <a:blip r:embed="rId2"/>
          <a:stretch>
            <a:fillRect/>
          </a:stretch>
        </p:blipFill>
        <p:spPr>
          <a:xfrm>
            <a:off x="214282" y="428604"/>
            <a:ext cx="8786874" cy="574808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DEADPOOL SAGA.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deadpool.jpg"/>
          <p:cNvPicPr>
            <a:picLocks noChangeAspect="1"/>
          </p:cNvPicPr>
          <p:nvPr/>
        </p:nvPicPr>
        <p:blipFill>
          <a:blip r:embed="rId2"/>
          <a:stretch>
            <a:fillRect/>
          </a:stretch>
        </p:blipFill>
        <p:spPr>
          <a:xfrm>
            <a:off x="214281" y="214290"/>
            <a:ext cx="3217231" cy="4143404"/>
          </a:xfrm>
          <a:prstGeom prst="rect">
            <a:avLst/>
          </a:prstGeom>
        </p:spPr>
      </p:pic>
      <p:pic>
        <p:nvPicPr>
          <p:cNvPr id="3" name="2 - Εικόνα" descr="10171288_654876891215062_7158489527058879102_n.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1 - Εικόνα" descr="Avengers__X-Men_AXIS_1_Zdarsky_Deadpool_Variant-600x898.png"/>
          <p:cNvPicPr>
            <a:picLocks noChangeAspect="1"/>
          </p:cNvPicPr>
          <p:nvPr/>
        </p:nvPicPr>
        <p:blipFill>
          <a:blip r:embed="rId2"/>
          <a:stretch>
            <a:fillRect/>
          </a:stretch>
        </p:blipFill>
        <p:spPr>
          <a:xfrm>
            <a:off x="0" y="0"/>
            <a:ext cx="4582183" cy="6858000"/>
          </a:xfrm>
          <a:prstGeom prst="rect">
            <a:avLst/>
          </a:prstGeom>
        </p:spPr>
      </p:pic>
      <p:sp>
        <p:nvSpPr>
          <p:cNvPr id="3" name="2 - Τίτλος"/>
          <p:cNvSpPr>
            <a:spLocks noGrp="1"/>
          </p:cNvSpPr>
          <p:nvPr>
            <p:ph type="title"/>
          </p:nvPr>
        </p:nvSpPr>
        <p:spPr>
          <a:xfrm>
            <a:off x="4714876" y="3214686"/>
            <a:ext cx="4186238" cy="1143000"/>
          </a:xfrm>
        </p:spPr>
        <p:txBody>
          <a:bodyPr>
            <a:normAutofit fontScale="90000"/>
          </a:bodyPr>
          <a:lstStyle/>
          <a:p>
            <a:r>
              <a:rPr lang="el-GR" sz="2400" dirty="0" smtClean="0"/>
              <a:t>Για να ενθαρρύνουν τους νέους στη </a:t>
            </a:r>
            <a:r>
              <a:rPr lang="el-GR" sz="2400" b="1" dirty="0" smtClean="0"/>
              <a:t>συνεργατικότητα, στην αλληλεγγύη, στην αλληλοβοήθεια</a:t>
            </a:r>
            <a:br>
              <a:rPr lang="el-GR" sz="2400" b="1" dirty="0" smtClean="0"/>
            </a:br>
            <a:r>
              <a:rPr lang="el-GR" sz="2400" b="1" dirty="0" smtClean="0"/>
              <a:t>και στο αίσθημα ομαδικότητας</a:t>
            </a:r>
            <a:r>
              <a:rPr lang="el-GR" sz="2400" dirty="0" smtClean="0"/>
              <a:t/>
            </a:r>
            <a:br>
              <a:rPr lang="el-GR" sz="2400" dirty="0" smtClean="0"/>
            </a:br>
            <a:r>
              <a:rPr lang="el-GR" sz="2400" dirty="0" smtClean="0"/>
              <a:t>οι μεγάλες εταιρείες κόμικς</a:t>
            </a:r>
            <a:br>
              <a:rPr lang="el-GR" sz="2400" dirty="0" smtClean="0"/>
            </a:br>
            <a:r>
              <a:rPr lang="el-GR" sz="2400" dirty="0" smtClean="0"/>
              <a:t>έκαναν ότι μπορούσαν μέσω</a:t>
            </a:r>
            <a:br>
              <a:rPr lang="el-GR" sz="2400" dirty="0" smtClean="0"/>
            </a:br>
            <a:r>
              <a:rPr lang="el-GR" sz="2400" dirty="0" smtClean="0"/>
              <a:t>στη χρήση των κόμικ χαρακτήρων</a:t>
            </a:r>
            <a:br>
              <a:rPr lang="el-GR" sz="2400" dirty="0" smtClean="0"/>
            </a:br>
            <a:r>
              <a:rPr lang="el-GR" sz="2400" dirty="0" smtClean="0"/>
              <a:t>των υπερ- ηρώων: τους έβαζαν</a:t>
            </a:r>
            <a:br>
              <a:rPr lang="el-GR" sz="2400" dirty="0" smtClean="0"/>
            </a:br>
            <a:r>
              <a:rPr lang="el-GR" sz="2400" dirty="0" smtClean="0"/>
              <a:t>να σχηματίζουν συμμαχίες,</a:t>
            </a:r>
            <a:br>
              <a:rPr lang="el-GR" sz="2400" dirty="0" smtClean="0"/>
            </a:br>
            <a:r>
              <a:rPr lang="el-GR" sz="2400" dirty="0" smtClean="0"/>
              <a:t>ομάδες και οργανώσεις. Τέτοιες</a:t>
            </a:r>
            <a:br>
              <a:rPr lang="el-GR" sz="2400" dirty="0" smtClean="0"/>
            </a:br>
            <a:r>
              <a:rPr lang="el-GR" sz="2400" dirty="0" smtClean="0"/>
              <a:t>ήταν οι </a:t>
            </a:r>
            <a:r>
              <a:rPr lang="en-US" sz="2400" b="1" dirty="0" smtClean="0"/>
              <a:t>Avengers, </a:t>
            </a:r>
            <a:br>
              <a:rPr lang="en-US" sz="2400" b="1" dirty="0" smtClean="0"/>
            </a:br>
            <a:r>
              <a:rPr lang="en-US" sz="2400" b="1" dirty="0" smtClean="0"/>
              <a:t>Inhumans,</a:t>
            </a:r>
            <a:br>
              <a:rPr lang="en-US" sz="2400" b="1" dirty="0" smtClean="0"/>
            </a:br>
            <a:r>
              <a:rPr lang="en-US" sz="2400" b="1" dirty="0" smtClean="0"/>
              <a:t>Guardian of Galaxy,  </a:t>
            </a:r>
            <a:br>
              <a:rPr lang="en-US" sz="2400" b="1" dirty="0" smtClean="0"/>
            </a:br>
            <a:r>
              <a:rPr lang="en-US" sz="2400" b="1" dirty="0" smtClean="0"/>
              <a:t>Justice League</a:t>
            </a:r>
            <a:r>
              <a:rPr lang="en-US" sz="2400" dirty="0" smtClean="0"/>
              <a:t>,</a:t>
            </a:r>
            <a:br>
              <a:rPr lang="en-US" sz="2400" dirty="0" smtClean="0"/>
            </a:br>
            <a:r>
              <a:rPr lang="en-US" sz="2400" b="1" dirty="0" smtClean="0"/>
              <a:t>Teen Titans,</a:t>
            </a:r>
            <a:br>
              <a:rPr lang="en-US" sz="2400" b="1" dirty="0" smtClean="0"/>
            </a:br>
            <a:r>
              <a:rPr lang="en-US" sz="2400" b="1" dirty="0" smtClean="0"/>
              <a:t>Suicide Squad,</a:t>
            </a:r>
            <a:br>
              <a:rPr lang="en-US" sz="2400" b="1" dirty="0" smtClean="0"/>
            </a:br>
            <a:r>
              <a:rPr lang="en-US" sz="2400" b="1" dirty="0" smtClean="0"/>
              <a:t>Fantastic Four,</a:t>
            </a:r>
            <a:br>
              <a:rPr lang="en-US" sz="2400" b="1" dirty="0" smtClean="0"/>
            </a:br>
            <a:r>
              <a:rPr lang="en-US" sz="2400" b="1" dirty="0" smtClean="0"/>
              <a:t>West Coast Avengers</a:t>
            </a:r>
            <a:r>
              <a:rPr lang="en-US" sz="2400" dirty="0" smtClean="0"/>
              <a:t/>
            </a:r>
            <a:br>
              <a:rPr lang="en-US" sz="2400" dirty="0" smtClean="0"/>
            </a:br>
            <a:r>
              <a:rPr lang="en-US" sz="2400" dirty="0" smtClean="0"/>
              <a:t>e.c.t.</a:t>
            </a:r>
            <a:br>
              <a:rPr lang="en-US" sz="2400" dirty="0" smtClean="0"/>
            </a:br>
            <a:r>
              <a:rPr lang="el-GR" sz="2400" dirty="0" smtClean="0"/>
              <a:t/>
            </a:r>
            <a:br>
              <a:rPr lang="el-GR" sz="2400" dirty="0" smtClean="0"/>
            </a:br>
            <a:endParaRPr lang="el-GR"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10653692_914623022048_4377932617450120783_n.jpg"/>
          <p:cNvPicPr>
            <a:picLocks noChangeAspect="1"/>
          </p:cNvPicPr>
          <p:nvPr/>
        </p:nvPicPr>
        <p:blipFill>
          <a:blip r:embed="rId2"/>
          <a:stretch>
            <a:fillRect/>
          </a:stretch>
        </p:blipFill>
        <p:spPr>
          <a:xfrm>
            <a:off x="0" y="0"/>
            <a:ext cx="4514850" cy="6858000"/>
          </a:xfrm>
          <a:prstGeom prst="rect">
            <a:avLst/>
          </a:prstGeom>
        </p:spPr>
      </p:pic>
      <p:pic>
        <p:nvPicPr>
          <p:cNvPr id="3" name="2 - Εικόνα" descr="Suicide_Squad_Vol_4-8_Cover-1.jpg"/>
          <p:cNvPicPr>
            <a:picLocks noChangeAspect="1"/>
          </p:cNvPicPr>
          <p:nvPr/>
        </p:nvPicPr>
        <p:blipFill>
          <a:blip r:embed="rId3"/>
          <a:stretch>
            <a:fillRect/>
          </a:stretch>
        </p:blipFill>
        <p:spPr>
          <a:xfrm>
            <a:off x="4500563" y="0"/>
            <a:ext cx="4643438"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1528744_541673375928259_715641182_n.jpg"/>
          <p:cNvPicPr>
            <a:picLocks noChangeAspect="1"/>
          </p:cNvPicPr>
          <p:nvPr/>
        </p:nvPicPr>
        <p:blipFill>
          <a:blip r:embed="rId2"/>
          <a:stretch>
            <a:fillRect/>
          </a:stretch>
        </p:blipFill>
        <p:spPr>
          <a:xfrm>
            <a:off x="0" y="0"/>
            <a:ext cx="4521994" cy="6858000"/>
          </a:xfrm>
          <a:prstGeom prst="rect">
            <a:avLst/>
          </a:prstGeom>
        </p:spPr>
      </p:pic>
      <p:pic>
        <p:nvPicPr>
          <p:cNvPr id="3" name="2 - Εικόνα" descr="1474new.jpg"/>
          <p:cNvPicPr>
            <a:picLocks noChangeAspect="1"/>
          </p:cNvPicPr>
          <p:nvPr/>
        </p:nvPicPr>
        <p:blipFill>
          <a:blip r:embed="rId3"/>
          <a:stretch>
            <a:fillRect/>
          </a:stretch>
        </p:blipFill>
        <p:spPr>
          <a:xfrm>
            <a:off x="4577535" y="0"/>
            <a:ext cx="4566465"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noFill/>
        </p:spPr>
        <p:txBody>
          <a:bodyPr/>
          <a:lstStyle/>
          <a:p>
            <a:r>
              <a:rPr lang="el-GR" dirty="0" smtClean="0"/>
              <a:t>.</a:t>
            </a:r>
            <a:endParaRPr lang="el-GR" dirty="0"/>
          </a:p>
        </p:txBody>
      </p:sp>
      <p:pic>
        <p:nvPicPr>
          <p:cNvPr id="4" name="3 - Θέση περιεχομένου" descr="χουλκ.jpg"/>
          <p:cNvPicPr>
            <a:picLocks noGrp="1" noChangeAspect="1"/>
          </p:cNvPicPr>
          <p:nvPr>
            <p:ph idx="1"/>
          </p:nvPr>
        </p:nvPicPr>
        <p:blipFill>
          <a:blip r:embed="rId2"/>
          <a:stretch>
            <a:fillRect/>
          </a:stretch>
        </p:blipFill>
        <p:spPr>
          <a:xfrm>
            <a:off x="357158" y="571480"/>
            <a:ext cx="4346419" cy="5563416"/>
          </a:xfrm>
        </p:spPr>
      </p:pic>
      <p:pic>
        <p:nvPicPr>
          <p:cNvPr id="5" name="4 - Εικόνα" descr="1654097_10202155157698930_2044593713_n.jpg"/>
          <p:cNvPicPr>
            <a:picLocks noChangeAspect="1"/>
          </p:cNvPicPr>
          <p:nvPr/>
        </p:nvPicPr>
        <p:blipFill>
          <a:blip r:embed="rId3"/>
          <a:stretch>
            <a:fillRect/>
          </a:stretch>
        </p:blipFill>
        <p:spPr>
          <a:xfrm>
            <a:off x="4714876" y="571480"/>
            <a:ext cx="3810000" cy="56388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1239581_10151885942791793_2114405043_n.jpg"/>
          <p:cNvPicPr>
            <a:picLocks noChangeAspect="1"/>
          </p:cNvPicPr>
          <p:nvPr/>
        </p:nvPicPr>
        <p:blipFill>
          <a:blip r:embed="rId2"/>
          <a:stretch>
            <a:fillRect/>
          </a:stretch>
        </p:blipFill>
        <p:spPr>
          <a:xfrm>
            <a:off x="0" y="0"/>
            <a:ext cx="4429125" cy="6858000"/>
          </a:xfrm>
          <a:prstGeom prst="rect">
            <a:avLst/>
          </a:prstGeom>
        </p:spPr>
      </p:pic>
      <p:pic>
        <p:nvPicPr>
          <p:cNvPr id="3" name="2 - Εικόνα" descr="10730941_916540539328_7900983198377833190_n.jpg"/>
          <p:cNvPicPr>
            <a:picLocks noChangeAspect="1"/>
          </p:cNvPicPr>
          <p:nvPr/>
        </p:nvPicPr>
        <p:blipFill>
          <a:blip r:embed="rId3"/>
          <a:stretch>
            <a:fillRect/>
          </a:stretch>
        </p:blipFill>
        <p:spPr>
          <a:xfrm>
            <a:off x="4429124" y="-1"/>
            <a:ext cx="4714876" cy="714303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defenders.jpg"/>
          <p:cNvPicPr>
            <a:picLocks noChangeAspect="1"/>
          </p:cNvPicPr>
          <p:nvPr/>
        </p:nvPicPr>
        <p:blipFill>
          <a:blip r:embed="rId2"/>
          <a:stretch>
            <a:fillRect/>
          </a:stretch>
        </p:blipFill>
        <p:spPr>
          <a:xfrm>
            <a:off x="-1" y="0"/>
            <a:ext cx="4446029" cy="6858000"/>
          </a:xfrm>
          <a:prstGeom prst="rect">
            <a:avLst/>
          </a:prstGeom>
        </p:spPr>
      </p:pic>
      <p:pic>
        <p:nvPicPr>
          <p:cNvPr id="3" name="2 - Εικόνα" descr="Eternals_Jack_Kirby.jpg"/>
          <p:cNvPicPr>
            <a:picLocks noChangeAspect="1"/>
          </p:cNvPicPr>
          <p:nvPr/>
        </p:nvPicPr>
        <p:blipFill>
          <a:blip r:embed="rId3"/>
          <a:stretch>
            <a:fillRect/>
          </a:stretch>
        </p:blipFill>
        <p:spPr>
          <a:xfrm>
            <a:off x="4429124" y="-1"/>
            <a:ext cx="4714876" cy="687633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62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1214422"/>
            <a:ext cx="8229600" cy="1143000"/>
          </a:xfrm>
        </p:spPr>
        <p:txBody>
          <a:bodyPr>
            <a:noAutofit/>
          </a:bodyPr>
          <a:lstStyle/>
          <a:p>
            <a:r>
              <a:rPr lang="el-GR" sz="2400" b="1" dirty="0" smtClean="0"/>
              <a:t>Ενώ ο χάρτης των εταιρειών παραγωγής υπερηρωϊκών κόμικς στις Η.Π.Α. παρουσιάζει μια πληθώρα αυτών, εντούτοις μόνο δύο θεωρούνται «υπερδυνάμεις» του χώρου: </a:t>
            </a:r>
            <a:r>
              <a:rPr lang="el-GR" sz="2400" b="1" dirty="0" smtClean="0">
                <a:solidFill>
                  <a:srgbClr val="FF0000"/>
                </a:solidFill>
              </a:rPr>
              <a:t>η </a:t>
            </a:r>
            <a:r>
              <a:rPr lang="en-US" sz="2400" b="1" dirty="0" smtClean="0">
                <a:solidFill>
                  <a:srgbClr val="FF0000"/>
                </a:solidFill>
              </a:rPr>
              <a:t>MARVEL</a:t>
            </a:r>
            <a:r>
              <a:rPr lang="el-GR" sz="2400" b="1" dirty="0" smtClean="0">
                <a:solidFill>
                  <a:srgbClr val="FF0000"/>
                </a:solidFill>
              </a:rPr>
              <a:t> </a:t>
            </a:r>
            <a:r>
              <a:rPr lang="el-GR" sz="2400" b="1" dirty="0" smtClean="0"/>
              <a:t>και η </a:t>
            </a:r>
            <a:r>
              <a:rPr lang="en-US" sz="2400" b="1" dirty="0" smtClean="0">
                <a:solidFill>
                  <a:schemeClr val="tx2">
                    <a:lumMod val="75000"/>
                  </a:schemeClr>
                </a:solidFill>
              </a:rPr>
              <a:t>D.C., </a:t>
            </a:r>
            <a:r>
              <a:rPr lang="el-GR" sz="2400" b="1" dirty="0" smtClean="0"/>
              <a:t>έπονται οι </a:t>
            </a:r>
            <a:r>
              <a:rPr lang="en-US" sz="2400" b="1" i="1" dirty="0" smtClean="0">
                <a:solidFill>
                  <a:schemeClr val="bg2">
                    <a:lumMod val="25000"/>
                  </a:schemeClr>
                </a:solidFill>
              </a:rPr>
              <a:t>VERTIGO, IMAGE, ECLIPSE, CHARLTON</a:t>
            </a:r>
            <a:r>
              <a:rPr lang="el-GR" sz="2400" b="1" i="1" dirty="0" smtClean="0">
                <a:solidFill>
                  <a:schemeClr val="bg2">
                    <a:lumMod val="25000"/>
                  </a:schemeClr>
                </a:solidFill>
              </a:rPr>
              <a:t> </a:t>
            </a:r>
            <a:r>
              <a:rPr lang="el-GR" sz="2400" b="1" dirty="0" smtClean="0"/>
              <a:t>και η</a:t>
            </a:r>
            <a:r>
              <a:rPr lang="en-US" sz="2400" b="1" dirty="0" smtClean="0"/>
              <a:t> </a:t>
            </a:r>
            <a:r>
              <a:rPr lang="en-US" sz="2400" b="1" i="1" dirty="0" smtClean="0">
                <a:solidFill>
                  <a:schemeClr val="tx2">
                    <a:lumMod val="75000"/>
                  </a:schemeClr>
                </a:solidFill>
              </a:rPr>
              <a:t>DARK HORSE</a:t>
            </a:r>
            <a:r>
              <a:rPr lang="el-GR" sz="2400" b="1" i="1" dirty="0" smtClean="0">
                <a:solidFill>
                  <a:schemeClr val="tx2">
                    <a:lumMod val="75000"/>
                  </a:schemeClr>
                </a:solidFill>
              </a:rPr>
              <a:t> </a:t>
            </a:r>
            <a:r>
              <a:rPr lang="el-GR" sz="2400" b="1" dirty="0" smtClean="0"/>
              <a:t>που έχουν μεν παρουσιάσει εδώ και μερικές δεκαετίες τις δικές τους υπερηρωϊκές εκδοχές –μερικές με σημαντική επιτυχία στο ευρύ κοινό, μερικές όχι με αποτέλεσμα σήμερα να θεωρούνται λησμονημένοι.</a:t>
            </a:r>
            <a:br>
              <a:rPr lang="el-GR" sz="2400" b="1" dirty="0" smtClean="0"/>
            </a:br>
            <a:endParaRPr lang="el-GR" sz="2400" b="1" dirty="0"/>
          </a:p>
        </p:txBody>
      </p:sp>
      <p:pic>
        <p:nvPicPr>
          <p:cNvPr id="3" name="2 - Εικόνα" descr="untitled-1-1314152116.jpg"/>
          <p:cNvPicPr>
            <a:picLocks noChangeAspect="1"/>
          </p:cNvPicPr>
          <p:nvPr/>
        </p:nvPicPr>
        <p:blipFill>
          <a:blip r:embed="rId2"/>
          <a:stretch>
            <a:fillRect/>
          </a:stretch>
        </p:blipFill>
        <p:spPr>
          <a:xfrm>
            <a:off x="1643042" y="3214686"/>
            <a:ext cx="5486400" cy="338137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0000">
            <a:alpha val="82000"/>
          </a:srgbClr>
        </a:solidFill>
        <a:effectLst/>
      </p:bgPr>
    </p:bg>
    <p:spTree>
      <p:nvGrpSpPr>
        <p:cNvPr id="1" name=""/>
        <p:cNvGrpSpPr/>
        <p:nvPr/>
      </p:nvGrpSpPr>
      <p:grpSpPr>
        <a:xfrm>
          <a:off x="0" y="0"/>
          <a:ext cx="0" cy="0"/>
          <a:chOff x="0" y="0"/>
          <a:chExt cx="0" cy="0"/>
        </a:xfrm>
      </p:grpSpPr>
      <p:pic>
        <p:nvPicPr>
          <p:cNvPr id="2" name="1 - Εικόνα" descr="MARVEL LOGO 3.gif"/>
          <p:cNvPicPr>
            <a:picLocks noChangeAspect="1"/>
          </p:cNvPicPr>
          <p:nvPr/>
        </p:nvPicPr>
        <p:blipFill>
          <a:blip r:embed="rId2"/>
          <a:stretch>
            <a:fillRect/>
          </a:stretch>
        </p:blipFill>
        <p:spPr>
          <a:xfrm>
            <a:off x="214282" y="4572008"/>
            <a:ext cx="5429288" cy="2121666"/>
          </a:xfrm>
          <a:prstGeom prst="rect">
            <a:avLst/>
          </a:prstGeom>
        </p:spPr>
      </p:pic>
      <p:pic>
        <p:nvPicPr>
          <p:cNvPr id="3" name="2 - Εικόνα" descr="MARVEL ALL.jpg"/>
          <p:cNvPicPr>
            <a:picLocks noChangeAspect="1"/>
          </p:cNvPicPr>
          <p:nvPr/>
        </p:nvPicPr>
        <p:blipFill>
          <a:blip r:embed="rId3"/>
          <a:stretch>
            <a:fillRect/>
          </a:stretch>
        </p:blipFill>
        <p:spPr>
          <a:xfrm>
            <a:off x="214282" y="285728"/>
            <a:ext cx="5429250" cy="1524000"/>
          </a:xfrm>
          <a:prstGeom prst="rect">
            <a:avLst/>
          </a:prstGeom>
        </p:spPr>
      </p:pic>
      <p:pic>
        <p:nvPicPr>
          <p:cNvPr id="4" name="3 - Εικόνα" descr="MARVEL LOGO 1.jpg"/>
          <p:cNvPicPr>
            <a:picLocks noChangeAspect="1"/>
          </p:cNvPicPr>
          <p:nvPr/>
        </p:nvPicPr>
        <p:blipFill>
          <a:blip r:embed="rId4"/>
          <a:stretch>
            <a:fillRect/>
          </a:stretch>
        </p:blipFill>
        <p:spPr>
          <a:xfrm>
            <a:off x="214282" y="1928801"/>
            <a:ext cx="5429288" cy="2600343"/>
          </a:xfrm>
          <a:prstGeom prst="rect">
            <a:avLst/>
          </a:prstGeom>
        </p:spPr>
      </p:pic>
      <p:pic>
        <p:nvPicPr>
          <p:cNvPr id="5" name="4 - Εικόνα" descr="images.jpg"/>
          <p:cNvPicPr>
            <a:picLocks noChangeAspect="1"/>
          </p:cNvPicPr>
          <p:nvPr/>
        </p:nvPicPr>
        <p:blipFill>
          <a:blip r:embed="rId5"/>
          <a:stretch>
            <a:fillRect/>
          </a:stretch>
        </p:blipFill>
        <p:spPr>
          <a:xfrm>
            <a:off x="5715008" y="285728"/>
            <a:ext cx="3401396" cy="2214578"/>
          </a:xfrm>
          <a:prstGeom prst="rect">
            <a:avLst/>
          </a:prstGeom>
        </p:spPr>
      </p:pic>
      <p:pic>
        <p:nvPicPr>
          <p:cNvPr id="6" name="5 - Εικόνα" descr="bronze age AmazingSpider-Man122.jpg"/>
          <p:cNvPicPr>
            <a:picLocks noChangeAspect="1"/>
          </p:cNvPicPr>
          <p:nvPr/>
        </p:nvPicPr>
        <p:blipFill>
          <a:blip r:embed="rId6"/>
          <a:stretch>
            <a:fillRect/>
          </a:stretch>
        </p:blipFill>
        <p:spPr>
          <a:xfrm>
            <a:off x="6000760" y="2500306"/>
            <a:ext cx="2729030" cy="414812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1 - Εικόνα" descr="bronze age Daredevil_cover_-_number_184.jpeg"/>
          <p:cNvPicPr>
            <a:picLocks noChangeAspect="1"/>
          </p:cNvPicPr>
          <p:nvPr/>
        </p:nvPicPr>
        <p:blipFill>
          <a:blip r:embed="rId2"/>
          <a:stretch>
            <a:fillRect/>
          </a:stretch>
        </p:blipFill>
        <p:spPr>
          <a:xfrm>
            <a:off x="214282" y="142852"/>
            <a:ext cx="2143140" cy="3143272"/>
          </a:xfrm>
          <a:prstGeom prst="rect">
            <a:avLst/>
          </a:prstGeom>
        </p:spPr>
      </p:pic>
      <p:pic>
        <p:nvPicPr>
          <p:cNvPr id="3" name="2 - Εικόνα" descr="modern age AvengersVolume2.jpg"/>
          <p:cNvPicPr>
            <a:picLocks noChangeAspect="1"/>
          </p:cNvPicPr>
          <p:nvPr/>
        </p:nvPicPr>
        <p:blipFill>
          <a:blip r:embed="rId3"/>
          <a:stretch>
            <a:fillRect/>
          </a:stretch>
        </p:blipFill>
        <p:spPr>
          <a:xfrm>
            <a:off x="2500298" y="177678"/>
            <a:ext cx="2071702" cy="3108446"/>
          </a:xfrm>
          <a:prstGeom prst="rect">
            <a:avLst/>
          </a:prstGeom>
        </p:spPr>
      </p:pic>
      <p:pic>
        <p:nvPicPr>
          <p:cNvPr id="4" name="3 - Εικόνα" descr="silver age ..jpg1.jpg"/>
          <p:cNvPicPr>
            <a:picLocks noChangeAspect="1"/>
          </p:cNvPicPr>
          <p:nvPr/>
        </p:nvPicPr>
        <p:blipFill>
          <a:blip r:embed="rId4"/>
          <a:stretch>
            <a:fillRect/>
          </a:stretch>
        </p:blipFill>
        <p:spPr>
          <a:xfrm>
            <a:off x="214282" y="3369534"/>
            <a:ext cx="2143140" cy="3207471"/>
          </a:xfrm>
          <a:prstGeom prst="rect">
            <a:avLst/>
          </a:prstGeom>
        </p:spPr>
      </p:pic>
      <p:pic>
        <p:nvPicPr>
          <p:cNvPr id="5" name="4 - Εικόνα" descr="silver age 640px-Hulk_1_cover.jpg"/>
          <p:cNvPicPr>
            <a:picLocks noChangeAspect="1"/>
          </p:cNvPicPr>
          <p:nvPr/>
        </p:nvPicPr>
        <p:blipFill>
          <a:blip r:embed="rId5"/>
          <a:stretch>
            <a:fillRect/>
          </a:stretch>
        </p:blipFill>
        <p:spPr>
          <a:xfrm>
            <a:off x="2428860" y="3357561"/>
            <a:ext cx="2143140" cy="3197967"/>
          </a:xfrm>
          <a:prstGeom prst="rect">
            <a:avLst/>
          </a:prstGeom>
        </p:spPr>
      </p:pic>
      <p:pic>
        <p:nvPicPr>
          <p:cNvPr id="6" name="5 - Εικόνα" descr="silver age Nick_Fury7.jpg"/>
          <p:cNvPicPr>
            <a:picLocks noChangeAspect="1"/>
          </p:cNvPicPr>
          <p:nvPr/>
        </p:nvPicPr>
        <p:blipFill>
          <a:blip r:embed="rId6"/>
          <a:stretch>
            <a:fillRect/>
          </a:stretch>
        </p:blipFill>
        <p:spPr>
          <a:xfrm>
            <a:off x="4643437" y="214290"/>
            <a:ext cx="2014317" cy="3071834"/>
          </a:xfrm>
          <a:prstGeom prst="rect">
            <a:avLst/>
          </a:prstGeom>
        </p:spPr>
      </p:pic>
      <p:pic>
        <p:nvPicPr>
          <p:cNvPr id="7" name="6 - Εικόνα" descr="silver age TalesOfSuspense58.jpg"/>
          <p:cNvPicPr>
            <a:picLocks noChangeAspect="1"/>
          </p:cNvPicPr>
          <p:nvPr/>
        </p:nvPicPr>
        <p:blipFill>
          <a:blip r:embed="rId7"/>
          <a:stretch>
            <a:fillRect/>
          </a:stretch>
        </p:blipFill>
        <p:spPr>
          <a:xfrm>
            <a:off x="4643438" y="3357562"/>
            <a:ext cx="2071702" cy="3214710"/>
          </a:xfrm>
          <a:prstGeom prst="rect">
            <a:avLst/>
          </a:prstGeom>
        </p:spPr>
      </p:pic>
      <p:pic>
        <p:nvPicPr>
          <p:cNvPr id="8" name="7 - Εικόνα" descr="issue_02.jpg"/>
          <p:cNvPicPr>
            <a:picLocks noChangeAspect="1"/>
          </p:cNvPicPr>
          <p:nvPr/>
        </p:nvPicPr>
        <p:blipFill>
          <a:blip r:embed="rId8" cstate="print"/>
          <a:stretch>
            <a:fillRect/>
          </a:stretch>
        </p:blipFill>
        <p:spPr>
          <a:xfrm>
            <a:off x="6786578" y="214290"/>
            <a:ext cx="2071702" cy="3115341"/>
          </a:xfrm>
          <a:prstGeom prst="rect">
            <a:avLst/>
          </a:prstGeom>
        </p:spPr>
      </p:pic>
      <p:pic>
        <p:nvPicPr>
          <p:cNvPr id="9" name="8 - Εικόνα" descr="1924401_229902087133405_495162908_n.jpg"/>
          <p:cNvPicPr>
            <a:picLocks noChangeAspect="1"/>
          </p:cNvPicPr>
          <p:nvPr/>
        </p:nvPicPr>
        <p:blipFill>
          <a:blip r:embed="rId9"/>
          <a:stretch>
            <a:fillRect/>
          </a:stretch>
        </p:blipFill>
        <p:spPr>
          <a:xfrm>
            <a:off x="6786578" y="3357562"/>
            <a:ext cx="2146473" cy="321468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1 - Εικόνα" descr="DC LOGO 1.jpg"/>
          <p:cNvPicPr>
            <a:picLocks noChangeAspect="1"/>
          </p:cNvPicPr>
          <p:nvPr/>
        </p:nvPicPr>
        <p:blipFill>
          <a:blip r:embed="rId2"/>
          <a:stretch>
            <a:fillRect/>
          </a:stretch>
        </p:blipFill>
        <p:spPr>
          <a:xfrm>
            <a:off x="214282" y="214290"/>
            <a:ext cx="2133600" cy="2143125"/>
          </a:xfrm>
          <a:prstGeom prst="rect">
            <a:avLst/>
          </a:prstGeom>
        </p:spPr>
      </p:pic>
      <p:pic>
        <p:nvPicPr>
          <p:cNvPr id="3" name="2 - Εικόνα" descr="DC_Logo (1).png"/>
          <p:cNvPicPr>
            <a:picLocks noChangeAspect="1"/>
          </p:cNvPicPr>
          <p:nvPr/>
        </p:nvPicPr>
        <p:blipFill>
          <a:blip r:embed="rId3" cstate="print"/>
          <a:stretch>
            <a:fillRect/>
          </a:stretch>
        </p:blipFill>
        <p:spPr>
          <a:xfrm>
            <a:off x="2571736" y="214290"/>
            <a:ext cx="2009084" cy="1928802"/>
          </a:xfrm>
          <a:prstGeom prst="rect">
            <a:avLst/>
          </a:prstGeom>
        </p:spPr>
      </p:pic>
      <p:pic>
        <p:nvPicPr>
          <p:cNvPr id="4" name="3 - Εικόνα" descr="DC_logo.png"/>
          <p:cNvPicPr>
            <a:picLocks noChangeAspect="1"/>
          </p:cNvPicPr>
          <p:nvPr/>
        </p:nvPicPr>
        <p:blipFill>
          <a:blip r:embed="rId4" cstate="print"/>
          <a:stretch>
            <a:fillRect/>
          </a:stretch>
        </p:blipFill>
        <p:spPr>
          <a:xfrm>
            <a:off x="0" y="2285992"/>
            <a:ext cx="1596041" cy="2286016"/>
          </a:xfrm>
          <a:prstGeom prst="rect">
            <a:avLst/>
          </a:prstGeom>
        </p:spPr>
      </p:pic>
      <p:pic>
        <p:nvPicPr>
          <p:cNvPr id="5" name="4 - Εικόνα" descr="DC LOGO 3.png"/>
          <p:cNvPicPr>
            <a:picLocks noChangeAspect="1"/>
          </p:cNvPicPr>
          <p:nvPr/>
        </p:nvPicPr>
        <p:blipFill>
          <a:blip r:embed="rId5" cstate="print"/>
          <a:stretch>
            <a:fillRect/>
          </a:stretch>
        </p:blipFill>
        <p:spPr>
          <a:xfrm>
            <a:off x="1785918" y="2428868"/>
            <a:ext cx="1575696" cy="2071678"/>
          </a:xfrm>
          <a:prstGeom prst="rect">
            <a:avLst/>
          </a:prstGeom>
        </p:spPr>
      </p:pic>
      <p:pic>
        <p:nvPicPr>
          <p:cNvPr id="6" name="5 - Εικόνα" descr="DC_logo 3.png"/>
          <p:cNvPicPr>
            <a:picLocks noChangeAspect="1"/>
          </p:cNvPicPr>
          <p:nvPr/>
        </p:nvPicPr>
        <p:blipFill>
          <a:blip r:embed="rId6" cstate="print"/>
          <a:stretch>
            <a:fillRect/>
          </a:stretch>
        </p:blipFill>
        <p:spPr>
          <a:xfrm>
            <a:off x="3357554" y="2285992"/>
            <a:ext cx="1981478" cy="2838079"/>
          </a:xfrm>
          <a:prstGeom prst="rect">
            <a:avLst/>
          </a:prstGeom>
        </p:spPr>
      </p:pic>
      <p:pic>
        <p:nvPicPr>
          <p:cNvPr id="7" name="6 - Εικόνα" descr="DC_Collectibles_tm_vert_rgb.jpg"/>
          <p:cNvPicPr>
            <a:picLocks noChangeAspect="1"/>
          </p:cNvPicPr>
          <p:nvPr/>
        </p:nvPicPr>
        <p:blipFill>
          <a:blip r:embed="rId7" cstate="print"/>
          <a:stretch>
            <a:fillRect/>
          </a:stretch>
        </p:blipFill>
        <p:spPr>
          <a:xfrm>
            <a:off x="571472" y="4929198"/>
            <a:ext cx="3507155" cy="1714488"/>
          </a:xfrm>
          <a:prstGeom prst="rect">
            <a:avLst/>
          </a:prstGeom>
        </p:spPr>
      </p:pic>
      <p:pic>
        <p:nvPicPr>
          <p:cNvPr id="8" name="7 - Εικόνα" descr="Dark_knight_returns.jpg"/>
          <p:cNvPicPr>
            <a:picLocks noChangeAspect="1"/>
          </p:cNvPicPr>
          <p:nvPr/>
        </p:nvPicPr>
        <p:blipFill>
          <a:blip r:embed="rId8"/>
          <a:stretch>
            <a:fillRect/>
          </a:stretch>
        </p:blipFill>
        <p:spPr>
          <a:xfrm>
            <a:off x="5429256" y="714356"/>
            <a:ext cx="3452810" cy="5715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1 - Εικόνα" descr="silver age ..jpg9.jpg"/>
          <p:cNvPicPr>
            <a:picLocks noChangeAspect="1"/>
          </p:cNvPicPr>
          <p:nvPr/>
        </p:nvPicPr>
        <p:blipFill>
          <a:blip r:embed="rId2"/>
          <a:stretch>
            <a:fillRect/>
          </a:stretch>
        </p:blipFill>
        <p:spPr>
          <a:xfrm>
            <a:off x="357158" y="285728"/>
            <a:ext cx="2042375" cy="3000396"/>
          </a:xfrm>
          <a:prstGeom prst="rect">
            <a:avLst/>
          </a:prstGeom>
        </p:spPr>
      </p:pic>
      <p:pic>
        <p:nvPicPr>
          <p:cNvPr id="3" name="2 - Εικόνα" descr="bronze age Green_lantern_85.jpg"/>
          <p:cNvPicPr>
            <a:picLocks noChangeAspect="1"/>
          </p:cNvPicPr>
          <p:nvPr/>
        </p:nvPicPr>
        <p:blipFill>
          <a:blip r:embed="rId3"/>
          <a:stretch>
            <a:fillRect/>
          </a:stretch>
        </p:blipFill>
        <p:spPr>
          <a:xfrm>
            <a:off x="285720" y="3429000"/>
            <a:ext cx="2067926" cy="3143248"/>
          </a:xfrm>
          <a:prstGeom prst="rect">
            <a:avLst/>
          </a:prstGeom>
        </p:spPr>
      </p:pic>
      <p:pic>
        <p:nvPicPr>
          <p:cNvPr id="4" name="3 - Εικόνα" descr="1558606_691691194196206_173958379_n.jpg"/>
          <p:cNvPicPr>
            <a:picLocks noChangeAspect="1"/>
          </p:cNvPicPr>
          <p:nvPr/>
        </p:nvPicPr>
        <p:blipFill>
          <a:blip r:embed="rId4"/>
          <a:stretch>
            <a:fillRect/>
          </a:stretch>
        </p:blipFill>
        <p:spPr>
          <a:xfrm>
            <a:off x="2428859" y="285728"/>
            <a:ext cx="2003385" cy="3071834"/>
          </a:xfrm>
          <a:prstGeom prst="rect">
            <a:avLst/>
          </a:prstGeom>
        </p:spPr>
      </p:pic>
      <p:pic>
        <p:nvPicPr>
          <p:cNvPr id="5" name="4 - Εικόνα" descr="Batman_-_Harley_Quinn_1.jpg"/>
          <p:cNvPicPr>
            <a:picLocks noChangeAspect="1"/>
          </p:cNvPicPr>
          <p:nvPr/>
        </p:nvPicPr>
        <p:blipFill>
          <a:blip r:embed="rId5" cstate="print"/>
          <a:stretch>
            <a:fillRect/>
          </a:stretch>
        </p:blipFill>
        <p:spPr>
          <a:xfrm>
            <a:off x="2428860" y="3429000"/>
            <a:ext cx="1988226" cy="3143248"/>
          </a:xfrm>
          <a:prstGeom prst="rect">
            <a:avLst/>
          </a:prstGeom>
        </p:spPr>
      </p:pic>
      <p:pic>
        <p:nvPicPr>
          <p:cNvPr id="6" name="5 - Εικόνα" descr="5a6030ac39ad0e18826614cc2c05c00f_xl.jpg"/>
          <p:cNvPicPr>
            <a:picLocks noChangeAspect="1"/>
          </p:cNvPicPr>
          <p:nvPr/>
        </p:nvPicPr>
        <p:blipFill>
          <a:blip r:embed="rId6"/>
          <a:stretch>
            <a:fillRect/>
          </a:stretch>
        </p:blipFill>
        <p:spPr>
          <a:xfrm>
            <a:off x="4500562" y="3429000"/>
            <a:ext cx="2043112" cy="3214686"/>
          </a:xfrm>
          <a:prstGeom prst="rect">
            <a:avLst/>
          </a:prstGeom>
        </p:spPr>
      </p:pic>
      <p:pic>
        <p:nvPicPr>
          <p:cNvPr id="7" name="6 - Εικόνα" descr="brazil-superman1.jpg"/>
          <p:cNvPicPr>
            <a:picLocks noChangeAspect="1"/>
          </p:cNvPicPr>
          <p:nvPr/>
        </p:nvPicPr>
        <p:blipFill>
          <a:blip r:embed="rId7"/>
          <a:stretch>
            <a:fillRect/>
          </a:stretch>
        </p:blipFill>
        <p:spPr>
          <a:xfrm>
            <a:off x="4500562" y="285728"/>
            <a:ext cx="2006136" cy="3071834"/>
          </a:xfrm>
          <a:prstGeom prst="rect">
            <a:avLst/>
          </a:prstGeom>
        </p:spPr>
      </p:pic>
      <p:pic>
        <p:nvPicPr>
          <p:cNvPr id="8" name="7 - Εικόνα" descr="ng.jpg"/>
          <p:cNvPicPr>
            <a:picLocks noChangeAspect="1"/>
          </p:cNvPicPr>
          <p:nvPr/>
        </p:nvPicPr>
        <p:blipFill>
          <a:blip r:embed="rId8"/>
          <a:stretch>
            <a:fillRect/>
          </a:stretch>
        </p:blipFill>
        <p:spPr>
          <a:xfrm>
            <a:off x="6715140" y="285728"/>
            <a:ext cx="2072618" cy="3140017"/>
          </a:xfrm>
          <a:prstGeom prst="rect">
            <a:avLst/>
          </a:prstGeom>
        </p:spPr>
      </p:pic>
      <p:pic>
        <p:nvPicPr>
          <p:cNvPr id="9" name="8 - Εικόνα" descr="SUPERMAN ISSUE A.jpg"/>
          <p:cNvPicPr>
            <a:picLocks noChangeAspect="1"/>
          </p:cNvPicPr>
          <p:nvPr/>
        </p:nvPicPr>
        <p:blipFill>
          <a:blip r:embed="rId9"/>
          <a:stretch>
            <a:fillRect/>
          </a:stretch>
        </p:blipFill>
        <p:spPr>
          <a:xfrm>
            <a:off x="6715140" y="3500439"/>
            <a:ext cx="2071702" cy="3143272"/>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2" name="1 - Εικόνα" descr="CHARLTON LOGO 1.jpg"/>
          <p:cNvPicPr>
            <a:picLocks noChangeAspect="1"/>
          </p:cNvPicPr>
          <p:nvPr/>
        </p:nvPicPr>
        <p:blipFill>
          <a:blip r:embed="rId2"/>
          <a:stretch>
            <a:fillRect/>
          </a:stretch>
        </p:blipFill>
        <p:spPr>
          <a:xfrm>
            <a:off x="357158" y="357166"/>
            <a:ext cx="2143125" cy="2143125"/>
          </a:xfrm>
          <a:prstGeom prst="rect">
            <a:avLst/>
          </a:prstGeom>
        </p:spPr>
      </p:pic>
      <p:pic>
        <p:nvPicPr>
          <p:cNvPr id="3" name="2 - Εικόνα" descr="CHARLTON LOGO 2.jpg"/>
          <p:cNvPicPr>
            <a:picLocks noChangeAspect="1"/>
          </p:cNvPicPr>
          <p:nvPr/>
        </p:nvPicPr>
        <p:blipFill>
          <a:blip r:embed="rId3"/>
          <a:stretch>
            <a:fillRect/>
          </a:stretch>
        </p:blipFill>
        <p:spPr>
          <a:xfrm>
            <a:off x="428596" y="2643182"/>
            <a:ext cx="1981200" cy="2314575"/>
          </a:xfrm>
          <a:prstGeom prst="rect">
            <a:avLst/>
          </a:prstGeom>
        </p:spPr>
      </p:pic>
      <p:pic>
        <p:nvPicPr>
          <p:cNvPr id="4" name="3 - Εικόνα" descr="CHARTLON LOGO 0.jpg"/>
          <p:cNvPicPr>
            <a:picLocks noChangeAspect="1"/>
          </p:cNvPicPr>
          <p:nvPr/>
        </p:nvPicPr>
        <p:blipFill>
          <a:blip r:embed="rId4"/>
          <a:stretch>
            <a:fillRect/>
          </a:stretch>
        </p:blipFill>
        <p:spPr>
          <a:xfrm>
            <a:off x="357158" y="5109564"/>
            <a:ext cx="2500330" cy="1668970"/>
          </a:xfrm>
          <a:prstGeom prst="rect">
            <a:avLst/>
          </a:prstGeom>
        </p:spPr>
      </p:pic>
      <p:pic>
        <p:nvPicPr>
          <p:cNvPr id="5" name="4 - Εικόνα" descr="charlton_comics___heroes___by_moviemaniacuk-d5rkljb.jpg"/>
          <p:cNvPicPr>
            <a:picLocks noChangeAspect="1"/>
          </p:cNvPicPr>
          <p:nvPr/>
        </p:nvPicPr>
        <p:blipFill>
          <a:blip r:embed="rId5"/>
          <a:stretch>
            <a:fillRect/>
          </a:stretch>
        </p:blipFill>
        <p:spPr>
          <a:xfrm>
            <a:off x="2714612" y="214290"/>
            <a:ext cx="6429388" cy="4548354"/>
          </a:xfrm>
          <a:prstGeom prst="rect">
            <a:avLst/>
          </a:prstGeom>
        </p:spPr>
      </p:pic>
      <p:pic>
        <p:nvPicPr>
          <p:cNvPr id="6" name="5 - Εικόνα" descr="charlton60s.jpg"/>
          <p:cNvPicPr>
            <a:picLocks noChangeAspect="1"/>
          </p:cNvPicPr>
          <p:nvPr/>
        </p:nvPicPr>
        <p:blipFill>
          <a:blip r:embed="rId6"/>
          <a:stretch>
            <a:fillRect/>
          </a:stretch>
        </p:blipFill>
        <p:spPr>
          <a:xfrm>
            <a:off x="3929058" y="4357694"/>
            <a:ext cx="1849804" cy="2214554"/>
          </a:xfrm>
          <a:prstGeom prst="rect">
            <a:avLst/>
          </a:prstGeom>
        </p:spPr>
      </p:pic>
      <p:pic>
        <p:nvPicPr>
          <p:cNvPr id="7" name="6 - Εικόνα" descr="charlton70s.jpg"/>
          <p:cNvPicPr>
            <a:picLocks noChangeAspect="1"/>
          </p:cNvPicPr>
          <p:nvPr/>
        </p:nvPicPr>
        <p:blipFill>
          <a:blip r:embed="rId7"/>
          <a:stretch>
            <a:fillRect/>
          </a:stretch>
        </p:blipFill>
        <p:spPr>
          <a:xfrm>
            <a:off x="6000760" y="4357694"/>
            <a:ext cx="2177408" cy="234972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1 - Εικόνα" descr="charlton-comics-mega-set-on-12-dvds-1299.jpg"/>
          <p:cNvPicPr>
            <a:picLocks noChangeAspect="1"/>
          </p:cNvPicPr>
          <p:nvPr/>
        </p:nvPicPr>
        <p:blipFill>
          <a:blip r:embed="rId3"/>
          <a:stretch>
            <a:fillRect/>
          </a:stretch>
        </p:blipFill>
        <p:spPr>
          <a:xfrm>
            <a:off x="285720" y="285728"/>
            <a:ext cx="2191070" cy="3429024"/>
          </a:xfrm>
          <a:prstGeom prst="rect">
            <a:avLst/>
          </a:prstGeom>
        </p:spPr>
      </p:pic>
      <p:pic>
        <p:nvPicPr>
          <p:cNvPr id="3" name="2 - Εικόνα" descr="CHARLTON comics-cavalcade-weekly-cover.jpg"/>
          <p:cNvPicPr>
            <a:picLocks noChangeAspect="1"/>
          </p:cNvPicPr>
          <p:nvPr/>
        </p:nvPicPr>
        <p:blipFill>
          <a:blip r:embed="rId4" cstate="print"/>
          <a:stretch>
            <a:fillRect/>
          </a:stretch>
        </p:blipFill>
        <p:spPr>
          <a:xfrm>
            <a:off x="2571736" y="285728"/>
            <a:ext cx="2286016" cy="3499889"/>
          </a:xfrm>
          <a:prstGeom prst="rect">
            <a:avLst/>
          </a:prstGeom>
        </p:spPr>
      </p:pic>
      <p:pic>
        <p:nvPicPr>
          <p:cNvPr id="4" name="3 - Εικόνα" descr="CHARLTON E-Man4.jpg"/>
          <p:cNvPicPr>
            <a:picLocks noChangeAspect="1"/>
          </p:cNvPicPr>
          <p:nvPr/>
        </p:nvPicPr>
        <p:blipFill>
          <a:blip r:embed="rId5"/>
          <a:stretch>
            <a:fillRect/>
          </a:stretch>
        </p:blipFill>
        <p:spPr>
          <a:xfrm>
            <a:off x="4929190" y="285728"/>
            <a:ext cx="2307997" cy="3500462"/>
          </a:xfrm>
          <a:prstGeom prst="rect">
            <a:avLst/>
          </a:prstGeom>
        </p:spPr>
      </p:pic>
      <p:sp>
        <p:nvSpPr>
          <p:cNvPr id="5" name="4 - Ορθογώνιο"/>
          <p:cNvSpPr/>
          <p:nvPr/>
        </p:nvSpPr>
        <p:spPr>
          <a:xfrm rot="5400000">
            <a:off x="4929189" y="2931617"/>
            <a:ext cx="6500859"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Charlton comics</a:t>
            </a:r>
            <a:endParaRPr lang="el-G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5 - Εικόνα" descr="CHARTLON GHOST m755.JPG"/>
          <p:cNvPicPr>
            <a:picLocks noChangeAspect="1"/>
          </p:cNvPicPr>
          <p:nvPr/>
        </p:nvPicPr>
        <p:blipFill>
          <a:blip r:embed="rId6"/>
          <a:stretch>
            <a:fillRect/>
          </a:stretch>
        </p:blipFill>
        <p:spPr>
          <a:xfrm>
            <a:off x="357158" y="3500438"/>
            <a:ext cx="2143140" cy="3223422"/>
          </a:xfrm>
          <a:prstGeom prst="rect">
            <a:avLst/>
          </a:prstGeom>
        </p:spPr>
      </p:pic>
      <p:pic>
        <p:nvPicPr>
          <p:cNvPr id="7" name="6 - Εικόνα" descr="CharltonComicGuide01.jpg"/>
          <p:cNvPicPr>
            <a:picLocks noChangeAspect="1"/>
          </p:cNvPicPr>
          <p:nvPr/>
        </p:nvPicPr>
        <p:blipFill>
          <a:blip r:embed="rId7"/>
          <a:stretch>
            <a:fillRect/>
          </a:stretch>
        </p:blipFill>
        <p:spPr>
          <a:xfrm>
            <a:off x="2571736" y="3786190"/>
            <a:ext cx="2235349" cy="2900365"/>
          </a:xfrm>
          <a:prstGeom prst="rect">
            <a:avLst/>
          </a:prstGeom>
        </p:spPr>
      </p:pic>
      <p:pic>
        <p:nvPicPr>
          <p:cNvPr id="9" name="8 - Εικόνα" descr="Chumble_spuzz.jpg"/>
          <p:cNvPicPr>
            <a:picLocks noChangeAspect="1"/>
          </p:cNvPicPr>
          <p:nvPr/>
        </p:nvPicPr>
        <p:blipFill>
          <a:blip r:embed="rId8"/>
          <a:stretch>
            <a:fillRect/>
          </a:stretch>
        </p:blipFill>
        <p:spPr>
          <a:xfrm>
            <a:off x="4929190" y="3286123"/>
            <a:ext cx="2286016" cy="346936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1 - Εικόνα" descr="DARK HORSE LOGO 1.png"/>
          <p:cNvPicPr>
            <a:picLocks noChangeAspect="1"/>
          </p:cNvPicPr>
          <p:nvPr/>
        </p:nvPicPr>
        <p:blipFill>
          <a:blip r:embed="rId3"/>
          <a:stretch>
            <a:fillRect/>
          </a:stretch>
        </p:blipFill>
        <p:spPr>
          <a:xfrm>
            <a:off x="357158" y="285728"/>
            <a:ext cx="1792004" cy="2643206"/>
          </a:xfrm>
          <a:prstGeom prst="rect">
            <a:avLst/>
          </a:prstGeom>
        </p:spPr>
      </p:pic>
      <p:pic>
        <p:nvPicPr>
          <p:cNvPr id="3" name="2 - Εικόνα" descr="DARK HORSE LOGO 2.jpg"/>
          <p:cNvPicPr>
            <a:picLocks noChangeAspect="1"/>
          </p:cNvPicPr>
          <p:nvPr/>
        </p:nvPicPr>
        <p:blipFill>
          <a:blip r:embed="rId4"/>
          <a:stretch>
            <a:fillRect/>
          </a:stretch>
        </p:blipFill>
        <p:spPr>
          <a:xfrm>
            <a:off x="357158" y="3000372"/>
            <a:ext cx="3786214" cy="1780919"/>
          </a:xfrm>
          <a:prstGeom prst="rect">
            <a:avLst/>
          </a:prstGeom>
        </p:spPr>
      </p:pic>
      <p:pic>
        <p:nvPicPr>
          <p:cNvPr id="4" name="3 - Εικόνα" descr="Dark-Horse-Logo-2.jpg"/>
          <p:cNvPicPr>
            <a:picLocks noChangeAspect="1"/>
          </p:cNvPicPr>
          <p:nvPr/>
        </p:nvPicPr>
        <p:blipFill>
          <a:blip r:embed="rId5"/>
          <a:stretch>
            <a:fillRect/>
          </a:stretch>
        </p:blipFill>
        <p:spPr>
          <a:xfrm>
            <a:off x="285720" y="4929198"/>
            <a:ext cx="3857652" cy="1653280"/>
          </a:xfrm>
          <a:prstGeom prst="rect">
            <a:avLst/>
          </a:prstGeom>
        </p:spPr>
      </p:pic>
      <p:pic>
        <p:nvPicPr>
          <p:cNvPr id="5" name="4 - Εικόνα" descr="DARK HORSE LOGO 3.jpg"/>
          <p:cNvPicPr>
            <a:picLocks noChangeAspect="1"/>
          </p:cNvPicPr>
          <p:nvPr/>
        </p:nvPicPr>
        <p:blipFill>
          <a:blip r:embed="rId6"/>
          <a:stretch>
            <a:fillRect/>
          </a:stretch>
        </p:blipFill>
        <p:spPr>
          <a:xfrm>
            <a:off x="2214546" y="357166"/>
            <a:ext cx="1928826" cy="2571768"/>
          </a:xfrm>
          <a:prstGeom prst="rect">
            <a:avLst/>
          </a:prstGeom>
        </p:spPr>
      </p:pic>
      <p:pic>
        <p:nvPicPr>
          <p:cNvPr id="6" name="5 - Εικόνα" descr="DARK HORSE 1.jpg"/>
          <p:cNvPicPr>
            <a:picLocks noChangeAspect="1"/>
          </p:cNvPicPr>
          <p:nvPr/>
        </p:nvPicPr>
        <p:blipFill>
          <a:blip r:embed="rId7"/>
          <a:stretch>
            <a:fillRect/>
          </a:stretch>
        </p:blipFill>
        <p:spPr>
          <a:xfrm>
            <a:off x="4714876" y="357166"/>
            <a:ext cx="4071966" cy="625725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32"/>
          </a:xfrm>
        </p:spPr>
        <p:txBody>
          <a:bodyPr>
            <a:normAutofit fontScale="90000"/>
          </a:bodyPr>
          <a:lstStyle/>
          <a:p>
            <a:r>
              <a:rPr lang="en-US" b="1" dirty="0" smtClean="0">
                <a:latin typeface="Algerian" pitchFamily="82" charset="0"/>
              </a:rPr>
              <a:t>Spiderman: </a:t>
            </a:r>
            <a:r>
              <a:rPr lang="el-GR" sz="3600" i="1" dirty="0" smtClean="0"/>
              <a:t>σκιαγραφώντας τις εφηβικές ανησυχίες στον 20</a:t>
            </a:r>
            <a:r>
              <a:rPr lang="el-GR" sz="3600" i="1" baseline="30000" dirty="0" smtClean="0"/>
              <a:t>ο</a:t>
            </a:r>
            <a:r>
              <a:rPr lang="el-GR" sz="3600" i="1" dirty="0" smtClean="0"/>
              <a:t> αιώνα</a:t>
            </a:r>
            <a:r>
              <a:rPr lang="el-GR" dirty="0" smtClean="0"/>
              <a:t>…</a:t>
            </a:r>
            <a:endParaRPr lang="el-GR" dirty="0"/>
          </a:p>
        </p:txBody>
      </p:sp>
      <p:pic>
        <p:nvPicPr>
          <p:cNvPr id="4" name="3 - Εικόνα" descr="1424488_222405651216382_1294020002_n.jpg"/>
          <p:cNvPicPr>
            <a:picLocks noChangeAspect="1"/>
          </p:cNvPicPr>
          <p:nvPr/>
        </p:nvPicPr>
        <p:blipFill>
          <a:blip r:embed="rId2"/>
          <a:stretch>
            <a:fillRect/>
          </a:stretch>
        </p:blipFill>
        <p:spPr>
          <a:xfrm>
            <a:off x="785786" y="1214422"/>
            <a:ext cx="3500462" cy="5368121"/>
          </a:xfrm>
          <a:prstGeom prst="rect">
            <a:avLst/>
          </a:prstGeom>
        </p:spPr>
      </p:pic>
      <p:pic>
        <p:nvPicPr>
          <p:cNvPr id="5" name="4 - Εικόνα" descr="1454575_223329221124025_359896591_n.jpg"/>
          <p:cNvPicPr>
            <a:picLocks noChangeAspect="1"/>
          </p:cNvPicPr>
          <p:nvPr/>
        </p:nvPicPr>
        <p:blipFill>
          <a:blip r:embed="rId3"/>
          <a:stretch>
            <a:fillRect/>
          </a:stretch>
        </p:blipFill>
        <p:spPr>
          <a:xfrm>
            <a:off x="4572000" y="1214422"/>
            <a:ext cx="3675469" cy="5436749"/>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pic>
        <p:nvPicPr>
          <p:cNvPr id="2" name="1 - Εικόνα" descr="DARK HORSE 2.jpg"/>
          <p:cNvPicPr>
            <a:picLocks noChangeAspect="1"/>
          </p:cNvPicPr>
          <p:nvPr/>
        </p:nvPicPr>
        <p:blipFill>
          <a:blip r:embed="rId2"/>
          <a:stretch>
            <a:fillRect/>
          </a:stretch>
        </p:blipFill>
        <p:spPr>
          <a:xfrm>
            <a:off x="285720" y="214290"/>
            <a:ext cx="2071702" cy="3218044"/>
          </a:xfrm>
          <a:prstGeom prst="rect">
            <a:avLst/>
          </a:prstGeom>
        </p:spPr>
      </p:pic>
      <p:pic>
        <p:nvPicPr>
          <p:cNvPr id="3" name="2 - Εικόνα" descr="DARK HORSE 3.jpg"/>
          <p:cNvPicPr>
            <a:picLocks noChangeAspect="1"/>
          </p:cNvPicPr>
          <p:nvPr/>
        </p:nvPicPr>
        <p:blipFill>
          <a:blip r:embed="rId3"/>
          <a:stretch>
            <a:fillRect/>
          </a:stretch>
        </p:blipFill>
        <p:spPr>
          <a:xfrm>
            <a:off x="285720" y="3500438"/>
            <a:ext cx="2044405" cy="3143272"/>
          </a:xfrm>
          <a:prstGeom prst="rect">
            <a:avLst/>
          </a:prstGeom>
        </p:spPr>
      </p:pic>
      <p:pic>
        <p:nvPicPr>
          <p:cNvPr id="4" name="3 - Εικόνα" descr="DARK HORSE 5 writer47-1.jpg"/>
          <p:cNvPicPr>
            <a:picLocks noChangeAspect="1"/>
          </p:cNvPicPr>
          <p:nvPr/>
        </p:nvPicPr>
        <p:blipFill>
          <a:blip r:embed="rId4"/>
          <a:stretch>
            <a:fillRect/>
          </a:stretch>
        </p:blipFill>
        <p:spPr>
          <a:xfrm>
            <a:off x="2500299" y="214291"/>
            <a:ext cx="2097689" cy="3214709"/>
          </a:xfrm>
          <a:prstGeom prst="rect">
            <a:avLst/>
          </a:prstGeom>
        </p:spPr>
      </p:pic>
      <p:pic>
        <p:nvPicPr>
          <p:cNvPr id="5" name="4 - Εικόνα" descr="DARK HORSE 5.jpg"/>
          <p:cNvPicPr>
            <a:picLocks noChangeAspect="1"/>
          </p:cNvPicPr>
          <p:nvPr/>
        </p:nvPicPr>
        <p:blipFill>
          <a:blip r:embed="rId5"/>
          <a:stretch>
            <a:fillRect/>
          </a:stretch>
        </p:blipFill>
        <p:spPr>
          <a:xfrm>
            <a:off x="2500297" y="3500438"/>
            <a:ext cx="2043297" cy="3143272"/>
          </a:xfrm>
          <a:prstGeom prst="rect">
            <a:avLst/>
          </a:prstGeom>
        </p:spPr>
      </p:pic>
      <p:pic>
        <p:nvPicPr>
          <p:cNvPr id="6" name="5 - Εικόνα" descr="DARK HORSE 3004.jpg"/>
          <p:cNvPicPr>
            <a:picLocks noChangeAspect="1"/>
          </p:cNvPicPr>
          <p:nvPr/>
        </p:nvPicPr>
        <p:blipFill>
          <a:blip r:embed="rId6"/>
          <a:stretch>
            <a:fillRect/>
          </a:stretch>
        </p:blipFill>
        <p:spPr>
          <a:xfrm>
            <a:off x="4714876" y="214290"/>
            <a:ext cx="2071702" cy="3224949"/>
          </a:xfrm>
          <a:prstGeom prst="rect">
            <a:avLst/>
          </a:prstGeom>
        </p:spPr>
      </p:pic>
      <p:pic>
        <p:nvPicPr>
          <p:cNvPr id="7" name="6 - Εικόνα" descr="DARK HORSE angel12.jpg"/>
          <p:cNvPicPr>
            <a:picLocks noChangeAspect="1"/>
          </p:cNvPicPr>
          <p:nvPr/>
        </p:nvPicPr>
        <p:blipFill>
          <a:blip r:embed="rId7"/>
          <a:stretch>
            <a:fillRect/>
          </a:stretch>
        </p:blipFill>
        <p:spPr>
          <a:xfrm>
            <a:off x="6845388" y="214291"/>
            <a:ext cx="2084330" cy="3216816"/>
          </a:xfrm>
          <a:prstGeom prst="rect">
            <a:avLst/>
          </a:prstGeom>
        </p:spPr>
      </p:pic>
      <p:pic>
        <p:nvPicPr>
          <p:cNvPr id="8" name="7 - Εικόνα" descr="DARK HORSE GHOST.jpg"/>
          <p:cNvPicPr>
            <a:picLocks noChangeAspect="1"/>
          </p:cNvPicPr>
          <p:nvPr/>
        </p:nvPicPr>
        <p:blipFill>
          <a:blip r:embed="rId8"/>
          <a:stretch>
            <a:fillRect/>
          </a:stretch>
        </p:blipFill>
        <p:spPr>
          <a:xfrm>
            <a:off x="4620381" y="3500438"/>
            <a:ext cx="2166197" cy="3071786"/>
          </a:xfrm>
          <a:prstGeom prst="rect">
            <a:avLst/>
          </a:prstGeom>
        </p:spPr>
      </p:pic>
      <p:pic>
        <p:nvPicPr>
          <p:cNvPr id="9" name="8 - Εικόνα" descr="DARK HORSE HEROES.jpg0.jpg"/>
          <p:cNvPicPr>
            <a:picLocks noChangeAspect="1"/>
          </p:cNvPicPr>
          <p:nvPr/>
        </p:nvPicPr>
        <p:blipFill>
          <a:blip r:embed="rId9"/>
          <a:stretch>
            <a:fillRect/>
          </a:stretch>
        </p:blipFill>
        <p:spPr>
          <a:xfrm>
            <a:off x="6858016" y="3500437"/>
            <a:ext cx="2071702" cy="3181951"/>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1 - Εικόνα" descr="DARK HORSE Hellboy-Comic_super.jpg"/>
          <p:cNvPicPr>
            <a:picLocks noChangeAspect="1"/>
          </p:cNvPicPr>
          <p:nvPr/>
        </p:nvPicPr>
        <p:blipFill>
          <a:blip r:embed="rId2"/>
          <a:stretch>
            <a:fillRect/>
          </a:stretch>
        </p:blipFill>
        <p:spPr>
          <a:xfrm>
            <a:off x="214281" y="214290"/>
            <a:ext cx="4607751" cy="6143668"/>
          </a:xfrm>
          <a:prstGeom prst="rect">
            <a:avLst/>
          </a:prstGeom>
        </p:spPr>
      </p:pic>
      <p:pic>
        <p:nvPicPr>
          <p:cNvPr id="3" name="2 - Εικόνα" descr="DarkTimes28Final.jpg"/>
          <p:cNvPicPr>
            <a:picLocks noChangeAspect="1"/>
          </p:cNvPicPr>
          <p:nvPr/>
        </p:nvPicPr>
        <p:blipFill>
          <a:blip r:embed="rId3"/>
          <a:stretch>
            <a:fillRect/>
          </a:stretch>
        </p:blipFill>
        <p:spPr>
          <a:xfrm>
            <a:off x="4929190" y="214289"/>
            <a:ext cx="4000528" cy="615414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 name="1 - Εικόνα" descr="DARK HORSE HEROES.jpg"/>
          <p:cNvPicPr>
            <a:picLocks noChangeAspect="1"/>
          </p:cNvPicPr>
          <p:nvPr/>
        </p:nvPicPr>
        <p:blipFill>
          <a:blip r:embed="rId2"/>
          <a:stretch>
            <a:fillRect/>
          </a:stretch>
        </p:blipFill>
        <p:spPr>
          <a:xfrm>
            <a:off x="214282" y="214290"/>
            <a:ext cx="3857652" cy="3089196"/>
          </a:xfrm>
          <a:prstGeom prst="rect">
            <a:avLst/>
          </a:prstGeom>
        </p:spPr>
      </p:pic>
      <p:pic>
        <p:nvPicPr>
          <p:cNvPr id="3" name="2 - Εικόνα" descr="Buffy-2-C2E2-970ad.jpg"/>
          <p:cNvPicPr>
            <a:picLocks noChangeAspect="1"/>
          </p:cNvPicPr>
          <p:nvPr/>
        </p:nvPicPr>
        <p:blipFill>
          <a:blip r:embed="rId3"/>
          <a:stretch>
            <a:fillRect/>
          </a:stretch>
        </p:blipFill>
        <p:spPr>
          <a:xfrm>
            <a:off x="4643438" y="3286124"/>
            <a:ext cx="2160166" cy="3319455"/>
          </a:xfrm>
          <a:prstGeom prst="rect">
            <a:avLst/>
          </a:prstGeom>
        </p:spPr>
      </p:pic>
      <p:pic>
        <p:nvPicPr>
          <p:cNvPr id="4" name="3 - Εικόνα" descr="Dark-Horse_FCBD11_SWCloneWars-WEB.jpg"/>
          <p:cNvPicPr>
            <a:picLocks noChangeAspect="1"/>
          </p:cNvPicPr>
          <p:nvPr/>
        </p:nvPicPr>
        <p:blipFill>
          <a:blip r:embed="rId4"/>
          <a:stretch>
            <a:fillRect/>
          </a:stretch>
        </p:blipFill>
        <p:spPr>
          <a:xfrm>
            <a:off x="214282" y="3214686"/>
            <a:ext cx="2190750" cy="3371850"/>
          </a:xfrm>
          <a:prstGeom prst="rect">
            <a:avLst/>
          </a:prstGeom>
        </p:spPr>
      </p:pic>
      <p:pic>
        <p:nvPicPr>
          <p:cNvPr id="5" name="4 - Εικόνα" descr="DarkHorseComics23.jpg"/>
          <p:cNvPicPr>
            <a:picLocks noChangeAspect="1"/>
          </p:cNvPicPr>
          <p:nvPr/>
        </p:nvPicPr>
        <p:blipFill>
          <a:blip r:embed="rId5"/>
          <a:stretch>
            <a:fillRect/>
          </a:stretch>
        </p:blipFill>
        <p:spPr>
          <a:xfrm>
            <a:off x="2500298" y="3286124"/>
            <a:ext cx="2091512" cy="3281734"/>
          </a:xfrm>
          <a:prstGeom prst="rect">
            <a:avLst/>
          </a:prstGeom>
        </p:spPr>
      </p:pic>
      <p:pic>
        <p:nvPicPr>
          <p:cNvPr id="6" name="5 - Εικόνα" descr="Dark-Horse-The-Witcher-1.jpg"/>
          <p:cNvPicPr>
            <a:picLocks noChangeAspect="1"/>
          </p:cNvPicPr>
          <p:nvPr/>
        </p:nvPicPr>
        <p:blipFill>
          <a:blip r:embed="rId6"/>
          <a:stretch>
            <a:fillRect/>
          </a:stretch>
        </p:blipFill>
        <p:spPr>
          <a:xfrm>
            <a:off x="4143372" y="214290"/>
            <a:ext cx="4935028" cy="3000396"/>
          </a:xfrm>
          <a:prstGeom prst="rect">
            <a:avLst/>
          </a:prstGeom>
        </p:spPr>
      </p:pic>
      <p:pic>
        <p:nvPicPr>
          <p:cNvPr id="7" name="6 - Εικόνα" descr="24216.jpg"/>
          <p:cNvPicPr>
            <a:picLocks noChangeAspect="1"/>
          </p:cNvPicPr>
          <p:nvPr/>
        </p:nvPicPr>
        <p:blipFill>
          <a:blip r:embed="rId7"/>
          <a:stretch>
            <a:fillRect/>
          </a:stretch>
        </p:blipFill>
        <p:spPr>
          <a:xfrm>
            <a:off x="6858016" y="3286124"/>
            <a:ext cx="2180251" cy="335758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1 - Εικόνα" descr="ECLIPSE LOGO 0.jpg"/>
          <p:cNvPicPr>
            <a:picLocks noChangeAspect="1"/>
          </p:cNvPicPr>
          <p:nvPr/>
        </p:nvPicPr>
        <p:blipFill>
          <a:blip r:embed="rId3"/>
          <a:stretch>
            <a:fillRect/>
          </a:stretch>
        </p:blipFill>
        <p:spPr>
          <a:xfrm>
            <a:off x="214283" y="214290"/>
            <a:ext cx="2327472" cy="2286016"/>
          </a:xfrm>
          <a:prstGeom prst="rect">
            <a:avLst/>
          </a:prstGeom>
        </p:spPr>
      </p:pic>
      <p:pic>
        <p:nvPicPr>
          <p:cNvPr id="3" name="2 - Εικόνα" descr="eclipse LOGO 1.png"/>
          <p:cNvPicPr>
            <a:picLocks noChangeAspect="1"/>
          </p:cNvPicPr>
          <p:nvPr/>
        </p:nvPicPr>
        <p:blipFill>
          <a:blip r:embed="rId4"/>
          <a:stretch>
            <a:fillRect/>
          </a:stretch>
        </p:blipFill>
        <p:spPr>
          <a:xfrm>
            <a:off x="2714612" y="214290"/>
            <a:ext cx="2286016" cy="2286016"/>
          </a:xfrm>
          <a:prstGeom prst="rect">
            <a:avLst/>
          </a:prstGeom>
        </p:spPr>
      </p:pic>
      <p:pic>
        <p:nvPicPr>
          <p:cNvPr id="4" name="3 - Εικόνα" descr="ECLIPSE LOGO 2.jpg"/>
          <p:cNvPicPr>
            <a:picLocks noChangeAspect="1"/>
          </p:cNvPicPr>
          <p:nvPr/>
        </p:nvPicPr>
        <p:blipFill>
          <a:blip r:embed="rId5"/>
          <a:stretch>
            <a:fillRect/>
          </a:stretch>
        </p:blipFill>
        <p:spPr>
          <a:xfrm>
            <a:off x="214282" y="2714620"/>
            <a:ext cx="4786346" cy="1764073"/>
          </a:xfrm>
          <a:prstGeom prst="rect">
            <a:avLst/>
          </a:prstGeom>
        </p:spPr>
      </p:pic>
      <p:pic>
        <p:nvPicPr>
          <p:cNvPr id="5" name="4 - Εικόνα" descr="Eclipse_Comics_logo.jpg"/>
          <p:cNvPicPr>
            <a:picLocks noChangeAspect="1"/>
          </p:cNvPicPr>
          <p:nvPr/>
        </p:nvPicPr>
        <p:blipFill>
          <a:blip r:embed="rId6"/>
          <a:stretch>
            <a:fillRect/>
          </a:stretch>
        </p:blipFill>
        <p:spPr>
          <a:xfrm>
            <a:off x="214282" y="4643446"/>
            <a:ext cx="4868367" cy="1643074"/>
          </a:xfrm>
          <a:prstGeom prst="rect">
            <a:avLst/>
          </a:prstGeom>
        </p:spPr>
      </p:pic>
      <p:pic>
        <p:nvPicPr>
          <p:cNvPr id="6" name="5 - Εικόνα" descr="ECLIPSE HERO.jpg"/>
          <p:cNvPicPr>
            <a:picLocks noChangeAspect="1"/>
          </p:cNvPicPr>
          <p:nvPr/>
        </p:nvPicPr>
        <p:blipFill>
          <a:blip r:embed="rId7"/>
          <a:stretch>
            <a:fillRect/>
          </a:stretch>
        </p:blipFill>
        <p:spPr>
          <a:xfrm>
            <a:off x="5143504" y="285728"/>
            <a:ext cx="3922500" cy="600079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p:bgPr>
    </p:bg>
    <p:spTree>
      <p:nvGrpSpPr>
        <p:cNvPr id="1" name=""/>
        <p:cNvGrpSpPr/>
        <p:nvPr/>
      </p:nvGrpSpPr>
      <p:grpSpPr>
        <a:xfrm>
          <a:off x="0" y="0"/>
          <a:ext cx="0" cy="0"/>
          <a:chOff x="0" y="0"/>
          <a:chExt cx="0" cy="0"/>
        </a:xfrm>
      </p:grpSpPr>
      <p:pic>
        <p:nvPicPr>
          <p:cNvPr id="2" name="1 - Εικόνα" descr="ECLIPSE HERO.jpg0.jpg"/>
          <p:cNvPicPr>
            <a:picLocks noChangeAspect="1"/>
          </p:cNvPicPr>
          <p:nvPr/>
        </p:nvPicPr>
        <p:blipFill>
          <a:blip r:embed="rId2"/>
          <a:stretch>
            <a:fillRect/>
          </a:stretch>
        </p:blipFill>
        <p:spPr>
          <a:xfrm>
            <a:off x="285720" y="214290"/>
            <a:ext cx="2071702" cy="3222648"/>
          </a:xfrm>
          <a:prstGeom prst="rect">
            <a:avLst/>
          </a:prstGeom>
        </p:spPr>
      </p:pic>
      <p:pic>
        <p:nvPicPr>
          <p:cNvPr id="3" name="2 - Εικόνα" descr="ECLIPSE HERO.jpg1.jpg"/>
          <p:cNvPicPr>
            <a:picLocks noChangeAspect="1"/>
          </p:cNvPicPr>
          <p:nvPr/>
        </p:nvPicPr>
        <p:blipFill>
          <a:blip r:embed="rId3"/>
          <a:stretch>
            <a:fillRect/>
          </a:stretch>
        </p:blipFill>
        <p:spPr>
          <a:xfrm>
            <a:off x="285720" y="3500437"/>
            <a:ext cx="2071702" cy="3190421"/>
          </a:xfrm>
          <a:prstGeom prst="rect">
            <a:avLst/>
          </a:prstGeom>
        </p:spPr>
      </p:pic>
      <p:pic>
        <p:nvPicPr>
          <p:cNvPr id="4" name="3 - Εικόνα" descr="ECLIPSE HERO.jpg3.jpg"/>
          <p:cNvPicPr>
            <a:picLocks noChangeAspect="1"/>
          </p:cNvPicPr>
          <p:nvPr/>
        </p:nvPicPr>
        <p:blipFill>
          <a:blip r:embed="rId4"/>
          <a:stretch>
            <a:fillRect/>
          </a:stretch>
        </p:blipFill>
        <p:spPr>
          <a:xfrm>
            <a:off x="2428861" y="214290"/>
            <a:ext cx="2101118" cy="3214710"/>
          </a:xfrm>
          <a:prstGeom prst="rect">
            <a:avLst/>
          </a:prstGeom>
        </p:spPr>
      </p:pic>
      <p:pic>
        <p:nvPicPr>
          <p:cNvPr id="5" name="4 - Εικόνα" descr="ECLIPSE scout.jpg"/>
          <p:cNvPicPr>
            <a:picLocks noChangeAspect="1"/>
          </p:cNvPicPr>
          <p:nvPr/>
        </p:nvPicPr>
        <p:blipFill>
          <a:blip r:embed="rId5"/>
          <a:stretch>
            <a:fillRect/>
          </a:stretch>
        </p:blipFill>
        <p:spPr>
          <a:xfrm>
            <a:off x="4572000" y="214290"/>
            <a:ext cx="2094274" cy="3214710"/>
          </a:xfrm>
          <a:prstGeom prst="rect">
            <a:avLst/>
          </a:prstGeom>
        </p:spPr>
      </p:pic>
      <p:pic>
        <p:nvPicPr>
          <p:cNvPr id="6" name="5 - Εικόνα" descr="ECLIPSE HERO.jpg2.jpg"/>
          <p:cNvPicPr>
            <a:picLocks noChangeAspect="1"/>
          </p:cNvPicPr>
          <p:nvPr/>
        </p:nvPicPr>
        <p:blipFill>
          <a:blip r:embed="rId6" cstate="print"/>
          <a:stretch>
            <a:fillRect/>
          </a:stretch>
        </p:blipFill>
        <p:spPr>
          <a:xfrm>
            <a:off x="2428860" y="3500438"/>
            <a:ext cx="2093111" cy="3139666"/>
          </a:xfrm>
          <a:prstGeom prst="rect">
            <a:avLst/>
          </a:prstGeom>
        </p:spPr>
      </p:pic>
      <p:pic>
        <p:nvPicPr>
          <p:cNvPr id="7" name="6 - Εικόνα" descr="underg. From_hell_tpb.jpg"/>
          <p:cNvPicPr>
            <a:picLocks noChangeAspect="1"/>
          </p:cNvPicPr>
          <p:nvPr/>
        </p:nvPicPr>
        <p:blipFill>
          <a:blip r:embed="rId7"/>
          <a:stretch>
            <a:fillRect/>
          </a:stretch>
        </p:blipFill>
        <p:spPr>
          <a:xfrm>
            <a:off x="4572000" y="3500438"/>
            <a:ext cx="2143140" cy="3143272"/>
          </a:xfrm>
          <a:prstGeom prst="rect">
            <a:avLst/>
          </a:prstGeom>
        </p:spPr>
      </p:pic>
      <p:pic>
        <p:nvPicPr>
          <p:cNvPr id="8" name="7 - Εικόνα" descr="underg.-The_Crow1_Cover.jpg"/>
          <p:cNvPicPr>
            <a:picLocks noChangeAspect="1"/>
          </p:cNvPicPr>
          <p:nvPr/>
        </p:nvPicPr>
        <p:blipFill>
          <a:blip r:embed="rId8"/>
          <a:stretch>
            <a:fillRect/>
          </a:stretch>
        </p:blipFill>
        <p:spPr>
          <a:xfrm>
            <a:off x="6715140" y="214289"/>
            <a:ext cx="2143140" cy="3223283"/>
          </a:xfrm>
          <a:prstGeom prst="rect">
            <a:avLst/>
          </a:prstGeom>
        </p:spPr>
      </p:pic>
      <p:pic>
        <p:nvPicPr>
          <p:cNvPr id="9" name="8 - Εικόνα" descr="underg.-Tomorrow_stories.jpg"/>
          <p:cNvPicPr>
            <a:picLocks noChangeAspect="1"/>
          </p:cNvPicPr>
          <p:nvPr/>
        </p:nvPicPr>
        <p:blipFill>
          <a:blip r:embed="rId9"/>
          <a:stretch>
            <a:fillRect/>
          </a:stretch>
        </p:blipFill>
        <p:spPr>
          <a:xfrm>
            <a:off x="6786578" y="3429000"/>
            <a:ext cx="2071702" cy="3190421"/>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p:bgPr>
    </p:bg>
    <p:spTree>
      <p:nvGrpSpPr>
        <p:cNvPr id="1" name=""/>
        <p:cNvGrpSpPr/>
        <p:nvPr/>
      </p:nvGrpSpPr>
      <p:grpSpPr>
        <a:xfrm>
          <a:off x="0" y="0"/>
          <a:ext cx="0" cy="0"/>
          <a:chOff x="0" y="0"/>
          <a:chExt cx="0" cy="0"/>
        </a:xfrm>
      </p:grpSpPr>
      <p:pic>
        <p:nvPicPr>
          <p:cNvPr id="2" name="1 - Εικόνα" descr="IMAGE LOGO 0.png"/>
          <p:cNvPicPr>
            <a:picLocks noChangeAspect="1"/>
          </p:cNvPicPr>
          <p:nvPr/>
        </p:nvPicPr>
        <p:blipFill>
          <a:blip r:embed="rId2"/>
          <a:stretch>
            <a:fillRect/>
          </a:stretch>
        </p:blipFill>
        <p:spPr>
          <a:xfrm>
            <a:off x="214282" y="214290"/>
            <a:ext cx="2143140" cy="2143140"/>
          </a:xfrm>
          <a:prstGeom prst="rect">
            <a:avLst/>
          </a:prstGeom>
        </p:spPr>
      </p:pic>
      <p:pic>
        <p:nvPicPr>
          <p:cNvPr id="3" name="2 - Εικόνα" descr="IMAGE LOGO 1.jpg"/>
          <p:cNvPicPr>
            <a:picLocks noChangeAspect="1"/>
          </p:cNvPicPr>
          <p:nvPr/>
        </p:nvPicPr>
        <p:blipFill>
          <a:blip r:embed="rId3"/>
          <a:stretch>
            <a:fillRect/>
          </a:stretch>
        </p:blipFill>
        <p:spPr>
          <a:xfrm>
            <a:off x="214282" y="2500306"/>
            <a:ext cx="2143140" cy="2057414"/>
          </a:xfrm>
          <a:prstGeom prst="rect">
            <a:avLst/>
          </a:prstGeom>
        </p:spPr>
      </p:pic>
      <p:pic>
        <p:nvPicPr>
          <p:cNvPr id="4" name="3 - Εικόνα" descr="IMAGE LOGO.png"/>
          <p:cNvPicPr>
            <a:picLocks noChangeAspect="1"/>
          </p:cNvPicPr>
          <p:nvPr/>
        </p:nvPicPr>
        <p:blipFill>
          <a:blip r:embed="rId4"/>
          <a:stretch>
            <a:fillRect/>
          </a:stretch>
        </p:blipFill>
        <p:spPr>
          <a:xfrm>
            <a:off x="857224" y="4786322"/>
            <a:ext cx="790915" cy="1785936"/>
          </a:xfrm>
          <a:prstGeom prst="rect">
            <a:avLst/>
          </a:prstGeom>
        </p:spPr>
      </p:pic>
      <p:pic>
        <p:nvPicPr>
          <p:cNvPr id="5" name="4 - Εικόνα" descr="modern age Spawn.jpg"/>
          <p:cNvPicPr>
            <a:picLocks noChangeAspect="1"/>
          </p:cNvPicPr>
          <p:nvPr/>
        </p:nvPicPr>
        <p:blipFill>
          <a:blip r:embed="rId5"/>
          <a:stretch>
            <a:fillRect/>
          </a:stretch>
        </p:blipFill>
        <p:spPr>
          <a:xfrm>
            <a:off x="3428992" y="214290"/>
            <a:ext cx="4214842" cy="646275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p:bgPr>
    </p:bg>
    <p:spTree>
      <p:nvGrpSpPr>
        <p:cNvPr id="1" name=""/>
        <p:cNvGrpSpPr/>
        <p:nvPr/>
      </p:nvGrpSpPr>
      <p:grpSpPr>
        <a:xfrm>
          <a:off x="0" y="0"/>
          <a:ext cx="0" cy="0"/>
          <a:chOff x="0" y="0"/>
          <a:chExt cx="0" cy="0"/>
        </a:xfrm>
      </p:grpSpPr>
      <p:pic>
        <p:nvPicPr>
          <p:cNvPr id="2" name="1 - Εικόνα" descr="Sin_City_Hard_Goodbye.jpg"/>
          <p:cNvPicPr>
            <a:picLocks noChangeAspect="1"/>
          </p:cNvPicPr>
          <p:nvPr/>
        </p:nvPicPr>
        <p:blipFill>
          <a:blip r:embed="rId2"/>
          <a:stretch>
            <a:fillRect/>
          </a:stretch>
        </p:blipFill>
        <p:spPr>
          <a:xfrm>
            <a:off x="142844" y="285728"/>
            <a:ext cx="2129253" cy="3286148"/>
          </a:xfrm>
          <a:prstGeom prst="rect">
            <a:avLst/>
          </a:prstGeom>
        </p:spPr>
      </p:pic>
      <p:pic>
        <p:nvPicPr>
          <p:cNvPr id="3" name="2 - Εικόνα" descr="ImageComics.jpg"/>
          <p:cNvPicPr>
            <a:picLocks noChangeAspect="1"/>
          </p:cNvPicPr>
          <p:nvPr/>
        </p:nvPicPr>
        <p:blipFill>
          <a:blip r:embed="rId3"/>
          <a:stretch>
            <a:fillRect/>
          </a:stretch>
        </p:blipFill>
        <p:spPr>
          <a:xfrm>
            <a:off x="0" y="3786190"/>
            <a:ext cx="9144000" cy="2681971"/>
          </a:xfrm>
          <a:prstGeom prst="rect">
            <a:avLst/>
          </a:prstGeom>
        </p:spPr>
      </p:pic>
      <p:pic>
        <p:nvPicPr>
          <p:cNvPr id="4" name="3 - Εικόνα" descr="WB171-Press-1-4d965.jpg"/>
          <p:cNvPicPr>
            <a:picLocks noChangeAspect="1"/>
          </p:cNvPicPr>
          <p:nvPr/>
        </p:nvPicPr>
        <p:blipFill>
          <a:blip r:embed="rId4" cstate="print"/>
          <a:stretch>
            <a:fillRect/>
          </a:stretch>
        </p:blipFill>
        <p:spPr>
          <a:xfrm>
            <a:off x="2357422" y="285728"/>
            <a:ext cx="2146251" cy="3286148"/>
          </a:xfrm>
          <a:prstGeom prst="rect">
            <a:avLst/>
          </a:prstGeom>
        </p:spPr>
      </p:pic>
      <p:pic>
        <p:nvPicPr>
          <p:cNvPr id="6" name="5 - Εικόνα" descr="IMAGE Pitt_no._2_(comic_book_cover_art).jpg"/>
          <p:cNvPicPr>
            <a:picLocks noChangeAspect="1"/>
          </p:cNvPicPr>
          <p:nvPr/>
        </p:nvPicPr>
        <p:blipFill>
          <a:blip r:embed="rId5"/>
          <a:stretch>
            <a:fillRect/>
          </a:stretch>
        </p:blipFill>
        <p:spPr>
          <a:xfrm>
            <a:off x="4572000" y="285728"/>
            <a:ext cx="2149816" cy="3286148"/>
          </a:xfrm>
          <a:prstGeom prst="rect">
            <a:avLst/>
          </a:prstGeom>
        </p:spPr>
      </p:pic>
      <p:pic>
        <p:nvPicPr>
          <p:cNvPr id="7" name="6 - Εικόνα" descr="IMAGE spawn3.jpg"/>
          <p:cNvPicPr>
            <a:picLocks noChangeAspect="1"/>
          </p:cNvPicPr>
          <p:nvPr/>
        </p:nvPicPr>
        <p:blipFill>
          <a:blip r:embed="rId6"/>
          <a:stretch>
            <a:fillRect/>
          </a:stretch>
        </p:blipFill>
        <p:spPr>
          <a:xfrm>
            <a:off x="6786550" y="285728"/>
            <a:ext cx="2095515" cy="328614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1 - Εικόνα" descr="valiant_logo 2.gif"/>
          <p:cNvPicPr>
            <a:picLocks noChangeAspect="1"/>
          </p:cNvPicPr>
          <p:nvPr/>
        </p:nvPicPr>
        <p:blipFill>
          <a:blip r:embed="rId3"/>
          <a:stretch>
            <a:fillRect/>
          </a:stretch>
        </p:blipFill>
        <p:spPr>
          <a:xfrm>
            <a:off x="214282" y="285728"/>
            <a:ext cx="4786346" cy="2168031"/>
          </a:xfrm>
          <a:prstGeom prst="rect">
            <a:avLst/>
          </a:prstGeom>
        </p:spPr>
      </p:pic>
      <p:pic>
        <p:nvPicPr>
          <p:cNvPr id="3" name="2 - Εικόνα" descr="Valiant-logo-main-master.jpg"/>
          <p:cNvPicPr>
            <a:picLocks noChangeAspect="1"/>
          </p:cNvPicPr>
          <p:nvPr/>
        </p:nvPicPr>
        <p:blipFill>
          <a:blip r:embed="rId4"/>
          <a:stretch>
            <a:fillRect/>
          </a:stretch>
        </p:blipFill>
        <p:spPr>
          <a:xfrm>
            <a:off x="214282" y="2602079"/>
            <a:ext cx="1967732" cy="2487518"/>
          </a:xfrm>
          <a:prstGeom prst="rect">
            <a:avLst/>
          </a:prstGeom>
        </p:spPr>
      </p:pic>
      <p:pic>
        <p:nvPicPr>
          <p:cNvPr id="4" name="3 - Εικόνα" descr="valiant-logo 2.jpg"/>
          <p:cNvPicPr>
            <a:picLocks noChangeAspect="1"/>
          </p:cNvPicPr>
          <p:nvPr/>
        </p:nvPicPr>
        <p:blipFill>
          <a:blip r:embed="rId5"/>
          <a:stretch>
            <a:fillRect/>
          </a:stretch>
        </p:blipFill>
        <p:spPr>
          <a:xfrm>
            <a:off x="2357422" y="2571745"/>
            <a:ext cx="2643206" cy="2500330"/>
          </a:xfrm>
          <a:prstGeom prst="rect">
            <a:avLst/>
          </a:prstGeom>
        </p:spPr>
      </p:pic>
      <p:pic>
        <p:nvPicPr>
          <p:cNvPr id="5" name="4 - Εικόνα" descr="valiant LOGO 1.jpg"/>
          <p:cNvPicPr>
            <a:picLocks noChangeAspect="1"/>
          </p:cNvPicPr>
          <p:nvPr/>
        </p:nvPicPr>
        <p:blipFill>
          <a:blip r:embed="rId6"/>
          <a:stretch>
            <a:fillRect/>
          </a:stretch>
        </p:blipFill>
        <p:spPr>
          <a:xfrm>
            <a:off x="214282" y="5214950"/>
            <a:ext cx="4786346" cy="1454144"/>
          </a:xfrm>
          <a:prstGeom prst="rect">
            <a:avLst/>
          </a:prstGeom>
        </p:spPr>
      </p:pic>
      <p:pic>
        <p:nvPicPr>
          <p:cNvPr id="6" name="5 - Εικόνα" descr="VALIANT comics-rai-001-1.jpg"/>
          <p:cNvPicPr>
            <a:picLocks noChangeAspect="1"/>
          </p:cNvPicPr>
          <p:nvPr/>
        </p:nvPicPr>
        <p:blipFill>
          <a:blip r:embed="rId7"/>
          <a:stretch>
            <a:fillRect/>
          </a:stretch>
        </p:blipFill>
        <p:spPr>
          <a:xfrm>
            <a:off x="5072066" y="357166"/>
            <a:ext cx="3875089" cy="6357982"/>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2" name="1 - Εικόνα" descr="VALIANT Unity-2000-by-Acclaim-1-2-3-Valiant.jpg"/>
          <p:cNvPicPr>
            <a:picLocks noChangeAspect="1"/>
          </p:cNvPicPr>
          <p:nvPr/>
        </p:nvPicPr>
        <p:blipFill>
          <a:blip r:embed="rId2"/>
          <a:stretch>
            <a:fillRect/>
          </a:stretch>
        </p:blipFill>
        <p:spPr>
          <a:xfrm>
            <a:off x="0" y="1"/>
            <a:ext cx="9144000" cy="3571876"/>
          </a:xfrm>
          <a:prstGeom prst="rect">
            <a:avLst/>
          </a:prstGeom>
        </p:spPr>
      </p:pic>
      <p:pic>
        <p:nvPicPr>
          <p:cNvPr id="3" name="2 - Εικόνα" descr="VALIANT 1.jpg"/>
          <p:cNvPicPr>
            <a:picLocks noChangeAspect="1"/>
          </p:cNvPicPr>
          <p:nvPr/>
        </p:nvPicPr>
        <p:blipFill>
          <a:blip r:embed="rId3"/>
          <a:stretch>
            <a:fillRect/>
          </a:stretch>
        </p:blipFill>
        <p:spPr>
          <a:xfrm>
            <a:off x="1" y="3500438"/>
            <a:ext cx="2228470" cy="3357562"/>
          </a:xfrm>
          <a:prstGeom prst="rect">
            <a:avLst/>
          </a:prstGeom>
        </p:spPr>
      </p:pic>
      <p:pic>
        <p:nvPicPr>
          <p:cNvPr id="4" name="3 - Εικόνα" descr="VALIANT Shadowman_issue_1.jpg"/>
          <p:cNvPicPr>
            <a:picLocks noChangeAspect="1"/>
          </p:cNvPicPr>
          <p:nvPr/>
        </p:nvPicPr>
        <p:blipFill>
          <a:blip r:embed="rId4"/>
          <a:stretch>
            <a:fillRect/>
          </a:stretch>
        </p:blipFill>
        <p:spPr>
          <a:xfrm>
            <a:off x="2285984" y="3456408"/>
            <a:ext cx="2214578" cy="3401592"/>
          </a:xfrm>
          <a:prstGeom prst="rect">
            <a:avLst/>
          </a:prstGeom>
        </p:spPr>
      </p:pic>
      <p:pic>
        <p:nvPicPr>
          <p:cNvPr id="5" name="4 - Εικόνα" descr="VALIANT.jpg"/>
          <p:cNvPicPr>
            <a:picLocks noChangeAspect="1"/>
          </p:cNvPicPr>
          <p:nvPr/>
        </p:nvPicPr>
        <p:blipFill>
          <a:blip r:embed="rId5"/>
          <a:stretch>
            <a:fillRect/>
          </a:stretch>
        </p:blipFill>
        <p:spPr>
          <a:xfrm>
            <a:off x="4500561" y="3429000"/>
            <a:ext cx="2357455" cy="3429000"/>
          </a:xfrm>
          <a:prstGeom prst="rect">
            <a:avLst/>
          </a:prstGeom>
        </p:spPr>
      </p:pic>
      <p:pic>
        <p:nvPicPr>
          <p:cNvPr id="6" name="5 - Εικόνα" descr="Valiant-RPG-Digital-Initiative-Covers_Unity.jpg"/>
          <p:cNvPicPr>
            <a:picLocks noChangeAspect="1"/>
          </p:cNvPicPr>
          <p:nvPr/>
        </p:nvPicPr>
        <p:blipFill>
          <a:blip r:embed="rId6" cstate="print"/>
          <a:stretch>
            <a:fillRect/>
          </a:stretch>
        </p:blipFill>
        <p:spPr>
          <a:xfrm>
            <a:off x="6858016" y="3357562"/>
            <a:ext cx="2285984" cy="350043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valiant HEROES.png"/>
          <p:cNvPicPr>
            <a:picLocks noChangeAspect="1"/>
          </p:cNvPicPr>
          <p:nvPr/>
        </p:nvPicPr>
        <p:blipFill>
          <a:blip r:embed="rId2"/>
          <a:stretch>
            <a:fillRect/>
          </a:stretch>
        </p:blipFill>
        <p:spPr>
          <a:xfrm>
            <a:off x="0" y="0"/>
            <a:ext cx="6711553" cy="6858000"/>
          </a:xfrm>
          <a:prstGeom prst="rect">
            <a:avLst/>
          </a:prstGeom>
        </p:spPr>
      </p:pic>
      <p:pic>
        <p:nvPicPr>
          <p:cNvPr id="3" name="2 - Εικόνα" descr="valiant_logo 2.gif"/>
          <p:cNvPicPr>
            <a:picLocks noChangeAspect="1"/>
          </p:cNvPicPr>
          <p:nvPr/>
        </p:nvPicPr>
        <p:blipFill>
          <a:blip r:embed="rId3"/>
          <a:stretch>
            <a:fillRect/>
          </a:stretch>
        </p:blipFill>
        <p:spPr>
          <a:xfrm rot="5400000">
            <a:off x="4500570" y="2214570"/>
            <a:ext cx="6858000" cy="242886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lstStyle/>
          <a:p>
            <a:r>
              <a:rPr lang="el-GR" dirty="0" smtClean="0"/>
              <a:t>.</a:t>
            </a:r>
            <a:endParaRPr lang="el-GR" dirty="0"/>
          </a:p>
        </p:txBody>
      </p:sp>
      <p:pic>
        <p:nvPicPr>
          <p:cNvPr id="5" name="4 - Εικόνα" descr="σπαιντευ.jpg"/>
          <p:cNvPicPr>
            <a:picLocks noChangeAspect="1"/>
          </p:cNvPicPr>
          <p:nvPr/>
        </p:nvPicPr>
        <p:blipFill>
          <a:blip r:embed="rId2"/>
          <a:stretch>
            <a:fillRect/>
          </a:stretch>
        </p:blipFill>
        <p:spPr>
          <a:xfrm>
            <a:off x="142844" y="214290"/>
            <a:ext cx="4271976" cy="6357982"/>
          </a:xfrm>
          <a:prstGeom prst="rect">
            <a:avLst/>
          </a:prstGeom>
        </p:spPr>
      </p:pic>
      <p:pic>
        <p:nvPicPr>
          <p:cNvPr id="6" name="5 - Εικόνα" descr="1488136_266751613488892_597472105_n.jpg"/>
          <p:cNvPicPr>
            <a:picLocks noChangeAspect="1"/>
          </p:cNvPicPr>
          <p:nvPr/>
        </p:nvPicPr>
        <p:blipFill>
          <a:blip r:embed="rId3"/>
          <a:stretch>
            <a:fillRect/>
          </a:stretch>
        </p:blipFill>
        <p:spPr>
          <a:xfrm>
            <a:off x="4286248" y="214290"/>
            <a:ext cx="4691860" cy="635798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1 - Εικόνα" descr="VERTIGO.jpeg"/>
          <p:cNvPicPr>
            <a:picLocks noChangeAspect="1"/>
          </p:cNvPicPr>
          <p:nvPr/>
        </p:nvPicPr>
        <p:blipFill>
          <a:blip r:embed="rId2" cstate="print"/>
          <a:stretch>
            <a:fillRect/>
          </a:stretch>
        </p:blipFill>
        <p:spPr>
          <a:xfrm>
            <a:off x="0" y="1571612"/>
            <a:ext cx="3857628" cy="2571744"/>
          </a:xfrm>
          <a:prstGeom prst="rect">
            <a:avLst/>
          </a:prstGeom>
        </p:spPr>
      </p:pic>
      <p:pic>
        <p:nvPicPr>
          <p:cNvPr id="3" name="2 - Εικόνα" descr="VERTIGO.jpeg1.jpg"/>
          <p:cNvPicPr>
            <a:picLocks noChangeAspect="1"/>
          </p:cNvPicPr>
          <p:nvPr/>
        </p:nvPicPr>
        <p:blipFill>
          <a:blip r:embed="rId3"/>
          <a:stretch>
            <a:fillRect/>
          </a:stretch>
        </p:blipFill>
        <p:spPr>
          <a:xfrm>
            <a:off x="0" y="4127500"/>
            <a:ext cx="3857620" cy="2730500"/>
          </a:xfrm>
          <a:prstGeom prst="rect">
            <a:avLst/>
          </a:prstGeom>
        </p:spPr>
      </p:pic>
      <p:pic>
        <p:nvPicPr>
          <p:cNvPr id="4" name="3 - Εικόνα" descr="vertigodccomics_04.png"/>
          <p:cNvPicPr>
            <a:picLocks noChangeAspect="1"/>
          </p:cNvPicPr>
          <p:nvPr/>
        </p:nvPicPr>
        <p:blipFill>
          <a:blip r:embed="rId4"/>
          <a:stretch>
            <a:fillRect/>
          </a:stretch>
        </p:blipFill>
        <p:spPr>
          <a:xfrm>
            <a:off x="0" y="0"/>
            <a:ext cx="3857619" cy="1571612"/>
          </a:xfrm>
          <a:prstGeom prst="rect">
            <a:avLst/>
          </a:prstGeom>
        </p:spPr>
      </p:pic>
      <p:pic>
        <p:nvPicPr>
          <p:cNvPr id="5" name="4 - Εικόνα" descr="VERTIGO sandman.jpg"/>
          <p:cNvPicPr>
            <a:picLocks noChangeAspect="1"/>
          </p:cNvPicPr>
          <p:nvPr/>
        </p:nvPicPr>
        <p:blipFill>
          <a:blip r:embed="rId5"/>
          <a:stretch>
            <a:fillRect/>
          </a:stretch>
        </p:blipFill>
        <p:spPr>
          <a:xfrm>
            <a:off x="4214810" y="214290"/>
            <a:ext cx="4572000" cy="646480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pic>
        <p:nvPicPr>
          <p:cNvPr id="2" name="1 - Εικόνα" descr="VERTIGO 2.jpg"/>
          <p:cNvPicPr>
            <a:picLocks noChangeAspect="1"/>
          </p:cNvPicPr>
          <p:nvPr/>
        </p:nvPicPr>
        <p:blipFill>
          <a:blip r:embed="rId2"/>
          <a:stretch>
            <a:fillRect/>
          </a:stretch>
        </p:blipFill>
        <p:spPr>
          <a:xfrm>
            <a:off x="214282" y="214290"/>
            <a:ext cx="2071702" cy="3183515"/>
          </a:xfrm>
          <a:prstGeom prst="rect">
            <a:avLst/>
          </a:prstGeom>
        </p:spPr>
      </p:pic>
      <p:pic>
        <p:nvPicPr>
          <p:cNvPr id="3" name="2 - Εικόνα" descr="VERTIGO FABLES.jpg"/>
          <p:cNvPicPr>
            <a:picLocks noChangeAspect="1"/>
          </p:cNvPicPr>
          <p:nvPr/>
        </p:nvPicPr>
        <p:blipFill>
          <a:blip r:embed="rId3"/>
          <a:stretch>
            <a:fillRect/>
          </a:stretch>
        </p:blipFill>
        <p:spPr>
          <a:xfrm>
            <a:off x="214282" y="3500438"/>
            <a:ext cx="2061609" cy="3162298"/>
          </a:xfrm>
          <a:prstGeom prst="rect">
            <a:avLst/>
          </a:prstGeom>
        </p:spPr>
      </p:pic>
      <p:pic>
        <p:nvPicPr>
          <p:cNvPr id="4" name="3 - Εικόνα" descr="VERTIGO fatale.jpg"/>
          <p:cNvPicPr>
            <a:picLocks noChangeAspect="1"/>
          </p:cNvPicPr>
          <p:nvPr/>
        </p:nvPicPr>
        <p:blipFill>
          <a:blip r:embed="rId4" cstate="print"/>
          <a:stretch>
            <a:fillRect/>
          </a:stretch>
        </p:blipFill>
        <p:spPr>
          <a:xfrm>
            <a:off x="2428860" y="3429000"/>
            <a:ext cx="2090475" cy="3214686"/>
          </a:xfrm>
          <a:prstGeom prst="rect">
            <a:avLst/>
          </a:prstGeom>
        </p:spPr>
      </p:pic>
      <p:pic>
        <p:nvPicPr>
          <p:cNvPr id="5" name="4 - Εικόνα" descr="VERTIGO Transmetropolitan251999.jpg"/>
          <p:cNvPicPr>
            <a:picLocks noChangeAspect="1"/>
          </p:cNvPicPr>
          <p:nvPr/>
        </p:nvPicPr>
        <p:blipFill>
          <a:blip r:embed="rId5"/>
          <a:stretch>
            <a:fillRect/>
          </a:stretch>
        </p:blipFill>
        <p:spPr>
          <a:xfrm>
            <a:off x="2437556" y="214291"/>
            <a:ext cx="2063006" cy="3143271"/>
          </a:xfrm>
          <a:prstGeom prst="rect">
            <a:avLst/>
          </a:prstGeom>
        </p:spPr>
      </p:pic>
      <p:pic>
        <p:nvPicPr>
          <p:cNvPr id="6" name="5 - Εικόνα" descr="VERTIGO HELLBLAZER.jpg"/>
          <p:cNvPicPr>
            <a:picLocks noChangeAspect="1"/>
          </p:cNvPicPr>
          <p:nvPr/>
        </p:nvPicPr>
        <p:blipFill>
          <a:blip r:embed="rId6"/>
          <a:stretch>
            <a:fillRect/>
          </a:stretch>
        </p:blipFill>
        <p:spPr>
          <a:xfrm>
            <a:off x="4643438" y="3429000"/>
            <a:ext cx="2149733" cy="3253263"/>
          </a:xfrm>
          <a:prstGeom prst="rect">
            <a:avLst/>
          </a:prstGeom>
        </p:spPr>
      </p:pic>
      <p:pic>
        <p:nvPicPr>
          <p:cNvPr id="7" name="6 - Εικόνα" descr="VERTIGO The-Invisibles-Vol-2-Cover-.jpg"/>
          <p:cNvPicPr>
            <a:picLocks noChangeAspect="1"/>
          </p:cNvPicPr>
          <p:nvPr/>
        </p:nvPicPr>
        <p:blipFill>
          <a:blip r:embed="rId7" cstate="print"/>
          <a:stretch>
            <a:fillRect/>
          </a:stretch>
        </p:blipFill>
        <p:spPr>
          <a:xfrm>
            <a:off x="6852449" y="3429000"/>
            <a:ext cx="2109633" cy="3265160"/>
          </a:xfrm>
          <a:prstGeom prst="rect">
            <a:avLst/>
          </a:prstGeom>
        </p:spPr>
      </p:pic>
      <p:pic>
        <p:nvPicPr>
          <p:cNvPr id="8" name="7 - Εικόνα" descr="VERTIGO 100.jpg"/>
          <p:cNvPicPr>
            <a:picLocks noChangeAspect="1"/>
          </p:cNvPicPr>
          <p:nvPr/>
        </p:nvPicPr>
        <p:blipFill>
          <a:blip r:embed="rId8"/>
          <a:stretch>
            <a:fillRect/>
          </a:stretch>
        </p:blipFill>
        <p:spPr>
          <a:xfrm>
            <a:off x="4643438" y="214290"/>
            <a:ext cx="2143140" cy="3181951"/>
          </a:xfrm>
          <a:prstGeom prst="rect">
            <a:avLst/>
          </a:prstGeom>
        </p:spPr>
      </p:pic>
      <p:pic>
        <p:nvPicPr>
          <p:cNvPr id="9" name="8 - Εικόνα" descr="VERTIGO ST_Book11.jpg"/>
          <p:cNvPicPr>
            <a:picLocks noChangeAspect="1"/>
          </p:cNvPicPr>
          <p:nvPr/>
        </p:nvPicPr>
        <p:blipFill>
          <a:blip r:embed="rId9" cstate="print"/>
          <a:stretch>
            <a:fillRect/>
          </a:stretch>
        </p:blipFill>
        <p:spPr>
          <a:xfrm>
            <a:off x="6858016" y="214290"/>
            <a:ext cx="2143140" cy="3134592"/>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2857496"/>
            <a:ext cx="8229600" cy="1143000"/>
          </a:xfrm>
        </p:spPr>
        <p:txBody>
          <a:bodyPr>
            <a:normAutofit fontScale="90000"/>
          </a:bodyPr>
          <a:lstStyle/>
          <a:p>
            <a:r>
              <a:rPr lang="el-GR" sz="2400" b="1" dirty="0" smtClean="0"/>
              <a:t>Το γεγονός πως η πλειοψηφία των αμερικανικών κόμικς με σουπερήρωες επιμένουν στην υιοθέτηση μιας σκοτεινής ατμόσφαιρας με </a:t>
            </a:r>
            <a:r>
              <a:rPr lang="en-US" sz="2400" b="1" dirty="0" smtClean="0">
                <a:solidFill>
                  <a:srgbClr val="C00000"/>
                </a:solidFill>
              </a:rPr>
              <a:t>villains</a:t>
            </a:r>
            <a:r>
              <a:rPr lang="el-GR" sz="2400" b="1" dirty="0" smtClean="0">
                <a:solidFill>
                  <a:srgbClr val="C00000"/>
                </a:solidFill>
              </a:rPr>
              <a:t> σκοτεινές</a:t>
            </a:r>
            <a:r>
              <a:rPr lang="el-GR" sz="2400" b="1" dirty="0" smtClean="0"/>
              <a:t>, δαιμονικές μορφές στο μπάκγκραουντ τους </a:t>
            </a:r>
            <a:r>
              <a:rPr lang="en-US" sz="2400" b="1" dirty="0" smtClean="0"/>
              <a:t> </a:t>
            </a:r>
            <a:r>
              <a:rPr lang="el-GR" sz="2400" b="1" dirty="0" smtClean="0"/>
              <a:t>οφείλεται πως η πλειονότητα της νεολαίας έλκεται από το μυστήριο, το παράξενο, το εξωπραγματικό, το ονειρικό (</a:t>
            </a:r>
            <a:r>
              <a:rPr lang="el-GR" sz="2400" b="1" i="1" dirty="0" smtClean="0"/>
              <a:t>ενίοτε και εφιαλτικό</a:t>
            </a:r>
            <a:r>
              <a:rPr lang="el-GR" sz="2400" b="1" dirty="0" smtClean="0"/>
              <a:t>) των θεμάτων. Αν ανατρέξουμε στη παγκόσμια λογοτεχνία από την αρχαιότητα έως τα σήμερα, το κεντρικό μοτίβο ήταν ανέκαθεν η αιώνια πάλη ανάμεσα το </a:t>
            </a:r>
            <a:r>
              <a:rPr lang="el-GR" sz="2400" b="1" dirty="0" smtClean="0">
                <a:solidFill>
                  <a:schemeClr val="accent1">
                    <a:lumMod val="75000"/>
                  </a:schemeClr>
                </a:solidFill>
              </a:rPr>
              <a:t>ΚΑΛΟ </a:t>
            </a:r>
            <a:r>
              <a:rPr lang="el-GR" sz="2400" b="1" dirty="0" smtClean="0"/>
              <a:t>και το </a:t>
            </a:r>
            <a:r>
              <a:rPr lang="el-GR" sz="2400" b="1" dirty="0" smtClean="0">
                <a:solidFill>
                  <a:schemeClr val="accent2">
                    <a:lumMod val="75000"/>
                  </a:schemeClr>
                </a:solidFill>
              </a:rPr>
              <a:t>ΚΑΚΟ</a:t>
            </a:r>
            <a:r>
              <a:rPr lang="el-GR" sz="2400" b="1" dirty="0" smtClean="0"/>
              <a:t>, το ΑΓΓΕΛΙΚΟ με το ΔΑΙΜΟΝΙΚΟ, τη ΔΙΚΑΙΟΣΥΝΗ με την ΑΔΙΚΙΑ και το ΕΓΚΛΗΜΑ. Οι νεαροί αναγνώστες πάντοτε αποζητούσαν ήρωες με τους οποίους να μπορούν να «δεθούν», να αναγνωρίσουν σε αυτούς κάτι από τον εαυτό τους και να απολαμβάνουν τις φανταστικές περιπέτειές τους. Αλλά και πάλι, η διαρκής δράση δεν ήταν και ούτε είναι σήμερα, το αποκλειστικό χαρακτηριστικό εκείνων των κόμικς: η ανθρώπινη συμπεριφορά, οι διαπροσωπικές σχέσεις των ηρώων μεταξύ τους (αλλά και με τους θνητούς –απλούς ανθρώπους)  και τα ποικίλα συναισθηματικά προβλήματά τους, πάντοτε απασχολούσαν τόσο τους σεναριογράφους όσο και τους σχεδιαστές τους…</a:t>
            </a:r>
            <a:endParaRPr lang="el-GR" sz="2400"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1500174"/>
            <a:ext cx="8229600" cy="1143000"/>
          </a:xfrm>
        </p:spPr>
        <p:txBody>
          <a:bodyPr>
            <a:noAutofit/>
          </a:bodyPr>
          <a:lstStyle/>
          <a:p>
            <a:r>
              <a:rPr lang="el-GR" sz="2400" dirty="0" smtClean="0"/>
              <a:t>…φυσικά, η αμερικανική σκηνή των υπερηρωϊκών κόμικς, δεν θα μπορούσε να μην επηρεαστεί και από τις μυθολογίες άλλων λαών: ειδικότερα, οι σεναριογράφοι πολλές φορές εμπνεύστηκαν και υιοθέτησαν μορφές και χαρακτήρες του αρχαιοελληνικού πάνθεου. Ο Ηρακλής, ο Θησέας, ο Αχιλλέας, ο θεός του πολέμου Άρης, ο Περσέας, ο Αινείας, η θεά της σοφίας Αθηνά, ο Δίας, ο Ποσειδώνας και σωρό άλλοι γνωστοί και δημοφιλείς χαρακτήρες πραγματοποίησαν την κόμικ εμφάνισή τους ουκ ολίγες φορές στις σελίδες των περιοδικών των μεγάλων εταιρειών κόμικς στις Η.Π.Α..</a:t>
            </a:r>
            <a:endParaRPr lang="el-GR" sz="2400" dirty="0"/>
          </a:p>
        </p:txBody>
      </p:sp>
      <p:pic>
        <p:nvPicPr>
          <p:cNvPr id="3" name="2 - Εικόνα" descr="GREEK ARIS 0.jpg"/>
          <p:cNvPicPr>
            <a:picLocks noChangeAspect="1"/>
          </p:cNvPicPr>
          <p:nvPr/>
        </p:nvPicPr>
        <p:blipFill>
          <a:blip r:embed="rId2"/>
          <a:stretch>
            <a:fillRect/>
          </a:stretch>
        </p:blipFill>
        <p:spPr>
          <a:xfrm>
            <a:off x="1500166" y="4286256"/>
            <a:ext cx="6357982" cy="23947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2" name="1 - Εικόνα" descr="24.jpg"/>
          <p:cNvPicPr>
            <a:picLocks noChangeAspect="1"/>
          </p:cNvPicPr>
          <p:nvPr/>
        </p:nvPicPr>
        <p:blipFill>
          <a:blip r:embed="rId2"/>
          <a:stretch>
            <a:fillRect/>
          </a:stretch>
        </p:blipFill>
        <p:spPr>
          <a:xfrm>
            <a:off x="214282" y="357166"/>
            <a:ext cx="4310908" cy="5786454"/>
          </a:xfrm>
          <a:prstGeom prst="rect">
            <a:avLst/>
          </a:prstGeom>
        </p:spPr>
      </p:pic>
      <p:pic>
        <p:nvPicPr>
          <p:cNvPr id="3" name="2 - Εικόνα" descr="32.jpg"/>
          <p:cNvPicPr>
            <a:picLocks noChangeAspect="1"/>
          </p:cNvPicPr>
          <p:nvPr/>
        </p:nvPicPr>
        <p:blipFill>
          <a:blip r:embed="rId3"/>
          <a:stretch>
            <a:fillRect/>
          </a:stretch>
        </p:blipFill>
        <p:spPr>
          <a:xfrm>
            <a:off x="4572000" y="357166"/>
            <a:ext cx="4377642" cy="5786478"/>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1 - Εικόνα" descr="GREEK ARIS.jpg"/>
          <p:cNvPicPr>
            <a:picLocks noChangeAspect="1"/>
          </p:cNvPicPr>
          <p:nvPr/>
        </p:nvPicPr>
        <p:blipFill>
          <a:blip r:embed="rId2"/>
          <a:stretch>
            <a:fillRect/>
          </a:stretch>
        </p:blipFill>
        <p:spPr>
          <a:xfrm>
            <a:off x="500034" y="214290"/>
            <a:ext cx="3857652" cy="5835516"/>
          </a:xfrm>
          <a:prstGeom prst="rect">
            <a:avLst/>
          </a:prstGeom>
        </p:spPr>
      </p:pic>
      <p:pic>
        <p:nvPicPr>
          <p:cNvPr id="3" name="2 - Εικόνα" descr="GREEK ATHENA.jpg"/>
          <p:cNvPicPr>
            <a:picLocks noChangeAspect="1"/>
          </p:cNvPicPr>
          <p:nvPr/>
        </p:nvPicPr>
        <p:blipFill>
          <a:blip r:embed="rId3"/>
          <a:stretch>
            <a:fillRect/>
          </a:stretch>
        </p:blipFill>
        <p:spPr>
          <a:xfrm>
            <a:off x="4929190" y="285728"/>
            <a:ext cx="3143272" cy="5687191"/>
          </a:xfrm>
          <a:prstGeom prst="rect">
            <a:avLst/>
          </a:prstGeom>
        </p:spPr>
      </p:pic>
      <p:sp>
        <p:nvSpPr>
          <p:cNvPr id="4" name="3 - Ορθογώνιο"/>
          <p:cNvSpPr/>
          <p:nvPr/>
        </p:nvSpPr>
        <p:spPr>
          <a:xfrm>
            <a:off x="785786" y="5934670"/>
            <a:ext cx="7251151"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l-GR"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ΑΡΗΣ                ΑΘΗΝΑ</a:t>
            </a:r>
            <a:endParaRPr lang="el-G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1 - Εικόνα" descr="GREEK APOLLO.jpg"/>
          <p:cNvPicPr>
            <a:picLocks noChangeAspect="1"/>
          </p:cNvPicPr>
          <p:nvPr/>
        </p:nvPicPr>
        <p:blipFill>
          <a:blip r:embed="rId2"/>
          <a:stretch>
            <a:fillRect/>
          </a:stretch>
        </p:blipFill>
        <p:spPr>
          <a:xfrm>
            <a:off x="285720" y="214290"/>
            <a:ext cx="4357718" cy="5286388"/>
          </a:xfrm>
          <a:prstGeom prst="rect">
            <a:avLst/>
          </a:prstGeom>
        </p:spPr>
      </p:pic>
      <p:pic>
        <p:nvPicPr>
          <p:cNvPr id="3" name="2 - Εικόνα" descr="GREEK -aqua+32+-+cover+changed.jpeg"/>
          <p:cNvPicPr>
            <a:picLocks noChangeAspect="1"/>
          </p:cNvPicPr>
          <p:nvPr/>
        </p:nvPicPr>
        <p:blipFill>
          <a:blip r:embed="rId3" cstate="print"/>
          <a:stretch>
            <a:fillRect/>
          </a:stretch>
        </p:blipFill>
        <p:spPr>
          <a:xfrm>
            <a:off x="4929190" y="177246"/>
            <a:ext cx="3571900" cy="5424092"/>
          </a:xfrm>
          <a:prstGeom prst="rect">
            <a:avLst/>
          </a:prstGeom>
        </p:spPr>
      </p:pic>
      <p:sp>
        <p:nvSpPr>
          <p:cNvPr id="4" name="3 - Ορθογώνιο"/>
          <p:cNvSpPr/>
          <p:nvPr/>
        </p:nvSpPr>
        <p:spPr>
          <a:xfrm>
            <a:off x="428596" y="5715016"/>
            <a:ext cx="8191973"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l-G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ΑΠΟΛΛΩΝ        ΓΟΡΓΟΝΑ                   </a:t>
            </a:r>
            <a:endParaRPr lang="el-G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1 - Εικόνα" descr="Greco_roman.jpg"/>
          <p:cNvPicPr>
            <a:picLocks noChangeAspect="1"/>
          </p:cNvPicPr>
          <p:nvPr/>
        </p:nvPicPr>
        <p:blipFill>
          <a:blip r:embed="rId2"/>
          <a:stretch>
            <a:fillRect/>
          </a:stretch>
        </p:blipFill>
        <p:spPr>
          <a:xfrm>
            <a:off x="0" y="524858"/>
            <a:ext cx="9144000" cy="5808283"/>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pic>
        <p:nvPicPr>
          <p:cNvPr id="2" name="1 - Εικόνα" descr="GREEK HERC.jpg"/>
          <p:cNvPicPr>
            <a:picLocks noChangeAspect="1"/>
          </p:cNvPicPr>
          <p:nvPr/>
        </p:nvPicPr>
        <p:blipFill>
          <a:blip r:embed="rId2"/>
          <a:stretch>
            <a:fillRect/>
          </a:stretch>
        </p:blipFill>
        <p:spPr>
          <a:xfrm>
            <a:off x="133365" y="285729"/>
            <a:ext cx="4438635" cy="6243680"/>
          </a:xfrm>
          <a:prstGeom prst="rect">
            <a:avLst/>
          </a:prstGeom>
        </p:spPr>
      </p:pic>
      <p:pic>
        <p:nvPicPr>
          <p:cNvPr id="3" name="2 - Εικόνα" descr="GREEK Herc4.jpg"/>
          <p:cNvPicPr>
            <a:picLocks noChangeAspect="1"/>
          </p:cNvPicPr>
          <p:nvPr/>
        </p:nvPicPr>
        <p:blipFill>
          <a:blip r:embed="rId3"/>
          <a:stretch>
            <a:fillRect/>
          </a:stretch>
        </p:blipFill>
        <p:spPr>
          <a:xfrm>
            <a:off x="4798968" y="285728"/>
            <a:ext cx="4059311" cy="6286544"/>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1 - Εικόνα" descr="GREEK HERCULES.jpg"/>
          <p:cNvPicPr>
            <a:picLocks noChangeAspect="1"/>
          </p:cNvPicPr>
          <p:nvPr/>
        </p:nvPicPr>
        <p:blipFill>
          <a:blip r:embed="rId2"/>
          <a:stretch>
            <a:fillRect/>
          </a:stretch>
        </p:blipFill>
        <p:spPr>
          <a:xfrm>
            <a:off x="357158" y="285727"/>
            <a:ext cx="4071966" cy="6304761"/>
          </a:xfrm>
          <a:prstGeom prst="rect">
            <a:avLst/>
          </a:prstGeom>
        </p:spPr>
      </p:pic>
      <p:pic>
        <p:nvPicPr>
          <p:cNvPr id="3" name="2 - Εικόνα" descr="GREEK Hercules126.jpg"/>
          <p:cNvPicPr>
            <a:picLocks noChangeAspect="1"/>
          </p:cNvPicPr>
          <p:nvPr/>
        </p:nvPicPr>
        <p:blipFill>
          <a:blip r:embed="rId3"/>
          <a:stretch>
            <a:fillRect/>
          </a:stretch>
        </p:blipFill>
        <p:spPr>
          <a:xfrm>
            <a:off x="4643438" y="214290"/>
            <a:ext cx="4096638" cy="635798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10744928_10201838246437943_1292399558_n.jpg"/>
          <p:cNvPicPr>
            <a:picLocks noChangeAspect="1"/>
          </p:cNvPicPr>
          <p:nvPr/>
        </p:nvPicPr>
        <p:blipFill>
          <a:blip r:embed="rId2"/>
          <a:stretch>
            <a:fillRect/>
          </a:stretch>
        </p:blipFill>
        <p:spPr>
          <a:xfrm>
            <a:off x="0" y="0"/>
            <a:ext cx="5833242" cy="6858000"/>
          </a:xfrm>
          <a:prstGeom prst="rect">
            <a:avLst/>
          </a:prstGeom>
        </p:spPr>
      </p:pic>
      <p:pic>
        <p:nvPicPr>
          <p:cNvPr id="6" name="5 - Εικόνα" descr="images (3).jpg"/>
          <p:cNvPicPr>
            <a:picLocks noChangeAspect="1"/>
          </p:cNvPicPr>
          <p:nvPr/>
        </p:nvPicPr>
        <p:blipFill>
          <a:blip r:embed="rId3"/>
          <a:stretch>
            <a:fillRect/>
          </a:stretch>
        </p:blipFill>
        <p:spPr>
          <a:xfrm>
            <a:off x="4714844" y="0"/>
            <a:ext cx="4429156" cy="6858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pic>
        <p:nvPicPr>
          <p:cNvPr id="2" name="1 - Εικόνα" descr="GREEK incrhercsott.jpg"/>
          <p:cNvPicPr>
            <a:picLocks noChangeAspect="1"/>
          </p:cNvPicPr>
          <p:nvPr/>
        </p:nvPicPr>
        <p:blipFill>
          <a:blip r:embed="rId2"/>
          <a:stretch>
            <a:fillRect/>
          </a:stretch>
        </p:blipFill>
        <p:spPr>
          <a:xfrm>
            <a:off x="285720" y="214290"/>
            <a:ext cx="4214842" cy="6286544"/>
          </a:xfrm>
          <a:prstGeom prst="rect">
            <a:avLst/>
          </a:prstGeom>
        </p:spPr>
      </p:pic>
      <p:pic>
        <p:nvPicPr>
          <p:cNvPr id="3" name="2 - Εικόνα" descr="GREEK ODYSSEY.jpg"/>
          <p:cNvPicPr>
            <a:picLocks noChangeAspect="1"/>
          </p:cNvPicPr>
          <p:nvPr/>
        </p:nvPicPr>
        <p:blipFill>
          <a:blip r:embed="rId3"/>
          <a:stretch>
            <a:fillRect/>
          </a:stretch>
        </p:blipFill>
        <p:spPr>
          <a:xfrm>
            <a:off x="4643438" y="214290"/>
            <a:ext cx="4139549" cy="635798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1 - Εικόνα" descr="HERCULES ISSUE.jpg"/>
          <p:cNvPicPr>
            <a:picLocks noChangeAspect="1"/>
          </p:cNvPicPr>
          <p:nvPr/>
        </p:nvPicPr>
        <p:blipFill>
          <a:blip r:embed="rId3"/>
          <a:stretch>
            <a:fillRect/>
          </a:stretch>
        </p:blipFill>
        <p:spPr>
          <a:xfrm>
            <a:off x="214282" y="214290"/>
            <a:ext cx="4082172" cy="6286544"/>
          </a:xfrm>
          <a:prstGeom prst="rect">
            <a:avLst/>
          </a:prstGeom>
        </p:spPr>
      </p:pic>
      <p:pic>
        <p:nvPicPr>
          <p:cNvPr id="3" name="2 - Εικόνα" descr="HERCULES &amp; THOR.jpg"/>
          <p:cNvPicPr>
            <a:picLocks noChangeAspect="1"/>
          </p:cNvPicPr>
          <p:nvPr/>
        </p:nvPicPr>
        <p:blipFill>
          <a:blip r:embed="rId4"/>
          <a:stretch>
            <a:fillRect/>
          </a:stretch>
        </p:blipFill>
        <p:spPr>
          <a:xfrm>
            <a:off x="4357686" y="285728"/>
            <a:ext cx="4655330" cy="621510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1 - Εικόνα" descr="greek-poseidon.jpg"/>
          <p:cNvPicPr>
            <a:picLocks noChangeAspect="1"/>
          </p:cNvPicPr>
          <p:nvPr/>
        </p:nvPicPr>
        <p:blipFill>
          <a:blip r:embed="rId2"/>
          <a:stretch>
            <a:fillRect/>
          </a:stretch>
        </p:blipFill>
        <p:spPr>
          <a:xfrm>
            <a:off x="428596" y="285728"/>
            <a:ext cx="8358246" cy="628652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1 - Εικόνα" descr="HERCULES.jpg"/>
          <p:cNvPicPr>
            <a:picLocks noChangeAspect="1"/>
          </p:cNvPicPr>
          <p:nvPr/>
        </p:nvPicPr>
        <p:blipFill>
          <a:blip r:embed="rId2"/>
          <a:stretch>
            <a:fillRect/>
          </a:stretch>
        </p:blipFill>
        <p:spPr>
          <a:xfrm>
            <a:off x="285720" y="285727"/>
            <a:ext cx="2040711" cy="3000397"/>
          </a:xfrm>
          <a:prstGeom prst="rect">
            <a:avLst/>
          </a:prstGeom>
        </p:spPr>
      </p:pic>
      <p:pic>
        <p:nvPicPr>
          <p:cNvPr id="3" name="2 - Εικόνα" descr="GREEK _wwdc.png"/>
          <p:cNvPicPr>
            <a:picLocks noChangeAspect="1"/>
          </p:cNvPicPr>
          <p:nvPr/>
        </p:nvPicPr>
        <p:blipFill>
          <a:blip r:embed="rId3" cstate="print"/>
          <a:stretch>
            <a:fillRect/>
          </a:stretch>
        </p:blipFill>
        <p:spPr>
          <a:xfrm>
            <a:off x="2500298" y="285728"/>
            <a:ext cx="2250296" cy="3000395"/>
          </a:xfrm>
          <a:prstGeom prst="rect">
            <a:avLst/>
          </a:prstGeom>
        </p:spPr>
      </p:pic>
      <p:pic>
        <p:nvPicPr>
          <p:cNvPr id="4" name="3 - Εικόνα" descr="GREEK X_men_the_phoenix_force_by_tomzj1-d5gyhan.jpg"/>
          <p:cNvPicPr>
            <a:picLocks noChangeAspect="1"/>
          </p:cNvPicPr>
          <p:nvPr/>
        </p:nvPicPr>
        <p:blipFill>
          <a:blip r:embed="rId4" cstate="print"/>
          <a:stretch>
            <a:fillRect/>
          </a:stretch>
        </p:blipFill>
        <p:spPr>
          <a:xfrm>
            <a:off x="5000628" y="285728"/>
            <a:ext cx="3926626" cy="6357934"/>
          </a:xfrm>
          <a:prstGeom prst="rect">
            <a:avLst/>
          </a:prstGeom>
        </p:spPr>
      </p:pic>
      <p:pic>
        <p:nvPicPr>
          <p:cNvPr id="5" name="4 - Εικόνα" descr="GREEK 1.jpg"/>
          <p:cNvPicPr>
            <a:picLocks noChangeAspect="1"/>
          </p:cNvPicPr>
          <p:nvPr/>
        </p:nvPicPr>
        <p:blipFill>
          <a:blip r:embed="rId5"/>
          <a:stretch>
            <a:fillRect/>
          </a:stretch>
        </p:blipFill>
        <p:spPr>
          <a:xfrm>
            <a:off x="285720" y="3357562"/>
            <a:ext cx="4572032" cy="3282948"/>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1 - Εικόνα" descr="GREEK 13071.jpg"/>
          <p:cNvPicPr>
            <a:picLocks noChangeAspect="1"/>
          </p:cNvPicPr>
          <p:nvPr/>
        </p:nvPicPr>
        <p:blipFill>
          <a:blip r:embed="rId2"/>
          <a:stretch>
            <a:fillRect/>
          </a:stretch>
        </p:blipFill>
        <p:spPr>
          <a:xfrm>
            <a:off x="214282" y="285728"/>
            <a:ext cx="4095669" cy="6215106"/>
          </a:xfrm>
          <a:prstGeom prst="rect">
            <a:avLst/>
          </a:prstGeom>
        </p:spPr>
      </p:pic>
      <p:pic>
        <p:nvPicPr>
          <p:cNvPr id="3" name="2 - Εικόνα" descr="GREEK _hercules_vs_spidey_03_super.jpg"/>
          <p:cNvPicPr>
            <a:picLocks noChangeAspect="1"/>
          </p:cNvPicPr>
          <p:nvPr/>
        </p:nvPicPr>
        <p:blipFill>
          <a:blip r:embed="rId3"/>
          <a:stretch>
            <a:fillRect/>
          </a:stretch>
        </p:blipFill>
        <p:spPr>
          <a:xfrm>
            <a:off x="4590874" y="357166"/>
            <a:ext cx="4011100" cy="6143668"/>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pic>
        <p:nvPicPr>
          <p:cNvPr id="2" name="1 - Εικόνα" descr="GREEK athena_origin_2_super.jpg"/>
          <p:cNvPicPr>
            <a:picLocks noChangeAspect="1"/>
          </p:cNvPicPr>
          <p:nvPr/>
        </p:nvPicPr>
        <p:blipFill>
          <a:blip r:embed="rId2"/>
          <a:stretch>
            <a:fillRect/>
          </a:stretch>
        </p:blipFill>
        <p:spPr>
          <a:xfrm>
            <a:off x="142844" y="214290"/>
            <a:ext cx="5429288" cy="6496050"/>
          </a:xfrm>
          <a:prstGeom prst="rect">
            <a:avLst/>
          </a:prstGeom>
        </p:spPr>
      </p:pic>
      <p:pic>
        <p:nvPicPr>
          <p:cNvPr id="3" name="2 - Εικόνα" descr="GREEK achilles__03__005__01_.png"/>
          <p:cNvPicPr>
            <a:picLocks noChangeAspect="1"/>
          </p:cNvPicPr>
          <p:nvPr/>
        </p:nvPicPr>
        <p:blipFill>
          <a:blip r:embed="rId3"/>
          <a:stretch>
            <a:fillRect/>
          </a:stretch>
        </p:blipFill>
        <p:spPr>
          <a:xfrm>
            <a:off x="5699340" y="571481"/>
            <a:ext cx="3383530" cy="571504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pic>
        <p:nvPicPr>
          <p:cNvPr id="2" name="1 - Εικόνα" descr="GREEK -Amazon-Soldiers.jpg"/>
          <p:cNvPicPr>
            <a:picLocks noChangeAspect="1"/>
          </p:cNvPicPr>
          <p:nvPr/>
        </p:nvPicPr>
        <p:blipFill>
          <a:blip r:embed="rId2"/>
          <a:stretch>
            <a:fillRect/>
          </a:stretch>
        </p:blipFill>
        <p:spPr>
          <a:xfrm>
            <a:off x="285720" y="285728"/>
            <a:ext cx="8572560" cy="4929222"/>
          </a:xfrm>
          <a:prstGeom prst="rect">
            <a:avLst/>
          </a:prstGeom>
        </p:spPr>
      </p:pic>
      <p:sp>
        <p:nvSpPr>
          <p:cNvPr id="3" name="2 - Ορθογώνιο"/>
          <p:cNvSpPr/>
          <p:nvPr/>
        </p:nvSpPr>
        <p:spPr>
          <a:xfrm>
            <a:off x="928662" y="5357826"/>
            <a:ext cx="6643734"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l-GR"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ΑΜΑΖΟΝΕΣ</a:t>
            </a:r>
            <a:endParaRPr lang="el-G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1 - Εικόνα" descr="GREEK ELEKTRA.jpg"/>
          <p:cNvPicPr>
            <a:picLocks noChangeAspect="1"/>
          </p:cNvPicPr>
          <p:nvPr/>
        </p:nvPicPr>
        <p:blipFill>
          <a:blip r:embed="rId2"/>
          <a:stretch>
            <a:fillRect/>
          </a:stretch>
        </p:blipFill>
        <p:spPr>
          <a:xfrm>
            <a:off x="214282" y="285728"/>
            <a:ext cx="4144202" cy="6286544"/>
          </a:xfrm>
          <a:prstGeom prst="rect">
            <a:avLst/>
          </a:prstGeom>
        </p:spPr>
      </p:pic>
      <p:pic>
        <p:nvPicPr>
          <p:cNvPr id="3" name="2 - Εικόνα" descr="ELEKTRA #1 SIENKIEWICZ.jpg"/>
          <p:cNvPicPr>
            <a:picLocks noChangeAspect="1"/>
          </p:cNvPicPr>
          <p:nvPr/>
        </p:nvPicPr>
        <p:blipFill>
          <a:blip r:embed="rId3"/>
          <a:stretch>
            <a:fillRect/>
          </a:stretch>
        </p:blipFill>
        <p:spPr>
          <a:xfrm>
            <a:off x="4500562" y="285728"/>
            <a:ext cx="4143404" cy="629044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1 - Εικόνα" descr="GREEK the_olympians.jpg"/>
          <p:cNvPicPr>
            <a:picLocks noChangeAspect="1"/>
          </p:cNvPicPr>
          <p:nvPr/>
        </p:nvPicPr>
        <p:blipFill>
          <a:blip r:embed="rId3"/>
          <a:stretch>
            <a:fillRect/>
          </a:stretch>
        </p:blipFill>
        <p:spPr>
          <a:xfrm>
            <a:off x="285719" y="537388"/>
            <a:ext cx="8627919" cy="582057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1 - Εικόνα" descr="GREEK Gargareans.jpg"/>
          <p:cNvPicPr>
            <a:picLocks noChangeAspect="1"/>
          </p:cNvPicPr>
          <p:nvPr/>
        </p:nvPicPr>
        <p:blipFill>
          <a:blip r:embed="rId2"/>
          <a:stretch>
            <a:fillRect/>
          </a:stretch>
        </p:blipFill>
        <p:spPr>
          <a:xfrm>
            <a:off x="285720" y="571480"/>
            <a:ext cx="4467783" cy="4572032"/>
          </a:xfrm>
          <a:prstGeom prst="rect">
            <a:avLst/>
          </a:prstGeom>
        </p:spPr>
      </p:pic>
      <p:pic>
        <p:nvPicPr>
          <p:cNvPr id="3" name="2 - Εικόνα" descr="GREEK olympian_gods__03__001__01_.png"/>
          <p:cNvPicPr>
            <a:picLocks noChangeAspect="1"/>
          </p:cNvPicPr>
          <p:nvPr/>
        </p:nvPicPr>
        <p:blipFill>
          <a:blip r:embed="rId3"/>
          <a:stretch>
            <a:fillRect/>
          </a:stretch>
        </p:blipFill>
        <p:spPr>
          <a:xfrm>
            <a:off x="4786314" y="500042"/>
            <a:ext cx="4133844" cy="4643470"/>
          </a:xfrm>
          <a:prstGeom prst="rect">
            <a:avLst/>
          </a:prstGeom>
        </p:spPr>
      </p:pic>
      <p:sp>
        <p:nvSpPr>
          <p:cNvPr id="4" name="3 - Ορθογώνιο"/>
          <p:cNvSpPr/>
          <p:nvPr/>
        </p:nvSpPr>
        <p:spPr>
          <a:xfrm>
            <a:off x="1" y="5286388"/>
            <a:ext cx="9144000" cy="923330"/>
          </a:xfrm>
          <a:prstGeom prst="rect">
            <a:avLst/>
          </a:prstGeom>
          <a:noFill/>
        </p:spPr>
        <p:txBody>
          <a:bodyPr wrap="squar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ΘΝΗΤΟΙ ΚΑΙ ΘΕΟΙ ΣΤΑ ΚΟΜΙΚΣ</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6908"/>
          </a:xfrm>
        </p:spPr>
        <p:txBody>
          <a:bodyPr>
            <a:normAutofit fontScale="90000"/>
          </a:bodyPr>
          <a:lstStyle/>
          <a:p>
            <a:r>
              <a:rPr lang="en-US" b="1" dirty="0" smtClean="0">
                <a:solidFill>
                  <a:srgbClr val="0070C0"/>
                </a:solidFill>
                <a:latin typeface="AR DESTINE" pitchFamily="2" charset="0"/>
              </a:rPr>
              <a:t>CAPTAIN AMERICA </a:t>
            </a:r>
            <a:r>
              <a:rPr lang="el-GR" dirty="0" smtClean="0"/>
              <a:t>: </a:t>
            </a:r>
            <a:r>
              <a:rPr lang="el-GR" sz="3100" i="1" dirty="0" smtClean="0"/>
              <a:t>ένας ήρωας – «προϊόν» του Β’ Παγκοσμίου Πολέμου </a:t>
            </a:r>
            <a:r>
              <a:rPr lang="el-GR" dirty="0" smtClean="0"/>
              <a:t>(1942).</a:t>
            </a:r>
            <a:endParaRPr lang="el-GR" dirty="0"/>
          </a:p>
        </p:txBody>
      </p:sp>
      <p:pic>
        <p:nvPicPr>
          <p:cNvPr id="3" name="2 - Εικόνα" descr="CAPTAIN AMERICA.jpg"/>
          <p:cNvPicPr>
            <a:picLocks noChangeAspect="1"/>
          </p:cNvPicPr>
          <p:nvPr/>
        </p:nvPicPr>
        <p:blipFill>
          <a:blip r:embed="rId2"/>
          <a:stretch>
            <a:fillRect/>
          </a:stretch>
        </p:blipFill>
        <p:spPr>
          <a:xfrm>
            <a:off x="5000628" y="1285860"/>
            <a:ext cx="3977179" cy="5214974"/>
          </a:xfrm>
          <a:prstGeom prst="rect">
            <a:avLst/>
          </a:prstGeom>
        </p:spPr>
      </p:pic>
      <p:pic>
        <p:nvPicPr>
          <p:cNvPr id="4" name="3 - Εικόνα" descr="Captain-America-Runs-Stan-Lee-and-Jack-Kirby.png"/>
          <p:cNvPicPr>
            <a:picLocks noChangeAspect="1"/>
          </p:cNvPicPr>
          <p:nvPr/>
        </p:nvPicPr>
        <p:blipFill>
          <a:blip r:embed="rId3"/>
          <a:stretch>
            <a:fillRect/>
          </a:stretch>
        </p:blipFill>
        <p:spPr>
          <a:xfrm>
            <a:off x="214282" y="1285860"/>
            <a:ext cx="4963061" cy="5214974"/>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1 - Εικόνα" descr="GREEK herculeshulk4.jpg"/>
          <p:cNvPicPr>
            <a:picLocks noChangeAspect="1"/>
          </p:cNvPicPr>
          <p:nvPr/>
        </p:nvPicPr>
        <p:blipFill>
          <a:blip r:embed="rId2"/>
          <a:stretch>
            <a:fillRect/>
          </a:stretch>
        </p:blipFill>
        <p:spPr>
          <a:xfrm>
            <a:off x="0" y="0"/>
            <a:ext cx="4490810" cy="6858000"/>
          </a:xfrm>
          <a:prstGeom prst="rect">
            <a:avLst/>
          </a:prstGeom>
        </p:spPr>
      </p:pic>
      <p:pic>
        <p:nvPicPr>
          <p:cNvPr id="4" name="3 - Εικόνα" descr="ELEKTRA 1.jpg"/>
          <p:cNvPicPr>
            <a:picLocks noChangeAspect="1"/>
          </p:cNvPicPr>
          <p:nvPr/>
        </p:nvPicPr>
        <p:blipFill>
          <a:blip r:embed="rId3"/>
          <a:stretch>
            <a:fillRect/>
          </a:stretch>
        </p:blipFill>
        <p:spPr>
          <a:xfrm>
            <a:off x="4709786" y="0"/>
            <a:ext cx="4434214"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857232"/>
            <a:ext cx="7858180" cy="857256"/>
          </a:xfrm>
        </p:spPr>
        <p:txBody>
          <a:bodyPr>
            <a:noAutofit/>
          </a:bodyPr>
          <a:lstStyle/>
          <a:p>
            <a:r>
              <a:rPr lang="el-GR" sz="2000" dirty="0" smtClean="0"/>
              <a:t>Από τις σπάνιες περιπτώσεις εικονογραφημένων όπου οι κακοί παίρνουν για λίγο «την θέση» των ηρώων, λόγω ανωτέρας βίας (</a:t>
            </a:r>
            <a:r>
              <a:rPr lang="el-GR" sz="2000" i="1" dirty="0" smtClean="0"/>
              <a:t>π.χ. μετάνοια, επιδίωξη μείωσης ποινής, κ.τ.λ.) </a:t>
            </a:r>
            <a:r>
              <a:rPr lang="el-GR" sz="2000" dirty="0" smtClean="0"/>
              <a:t>είναι τίτλοι κόμικς όπως το πιο γνωστό </a:t>
            </a:r>
            <a:r>
              <a:rPr lang="en-US" sz="2000" b="1" dirty="0" smtClean="0"/>
              <a:t>“Suicide Squad” </a:t>
            </a:r>
            <a:r>
              <a:rPr lang="en-US" sz="2000" dirty="0" smtClean="0"/>
              <a:t>–  </a:t>
            </a:r>
            <a:r>
              <a:rPr lang="en-US" sz="2000" i="1" dirty="0" smtClean="0">
                <a:solidFill>
                  <a:srgbClr val="FF0000"/>
                </a:solidFill>
              </a:rPr>
              <a:t>Joker, Harley Quinn, Dead shoot, Mr.  Boomerang, death</a:t>
            </a:r>
            <a:r>
              <a:rPr lang="el-GR" sz="2000" i="1" dirty="0" smtClean="0">
                <a:solidFill>
                  <a:srgbClr val="FF0000"/>
                </a:solidFill>
              </a:rPr>
              <a:t> </a:t>
            </a:r>
            <a:r>
              <a:rPr lang="en-US" sz="2000" i="1" dirty="0" smtClean="0">
                <a:solidFill>
                  <a:srgbClr val="FF0000"/>
                </a:solidFill>
              </a:rPr>
              <a:t>stroke, shark –man </a:t>
            </a:r>
            <a:r>
              <a:rPr lang="el-GR" sz="2000" dirty="0" smtClean="0"/>
              <a:t>και σωρό άλλοι ποινικοί, όπου αναγκάζονται να εργαστούν με την αμερικανική κυβέρνηση σε επικίνδυνες αποστολές προκειμένου να πετύχουν μείωση της ποινής φυλάκισής τους…</a:t>
            </a:r>
            <a:endParaRPr lang="el-GR" sz="2000" dirty="0"/>
          </a:p>
        </p:txBody>
      </p:sp>
      <p:pic>
        <p:nvPicPr>
          <p:cNvPr id="3" name="2 - Εικόνα" descr="New_Suicide_Squad_Vol_1-1_Cover-2.jpg"/>
          <p:cNvPicPr>
            <a:picLocks noChangeAspect="1"/>
          </p:cNvPicPr>
          <p:nvPr/>
        </p:nvPicPr>
        <p:blipFill>
          <a:blip r:embed="rId3" cstate="print"/>
          <a:stretch>
            <a:fillRect/>
          </a:stretch>
        </p:blipFill>
        <p:spPr>
          <a:xfrm>
            <a:off x="285720" y="2428868"/>
            <a:ext cx="2740850" cy="4214818"/>
          </a:xfrm>
          <a:prstGeom prst="rect">
            <a:avLst/>
          </a:prstGeom>
        </p:spPr>
      </p:pic>
      <p:pic>
        <p:nvPicPr>
          <p:cNvPr id="4" name="3 - Εικόνα" descr="5a6030ac39ad0e18826614cc2c05c00f_xl.jpg"/>
          <p:cNvPicPr>
            <a:picLocks noChangeAspect="1"/>
          </p:cNvPicPr>
          <p:nvPr/>
        </p:nvPicPr>
        <p:blipFill>
          <a:blip r:embed="rId4"/>
          <a:stretch>
            <a:fillRect/>
          </a:stretch>
        </p:blipFill>
        <p:spPr>
          <a:xfrm>
            <a:off x="3143240" y="2428868"/>
            <a:ext cx="2770589" cy="4262444"/>
          </a:xfrm>
          <a:prstGeom prst="rect">
            <a:avLst/>
          </a:prstGeom>
        </p:spPr>
      </p:pic>
      <p:pic>
        <p:nvPicPr>
          <p:cNvPr id="5" name="4 - Εικόνα" descr="Suicide_Squad_Vol_4-8_Cover-1 (1).jpg"/>
          <p:cNvPicPr>
            <a:picLocks noChangeAspect="1"/>
          </p:cNvPicPr>
          <p:nvPr/>
        </p:nvPicPr>
        <p:blipFill>
          <a:blip r:embed="rId5" cstate="print"/>
          <a:stretch>
            <a:fillRect/>
          </a:stretch>
        </p:blipFill>
        <p:spPr>
          <a:xfrm>
            <a:off x="6000760" y="2428868"/>
            <a:ext cx="2790661" cy="428628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1 - Ορθογώνιο"/>
          <p:cNvSpPr/>
          <p:nvPr/>
        </p:nvSpPr>
        <p:spPr>
          <a:xfrm>
            <a:off x="199731" y="0"/>
            <a:ext cx="8944269"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l-G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Άλλα </a:t>
            </a:r>
            <a:r>
              <a:rPr lang="el-GR" sz="54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κομικσ</a:t>
            </a:r>
            <a:r>
              <a:rPr lang="el-G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με </a:t>
            </a:r>
            <a:r>
              <a:rPr lang="el-GR" sz="54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ηρωεσ…εποχησ</a:t>
            </a:r>
            <a:r>
              <a:rPr lang="el-GR"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l-GR"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3" name="2 - Εικόνα" descr="996105_10151928354293137_929791539_n.jpg"/>
          <p:cNvPicPr>
            <a:picLocks noChangeAspect="1"/>
          </p:cNvPicPr>
          <p:nvPr/>
        </p:nvPicPr>
        <p:blipFill>
          <a:blip r:embed="rId2"/>
          <a:stretch>
            <a:fillRect/>
          </a:stretch>
        </p:blipFill>
        <p:spPr>
          <a:xfrm>
            <a:off x="1142977" y="1928802"/>
            <a:ext cx="3467404" cy="4714884"/>
          </a:xfrm>
          <a:prstGeom prst="rect">
            <a:avLst/>
          </a:prstGeom>
        </p:spPr>
      </p:pic>
      <p:pic>
        <p:nvPicPr>
          <p:cNvPr id="4" name="3 - Εικόνα" descr="1520691_403096899835688_407616933_n.jpg"/>
          <p:cNvPicPr>
            <a:picLocks noChangeAspect="1"/>
          </p:cNvPicPr>
          <p:nvPr/>
        </p:nvPicPr>
        <p:blipFill>
          <a:blip r:embed="rId3"/>
          <a:stretch>
            <a:fillRect/>
          </a:stretch>
        </p:blipFill>
        <p:spPr>
          <a:xfrm>
            <a:off x="4857752" y="1928802"/>
            <a:ext cx="3579770" cy="4786322"/>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3" name="2 - Εικόνα" descr="11.jpg"/>
          <p:cNvPicPr>
            <a:picLocks noChangeAspect="1"/>
          </p:cNvPicPr>
          <p:nvPr/>
        </p:nvPicPr>
        <p:blipFill>
          <a:blip r:embed="rId2"/>
          <a:stretch>
            <a:fillRect/>
          </a:stretch>
        </p:blipFill>
        <p:spPr>
          <a:xfrm>
            <a:off x="357158" y="357166"/>
            <a:ext cx="3947263" cy="6072206"/>
          </a:xfrm>
          <a:prstGeom prst="rect">
            <a:avLst/>
          </a:prstGeom>
        </p:spPr>
      </p:pic>
      <p:pic>
        <p:nvPicPr>
          <p:cNvPr id="4" name="3 - Εικόνα" descr="1779128_10203196131923561_1351754659_n.jpg"/>
          <p:cNvPicPr>
            <a:picLocks noChangeAspect="1"/>
          </p:cNvPicPr>
          <p:nvPr/>
        </p:nvPicPr>
        <p:blipFill>
          <a:blip r:embed="rId3"/>
          <a:stretch>
            <a:fillRect/>
          </a:stretch>
        </p:blipFill>
        <p:spPr>
          <a:xfrm>
            <a:off x="4714876" y="357166"/>
            <a:ext cx="4000528" cy="612080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p:bgPr>
    </p:bg>
    <p:spTree>
      <p:nvGrpSpPr>
        <p:cNvPr id="1" name=""/>
        <p:cNvGrpSpPr/>
        <p:nvPr/>
      </p:nvGrpSpPr>
      <p:grpSpPr>
        <a:xfrm>
          <a:off x="0" y="0"/>
          <a:ext cx="0" cy="0"/>
          <a:chOff x="0" y="0"/>
          <a:chExt cx="0" cy="0"/>
        </a:xfrm>
      </p:grpSpPr>
      <p:pic>
        <p:nvPicPr>
          <p:cNvPr id="3" name="2 - Εικόνα" descr="19.jpg"/>
          <p:cNvPicPr>
            <a:picLocks noChangeAspect="1"/>
          </p:cNvPicPr>
          <p:nvPr/>
        </p:nvPicPr>
        <p:blipFill>
          <a:blip r:embed="rId2"/>
          <a:stretch>
            <a:fillRect/>
          </a:stretch>
        </p:blipFill>
        <p:spPr>
          <a:xfrm>
            <a:off x="4714876" y="214290"/>
            <a:ext cx="4087229" cy="6285250"/>
          </a:xfrm>
          <a:prstGeom prst="rect">
            <a:avLst/>
          </a:prstGeom>
        </p:spPr>
      </p:pic>
      <p:pic>
        <p:nvPicPr>
          <p:cNvPr id="4" name="3 - Εικόνα" descr="844641.jpg"/>
          <p:cNvPicPr>
            <a:picLocks noChangeAspect="1"/>
          </p:cNvPicPr>
          <p:nvPr/>
        </p:nvPicPr>
        <p:blipFill>
          <a:blip r:embed="rId3"/>
          <a:stretch>
            <a:fillRect/>
          </a:stretch>
        </p:blipFill>
        <p:spPr>
          <a:xfrm>
            <a:off x="500034" y="285728"/>
            <a:ext cx="3952876" cy="613684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1 - Ορθογώνιο"/>
          <p:cNvSpPr/>
          <p:nvPr/>
        </p:nvSpPr>
        <p:spPr>
          <a:xfrm>
            <a:off x="0" y="0"/>
            <a:ext cx="9144000" cy="2585323"/>
          </a:xfrm>
          <a:prstGeom prst="rect">
            <a:avLst/>
          </a:prstGeom>
          <a:noFill/>
        </p:spPr>
        <p:txBody>
          <a:bodyPr wrap="square" lIns="91440" tIns="45720" rIns="91440" bIns="45720">
            <a:spAutoFit/>
          </a:bodyPr>
          <a:lstStyle/>
          <a:p>
            <a:pPr algn="ctr"/>
            <a:r>
              <a:rPr lang="el-G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…και τέλος: ΜΕΡΙΚΟΙ άλλοι –ίσως όχι τόσο γν</a:t>
            </a:r>
            <a:r>
              <a:rPr lang="el-GR"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ωστοί- </a:t>
            </a: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superheroes!</a:t>
            </a:r>
            <a:endParaRPr lang="el-G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3" name="2 - Εικόνα" descr="1557504_632862716762133_190771430_n.jpg"/>
          <p:cNvPicPr>
            <a:picLocks noChangeAspect="1"/>
          </p:cNvPicPr>
          <p:nvPr/>
        </p:nvPicPr>
        <p:blipFill>
          <a:blip r:embed="rId2"/>
          <a:stretch>
            <a:fillRect/>
          </a:stretch>
        </p:blipFill>
        <p:spPr>
          <a:xfrm>
            <a:off x="285720" y="2571744"/>
            <a:ext cx="2643207" cy="4078386"/>
          </a:xfrm>
          <a:prstGeom prst="rect">
            <a:avLst/>
          </a:prstGeom>
        </p:spPr>
      </p:pic>
      <p:pic>
        <p:nvPicPr>
          <p:cNvPr id="4" name="3 - Εικόνα" descr="1907570_266751706822216_1527839125_n.jpg"/>
          <p:cNvPicPr>
            <a:picLocks noChangeAspect="1"/>
          </p:cNvPicPr>
          <p:nvPr/>
        </p:nvPicPr>
        <p:blipFill>
          <a:blip r:embed="rId3"/>
          <a:stretch>
            <a:fillRect/>
          </a:stretch>
        </p:blipFill>
        <p:spPr>
          <a:xfrm>
            <a:off x="3071802" y="2643182"/>
            <a:ext cx="3163977" cy="4010542"/>
          </a:xfrm>
          <a:prstGeom prst="rect">
            <a:avLst/>
          </a:prstGeom>
        </p:spPr>
      </p:pic>
      <p:pic>
        <p:nvPicPr>
          <p:cNvPr id="5" name="4 - Εικόνα" descr="728314.jpg"/>
          <p:cNvPicPr>
            <a:picLocks noChangeAspect="1"/>
          </p:cNvPicPr>
          <p:nvPr/>
        </p:nvPicPr>
        <p:blipFill>
          <a:blip r:embed="rId4"/>
          <a:stretch>
            <a:fillRect/>
          </a:stretch>
        </p:blipFill>
        <p:spPr>
          <a:xfrm>
            <a:off x="6360474" y="2643182"/>
            <a:ext cx="2598573" cy="401479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p:bgPr>
    </p:bg>
    <p:spTree>
      <p:nvGrpSpPr>
        <p:cNvPr id="1" name=""/>
        <p:cNvGrpSpPr/>
        <p:nvPr/>
      </p:nvGrpSpPr>
      <p:grpSpPr>
        <a:xfrm>
          <a:off x="0" y="0"/>
          <a:ext cx="0" cy="0"/>
          <a:chOff x="0" y="0"/>
          <a:chExt cx="0" cy="0"/>
        </a:xfrm>
      </p:grpSpPr>
      <p:pic>
        <p:nvPicPr>
          <p:cNvPr id="2" name="1 - Εικόνα" descr="1121117.jpg"/>
          <p:cNvPicPr>
            <a:picLocks noChangeAspect="1"/>
          </p:cNvPicPr>
          <p:nvPr/>
        </p:nvPicPr>
        <p:blipFill>
          <a:blip r:embed="rId2"/>
          <a:stretch>
            <a:fillRect/>
          </a:stretch>
        </p:blipFill>
        <p:spPr>
          <a:xfrm>
            <a:off x="285720" y="285728"/>
            <a:ext cx="4106324" cy="6357958"/>
          </a:xfrm>
          <a:prstGeom prst="rect">
            <a:avLst/>
          </a:prstGeom>
        </p:spPr>
      </p:pic>
      <p:pic>
        <p:nvPicPr>
          <p:cNvPr id="3" name="2 - Εικόνα" descr="1170702_214447898719648_200629674_n.jpg"/>
          <p:cNvPicPr>
            <a:picLocks noChangeAspect="1"/>
          </p:cNvPicPr>
          <p:nvPr/>
        </p:nvPicPr>
        <p:blipFill>
          <a:blip r:embed="rId3"/>
          <a:stretch>
            <a:fillRect/>
          </a:stretch>
        </p:blipFill>
        <p:spPr>
          <a:xfrm>
            <a:off x="4500561" y="285728"/>
            <a:ext cx="4251901" cy="6357982"/>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2" name="1 - Εικόνα" descr="10392330_631645483583441_6018078374702730925_n.jpg"/>
          <p:cNvPicPr>
            <a:picLocks noChangeAspect="1"/>
          </p:cNvPicPr>
          <p:nvPr/>
        </p:nvPicPr>
        <p:blipFill>
          <a:blip r:embed="rId2"/>
          <a:stretch>
            <a:fillRect/>
          </a:stretch>
        </p:blipFill>
        <p:spPr>
          <a:xfrm>
            <a:off x="214282" y="214290"/>
            <a:ext cx="4119957" cy="6357958"/>
          </a:xfrm>
          <a:prstGeom prst="rect">
            <a:avLst/>
          </a:prstGeom>
        </p:spPr>
      </p:pic>
      <p:pic>
        <p:nvPicPr>
          <p:cNvPr id="3" name="2 - Εικόνα" descr="1970659_566010336858131_1472194875361764797_n.jpg"/>
          <p:cNvPicPr>
            <a:picLocks noChangeAspect="1"/>
          </p:cNvPicPr>
          <p:nvPr/>
        </p:nvPicPr>
        <p:blipFill>
          <a:blip r:embed="rId3"/>
          <a:stretch>
            <a:fillRect/>
          </a:stretch>
        </p:blipFill>
        <p:spPr>
          <a:xfrm>
            <a:off x="4500562" y="214290"/>
            <a:ext cx="4327640" cy="637605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2" name="1 - Εικόνα" descr="BATGIRL AND VILLAINS.jpg"/>
          <p:cNvPicPr>
            <a:picLocks noChangeAspect="1"/>
          </p:cNvPicPr>
          <p:nvPr/>
        </p:nvPicPr>
        <p:blipFill>
          <a:blip r:embed="rId2"/>
          <a:stretch>
            <a:fillRect/>
          </a:stretch>
        </p:blipFill>
        <p:spPr>
          <a:xfrm>
            <a:off x="357157" y="214290"/>
            <a:ext cx="4433887" cy="6286544"/>
          </a:xfrm>
          <a:prstGeom prst="rect">
            <a:avLst/>
          </a:prstGeom>
        </p:spPr>
      </p:pic>
      <p:pic>
        <p:nvPicPr>
          <p:cNvPr id="3" name="2 - Εικόνα" descr="blade.jpg"/>
          <p:cNvPicPr>
            <a:picLocks noChangeAspect="1"/>
          </p:cNvPicPr>
          <p:nvPr/>
        </p:nvPicPr>
        <p:blipFill>
          <a:blip r:embed="rId3"/>
          <a:stretch>
            <a:fillRect/>
          </a:stretch>
        </p:blipFill>
        <p:spPr>
          <a:xfrm>
            <a:off x="4929190" y="642918"/>
            <a:ext cx="3972389" cy="5500726"/>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 name="1 - Εικόνα" descr="1625533_10152173874551396_7505434901930623610_n.jpg"/>
          <p:cNvPicPr>
            <a:picLocks noChangeAspect="1"/>
          </p:cNvPicPr>
          <p:nvPr/>
        </p:nvPicPr>
        <p:blipFill>
          <a:blip r:embed="rId2"/>
          <a:stretch>
            <a:fillRect/>
          </a:stretch>
        </p:blipFill>
        <p:spPr>
          <a:xfrm>
            <a:off x="1524000" y="381000"/>
            <a:ext cx="6096000" cy="6096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aptainAmerica7-MarvelSuperAction7.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1 - Εικόνα" descr="HARLEY &amp; PUNISHER.jpg"/>
          <p:cNvPicPr>
            <a:picLocks noChangeAspect="1"/>
          </p:cNvPicPr>
          <p:nvPr/>
        </p:nvPicPr>
        <p:blipFill>
          <a:blip r:embed="rId2"/>
          <a:stretch>
            <a:fillRect/>
          </a:stretch>
        </p:blipFill>
        <p:spPr>
          <a:xfrm>
            <a:off x="500034" y="214290"/>
            <a:ext cx="4200080" cy="6429420"/>
          </a:xfrm>
          <a:prstGeom prst="rect">
            <a:avLst/>
          </a:prstGeom>
        </p:spPr>
      </p:pic>
      <p:pic>
        <p:nvPicPr>
          <p:cNvPr id="4" name="3 - Εικόνα" descr="1-1.jpg"/>
          <p:cNvPicPr>
            <a:picLocks noChangeAspect="1"/>
          </p:cNvPicPr>
          <p:nvPr/>
        </p:nvPicPr>
        <p:blipFill>
          <a:blip r:embed="rId3"/>
          <a:stretch>
            <a:fillRect/>
          </a:stretch>
        </p:blipFill>
        <p:spPr>
          <a:xfrm>
            <a:off x="4786314" y="285728"/>
            <a:ext cx="4000500" cy="627697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unisher_Vol_6_45_Textless.jpg"/>
          <p:cNvPicPr>
            <a:picLocks noChangeAspect="1"/>
          </p:cNvPicPr>
          <p:nvPr/>
        </p:nvPicPr>
        <p:blipFill>
          <a:blip r:embed="rId2"/>
          <a:stretch>
            <a:fillRect/>
          </a:stretch>
        </p:blipFill>
        <p:spPr>
          <a:xfrm>
            <a:off x="0" y="0"/>
            <a:ext cx="4522124" cy="6858000"/>
          </a:xfrm>
          <a:prstGeom prst="rect">
            <a:avLst/>
          </a:prstGeom>
        </p:spPr>
      </p:pic>
      <p:pic>
        <p:nvPicPr>
          <p:cNvPr id="3" name="2 - Εικόνα" descr="punisher 3.jpg"/>
          <p:cNvPicPr>
            <a:picLocks noChangeAspect="1"/>
          </p:cNvPicPr>
          <p:nvPr/>
        </p:nvPicPr>
        <p:blipFill>
          <a:blip r:embed="rId3"/>
          <a:stretch>
            <a:fillRect/>
          </a:stretch>
        </p:blipFill>
        <p:spPr>
          <a:xfrm>
            <a:off x="4207669" y="0"/>
            <a:ext cx="4936331" cy="685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tumblr_n5pev4n8y41sq214io1_1280.jpg"/>
          <p:cNvPicPr>
            <a:picLocks noChangeAspect="1"/>
          </p:cNvPicPr>
          <p:nvPr/>
        </p:nvPicPr>
        <p:blipFill>
          <a:blip r:embed="rId2"/>
          <a:stretch>
            <a:fillRect/>
          </a:stretch>
        </p:blipFill>
        <p:spPr>
          <a:xfrm>
            <a:off x="0" y="0"/>
            <a:ext cx="4246756" cy="6858000"/>
          </a:xfrm>
          <a:prstGeom prst="rect">
            <a:avLst/>
          </a:prstGeom>
        </p:spPr>
      </p:pic>
      <p:pic>
        <p:nvPicPr>
          <p:cNvPr id="3" name="2 - Εικόνα" descr="spider-man-noir_fxrr.jpg"/>
          <p:cNvPicPr>
            <a:picLocks noChangeAspect="1"/>
          </p:cNvPicPr>
          <p:nvPr/>
        </p:nvPicPr>
        <p:blipFill>
          <a:blip r:embed="rId3"/>
          <a:stretch>
            <a:fillRect/>
          </a:stretch>
        </p:blipFill>
        <p:spPr>
          <a:xfrm>
            <a:off x="4627205" y="0"/>
            <a:ext cx="4516795"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lady-death.jpg"/>
          <p:cNvPicPr>
            <a:picLocks noChangeAspect="1"/>
          </p:cNvPicPr>
          <p:nvPr/>
        </p:nvPicPr>
        <p:blipFill>
          <a:blip r:embed="rId2"/>
          <a:stretch>
            <a:fillRect/>
          </a:stretch>
        </p:blipFill>
        <p:spPr>
          <a:xfrm>
            <a:off x="0" y="0"/>
            <a:ext cx="4393406" cy="6858000"/>
          </a:xfrm>
          <a:prstGeom prst="rect">
            <a:avLst/>
          </a:prstGeom>
        </p:spPr>
      </p:pic>
      <p:pic>
        <p:nvPicPr>
          <p:cNvPr id="3" name="2 - Εικόνα" descr="Death-of-Wolverine-McNiven-cover.jpg"/>
          <p:cNvPicPr>
            <a:picLocks noChangeAspect="1"/>
          </p:cNvPicPr>
          <p:nvPr/>
        </p:nvPicPr>
        <p:blipFill>
          <a:blip r:embed="rId3"/>
          <a:stretch>
            <a:fillRect/>
          </a:stretch>
        </p:blipFill>
        <p:spPr>
          <a:xfrm>
            <a:off x="4357686" y="0"/>
            <a:ext cx="4786314" cy="68580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2 - Εικόνα" descr="ΤΣΙΤΕΡΑ.jpg"/>
          <p:cNvPicPr>
            <a:picLocks noChangeAspect="1"/>
          </p:cNvPicPr>
          <p:nvPr/>
        </p:nvPicPr>
        <p:blipFill>
          <a:blip r:embed="rId2"/>
          <a:stretch>
            <a:fillRect/>
          </a:stretch>
        </p:blipFill>
        <p:spPr>
          <a:xfrm>
            <a:off x="214282" y="571480"/>
            <a:ext cx="4500561" cy="5715016"/>
          </a:xfrm>
          <a:prstGeom prst="rect">
            <a:avLst/>
          </a:prstGeom>
        </p:spPr>
      </p:pic>
      <p:pic>
        <p:nvPicPr>
          <p:cNvPr id="4" name="3 - Εικόνα" descr="G.o.G. 1.jpg"/>
          <p:cNvPicPr>
            <a:picLocks noChangeAspect="1"/>
          </p:cNvPicPr>
          <p:nvPr/>
        </p:nvPicPr>
        <p:blipFill>
          <a:blip r:embed="rId3"/>
          <a:stretch>
            <a:fillRect/>
          </a:stretch>
        </p:blipFill>
        <p:spPr>
          <a:xfrm>
            <a:off x="4786313" y="571480"/>
            <a:ext cx="3971531" cy="5786478"/>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OWER GIRL.jpg"/>
          <p:cNvPicPr>
            <a:picLocks noChangeAspect="1"/>
          </p:cNvPicPr>
          <p:nvPr/>
        </p:nvPicPr>
        <p:blipFill>
          <a:blip r:embed="rId2"/>
          <a:stretch>
            <a:fillRect/>
          </a:stretch>
        </p:blipFill>
        <p:spPr>
          <a:xfrm>
            <a:off x="-1" y="0"/>
            <a:ext cx="4438835" cy="6858000"/>
          </a:xfrm>
          <a:prstGeom prst="rect">
            <a:avLst/>
          </a:prstGeom>
        </p:spPr>
      </p:pic>
      <p:pic>
        <p:nvPicPr>
          <p:cNvPr id="3" name="2 - Εικόνα" descr="spider-girl_t9ap.jpg"/>
          <p:cNvPicPr>
            <a:picLocks noChangeAspect="1"/>
          </p:cNvPicPr>
          <p:nvPr/>
        </p:nvPicPr>
        <p:blipFill>
          <a:blip r:embed="rId3"/>
          <a:stretch>
            <a:fillRect/>
          </a:stretch>
        </p:blipFill>
        <p:spPr>
          <a:xfrm>
            <a:off x="4429124" y="0"/>
            <a:ext cx="4714876"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1 - Εικόνα" descr="859947-shocker_super.jpg"/>
          <p:cNvPicPr>
            <a:picLocks noChangeAspect="1"/>
          </p:cNvPicPr>
          <p:nvPr/>
        </p:nvPicPr>
        <p:blipFill>
          <a:blip r:embed="rId2"/>
          <a:stretch>
            <a:fillRect/>
          </a:stretch>
        </p:blipFill>
        <p:spPr>
          <a:xfrm>
            <a:off x="0" y="0"/>
            <a:ext cx="3661669" cy="6858000"/>
          </a:xfrm>
          <a:prstGeom prst="rect">
            <a:avLst/>
          </a:prstGeom>
        </p:spPr>
      </p:pic>
      <p:pic>
        <p:nvPicPr>
          <p:cNvPr id="3" name="2 - Εικόνα" descr="ZATANNA.jpg"/>
          <p:cNvPicPr>
            <a:picLocks noChangeAspect="1"/>
          </p:cNvPicPr>
          <p:nvPr/>
        </p:nvPicPr>
        <p:blipFill>
          <a:blip r:embed="rId3"/>
          <a:stretch>
            <a:fillRect/>
          </a:stretch>
        </p:blipFill>
        <p:spPr>
          <a:xfrm>
            <a:off x="4864894" y="0"/>
            <a:ext cx="4279106"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DoW-The-Logan-Legacy-1.jpg"/>
          <p:cNvPicPr>
            <a:picLocks noChangeAspect="1"/>
          </p:cNvPicPr>
          <p:nvPr/>
        </p:nvPicPr>
        <p:blipFill>
          <a:blip r:embed="rId2"/>
          <a:stretch>
            <a:fillRect/>
          </a:stretch>
        </p:blipFill>
        <p:spPr>
          <a:xfrm>
            <a:off x="0" y="0"/>
            <a:ext cx="4516087" cy="6858000"/>
          </a:xfrm>
          <a:prstGeom prst="rect">
            <a:avLst/>
          </a:prstGeom>
        </p:spPr>
      </p:pic>
      <p:pic>
        <p:nvPicPr>
          <p:cNvPr id="3" name="2 - Εικόνα" descr="sabretooth.jpg"/>
          <p:cNvPicPr>
            <a:picLocks noChangeAspect="1"/>
          </p:cNvPicPr>
          <p:nvPr/>
        </p:nvPicPr>
        <p:blipFill>
          <a:blip r:embed="rId3"/>
          <a:stretch>
            <a:fillRect/>
          </a:stretch>
        </p:blipFill>
        <p:spPr>
          <a:xfrm>
            <a:off x="4397979" y="0"/>
            <a:ext cx="4746021" cy="685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woder woman.png"/>
          <p:cNvPicPr>
            <a:picLocks noChangeAspect="1"/>
          </p:cNvPicPr>
          <p:nvPr/>
        </p:nvPicPr>
        <p:blipFill>
          <a:blip r:embed="rId2"/>
          <a:stretch>
            <a:fillRect/>
          </a:stretch>
        </p:blipFill>
        <p:spPr>
          <a:xfrm>
            <a:off x="0" y="0"/>
            <a:ext cx="3841285" cy="6858000"/>
          </a:xfrm>
          <a:prstGeom prst="rect">
            <a:avLst/>
          </a:prstGeom>
        </p:spPr>
      </p:pic>
      <p:pic>
        <p:nvPicPr>
          <p:cNvPr id="3" name="2 - Εικόνα" descr="ΕΜΜΑ ΦΡΟΣΤ.jpg"/>
          <p:cNvPicPr>
            <a:picLocks noChangeAspect="1"/>
          </p:cNvPicPr>
          <p:nvPr/>
        </p:nvPicPr>
        <p:blipFill>
          <a:blip r:embed="rId3"/>
          <a:stretch>
            <a:fillRect/>
          </a:stretch>
        </p:blipFill>
        <p:spPr>
          <a:xfrm>
            <a:off x="4879181" y="0"/>
            <a:ext cx="4264819" cy="68580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scarlet witch.png"/>
          <p:cNvPicPr>
            <a:picLocks noChangeAspect="1"/>
          </p:cNvPicPr>
          <p:nvPr/>
        </p:nvPicPr>
        <p:blipFill>
          <a:blip r:embed="rId2"/>
          <a:stretch>
            <a:fillRect/>
          </a:stretch>
        </p:blipFill>
        <p:spPr>
          <a:xfrm>
            <a:off x="0" y="0"/>
            <a:ext cx="5011615" cy="6858000"/>
          </a:xfrm>
          <a:prstGeom prst="rect">
            <a:avLst/>
          </a:prstGeom>
        </p:spPr>
      </p:pic>
      <p:pic>
        <p:nvPicPr>
          <p:cNvPr id="3" name="2 - Εικόνα" descr="SUE.jpg"/>
          <p:cNvPicPr>
            <a:picLocks noChangeAspect="1"/>
          </p:cNvPicPr>
          <p:nvPr/>
        </p:nvPicPr>
        <p:blipFill>
          <a:blip r:embed="rId3"/>
          <a:stretch>
            <a:fillRect/>
          </a:stretch>
        </p:blipFill>
        <p:spPr>
          <a:xfrm>
            <a:off x="4709735" y="0"/>
            <a:ext cx="4434265"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captain america 194 1975 bronze age marvel comics original comic art jack kirby falcon.png"/>
          <p:cNvPicPr>
            <a:picLocks noChangeAspect="1"/>
          </p:cNvPicPr>
          <p:nvPr/>
        </p:nvPicPr>
        <p:blipFill>
          <a:blip r:embed="rId2"/>
          <a:stretch>
            <a:fillRect/>
          </a:stretch>
        </p:blipFill>
        <p:spPr>
          <a:xfrm>
            <a:off x="0" y="31432"/>
            <a:ext cx="9144000" cy="6795135"/>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GREEN LATERN 1.jpg"/>
          <p:cNvPicPr>
            <a:picLocks noChangeAspect="1"/>
          </p:cNvPicPr>
          <p:nvPr/>
        </p:nvPicPr>
        <p:blipFill>
          <a:blip r:embed="rId2"/>
          <a:stretch>
            <a:fillRect/>
          </a:stretch>
        </p:blipFill>
        <p:spPr>
          <a:xfrm>
            <a:off x="0" y="0"/>
            <a:ext cx="4462272" cy="6858000"/>
          </a:xfrm>
          <a:prstGeom prst="rect">
            <a:avLst/>
          </a:prstGeom>
        </p:spPr>
      </p:pic>
      <p:pic>
        <p:nvPicPr>
          <p:cNvPr id="3" name="2 - Εικόνα" descr="venom2.jpg"/>
          <p:cNvPicPr>
            <a:picLocks noChangeAspect="1"/>
          </p:cNvPicPr>
          <p:nvPr/>
        </p:nvPicPr>
        <p:blipFill>
          <a:blip r:embed="rId3"/>
          <a:stretch>
            <a:fillRect/>
          </a:stretch>
        </p:blipFill>
        <p:spPr>
          <a:xfrm>
            <a:off x="4429125" y="0"/>
            <a:ext cx="4714876" cy="68580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ΝΤΡΕΝΤ.jpg"/>
          <p:cNvPicPr>
            <a:picLocks noChangeAspect="1"/>
          </p:cNvPicPr>
          <p:nvPr/>
        </p:nvPicPr>
        <p:blipFill>
          <a:blip r:embed="rId2"/>
          <a:stretch>
            <a:fillRect/>
          </a:stretch>
        </p:blipFill>
        <p:spPr>
          <a:xfrm>
            <a:off x="0" y="0"/>
            <a:ext cx="4566212" cy="6858000"/>
          </a:xfrm>
          <a:prstGeom prst="rect">
            <a:avLst/>
          </a:prstGeom>
        </p:spPr>
      </p:pic>
      <p:pic>
        <p:nvPicPr>
          <p:cNvPr id="3" name="2 - Εικόνα" descr="ΡΟΜΠΟΚΟΠ.jpg"/>
          <p:cNvPicPr>
            <a:picLocks noChangeAspect="1"/>
          </p:cNvPicPr>
          <p:nvPr/>
        </p:nvPicPr>
        <p:blipFill>
          <a:blip r:embed="rId3"/>
          <a:stretch>
            <a:fillRect/>
          </a:stretch>
        </p:blipFill>
        <p:spPr>
          <a:xfrm>
            <a:off x="4626864" y="0"/>
            <a:ext cx="4517136" cy="685800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ΧΑΛΚ4.jpg"/>
          <p:cNvPicPr>
            <a:picLocks noChangeAspect="1"/>
          </p:cNvPicPr>
          <p:nvPr/>
        </p:nvPicPr>
        <p:blipFill>
          <a:blip r:embed="rId2"/>
          <a:stretch>
            <a:fillRect/>
          </a:stretch>
        </p:blipFill>
        <p:spPr>
          <a:xfrm>
            <a:off x="0" y="0"/>
            <a:ext cx="4843463" cy="6858000"/>
          </a:xfrm>
          <a:prstGeom prst="rect">
            <a:avLst/>
          </a:prstGeom>
        </p:spPr>
      </p:pic>
      <p:pic>
        <p:nvPicPr>
          <p:cNvPr id="3" name="2 - Εικόνα" descr="1240385_510522279073604_1078378078525931809_n.jpg"/>
          <p:cNvPicPr>
            <a:picLocks noChangeAspect="1"/>
          </p:cNvPicPr>
          <p:nvPr/>
        </p:nvPicPr>
        <p:blipFill>
          <a:blip r:embed="rId3"/>
          <a:stretch>
            <a:fillRect/>
          </a:stretch>
        </p:blipFill>
        <p:spPr>
          <a:xfrm>
            <a:off x="4807744" y="0"/>
            <a:ext cx="4336256" cy="685800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56000"/>
          </a:schemeClr>
        </a:solidFill>
        <a:effectLst/>
      </p:bgPr>
    </p:bg>
    <p:spTree>
      <p:nvGrpSpPr>
        <p:cNvPr id="1" name=""/>
        <p:cNvGrpSpPr/>
        <p:nvPr/>
      </p:nvGrpSpPr>
      <p:grpSpPr>
        <a:xfrm>
          <a:off x="0" y="0"/>
          <a:ext cx="0" cy="0"/>
          <a:chOff x="0" y="0"/>
          <a:chExt cx="0" cy="0"/>
        </a:xfrm>
      </p:grpSpPr>
      <p:sp>
        <p:nvSpPr>
          <p:cNvPr id="2" name="1 - Ορθογώνιο"/>
          <p:cNvSpPr/>
          <p:nvPr/>
        </p:nvSpPr>
        <p:spPr>
          <a:xfrm>
            <a:off x="428595" y="214290"/>
            <a:ext cx="8044254"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l-GR"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και μερικεσ τελευταιεσ:</a:t>
            </a:r>
            <a:endParaRPr lang="el-GR"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2 - Εικόνα" descr="GOON.jpg"/>
          <p:cNvPicPr>
            <a:picLocks noChangeAspect="1"/>
          </p:cNvPicPr>
          <p:nvPr/>
        </p:nvPicPr>
        <p:blipFill>
          <a:blip r:embed="rId2"/>
          <a:stretch>
            <a:fillRect/>
          </a:stretch>
        </p:blipFill>
        <p:spPr>
          <a:xfrm>
            <a:off x="357158" y="1285860"/>
            <a:ext cx="8358246" cy="5312130"/>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tumblr_n7a52wproQ1ramnmyo1_1280.jpg"/>
          <p:cNvPicPr>
            <a:picLocks noChangeAspect="1"/>
          </p:cNvPicPr>
          <p:nvPr/>
        </p:nvPicPr>
        <p:blipFill>
          <a:blip r:embed="rId2"/>
          <a:stretch>
            <a:fillRect/>
          </a:stretch>
        </p:blipFill>
        <p:spPr>
          <a:xfrm>
            <a:off x="0" y="0"/>
            <a:ext cx="4846201" cy="6858000"/>
          </a:xfrm>
          <a:prstGeom prst="rect">
            <a:avLst/>
          </a:prstGeom>
        </p:spPr>
      </p:pic>
      <p:pic>
        <p:nvPicPr>
          <p:cNvPr id="3" name="2 - Εικόνα" descr="10309425_632995143448475_5599703439767042666_n.jpg"/>
          <p:cNvPicPr>
            <a:picLocks noChangeAspect="1"/>
          </p:cNvPicPr>
          <p:nvPr/>
        </p:nvPicPr>
        <p:blipFill>
          <a:blip r:embed="rId3"/>
          <a:stretch>
            <a:fillRect/>
          </a:stretch>
        </p:blipFill>
        <p:spPr>
          <a:xfrm>
            <a:off x="4857752" y="0"/>
            <a:ext cx="4286247" cy="685800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ΧΑΛΚ 7.jpg"/>
          <p:cNvPicPr>
            <a:picLocks noChangeAspect="1"/>
          </p:cNvPicPr>
          <p:nvPr/>
        </p:nvPicPr>
        <p:blipFill>
          <a:blip r:embed="rId2"/>
          <a:stretch>
            <a:fillRect/>
          </a:stretch>
        </p:blipFill>
        <p:spPr>
          <a:xfrm>
            <a:off x="1118795" y="0"/>
            <a:ext cx="6906409" cy="68580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deadpool-harley-quinn-fan-art-will-make-you-ship-it-too2.jpeg"/>
          <p:cNvPicPr>
            <a:picLocks noChangeAspect="1"/>
          </p:cNvPicPr>
          <p:nvPr/>
        </p:nvPicPr>
        <p:blipFill>
          <a:blip r:embed="rId2"/>
          <a:stretch>
            <a:fillRect/>
          </a:stretch>
        </p:blipFill>
        <p:spPr>
          <a:xfrm>
            <a:off x="0" y="0"/>
            <a:ext cx="4786390" cy="6858000"/>
          </a:xfrm>
          <a:prstGeom prst="rect">
            <a:avLst/>
          </a:prstGeom>
        </p:spPr>
      </p:pic>
      <p:pic>
        <p:nvPicPr>
          <p:cNvPr id="3" name="2 - Εικόνα" descr="CATWOMAN.jpg"/>
          <p:cNvPicPr>
            <a:picLocks noChangeAspect="1"/>
          </p:cNvPicPr>
          <p:nvPr/>
        </p:nvPicPr>
        <p:blipFill>
          <a:blip r:embed="rId3"/>
          <a:stretch>
            <a:fillRect/>
          </a:stretch>
        </p:blipFill>
        <p:spPr>
          <a:xfrm>
            <a:off x="4572000" y="0"/>
            <a:ext cx="4767013" cy="68580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1 - Εικόνα" descr="9870e932e9d93455a7211c6c00c87bc9.jpg"/>
          <p:cNvPicPr>
            <a:picLocks noChangeAspect="1"/>
          </p:cNvPicPr>
          <p:nvPr/>
        </p:nvPicPr>
        <p:blipFill>
          <a:blip r:embed="rId2"/>
          <a:stretch>
            <a:fillRect/>
          </a:stretch>
        </p:blipFill>
        <p:spPr>
          <a:xfrm>
            <a:off x="928662" y="-28976"/>
            <a:ext cx="7256147" cy="688697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1 - Εικόνα" descr="2 CATWOMEN.jpg"/>
          <p:cNvPicPr>
            <a:picLocks noChangeAspect="1"/>
          </p:cNvPicPr>
          <p:nvPr/>
        </p:nvPicPr>
        <p:blipFill>
          <a:blip r:embed="rId2"/>
          <a:stretch>
            <a:fillRect/>
          </a:stretch>
        </p:blipFill>
        <p:spPr>
          <a:xfrm>
            <a:off x="0" y="0"/>
            <a:ext cx="3764756" cy="6858000"/>
          </a:xfrm>
          <a:prstGeom prst="rect">
            <a:avLst/>
          </a:prstGeom>
        </p:spPr>
      </p:pic>
      <p:pic>
        <p:nvPicPr>
          <p:cNvPr id="3" name="2 - Εικόνα" descr="1240385_510522279073604_1078378078525931809_n.jpg"/>
          <p:cNvPicPr>
            <a:picLocks noChangeAspect="1"/>
          </p:cNvPicPr>
          <p:nvPr/>
        </p:nvPicPr>
        <p:blipFill>
          <a:blip r:embed="rId3"/>
          <a:stretch>
            <a:fillRect/>
          </a:stretch>
        </p:blipFill>
        <p:spPr>
          <a:xfrm>
            <a:off x="4807744" y="0"/>
            <a:ext cx="4336256" cy="68580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2" name="1 - Εικόνα" descr="603217_233689743423527_592856614_n.jpg"/>
          <p:cNvPicPr>
            <a:picLocks noChangeAspect="1"/>
          </p:cNvPicPr>
          <p:nvPr/>
        </p:nvPicPr>
        <p:blipFill>
          <a:blip r:embed="rId2"/>
          <a:stretch>
            <a:fillRect/>
          </a:stretch>
        </p:blipFill>
        <p:spPr>
          <a:xfrm>
            <a:off x="-31" y="571480"/>
            <a:ext cx="9144031" cy="5715020"/>
          </a:xfrm>
          <a:prstGeom prst="rect">
            <a:avLst/>
          </a:prstGeom>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TotalTime>
  <Words>618</Words>
  <Application>Microsoft Office PowerPoint</Application>
  <PresentationFormat>Προβολή στην οθόνη (4:3)</PresentationFormat>
  <Paragraphs>39</Paragraphs>
  <Slides>100</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100</vt:i4>
      </vt:variant>
    </vt:vector>
  </HeadingPairs>
  <TitlesOfParts>
    <vt:vector size="101" baseType="lpstr">
      <vt:lpstr>Θέμα του Office</vt:lpstr>
      <vt:lpstr>Διαφάνεια 1</vt:lpstr>
      <vt:lpstr>HULK: Μια επαναπροσέγγιση του μύθου «Δρ. Τζέκυλ και κος. Χάιντ» του Ρ.Λ. Στήβενσον…</vt:lpstr>
      <vt:lpstr>.</vt:lpstr>
      <vt:lpstr>Spiderman: σκιαγραφώντας τις εφηβικές ανησυχίες στον 20ο αιώνα…</vt:lpstr>
      <vt:lpstr>.</vt:lpstr>
      <vt:lpstr>Διαφάνεια 6</vt:lpstr>
      <vt:lpstr>CAPTAIN AMERICA : ένας ήρωας – «προϊόν» του Β’ Παγκοσμίου Πολέμου (1942).</vt:lpstr>
      <vt:lpstr>Διαφάνεια 8</vt:lpstr>
      <vt:lpstr>Διαφάνεια 9</vt:lpstr>
      <vt:lpstr>Διαφάνεια 10</vt:lpstr>
      <vt:lpstr>Διαφάνεια 11</vt:lpstr>
      <vt:lpstr>Διαφάνεια 12</vt:lpstr>
      <vt:lpstr>Διαφάνεια 13</vt:lpstr>
      <vt:lpstr>Ένας υπεράνθρωπος με… ανθρώπινες  αδυναμίες!</vt:lpstr>
      <vt:lpstr>Διαφάνεια 15</vt:lpstr>
      <vt:lpstr>Διαφάνεια 16</vt:lpstr>
      <vt:lpstr>Διαφάνεια 17</vt:lpstr>
      <vt:lpstr>Διαφάνεια 18</vt:lpstr>
      <vt:lpstr>DAREDEVIL:   ο άνθρωπος δίχως φόβο (ή: ακόμα και τα ΑΜΕΑ δικαιούνται να έχουν τον δικό τους  σούπερ- ήρωα )</vt:lpstr>
      <vt:lpstr>FLASH :  Ένας σύγχρονος «Ερμής» στα κόκκινα –δύναμή του η ταχύτητα, σύμβολά του ο κεραυνός και τα φτερά όπως και ο αρχαιοέλληνας θεός…</vt:lpstr>
      <vt:lpstr>Διαφάνεια 21</vt:lpstr>
      <vt:lpstr>DEADPOOL:  ένας μοναχικός και κατατρεγμένος ήρωας –αντιήρωας περιθωριοποιημένος από την φρικτή παραμόρφωση που τη κρύβει πίσω από μια μαυροκόκκινη μάσκα…</vt:lpstr>
      <vt:lpstr>Διαφάνεια 23</vt:lpstr>
      <vt:lpstr>Διαφάνεια 24</vt:lpstr>
      <vt:lpstr>Διαφάνεια 25</vt:lpstr>
      <vt:lpstr>Διαφάνεια 26</vt:lpstr>
      <vt:lpstr>Για να ενθαρρύνουν τους νέους στη συνεργατικότητα, στην αλληλεγγύη, στην αλληλοβοήθεια και στο αίσθημα ομαδικότητας οι μεγάλες εταιρείες κόμικς έκαναν ότι μπορούσαν μέσω στη χρήση των κόμικ χαρακτήρων των υπερ- ηρώων: τους έβαζαν να σχηματίζουν συμμαχίες, ομάδες και οργανώσεις. Τέτοιες ήταν οι Avengers,  Inhumans, Guardian of Galaxy,   Justice League, Teen Titans, Suicide Squad, Fantastic Four, West Coast Avengers e.c.t.  </vt:lpstr>
      <vt:lpstr>Διαφάνεια 28</vt:lpstr>
      <vt:lpstr>Διαφάνεια 29</vt:lpstr>
      <vt:lpstr>Διαφάνεια 30</vt:lpstr>
      <vt:lpstr>Διαφάνεια 31</vt:lpstr>
      <vt:lpstr>Ενώ ο χάρτης των εταιρειών παραγωγής υπερηρωϊκών κόμικς στις Η.Π.Α. παρουσιάζει μια πληθώρα αυτών, εντούτοις μόνο δύο θεωρούνται «υπερδυνάμεις» του χώρου: η MARVEL και η D.C., έπονται οι VERTIGO, IMAGE, ECLIPSE, CHARLTON και η DARK HORSE που έχουν μεν παρουσιάσει εδώ και μερικές δεκαετίες τις δικές τους υπερηρωϊκές εκδοχές –μερικές με σημαντική επιτυχία στο ευρύ κοινό, μερικές όχι με αποτέλεσμα σήμερα να θεωρούνται λησμονημένοι. </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Το γεγονός πως η πλειοψηφία των αμερικανικών κόμικς με σουπερήρωες επιμένουν στην υιοθέτηση μιας σκοτεινής ατμόσφαιρας με villains σκοτεινές, δαιμονικές μορφές στο μπάκγκραουντ τους  οφείλεται πως η πλειονότητα της νεολαίας έλκεται από το μυστήριο, το παράξενο, το εξωπραγματικό, το ονειρικό (ενίοτε και εφιαλτικό) των θεμάτων. Αν ανατρέξουμε στη παγκόσμια λογοτεχνία από την αρχαιότητα έως τα σήμερα, το κεντρικό μοτίβο ήταν ανέκαθεν η αιώνια πάλη ανάμεσα το ΚΑΛΟ και το ΚΑΚΟ, το ΑΓΓΕΛΙΚΟ με το ΔΑΙΜΟΝΙΚΟ, τη ΔΙΚΑΙΟΣΥΝΗ με την ΑΔΙΚΙΑ και το ΕΓΚΛΗΜΑ. Οι νεαροί αναγνώστες πάντοτε αποζητούσαν ήρωες με τους οποίους να μπορούν να «δεθούν», να αναγνωρίσουν σε αυτούς κάτι από τον εαυτό τους και να απολαμβάνουν τις φανταστικές περιπέτειές τους. Αλλά και πάλι, η διαρκής δράση δεν ήταν και ούτε είναι σήμερα, το αποκλειστικό χαρακτηριστικό εκείνων των κόμικς: η ανθρώπινη συμπεριφορά, οι διαπροσωπικές σχέσεις των ηρώων μεταξύ τους (αλλά και με τους θνητούς –απλούς ανθρώπους)  και τα ποικίλα συναισθηματικά προβλήματά τους, πάντοτε απασχολούσαν τόσο τους σεναριογράφους όσο και τους σχεδιαστές τους…</vt:lpstr>
      <vt:lpstr>…φυσικά, η αμερικανική σκηνή των υπερηρωϊκών κόμικς, δεν θα μπορούσε να μην επηρεαστεί και από τις μυθολογίες άλλων λαών: ειδικότερα, οι σεναριογράφοι πολλές φορές εμπνεύστηκαν και υιοθέτησαν μορφές και χαρακτήρες του αρχαιοελληνικού πάνθεου. Ο Ηρακλής, ο Θησέας, ο Αχιλλέας, ο θεός του πολέμου Άρης, ο Περσέας, ο Αινείας, η θεά της σοφίας Αθηνά, ο Δίας, ο Ποσειδώνας και σωρό άλλοι γνωστοί και δημοφιλείς χαρακτήρες πραγματοποίησαν την κόμικ εμφάνισή τους ουκ ολίγες φορές στις σελίδες των περιοδικών των μεγάλων εταιρειών κόμικς στις Η.Π.Α..</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Από τις σπάνιες περιπτώσεις εικονογραφημένων όπου οι κακοί παίρνουν για λίγο «την θέση» των ηρώων, λόγω ανωτέρας βίας (π.χ. μετάνοια, επιδίωξη μείωσης ποινής, κ.τ.λ.) είναι τίτλοι κόμικς όπως το πιο γνωστό “Suicide Squad” –  Joker, Harley Quinn, Dead shoot, Mr.  Boomerang, death stroke, shark –man και σωρό άλλοι ποινικοί, όπου αναγκάζονται να εργαστούν με την αμερικανική κυβέρνηση σε επικίνδυνες αποστολές προκειμένου να πετύχουν μείωση της ποινής φυλάκισής τους…</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Media</dc:creator>
  <cp:lastModifiedBy>Media</cp:lastModifiedBy>
  <cp:revision>50</cp:revision>
  <dcterms:created xsi:type="dcterms:W3CDTF">2015-01-29T12:08:31Z</dcterms:created>
  <dcterms:modified xsi:type="dcterms:W3CDTF">2020-02-24T04:45:38Z</dcterms:modified>
</cp:coreProperties>
</file>