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CFF33"/>
    <a:srgbClr val="FF3300"/>
    <a:srgbClr val="FF6600"/>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624"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37BAF0-1C1D-4786-9DD1-480C0B4111D1}" type="datetimeFigureOut">
              <a:rPr lang="el-GR" smtClean="0"/>
              <a:pPr/>
              <a:t>15/11/2020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EA2A3D-7263-44E5-9522-08F3661D7315}"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8EA2A3D-7263-44E5-9522-08F3661D7315}" type="slidenum">
              <a:rPr lang="el-GR" smtClean="0"/>
              <a:pPr/>
              <a:t>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A66AE465-B343-4831-BCA2-EACE52ABAD64}" type="datetimeFigureOut">
              <a:rPr lang="el-GR" smtClean="0"/>
              <a:pPr/>
              <a:t>15/11/2020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46D8594-F900-40C5-AF44-99A8F0980012}"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66AE465-B343-4831-BCA2-EACE52ABAD64}" type="datetimeFigureOut">
              <a:rPr lang="el-GR" smtClean="0"/>
              <a:pPr/>
              <a:t>15/11/2020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46D8594-F900-40C5-AF44-99A8F098001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66AE465-B343-4831-BCA2-EACE52ABAD64}" type="datetimeFigureOut">
              <a:rPr lang="el-GR" smtClean="0"/>
              <a:pPr/>
              <a:t>15/11/2020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46D8594-F900-40C5-AF44-99A8F0980012}"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66AE465-B343-4831-BCA2-EACE52ABAD64}" type="datetimeFigureOut">
              <a:rPr lang="el-GR" smtClean="0"/>
              <a:pPr/>
              <a:t>15/11/2020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46D8594-F900-40C5-AF44-99A8F0980012}"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A66AE465-B343-4831-BCA2-EACE52ABAD64}" type="datetimeFigureOut">
              <a:rPr lang="el-GR" smtClean="0"/>
              <a:pPr/>
              <a:t>15/11/2020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46D8594-F900-40C5-AF44-99A8F0980012}"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A66AE465-B343-4831-BCA2-EACE52ABAD64}" type="datetimeFigureOut">
              <a:rPr lang="el-GR" smtClean="0"/>
              <a:pPr/>
              <a:t>15/11/2020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46D8594-F900-40C5-AF44-99A8F0980012}"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A66AE465-B343-4831-BCA2-EACE52ABAD64}" type="datetimeFigureOut">
              <a:rPr lang="el-GR" smtClean="0"/>
              <a:pPr/>
              <a:t>15/11/2020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B46D8594-F900-40C5-AF44-99A8F098001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A66AE465-B343-4831-BCA2-EACE52ABAD64}" type="datetimeFigureOut">
              <a:rPr lang="el-GR" smtClean="0"/>
              <a:pPr/>
              <a:t>15/11/2020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B46D8594-F900-40C5-AF44-99A8F098001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A66AE465-B343-4831-BCA2-EACE52ABAD64}" type="datetimeFigureOut">
              <a:rPr lang="el-GR" smtClean="0"/>
              <a:pPr/>
              <a:t>15/11/2020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B46D8594-F900-40C5-AF44-99A8F0980012}"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A66AE465-B343-4831-BCA2-EACE52ABAD64}" type="datetimeFigureOut">
              <a:rPr lang="el-GR" smtClean="0"/>
              <a:pPr/>
              <a:t>15/11/2020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46D8594-F900-40C5-AF44-99A8F098001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A66AE465-B343-4831-BCA2-EACE52ABAD64}" type="datetimeFigureOut">
              <a:rPr lang="el-GR" smtClean="0"/>
              <a:pPr/>
              <a:t>15/11/2020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46D8594-F900-40C5-AF44-99A8F0980012}"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3300">
            <a:alpha val="0"/>
          </a:srgb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AE465-B343-4831-BCA2-EACE52ABAD64}" type="datetimeFigureOut">
              <a:rPr lang="el-GR" smtClean="0"/>
              <a:pPr/>
              <a:t>15/11/2020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D8594-F900-40C5-AF44-99A8F0980012}"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2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5" Type="http://schemas.openxmlformats.org/officeDocument/2006/relationships/image" Target="../media/image87.jpe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5" Type="http://schemas.openxmlformats.org/officeDocument/2006/relationships/image" Target="../media/image97.jpe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gif"/><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6.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jpeg"/></Relationships>
</file>

<file path=ppt/slides/_rels/slide34.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6.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 Id="rId9" Type="http://schemas.openxmlformats.org/officeDocument/2006/relationships/image" Target="../media/image127.jpeg"/></Relationships>
</file>

<file path=ppt/slides/_rels/slide35.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png"/><Relationship Id="rId7" Type="http://schemas.openxmlformats.org/officeDocument/2006/relationships/image" Target="../media/image133.jpeg"/><Relationship Id="rId2" Type="http://schemas.openxmlformats.org/officeDocument/2006/relationships/image" Target="../media/image128.jpeg"/><Relationship Id="rId1" Type="http://schemas.openxmlformats.org/officeDocument/2006/relationships/slideLayout" Target="../slideLayouts/slideLayout6.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image" Target="../media/image135.jpeg"/></Relationships>
</file>

<file path=ppt/slides/_rels/slide36.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 Id="rId9" Type="http://schemas.openxmlformats.org/officeDocument/2006/relationships/image" Target="../media/image143.png"/></Relationships>
</file>

<file path=ppt/slides/_rels/slide37.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image" Target="../media/image144.jpeg"/><Relationship Id="rId1" Type="http://schemas.openxmlformats.org/officeDocument/2006/relationships/slideLayout" Target="../slideLayouts/slideLayout6.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38.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image" Target="../media/image151.jpeg"/><Relationship Id="rId1" Type="http://schemas.openxmlformats.org/officeDocument/2006/relationships/slideLayout" Target="../slideLayouts/slideLayout6.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png"/><Relationship Id="rId9" Type="http://schemas.openxmlformats.org/officeDocument/2006/relationships/image" Target="../media/image158.jpeg"/></Relationships>
</file>

<file path=ppt/slides/_rels/slide39.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image" Target="../media/image159.jpeg"/><Relationship Id="rId1" Type="http://schemas.openxmlformats.org/officeDocument/2006/relationships/slideLayout" Target="../slideLayouts/slideLayout6.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png"/><Relationship Id="rId9" Type="http://schemas.openxmlformats.org/officeDocument/2006/relationships/image" Target="../media/image166.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6.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 Id="rId9" Type="http://schemas.openxmlformats.org/officeDocument/2006/relationships/image" Target="../media/image174.jpeg"/></Relationships>
</file>

<file path=ppt/slides/_rels/slide4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6.xml"/><Relationship Id="rId5" Type="http://schemas.openxmlformats.org/officeDocument/2006/relationships/image" Target="../media/image178.jpeg"/><Relationship Id="rId4" Type="http://schemas.openxmlformats.org/officeDocument/2006/relationships/image" Target="../media/image177.jpeg"/></Relationships>
</file>

<file path=ppt/slides/_rels/slide4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6.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4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6.xml"/><Relationship Id="rId5" Type="http://schemas.openxmlformats.org/officeDocument/2006/relationships/image" Target="../media/image187.jpeg"/><Relationship Id="rId4" Type="http://schemas.openxmlformats.org/officeDocument/2006/relationships/image" Target="../media/image186.jpeg"/></Relationships>
</file>

<file path=ppt/slides/_rels/slide4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6.xml"/><Relationship Id="rId4" Type="http://schemas.openxmlformats.org/officeDocument/2006/relationships/image" Target="../media/image190.jpeg"/></Relationships>
</file>

<file path=ppt/slides/_rels/slide4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gif"/><Relationship Id="rId1" Type="http://schemas.openxmlformats.org/officeDocument/2006/relationships/slideLayout" Target="../slideLayouts/slideLayout6.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4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148653_207891619404342_278073738_n.jpg"/>
          <p:cNvPicPr>
            <a:picLocks noChangeAspect="1"/>
          </p:cNvPicPr>
          <p:nvPr/>
        </p:nvPicPr>
        <p:blipFill>
          <a:blip r:embed="rId3"/>
          <a:stretch>
            <a:fillRect/>
          </a:stretch>
        </p:blipFill>
        <p:spPr>
          <a:xfrm>
            <a:off x="-249813" y="0"/>
            <a:ext cx="9411697" cy="6858000"/>
          </a:xfrm>
          <a:prstGeom prst="rect">
            <a:avLst/>
          </a:prstGeom>
        </p:spPr>
      </p:pic>
      <p:sp>
        <p:nvSpPr>
          <p:cNvPr id="2" name="1 - Τίτλος"/>
          <p:cNvSpPr>
            <a:spLocks noGrp="1"/>
          </p:cNvSpPr>
          <p:nvPr>
            <p:ph type="ctrTitle"/>
          </p:nvPr>
        </p:nvSpPr>
        <p:spPr/>
        <p:txBody>
          <a:bodyPr>
            <a:noAutofit/>
          </a:bodyPr>
          <a:lstStyle/>
          <a:p>
            <a:r>
              <a:rPr lang="el-GR" sz="6000" b="1" dirty="0" smtClean="0">
                <a:solidFill>
                  <a:srgbClr val="FF0000"/>
                </a:solidFill>
                <a:latin typeface="Georgia" pitchFamily="18" charset="0"/>
              </a:rPr>
              <a:t>ΜΕΡΙΚΑ ΠΡΑΓΜΑΤΑ ΠΕΡΙ 9</a:t>
            </a:r>
            <a:r>
              <a:rPr lang="el-GR" sz="6000" b="1" baseline="30000" dirty="0" smtClean="0">
                <a:solidFill>
                  <a:srgbClr val="FF0000"/>
                </a:solidFill>
                <a:latin typeface="Georgia" pitchFamily="18" charset="0"/>
              </a:rPr>
              <a:t>ης</a:t>
            </a:r>
            <a:r>
              <a:rPr lang="el-GR" sz="6000" b="1" dirty="0" smtClean="0">
                <a:solidFill>
                  <a:srgbClr val="FF0000"/>
                </a:solidFill>
                <a:latin typeface="Georgia" pitchFamily="18" charset="0"/>
              </a:rPr>
              <a:t> ΤΕΧΝΗΣ</a:t>
            </a:r>
            <a:endParaRPr lang="el-GR" sz="6000" b="1" dirty="0">
              <a:solidFill>
                <a:srgbClr val="FF0000"/>
              </a:solidFill>
              <a:latin typeface="Georgia" pitchFamily="18" charset="0"/>
            </a:endParaRPr>
          </a:p>
        </p:txBody>
      </p:sp>
      <p:sp>
        <p:nvSpPr>
          <p:cNvPr id="3" name="2 - Υπότιτλος"/>
          <p:cNvSpPr>
            <a:spLocks noGrp="1"/>
          </p:cNvSpPr>
          <p:nvPr>
            <p:ph type="subTitle" idx="1"/>
          </p:nvPr>
        </p:nvSpPr>
        <p:spPr/>
        <p:txBody>
          <a:bodyPr/>
          <a:lstStyle/>
          <a:p>
            <a:endParaRPr lang="el-GR" b="1" dirty="0" smtClean="0">
              <a:latin typeface="Constantia" pitchFamily="18" charset="0"/>
            </a:endParaRPr>
          </a:p>
          <a:p>
            <a:endParaRPr lang="el-GR" b="1" dirty="0" smtClean="0">
              <a:solidFill>
                <a:schemeClr val="bg1"/>
              </a:solidFill>
              <a:latin typeface="Constantia" pitchFamily="18" charset="0"/>
            </a:endParaRPr>
          </a:p>
          <a:p>
            <a:r>
              <a:rPr lang="el-GR" b="1" dirty="0" smtClean="0">
                <a:solidFill>
                  <a:schemeClr val="bg1"/>
                </a:solidFill>
                <a:latin typeface="Constantia" pitchFamily="18" charset="0"/>
              </a:rPr>
              <a:t>Ας μιλήσουμε για τα κόμικς….</a:t>
            </a:r>
            <a:endParaRPr lang="el-GR" b="1" dirty="0">
              <a:solidFill>
                <a:schemeClr val="bg1"/>
              </a:solidFill>
              <a:latin typeface="Constant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50">
            <a:alpha val="95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8229600" cy="1143000"/>
          </a:xfrm>
        </p:spPr>
        <p:txBody>
          <a:bodyPr>
            <a:normAutofit/>
          </a:bodyPr>
          <a:lstStyle/>
          <a:p>
            <a:r>
              <a:rPr lang="el-GR" sz="3200" i="1" dirty="0" smtClean="0">
                <a:solidFill>
                  <a:schemeClr val="bg1"/>
                </a:solidFill>
              </a:rPr>
              <a:t>(πως στήνουμε τα καρέ…)</a:t>
            </a:r>
            <a:endParaRPr lang="el-GR" sz="3200" i="1" dirty="0">
              <a:solidFill>
                <a:schemeClr val="bg1"/>
              </a:solidFill>
            </a:endParaRPr>
          </a:p>
        </p:txBody>
      </p:sp>
      <p:pic>
        <p:nvPicPr>
          <p:cNvPr id="3" name="2 - Εικόνα" descr="comic layaout.jpg"/>
          <p:cNvPicPr>
            <a:picLocks noChangeAspect="1"/>
          </p:cNvPicPr>
          <p:nvPr/>
        </p:nvPicPr>
        <p:blipFill>
          <a:blip r:embed="rId2"/>
          <a:stretch>
            <a:fillRect/>
          </a:stretch>
        </p:blipFill>
        <p:spPr>
          <a:xfrm>
            <a:off x="285720" y="842923"/>
            <a:ext cx="4000528" cy="5729349"/>
          </a:xfrm>
          <a:prstGeom prst="rect">
            <a:avLst/>
          </a:prstGeom>
        </p:spPr>
      </p:pic>
      <p:pic>
        <p:nvPicPr>
          <p:cNvPr id="4" name="3 - Εικόνα" descr="comic layaout3.jpg"/>
          <p:cNvPicPr>
            <a:picLocks noChangeAspect="1"/>
          </p:cNvPicPr>
          <p:nvPr/>
        </p:nvPicPr>
        <p:blipFill>
          <a:blip r:embed="rId3"/>
          <a:stretch>
            <a:fillRect/>
          </a:stretch>
        </p:blipFill>
        <p:spPr>
          <a:xfrm>
            <a:off x="4373402" y="1071546"/>
            <a:ext cx="4261013" cy="547688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alpha val="67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14290"/>
            <a:ext cx="8229600" cy="1143000"/>
          </a:xfrm>
        </p:spPr>
        <p:txBody>
          <a:bodyPr>
            <a:normAutofit/>
          </a:bodyPr>
          <a:lstStyle/>
          <a:p>
            <a:r>
              <a:rPr lang="el-GR" sz="3200" b="1" dirty="0" smtClean="0"/>
              <a:t>Σημασία στην ‘άνεση’ αφηγηματικής ροής….</a:t>
            </a:r>
            <a:endParaRPr lang="el-GR" sz="3200" b="1" dirty="0"/>
          </a:p>
        </p:txBody>
      </p:sp>
      <p:pic>
        <p:nvPicPr>
          <p:cNvPr id="3" name="2 - Εικόνα" descr="comic layaout2.jpg"/>
          <p:cNvPicPr>
            <a:picLocks noChangeAspect="1"/>
          </p:cNvPicPr>
          <p:nvPr/>
        </p:nvPicPr>
        <p:blipFill>
          <a:blip r:embed="rId2"/>
          <a:stretch>
            <a:fillRect/>
          </a:stretch>
        </p:blipFill>
        <p:spPr>
          <a:xfrm>
            <a:off x="642909" y="1285860"/>
            <a:ext cx="3429025" cy="5357850"/>
          </a:xfrm>
          <a:prstGeom prst="rect">
            <a:avLst/>
          </a:prstGeom>
        </p:spPr>
      </p:pic>
      <p:pic>
        <p:nvPicPr>
          <p:cNvPr id="4" name="3 - Εικόνα" descr="comics-layout.jpg"/>
          <p:cNvPicPr>
            <a:picLocks noChangeAspect="1"/>
          </p:cNvPicPr>
          <p:nvPr/>
        </p:nvPicPr>
        <p:blipFill>
          <a:blip r:embed="rId3"/>
          <a:stretch>
            <a:fillRect/>
          </a:stretch>
        </p:blipFill>
        <p:spPr>
          <a:xfrm>
            <a:off x="4429124" y="1285860"/>
            <a:ext cx="3987479" cy="53578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3300">
            <a:alpha val="87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42918"/>
          </a:xfrm>
        </p:spPr>
        <p:txBody>
          <a:bodyPr>
            <a:normAutofit/>
          </a:bodyPr>
          <a:lstStyle/>
          <a:p>
            <a:r>
              <a:rPr lang="el-GR" sz="2400" b="1" dirty="0" smtClean="0">
                <a:solidFill>
                  <a:srgbClr val="FFFF00"/>
                </a:solidFill>
              </a:rPr>
              <a:t>Τα περίφημα «μπαλόνια» (</a:t>
            </a:r>
            <a:r>
              <a:rPr lang="en-US" sz="2400" b="1" dirty="0" smtClean="0">
                <a:solidFill>
                  <a:srgbClr val="FFFF00"/>
                </a:solidFill>
              </a:rPr>
              <a:t>balloons) </a:t>
            </a:r>
            <a:endParaRPr lang="el-GR" sz="2400" b="1" dirty="0">
              <a:solidFill>
                <a:srgbClr val="FFFF00"/>
              </a:solidFill>
            </a:endParaRPr>
          </a:p>
        </p:txBody>
      </p:sp>
      <p:pic>
        <p:nvPicPr>
          <p:cNvPr id="3" name="2 - Εικόνα" descr="comic-book-word-balloons-1.jpg"/>
          <p:cNvPicPr>
            <a:picLocks noChangeAspect="1"/>
          </p:cNvPicPr>
          <p:nvPr/>
        </p:nvPicPr>
        <p:blipFill>
          <a:blip r:embed="rId2"/>
          <a:stretch>
            <a:fillRect/>
          </a:stretch>
        </p:blipFill>
        <p:spPr>
          <a:xfrm>
            <a:off x="428596" y="714356"/>
            <a:ext cx="4786346" cy="3643338"/>
          </a:xfrm>
          <a:prstGeom prst="rect">
            <a:avLst/>
          </a:prstGeom>
        </p:spPr>
      </p:pic>
      <p:pic>
        <p:nvPicPr>
          <p:cNvPr id="4" name="3 - Εικόνα" descr="balloons-background-33204864.jpg"/>
          <p:cNvPicPr>
            <a:picLocks noChangeAspect="1"/>
          </p:cNvPicPr>
          <p:nvPr/>
        </p:nvPicPr>
        <p:blipFill>
          <a:blip r:embed="rId3"/>
          <a:stretch>
            <a:fillRect/>
          </a:stretch>
        </p:blipFill>
        <p:spPr>
          <a:xfrm>
            <a:off x="5286380" y="714356"/>
            <a:ext cx="3643338" cy="3643338"/>
          </a:xfrm>
          <a:prstGeom prst="rect">
            <a:avLst/>
          </a:prstGeom>
        </p:spPr>
      </p:pic>
      <p:pic>
        <p:nvPicPr>
          <p:cNvPr id="5" name="4 - Εικόνα" descr="ballons 2.jpg"/>
          <p:cNvPicPr>
            <a:picLocks noChangeAspect="1"/>
          </p:cNvPicPr>
          <p:nvPr/>
        </p:nvPicPr>
        <p:blipFill>
          <a:blip r:embed="rId4"/>
          <a:stretch>
            <a:fillRect/>
          </a:stretch>
        </p:blipFill>
        <p:spPr>
          <a:xfrm>
            <a:off x="1928794" y="4500570"/>
            <a:ext cx="4572032" cy="214314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txBody>
          <a:bodyPr>
            <a:normAutofit fontScale="90000"/>
          </a:bodyPr>
          <a:lstStyle/>
          <a:p>
            <a:r>
              <a:rPr lang="en-US" sz="2800" b="1" dirty="0" smtClean="0">
                <a:solidFill>
                  <a:schemeClr val="accent6">
                    <a:lumMod val="50000"/>
                  </a:schemeClr>
                </a:solidFill>
                <a:latin typeface="AR DARLING" pitchFamily="2" charset="0"/>
              </a:rPr>
              <a:t>Drawing sound effects</a:t>
            </a:r>
            <a:endParaRPr lang="el-GR" sz="2800" b="1" dirty="0">
              <a:solidFill>
                <a:schemeClr val="accent6">
                  <a:lumMod val="50000"/>
                </a:schemeClr>
              </a:solidFill>
            </a:endParaRPr>
          </a:p>
        </p:txBody>
      </p:sp>
      <p:pic>
        <p:nvPicPr>
          <p:cNvPr id="3" name="2 - Εικόνα" descr="ballons 1.jpg"/>
          <p:cNvPicPr>
            <a:picLocks noChangeAspect="1"/>
          </p:cNvPicPr>
          <p:nvPr/>
        </p:nvPicPr>
        <p:blipFill>
          <a:blip r:embed="rId2"/>
          <a:stretch>
            <a:fillRect/>
          </a:stretch>
        </p:blipFill>
        <p:spPr>
          <a:xfrm>
            <a:off x="357158" y="857232"/>
            <a:ext cx="2928958" cy="2785764"/>
          </a:xfrm>
          <a:prstGeom prst="rect">
            <a:avLst/>
          </a:prstGeom>
        </p:spPr>
      </p:pic>
      <p:pic>
        <p:nvPicPr>
          <p:cNvPr id="4" name="3 - Εικόνα" descr="ballons music.jpg"/>
          <p:cNvPicPr>
            <a:picLocks noChangeAspect="1"/>
          </p:cNvPicPr>
          <p:nvPr/>
        </p:nvPicPr>
        <p:blipFill>
          <a:blip r:embed="rId3"/>
          <a:stretch>
            <a:fillRect/>
          </a:stretch>
        </p:blipFill>
        <p:spPr>
          <a:xfrm>
            <a:off x="3286116" y="857232"/>
            <a:ext cx="2786082" cy="2786082"/>
          </a:xfrm>
          <a:prstGeom prst="rect">
            <a:avLst/>
          </a:prstGeom>
        </p:spPr>
      </p:pic>
      <p:pic>
        <p:nvPicPr>
          <p:cNvPr id="5" name="4 - Εικόνα" descr="balloons-25483556.jpg"/>
          <p:cNvPicPr>
            <a:picLocks noChangeAspect="1"/>
          </p:cNvPicPr>
          <p:nvPr/>
        </p:nvPicPr>
        <p:blipFill>
          <a:blip r:embed="rId4"/>
          <a:stretch>
            <a:fillRect/>
          </a:stretch>
        </p:blipFill>
        <p:spPr>
          <a:xfrm>
            <a:off x="6072198" y="857232"/>
            <a:ext cx="2754338" cy="2754338"/>
          </a:xfrm>
          <a:prstGeom prst="rect">
            <a:avLst/>
          </a:prstGeom>
        </p:spPr>
      </p:pic>
      <p:pic>
        <p:nvPicPr>
          <p:cNvPr id="6" name="5 - Εικόνα" descr="balloons_26590.jpg"/>
          <p:cNvPicPr>
            <a:picLocks noChangeAspect="1"/>
          </p:cNvPicPr>
          <p:nvPr/>
        </p:nvPicPr>
        <p:blipFill>
          <a:blip r:embed="rId5"/>
          <a:stretch>
            <a:fillRect/>
          </a:stretch>
        </p:blipFill>
        <p:spPr>
          <a:xfrm>
            <a:off x="357158" y="3571876"/>
            <a:ext cx="8501122" cy="303847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71480"/>
          </a:xfrm>
        </p:spPr>
        <p:txBody>
          <a:bodyPr>
            <a:normAutofit fontScale="90000"/>
          </a:bodyPr>
          <a:lstStyle/>
          <a:p>
            <a:r>
              <a:rPr lang="en-US" b="1" dirty="0" smtClean="0">
                <a:latin typeface="Algerian" pitchFamily="82" charset="0"/>
              </a:rPr>
              <a:t>…and more:</a:t>
            </a:r>
            <a:endParaRPr lang="el-GR" b="1" dirty="0"/>
          </a:p>
        </p:txBody>
      </p:sp>
      <p:pic>
        <p:nvPicPr>
          <p:cNvPr id="3" name="2 - Εικόνα" descr="Comic book lettering.jpg"/>
          <p:cNvPicPr>
            <a:picLocks noChangeAspect="1"/>
          </p:cNvPicPr>
          <p:nvPr/>
        </p:nvPicPr>
        <p:blipFill>
          <a:blip r:embed="rId3"/>
          <a:stretch>
            <a:fillRect/>
          </a:stretch>
        </p:blipFill>
        <p:spPr>
          <a:xfrm>
            <a:off x="214282" y="642918"/>
            <a:ext cx="6615127" cy="4134454"/>
          </a:xfrm>
          <a:prstGeom prst="rect">
            <a:avLst/>
          </a:prstGeom>
        </p:spPr>
      </p:pic>
      <p:pic>
        <p:nvPicPr>
          <p:cNvPr id="4" name="3 - Εικόνα" descr="30 - Dylan and Groucho.jpg"/>
          <p:cNvPicPr>
            <a:picLocks noChangeAspect="1"/>
          </p:cNvPicPr>
          <p:nvPr/>
        </p:nvPicPr>
        <p:blipFill>
          <a:blip r:embed="rId4"/>
          <a:stretch>
            <a:fillRect/>
          </a:stretch>
        </p:blipFill>
        <p:spPr>
          <a:xfrm>
            <a:off x="2643174" y="3857628"/>
            <a:ext cx="6286504" cy="271462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txBody>
          <a:bodyPr>
            <a:normAutofit fontScale="90000"/>
          </a:bodyPr>
          <a:lstStyle/>
          <a:p>
            <a:r>
              <a:rPr lang="en-US" b="1" dirty="0" smtClean="0">
                <a:solidFill>
                  <a:schemeClr val="bg1">
                    <a:lumMod val="85000"/>
                  </a:schemeClr>
                </a:solidFill>
                <a:latin typeface="AR CENA" pitchFamily="2" charset="0"/>
              </a:rPr>
              <a:t>Starting with a story-board…</a:t>
            </a:r>
            <a:endParaRPr lang="el-GR" b="1" dirty="0">
              <a:solidFill>
                <a:schemeClr val="bg1">
                  <a:lumMod val="85000"/>
                </a:schemeClr>
              </a:solidFill>
            </a:endParaRPr>
          </a:p>
        </p:txBody>
      </p:sp>
      <p:pic>
        <p:nvPicPr>
          <p:cNvPr id="3" name="2 - Εικόνα" descr="comic layout.jpg"/>
          <p:cNvPicPr>
            <a:picLocks noChangeAspect="1"/>
          </p:cNvPicPr>
          <p:nvPr/>
        </p:nvPicPr>
        <p:blipFill>
          <a:blip r:embed="rId3"/>
          <a:stretch>
            <a:fillRect/>
          </a:stretch>
        </p:blipFill>
        <p:spPr>
          <a:xfrm>
            <a:off x="285720" y="785794"/>
            <a:ext cx="3214710" cy="4536010"/>
          </a:xfrm>
          <a:prstGeom prst="rect">
            <a:avLst/>
          </a:prstGeom>
        </p:spPr>
      </p:pic>
      <p:pic>
        <p:nvPicPr>
          <p:cNvPr id="4" name="3 - Εικόνα" descr="comic_pages_step1_layout.jpg"/>
          <p:cNvPicPr>
            <a:picLocks noChangeAspect="1"/>
          </p:cNvPicPr>
          <p:nvPr/>
        </p:nvPicPr>
        <p:blipFill>
          <a:blip r:embed="rId4"/>
          <a:stretch>
            <a:fillRect/>
          </a:stretch>
        </p:blipFill>
        <p:spPr>
          <a:xfrm>
            <a:off x="3571868" y="1214422"/>
            <a:ext cx="5407005" cy="3929090"/>
          </a:xfrm>
          <a:prstGeom prst="rect">
            <a:avLst/>
          </a:prstGeom>
        </p:spPr>
      </p:pic>
      <p:sp>
        <p:nvSpPr>
          <p:cNvPr id="5" name="4 - TextBox"/>
          <p:cNvSpPr txBox="1"/>
          <p:nvPr/>
        </p:nvSpPr>
        <p:spPr>
          <a:xfrm>
            <a:off x="428596" y="5715016"/>
            <a:ext cx="8215370" cy="523220"/>
          </a:xfrm>
          <a:prstGeom prst="rect">
            <a:avLst/>
          </a:prstGeom>
          <a:noFill/>
        </p:spPr>
        <p:txBody>
          <a:bodyPr wrap="square" rtlCol="0">
            <a:spAutoFit/>
          </a:bodyPr>
          <a:lstStyle/>
          <a:p>
            <a:r>
              <a:rPr lang="en-US" dirty="0" smtClean="0">
                <a:solidFill>
                  <a:schemeClr val="bg1">
                    <a:lumMod val="85000"/>
                  </a:schemeClr>
                </a:solidFill>
              </a:rPr>
              <a:t>…</a:t>
            </a:r>
            <a:r>
              <a:rPr lang="en-US" sz="2800" dirty="0" smtClean="0">
                <a:solidFill>
                  <a:schemeClr val="bg1">
                    <a:lumMod val="85000"/>
                  </a:schemeClr>
                </a:solidFill>
              </a:rPr>
              <a:t>so as to find the suitable way to present our story…</a:t>
            </a:r>
            <a:endParaRPr lang="el-GR" sz="28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txBody>
          <a:bodyPr>
            <a:normAutofit fontScale="90000"/>
          </a:bodyPr>
          <a:lstStyle/>
          <a:p>
            <a:r>
              <a:rPr lang="el-GR" dirty="0" smtClean="0"/>
              <a:t>Προσχεδιάζοντας, για σιγουριά…</a:t>
            </a:r>
            <a:endParaRPr lang="el-GR" dirty="0"/>
          </a:p>
        </p:txBody>
      </p:sp>
      <p:pic>
        <p:nvPicPr>
          <p:cNvPr id="4" name="3 - Εικόνα" descr="storyboard.jpg"/>
          <p:cNvPicPr>
            <a:picLocks noChangeAspect="1"/>
          </p:cNvPicPr>
          <p:nvPr/>
        </p:nvPicPr>
        <p:blipFill>
          <a:blip r:embed="rId2"/>
          <a:stretch>
            <a:fillRect/>
          </a:stretch>
        </p:blipFill>
        <p:spPr>
          <a:xfrm>
            <a:off x="5214942" y="928670"/>
            <a:ext cx="3143272" cy="4638450"/>
          </a:xfrm>
          <a:prstGeom prst="rect">
            <a:avLst/>
          </a:prstGeom>
        </p:spPr>
      </p:pic>
      <p:pic>
        <p:nvPicPr>
          <p:cNvPr id="5" name="4 - Εικόνα" descr="storyboard.jpg1.jpg"/>
          <p:cNvPicPr>
            <a:picLocks noChangeAspect="1"/>
          </p:cNvPicPr>
          <p:nvPr/>
        </p:nvPicPr>
        <p:blipFill>
          <a:blip r:embed="rId3"/>
          <a:stretch>
            <a:fillRect/>
          </a:stretch>
        </p:blipFill>
        <p:spPr>
          <a:xfrm>
            <a:off x="357158" y="928670"/>
            <a:ext cx="4857784" cy="3886227"/>
          </a:xfrm>
          <a:prstGeom prst="rect">
            <a:avLst/>
          </a:prstGeom>
        </p:spPr>
      </p:pic>
      <p:pic>
        <p:nvPicPr>
          <p:cNvPr id="3" name="2 - Εικόνα" descr="storyboard.jpg2.jpg"/>
          <p:cNvPicPr>
            <a:picLocks noChangeAspect="1"/>
          </p:cNvPicPr>
          <p:nvPr/>
        </p:nvPicPr>
        <p:blipFill>
          <a:blip r:embed="rId4"/>
          <a:stretch>
            <a:fillRect/>
          </a:stretch>
        </p:blipFill>
        <p:spPr>
          <a:xfrm>
            <a:off x="1857356" y="3929066"/>
            <a:ext cx="4214842" cy="270427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274638"/>
            <a:ext cx="8643998" cy="439718"/>
          </a:xfrm>
        </p:spPr>
        <p:txBody>
          <a:bodyPr>
            <a:normAutofit fontScale="90000"/>
          </a:bodyPr>
          <a:lstStyle/>
          <a:p>
            <a:r>
              <a:rPr lang="el-GR" b="1" dirty="0" smtClean="0">
                <a:solidFill>
                  <a:srgbClr val="FFFF00"/>
                </a:solidFill>
              </a:rPr>
              <a:t>Τελικά, το σενάριο που γίνεται …κόμικ!</a:t>
            </a:r>
            <a:endParaRPr lang="el-GR" b="1" dirty="0">
              <a:solidFill>
                <a:srgbClr val="FFFF00"/>
              </a:solidFill>
            </a:endParaRPr>
          </a:p>
        </p:txBody>
      </p:sp>
      <p:pic>
        <p:nvPicPr>
          <p:cNvPr id="3" name="2 - Εικόνα" descr="01.jpg"/>
          <p:cNvPicPr>
            <a:picLocks noChangeAspect="1"/>
          </p:cNvPicPr>
          <p:nvPr/>
        </p:nvPicPr>
        <p:blipFill>
          <a:blip r:embed="rId3"/>
          <a:stretch>
            <a:fillRect/>
          </a:stretch>
        </p:blipFill>
        <p:spPr>
          <a:xfrm>
            <a:off x="642910" y="928670"/>
            <a:ext cx="3428580" cy="5429264"/>
          </a:xfrm>
          <a:prstGeom prst="rect">
            <a:avLst/>
          </a:prstGeom>
        </p:spPr>
      </p:pic>
      <p:pic>
        <p:nvPicPr>
          <p:cNvPr id="5" name="4 - Εικόνα" descr="16558_10151778449569260_1899354446_n.jpg"/>
          <p:cNvPicPr>
            <a:picLocks noChangeAspect="1"/>
          </p:cNvPicPr>
          <p:nvPr/>
        </p:nvPicPr>
        <p:blipFill>
          <a:blip r:embed="rId4"/>
          <a:stretch>
            <a:fillRect/>
          </a:stretch>
        </p:blipFill>
        <p:spPr>
          <a:xfrm>
            <a:off x="4572000" y="1000108"/>
            <a:ext cx="3929090" cy="539617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274638"/>
            <a:ext cx="8401080" cy="511156"/>
          </a:xfrm>
        </p:spPr>
        <p:txBody>
          <a:bodyPr>
            <a:normAutofit fontScale="90000"/>
          </a:bodyPr>
          <a:lstStyle/>
          <a:p>
            <a:r>
              <a:rPr lang="el-GR" b="1" dirty="0" smtClean="0"/>
              <a:t>Με την εξέλιξη, το μεγάλο «ΜΠΑΜ»…</a:t>
            </a:r>
            <a:endParaRPr lang="el-GR" b="1" dirty="0"/>
          </a:p>
        </p:txBody>
      </p:sp>
      <p:pic>
        <p:nvPicPr>
          <p:cNvPr id="3" name="2 - Εικόνα" descr="01-PhantomLady_17-01.jpg"/>
          <p:cNvPicPr>
            <a:picLocks noChangeAspect="1"/>
          </p:cNvPicPr>
          <p:nvPr/>
        </p:nvPicPr>
        <p:blipFill>
          <a:blip r:embed="rId2" cstate="print"/>
          <a:stretch>
            <a:fillRect/>
          </a:stretch>
        </p:blipFill>
        <p:spPr>
          <a:xfrm>
            <a:off x="428596" y="928670"/>
            <a:ext cx="1859338" cy="2702238"/>
          </a:xfrm>
          <a:prstGeom prst="rect">
            <a:avLst/>
          </a:prstGeom>
        </p:spPr>
      </p:pic>
      <p:pic>
        <p:nvPicPr>
          <p:cNvPr id="4" name="3 - Εικόνα" descr="516_The_Beyond_2_Pre-Code_Horror_Vampire_Coffin_Cover_1951.jpg"/>
          <p:cNvPicPr>
            <a:picLocks noChangeAspect="1"/>
          </p:cNvPicPr>
          <p:nvPr/>
        </p:nvPicPr>
        <p:blipFill>
          <a:blip r:embed="rId3"/>
          <a:stretch>
            <a:fillRect/>
          </a:stretch>
        </p:blipFill>
        <p:spPr>
          <a:xfrm>
            <a:off x="2428860" y="928670"/>
            <a:ext cx="1857388" cy="2789681"/>
          </a:xfrm>
          <a:prstGeom prst="rect">
            <a:avLst/>
          </a:prstGeom>
        </p:spPr>
      </p:pic>
      <p:pic>
        <p:nvPicPr>
          <p:cNvPr id="5" name="4 - Εικόνα" descr="935844_10151741700084362_1704059376_n.jpg"/>
          <p:cNvPicPr>
            <a:picLocks noChangeAspect="1"/>
          </p:cNvPicPr>
          <p:nvPr/>
        </p:nvPicPr>
        <p:blipFill>
          <a:blip r:embed="rId4"/>
          <a:stretch>
            <a:fillRect/>
          </a:stretch>
        </p:blipFill>
        <p:spPr>
          <a:xfrm>
            <a:off x="4429124" y="928670"/>
            <a:ext cx="2000264" cy="2786082"/>
          </a:xfrm>
          <a:prstGeom prst="rect">
            <a:avLst/>
          </a:prstGeom>
        </p:spPr>
      </p:pic>
      <p:pic>
        <p:nvPicPr>
          <p:cNvPr id="6" name="5 - Εικόνα" descr="1903000_415196785291880_1875111012_n.jpg"/>
          <p:cNvPicPr>
            <a:picLocks noChangeAspect="1"/>
          </p:cNvPicPr>
          <p:nvPr/>
        </p:nvPicPr>
        <p:blipFill>
          <a:blip r:embed="rId5"/>
          <a:stretch>
            <a:fillRect/>
          </a:stretch>
        </p:blipFill>
        <p:spPr>
          <a:xfrm>
            <a:off x="6643702" y="928670"/>
            <a:ext cx="1927396" cy="2859815"/>
          </a:xfrm>
          <a:prstGeom prst="rect">
            <a:avLst/>
          </a:prstGeom>
        </p:spPr>
      </p:pic>
      <p:pic>
        <p:nvPicPr>
          <p:cNvPr id="7" name="6 - Εικόνα" descr="captain marvel.jpg"/>
          <p:cNvPicPr>
            <a:picLocks noChangeAspect="1"/>
          </p:cNvPicPr>
          <p:nvPr/>
        </p:nvPicPr>
        <p:blipFill>
          <a:blip r:embed="rId6"/>
          <a:stretch>
            <a:fillRect/>
          </a:stretch>
        </p:blipFill>
        <p:spPr>
          <a:xfrm>
            <a:off x="428596" y="3786190"/>
            <a:ext cx="1928826" cy="2887524"/>
          </a:xfrm>
          <a:prstGeom prst="rect">
            <a:avLst/>
          </a:prstGeom>
        </p:spPr>
      </p:pic>
      <p:pic>
        <p:nvPicPr>
          <p:cNvPr id="8" name="7 - Εικόνα" descr="1958154_10203458317804857_89177538_n.jpg"/>
          <p:cNvPicPr>
            <a:picLocks noChangeAspect="1"/>
          </p:cNvPicPr>
          <p:nvPr/>
        </p:nvPicPr>
        <p:blipFill>
          <a:blip r:embed="rId7"/>
          <a:stretch>
            <a:fillRect/>
          </a:stretch>
        </p:blipFill>
        <p:spPr>
          <a:xfrm>
            <a:off x="2428860" y="3786190"/>
            <a:ext cx="1900590" cy="2871589"/>
          </a:xfrm>
          <a:prstGeom prst="rect">
            <a:avLst/>
          </a:prstGeom>
        </p:spPr>
      </p:pic>
      <p:pic>
        <p:nvPicPr>
          <p:cNvPr id="9" name="8 - Εικόνα" descr="05 (1).jpg"/>
          <p:cNvPicPr>
            <a:picLocks noChangeAspect="1"/>
          </p:cNvPicPr>
          <p:nvPr/>
        </p:nvPicPr>
        <p:blipFill>
          <a:blip r:embed="rId8"/>
          <a:stretch>
            <a:fillRect/>
          </a:stretch>
        </p:blipFill>
        <p:spPr>
          <a:xfrm>
            <a:off x="4429124" y="3786190"/>
            <a:ext cx="1961388" cy="2857520"/>
          </a:xfrm>
          <a:prstGeom prst="rect">
            <a:avLst/>
          </a:prstGeom>
        </p:spPr>
      </p:pic>
      <p:pic>
        <p:nvPicPr>
          <p:cNvPr id="10" name="9 - Εικόνα" descr="Golden child Popeye-comic-book-cover.jpg"/>
          <p:cNvPicPr>
            <a:picLocks noChangeAspect="1"/>
          </p:cNvPicPr>
          <p:nvPr/>
        </p:nvPicPr>
        <p:blipFill>
          <a:blip r:embed="rId9"/>
          <a:stretch>
            <a:fillRect/>
          </a:stretch>
        </p:blipFill>
        <p:spPr>
          <a:xfrm>
            <a:off x="6643702" y="3857628"/>
            <a:ext cx="1928826" cy="274168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txBody>
          <a:bodyPr>
            <a:normAutofit fontScale="90000"/>
          </a:bodyPr>
          <a:lstStyle/>
          <a:p>
            <a:r>
              <a:rPr lang="el-GR" b="1" dirty="0" smtClean="0">
                <a:solidFill>
                  <a:srgbClr val="FFFF00"/>
                </a:solidFill>
                <a:latin typeface="Garamond" pitchFamily="18" charset="0"/>
              </a:rPr>
              <a:t>Γνωστοί τίτλοι … με ιστορία!</a:t>
            </a:r>
            <a:endParaRPr lang="el-GR" b="1" dirty="0">
              <a:solidFill>
                <a:srgbClr val="FFFF00"/>
              </a:solidFill>
              <a:latin typeface="Garamond" pitchFamily="18" charset="0"/>
            </a:endParaRPr>
          </a:p>
        </p:txBody>
      </p:sp>
      <p:pic>
        <p:nvPicPr>
          <p:cNvPr id="3" name="2 - Εικόνα" descr="golden child 1933_THE_MAD_DOCTOR_t395x600.jpg"/>
          <p:cNvPicPr>
            <a:picLocks noChangeAspect="1"/>
          </p:cNvPicPr>
          <p:nvPr/>
        </p:nvPicPr>
        <p:blipFill>
          <a:blip r:embed="rId2"/>
          <a:stretch>
            <a:fillRect/>
          </a:stretch>
        </p:blipFill>
        <p:spPr>
          <a:xfrm>
            <a:off x="428596" y="928669"/>
            <a:ext cx="2857520" cy="4333303"/>
          </a:xfrm>
          <a:prstGeom prst="rect">
            <a:avLst/>
          </a:prstGeom>
        </p:spPr>
      </p:pic>
      <p:pic>
        <p:nvPicPr>
          <p:cNvPr id="4" name="3 - Εικόνα" descr="golden child Gould1947.jpg"/>
          <p:cNvPicPr>
            <a:picLocks noChangeAspect="1"/>
          </p:cNvPicPr>
          <p:nvPr/>
        </p:nvPicPr>
        <p:blipFill>
          <a:blip r:embed="rId3"/>
          <a:stretch>
            <a:fillRect/>
          </a:stretch>
        </p:blipFill>
        <p:spPr>
          <a:xfrm>
            <a:off x="2714612" y="1428736"/>
            <a:ext cx="3214710" cy="4714907"/>
          </a:xfrm>
          <a:prstGeom prst="rect">
            <a:avLst/>
          </a:prstGeom>
        </p:spPr>
      </p:pic>
      <p:pic>
        <p:nvPicPr>
          <p:cNvPr id="5" name="4 - Εικόνα" descr="golden child blodie.jpg"/>
          <p:cNvPicPr>
            <a:picLocks noChangeAspect="1"/>
          </p:cNvPicPr>
          <p:nvPr/>
        </p:nvPicPr>
        <p:blipFill>
          <a:blip r:embed="rId4"/>
          <a:stretch>
            <a:fillRect/>
          </a:stretch>
        </p:blipFill>
        <p:spPr>
          <a:xfrm>
            <a:off x="5857884" y="2071678"/>
            <a:ext cx="3071834" cy="457436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ΦΥΛΑΚΕΣ ΤΟΥ ΓΑΛΑΞΙΑ. μαλκ. μικρο Γ.jpg"/>
          <p:cNvPicPr>
            <a:picLocks noGrp="1" noChangeAspect="1"/>
          </p:cNvPicPr>
          <p:nvPr>
            <p:ph idx="1"/>
          </p:nvPr>
        </p:nvPicPr>
        <p:blipFill>
          <a:blip r:embed="rId2"/>
          <a:stretch>
            <a:fillRect/>
          </a:stretch>
        </p:blipFill>
        <p:spPr>
          <a:xfrm>
            <a:off x="-311849" y="0"/>
            <a:ext cx="9455849" cy="7078449"/>
          </a:xfrm>
        </p:spPr>
      </p:pic>
      <p:sp>
        <p:nvSpPr>
          <p:cNvPr id="5" name="4 - TextBox"/>
          <p:cNvSpPr txBox="1"/>
          <p:nvPr/>
        </p:nvSpPr>
        <p:spPr>
          <a:xfrm>
            <a:off x="928662" y="714356"/>
            <a:ext cx="737157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smtClean="0"/>
              <a:t>                                      </a:t>
            </a:r>
            <a:r>
              <a:rPr lang="el-GR" dirty="0" smtClean="0"/>
              <a:t>Απαρχές της 9</a:t>
            </a:r>
            <a:r>
              <a:rPr lang="el-GR" baseline="30000" dirty="0" smtClean="0"/>
              <a:t>ης</a:t>
            </a:r>
            <a:r>
              <a:rPr lang="el-GR" dirty="0" smtClean="0"/>
              <a:t> Τέχνης (</a:t>
            </a:r>
            <a:r>
              <a:rPr lang="en-US" dirty="0" smtClean="0"/>
              <a:t>comics)</a:t>
            </a:r>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7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96842"/>
          </a:xfrm>
        </p:spPr>
        <p:txBody>
          <a:bodyPr>
            <a:normAutofit fontScale="90000"/>
          </a:bodyPr>
          <a:lstStyle/>
          <a:p>
            <a:r>
              <a:rPr lang="el-GR" b="1" dirty="0" smtClean="0"/>
              <a:t>Ενδεικτικοί τίτλοι….</a:t>
            </a:r>
            <a:endParaRPr lang="el-GR" b="1" dirty="0"/>
          </a:p>
        </p:txBody>
      </p:sp>
      <p:pic>
        <p:nvPicPr>
          <p:cNvPr id="3" name="2 - Εικόνα" descr="golden age.jpg1.jpg"/>
          <p:cNvPicPr>
            <a:picLocks noChangeAspect="1"/>
          </p:cNvPicPr>
          <p:nvPr/>
        </p:nvPicPr>
        <p:blipFill>
          <a:blip r:embed="rId2"/>
          <a:stretch>
            <a:fillRect/>
          </a:stretch>
        </p:blipFill>
        <p:spPr>
          <a:xfrm>
            <a:off x="285719" y="857232"/>
            <a:ext cx="2541083" cy="3786214"/>
          </a:xfrm>
          <a:prstGeom prst="rect">
            <a:avLst/>
          </a:prstGeom>
        </p:spPr>
      </p:pic>
      <p:pic>
        <p:nvPicPr>
          <p:cNvPr id="4" name="3 - Εικόνα" descr="golden child mickey.jpg"/>
          <p:cNvPicPr>
            <a:picLocks noChangeAspect="1"/>
          </p:cNvPicPr>
          <p:nvPr/>
        </p:nvPicPr>
        <p:blipFill>
          <a:blip r:embed="rId3"/>
          <a:stretch>
            <a:fillRect/>
          </a:stretch>
        </p:blipFill>
        <p:spPr>
          <a:xfrm>
            <a:off x="2714612" y="861721"/>
            <a:ext cx="3000396" cy="3790824"/>
          </a:xfrm>
          <a:prstGeom prst="rect">
            <a:avLst/>
          </a:prstGeom>
        </p:spPr>
      </p:pic>
      <p:pic>
        <p:nvPicPr>
          <p:cNvPr id="5" name="4 - Εικόνα" descr="golden child never 1930.jpg"/>
          <p:cNvPicPr>
            <a:picLocks noChangeAspect="1"/>
          </p:cNvPicPr>
          <p:nvPr/>
        </p:nvPicPr>
        <p:blipFill>
          <a:blip r:embed="rId4" cstate="print"/>
          <a:stretch>
            <a:fillRect/>
          </a:stretch>
        </p:blipFill>
        <p:spPr>
          <a:xfrm>
            <a:off x="5643570" y="857231"/>
            <a:ext cx="3071834" cy="3870027"/>
          </a:xfrm>
          <a:prstGeom prst="rect">
            <a:avLst/>
          </a:prstGeom>
        </p:spPr>
      </p:pic>
      <p:pic>
        <p:nvPicPr>
          <p:cNvPr id="6" name="5 - Εικόνα" descr="newspaper Lstarrannie.jpg"/>
          <p:cNvPicPr>
            <a:picLocks noChangeAspect="1"/>
          </p:cNvPicPr>
          <p:nvPr/>
        </p:nvPicPr>
        <p:blipFill>
          <a:blip r:embed="rId5"/>
          <a:stretch>
            <a:fillRect/>
          </a:stretch>
        </p:blipFill>
        <p:spPr>
          <a:xfrm>
            <a:off x="2357422" y="4429132"/>
            <a:ext cx="3786214" cy="214311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00034" y="285728"/>
            <a:ext cx="7772400" cy="441319"/>
          </a:xfrm>
        </p:spPr>
        <p:txBody>
          <a:bodyPr>
            <a:normAutofit fontScale="90000"/>
          </a:bodyPr>
          <a:lstStyle/>
          <a:p>
            <a:r>
              <a:rPr lang="el-GR" b="1" dirty="0" smtClean="0"/>
              <a:t>Η </a:t>
            </a:r>
            <a:r>
              <a:rPr lang="el-GR" b="1" dirty="0" smtClean="0">
                <a:solidFill>
                  <a:srgbClr val="FFFF00"/>
                </a:solidFill>
              </a:rPr>
              <a:t>ΧΡΥΣΗ ΠΕΡΙΟΔΟΣ </a:t>
            </a:r>
            <a:r>
              <a:rPr lang="el-GR" b="1" dirty="0" smtClean="0"/>
              <a:t>των κόμικς!</a:t>
            </a:r>
            <a:endParaRPr lang="el-GR" b="1" dirty="0"/>
          </a:p>
        </p:txBody>
      </p:sp>
      <p:sp>
        <p:nvSpPr>
          <p:cNvPr id="3" name="2 - Υπότιτλος"/>
          <p:cNvSpPr>
            <a:spLocks noGrp="1"/>
          </p:cNvSpPr>
          <p:nvPr>
            <p:ph type="subTitle" idx="1"/>
          </p:nvPr>
        </p:nvSpPr>
        <p:spPr>
          <a:xfrm>
            <a:off x="285720" y="6143644"/>
            <a:ext cx="8501090" cy="428628"/>
          </a:xfrm>
        </p:spPr>
        <p:txBody>
          <a:bodyPr>
            <a:normAutofit fontScale="85000" lnSpcReduction="20000"/>
          </a:bodyPr>
          <a:lstStyle/>
          <a:p>
            <a:r>
              <a:rPr lang="en-US" dirty="0" smtClean="0"/>
              <a:t>Golden age of comics (c.1938 – c.1950)</a:t>
            </a:r>
            <a:endParaRPr lang="el-GR" dirty="0"/>
          </a:p>
        </p:txBody>
      </p:sp>
      <p:pic>
        <p:nvPicPr>
          <p:cNvPr id="4" name="3 - Εικόνα" descr="golden age Action_Comics_1.jpg"/>
          <p:cNvPicPr>
            <a:picLocks noChangeAspect="1"/>
          </p:cNvPicPr>
          <p:nvPr/>
        </p:nvPicPr>
        <p:blipFill>
          <a:blip r:embed="rId2"/>
          <a:stretch>
            <a:fillRect/>
          </a:stretch>
        </p:blipFill>
        <p:spPr>
          <a:xfrm>
            <a:off x="428596" y="928670"/>
            <a:ext cx="2000254" cy="2773686"/>
          </a:xfrm>
          <a:prstGeom prst="rect">
            <a:avLst/>
          </a:prstGeom>
        </p:spPr>
      </p:pic>
      <p:pic>
        <p:nvPicPr>
          <p:cNvPr id="5" name="4 - Εικόνα" descr="golden age dick.jpg"/>
          <p:cNvPicPr>
            <a:picLocks noChangeAspect="1"/>
          </p:cNvPicPr>
          <p:nvPr/>
        </p:nvPicPr>
        <p:blipFill>
          <a:blip r:embed="rId3"/>
          <a:stretch>
            <a:fillRect/>
          </a:stretch>
        </p:blipFill>
        <p:spPr>
          <a:xfrm>
            <a:off x="2571736" y="928670"/>
            <a:ext cx="1857388" cy="2863046"/>
          </a:xfrm>
          <a:prstGeom prst="rect">
            <a:avLst/>
          </a:prstGeom>
        </p:spPr>
      </p:pic>
      <p:pic>
        <p:nvPicPr>
          <p:cNvPr id="6" name="5 - Εικόνα" descr="golden age namor.jpg"/>
          <p:cNvPicPr>
            <a:picLocks noChangeAspect="1"/>
          </p:cNvPicPr>
          <p:nvPr/>
        </p:nvPicPr>
        <p:blipFill>
          <a:blip r:embed="rId4"/>
          <a:stretch>
            <a:fillRect/>
          </a:stretch>
        </p:blipFill>
        <p:spPr>
          <a:xfrm>
            <a:off x="4572000" y="928670"/>
            <a:ext cx="2051410" cy="2928958"/>
          </a:xfrm>
          <a:prstGeom prst="rect">
            <a:avLst/>
          </a:prstGeom>
        </p:spPr>
      </p:pic>
      <p:pic>
        <p:nvPicPr>
          <p:cNvPr id="7" name="6 - Εικόνα" descr="10672224_903005033050538_4030576303290586405_n.jpg"/>
          <p:cNvPicPr>
            <a:picLocks noChangeAspect="1"/>
          </p:cNvPicPr>
          <p:nvPr/>
        </p:nvPicPr>
        <p:blipFill>
          <a:blip r:embed="rId5"/>
          <a:stretch>
            <a:fillRect/>
          </a:stretch>
        </p:blipFill>
        <p:spPr>
          <a:xfrm>
            <a:off x="6715141" y="928670"/>
            <a:ext cx="2010690" cy="2928958"/>
          </a:xfrm>
          <a:prstGeom prst="rect">
            <a:avLst/>
          </a:prstGeom>
        </p:spPr>
      </p:pic>
      <p:pic>
        <p:nvPicPr>
          <p:cNvPr id="8" name="7 - Εικόνα" descr="golden age.jpg10.jpg"/>
          <p:cNvPicPr>
            <a:picLocks noChangeAspect="1"/>
          </p:cNvPicPr>
          <p:nvPr/>
        </p:nvPicPr>
        <p:blipFill>
          <a:blip r:embed="rId6"/>
          <a:stretch>
            <a:fillRect/>
          </a:stretch>
        </p:blipFill>
        <p:spPr>
          <a:xfrm>
            <a:off x="785786" y="3357562"/>
            <a:ext cx="1839512" cy="2696079"/>
          </a:xfrm>
          <a:prstGeom prst="rect">
            <a:avLst/>
          </a:prstGeom>
        </p:spPr>
      </p:pic>
      <p:pic>
        <p:nvPicPr>
          <p:cNvPr id="9" name="8 - Εικόνα" descr="17.jpg"/>
          <p:cNvPicPr>
            <a:picLocks noChangeAspect="1"/>
          </p:cNvPicPr>
          <p:nvPr/>
        </p:nvPicPr>
        <p:blipFill>
          <a:blip r:embed="rId7"/>
          <a:stretch>
            <a:fillRect/>
          </a:stretch>
        </p:blipFill>
        <p:spPr>
          <a:xfrm>
            <a:off x="2786050" y="3286124"/>
            <a:ext cx="2000264" cy="2762269"/>
          </a:xfrm>
          <a:prstGeom prst="rect">
            <a:avLst/>
          </a:prstGeom>
        </p:spPr>
      </p:pic>
      <p:pic>
        <p:nvPicPr>
          <p:cNvPr id="10" name="9 - Εικόνα" descr="Captainamerica1.jpg"/>
          <p:cNvPicPr>
            <a:picLocks noChangeAspect="1"/>
          </p:cNvPicPr>
          <p:nvPr/>
        </p:nvPicPr>
        <p:blipFill>
          <a:blip r:embed="rId8"/>
          <a:stretch>
            <a:fillRect/>
          </a:stretch>
        </p:blipFill>
        <p:spPr>
          <a:xfrm>
            <a:off x="4929191" y="3283672"/>
            <a:ext cx="2071702" cy="278851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txBody>
          <a:bodyPr>
            <a:normAutofit fontScale="90000"/>
          </a:bodyPr>
          <a:lstStyle/>
          <a:p>
            <a:r>
              <a:rPr lang="en-US" sz="2800" dirty="0" smtClean="0">
                <a:latin typeface="AR CHRISTY" pitchFamily="2" charset="0"/>
              </a:rPr>
              <a:t>Golden age of comics (c.1938 – c.1950)</a:t>
            </a:r>
            <a:r>
              <a:rPr lang="el-GR" sz="2800" dirty="0" smtClean="0"/>
              <a:t/>
            </a:r>
            <a:br>
              <a:rPr lang="el-GR" sz="2800" dirty="0" smtClean="0"/>
            </a:br>
            <a:endParaRPr lang="el-GR" sz="2800" dirty="0"/>
          </a:p>
        </p:txBody>
      </p:sp>
      <p:sp>
        <p:nvSpPr>
          <p:cNvPr id="3" name="2 - Θέση περιεχομένου"/>
          <p:cNvSpPr>
            <a:spLocks noGrp="1"/>
          </p:cNvSpPr>
          <p:nvPr>
            <p:ph idx="1"/>
          </p:nvPr>
        </p:nvSpPr>
        <p:spPr>
          <a:xfrm>
            <a:off x="642910" y="6315084"/>
            <a:ext cx="8229600" cy="542916"/>
          </a:xfrm>
        </p:spPr>
        <p:txBody>
          <a:bodyPr>
            <a:normAutofit lnSpcReduction="10000"/>
          </a:bodyPr>
          <a:lstStyle/>
          <a:p>
            <a:r>
              <a:rPr lang="en-US" dirty="0" smtClean="0"/>
              <a:t>                  Everyone reads comics…</a:t>
            </a:r>
            <a:endParaRPr lang="el-GR" dirty="0"/>
          </a:p>
        </p:txBody>
      </p:sp>
      <p:pic>
        <p:nvPicPr>
          <p:cNvPr id="4" name="3 - Εικόνα" descr="Young_Romance_Issue_1.jpg"/>
          <p:cNvPicPr>
            <a:picLocks noChangeAspect="1"/>
          </p:cNvPicPr>
          <p:nvPr/>
        </p:nvPicPr>
        <p:blipFill>
          <a:blip r:embed="rId3"/>
          <a:stretch>
            <a:fillRect/>
          </a:stretch>
        </p:blipFill>
        <p:spPr>
          <a:xfrm>
            <a:off x="214282" y="571480"/>
            <a:ext cx="2000264" cy="2880379"/>
          </a:xfrm>
          <a:prstGeom prst="rect">
            <a:avLst/>
          </a:prstGeom>
        </p:spPr>
      </p:pic>
      <p:pic>
        <p:nvPicPr>
          <p:cNvPr id="5" name="4 - Εικόνα" descr="09.jpg"/>
          <p:cNvPicPr>
            <a:picLocks noChangeAspect="1"/>
          </p:cNvPicPr>
          <p:nvPr/>
        </p:nvPicPr>
        <p:blipFill>
          <a:blip r:embed="rId4"/>
          <a:stretch>
            <a:fillRect/>
          </a:stretch>
        </p:blipFill>
        <p:spPr>
          <a:xfrm>
            <a:off x="2285984" y="571480"/>
            <a:ext cx="2071084" cy="2857520"/>
          </a:xfrm>
          <a:prstGeom prst="rect">
            <a:avLst/>
          </a:prstGeom>
        </p:spPr>
      </p:pic>
      <p:pic>
        <p:nvPicPr>
          <p:cNvPr id="6" name="5 - Εικόνα" descr="16.jpg"/>
          <p:cNvPicPr>
            <a:picLocks noChangeAspect="1"/>
          </p:cNvPicPr>
          <p:nvPr/>
        </p:nvPicPr>
        <p:blipFill>
          <a:blip r:embed="rId5"/>
          <a:stretch>
            <a:fillRect/>
          </a:stretch>
        </p:blipFill>
        <p:spPr>
          <a:xfrm>
            <a:off x="4357686" y="571480"/>
            <a:ext cx="2214578" cy="2882978"/>
          </a:xfrm>
          <a:prstGeom prst="rect">
            <a:avLst/>
          </a:prstGeom>
        </p:spPr>
      </p:pic>
      <p:pic>
        <p:nvPicPr>
          <p:cNvPr id="7" name="6 - Εικόνα" descr="golden age.jpg"/>
          <p:cNvPicPr>
            <a:picLocks noChangeAspect="1"/>
          </p:cNvPicPr>
          <p:nvPr/>
        </p:nvPicPr>
        <p:blipFill>
          <a:blip r:embed="rId6"/>
          <a:stretch>
            <a:fillRect/>
          </a:stretch>
        </p:blipFill>
        <p:spPr>
          <a:xfrm>
            <a:off x="6572264" y="571480"/>
            <a:ext cx="2045652" cy="2857520"/>
          </a:xfrm>
          <a:prstGeom prst="rect">
            <a:avLst/>
          </a:prstGeom>
        </p:spPr>
      </p:pic>
      <p:pic>
        <p:nvPicPr>
          <p:cNvPr id="8" name="7 - Εικόνα" descr="golden age western.jpg"/>
          <p:cNvPicPr>
            <a:picLocks noChangeAspect="1"/>
          </p:cNvPicPr>
          <p:nvPr/>
        </p:nvPicPr>
        <p:blipFill>
          <a:blip r:embed="rId7" cstate="print"/>
          <a:stretch>
            <a:fillRect/>
          </a:stretch>
        </p:blipFill>
        <p:spPr>
          <a:xfrm>
            <a:off x="214282" y="3500438"/>
            <a:ext cx="2071702" cy="2821042"/>
          </a:xfrm>
          <a:prstGeom prst="rect">
            <a:avLst/>
          </a:prstGeom>
        </p:spPr>
      </p:pic>
      <p:pic>
        <p:nvPicPr>
          <p:cNvPr id="9" name="8 - Εικόνα" descr="golden age.jpg3.jpg"/>
          <p:cNvPicPr>
            <a:picLocks noChangeAspect="1"/>
          </p:cNvPicPr>
          <p:nvPr/>
        </p:nvPicPr>
        <p:blipFill>
          <a:blip r:embed="rId8"/>
          <a:stretch>
            <a:fillRect/>
          </a:stretch>
        </p:blipFill>
        <p:spPr>
          <a:xfrm>
            <a:off x="2285984" y="3357562"/>
            <a:ext cx="2071702" cy="3013384"/>
          </a:xfrm>
          <a:prstGeom prst="rect">
            <a:avLst/>
          </a:prstGeom>
        </p:spPr>
      </p:pic>
      <p:pic>
        <p:nvPicPr>
          <p:cNvPr id="10" name="9 - Εικόνα" descr="10.jpg"/>
          <p:cNvPicPr>
            <a:picLocks noChangeAspect="1"/>
          </p:cNvPicPr>
          <p:nvPr/>
        </p:nvPicPr>
        <p:blipFill>
          <a:blip r:embed="rId9"/>
          <a:stretch>
            <a:fillRect/>
          </a:stretch>
        </p:blipFill>
        <p:spPr>
          <a:xfrm>
            <a:off x="4357686" y="3357562"/>
            <a:ext cx="2245348" cy="2952942"/>
          </a:xfrm>
          <a:prstGeom prst="rect">
            <a:avLst/>
          </a:prstGeom>
        </p:spPr>
      </p:pic>
      <p:pic>
        <p:nvPicPr>
          <p:cNvPr id="11" name="10 - Εικόνα" descr="golden age.jpg12.jpg"/>
          <p:cNvPicPr>
            <a:picLocks noChangeAspect="1"/>
          </p:cNvPicPr>
          <p:nvPr/>
        </p:nvPicPr>
        <p:blipFill>
          <a:blip r:embed="rId10"/>
          <a:stretch>
            <a:fillRect/>
          </a:stretch>
        </p:blipFill>
        <p:spPr>
          <a:xfrm>
            <a:off x="6529400" y="3357562"/>
            <a:ext cx="2200273" cy="300037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CCFF33"/>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pic>
        <p:nvPicPr>
          <p:cNvPr id="2" name="1 - Εικόνα" descr="golden age.jpg11.jpg"/>
          <p:cNvPicPr>
            <a:picLocks noChangeAspect="1"/>
          </p:cNvPicPr>
          <p:nvPr/>
        </p:nvPicPr>
        <p:blipFill>
          <a:blip r:embed="rId2"/>
          <a:stretch>
            <a:fillRect/>
          </a:stretch>
        </p:blipFill>
        <p:spPr>
          <a:xfrm>
            <a:off x="642910" y="285728"/>
            <a:ext cx="2357454" cy="3339727"/>
          </a:xfrm>
          <a:prstGeom prst="rect">
            <a:avLst/>
          </a:prstGeom>
        </p:spPr>
      </p:pic>
      <p:pic>
        <p:nvPicPr>
          <p:cNvPr id="3" name="2 - Εικόνα" descr="deb99c974a97549932ee3d048119f88d.jpg"/>
          <p:cNvPicPr>
            <a:picLocks noChangeAspect="1"/>
          </p:cNvPicPr>
          <p:nvPr/>
        </p:nvPicPr>
        <p:blipFill>
          <a:blip r:embed="rId3"/>
          <a:stretch>
            <a:fillRect/>
          </a:stretch>
        </p:blipFill>
        <p:spPr>
          <a:xfrm>
            <a:off x="3286116" y="285728"/>
            <a:ext cx="2368192" cy="3286148"/>
          </a:xfrm>
          <a:prstGeom prst="rect">
            <a:avLst/>
          </a:prstGeom>
        </p:spPr>
      </p:pic>
      <p:pic>
        <p:nvPicPr>
          <p:cNvPr id="4" name="3 - Εικόνα" descr="golden age Superman14.jpg"/>
          <p:cNvPicPr>
            <a:picLocks noChangeAspect="1"/>
          </p:cNvPicPr>
          <p:nvPr/>
        </p:nvPicPr>
        <p:blipFill>
          <a:blip r:embed="rId4"/>
          <a:stretch>
            <a:fillRect/>
          </a:stretch>
        </p:blipFill>
        <p:spPr>
          <a:xfrm>
            <a:off x="5929322" y="285729"/>
            <a:ext cx="2347249" cy="3286148"/>
          </a:xfrm>
          <a:prstGeom prst="rect">
            <a:avLst/>
          </a:prstGeom>
        </p:spPr>
      </p:pic>
      <p:pic>
        <p:nvPicPr>
          <p:cNvPr id="5" name="4 - Εικόνα" descr="golden age.jpg17.jpg"/>
          <p:cNvPicPr>
            <a:picLocks noChangeAspect="1"/>
          </p:cNvPicPr>
          <p:nvPr/>
        </p:nvPicPr>
        <p:blipFill>
          <a:blip r:embed="rId5"/>
          <a:stretch>
            <a:fillRect/>
          </a:stretch>
        </p:blipFill>
        <p:spPr>
          <a:xfrm>
            <a:off x="642911" y="3648760"/>
            <a:ext cx="1785950" cy="2637711"/>
          </a:xfrm>
          <a:prstGeom prst="rect">
            <a:avLst/>
          </a:prstGeom>
        </p:spPr>
      </p:pic>
      <p:pic>
        <p:nvPicPr>
          <p:cNvPr id="6" name="5 - Εικόνα" descr="golden age.jpg2.jpg"/>
          <p:cNvPicPr>
            <a:picLocks noChangeAspect="1"/>
          </p:cNvPicPr>
          <p:nvPr/>
        </p:nvPicPr>
        <p:blipFill>
          <a:blip r:embed="rId6"/>
          <a:stretch>
            <a:fillRect/>
          </a:stretch>
        </p:blipFill>
        <p:spPr>
          <a:xfrm>
            <a:off x="2428860" y="3643314"/>
            <a:ext cx="1918094" cy="2719897"/>
          </a:xfrm>
          <a:prstGeom prst="rect">
            <a:avLst/>
          </a:prstGeom>
        </p:spPr>
      </p:pic>
      <p:pic>
        <p:nvPicPr>
          <p:cNvPr id="7" name="6 - Εικόνα" descr="golden age.jpg15.jpg"/>
          <p:cNvPicPr>
            <a:picLocks noChangeAspect="1"/>
          </p:cNvPicPr>
          <p:nvPr/>
        </p:nvPicPr>
        <p:blipFill>
          <a:blip r:embed="rId7"/>
          <a:stretch>
            <a:fillRect/>
          </a:stretch>
        </p:blipFill>
        <p:spPr>
          <a:xfrm>
            <a:off x="4357686" y="3571876"/>
            <a:ext cx="1918095" cy="2785049"/>
          </a:xfrm>
          <a:prstGeom prst="rect">
            <a:avLst/>
          </a:prstGeom>
        </p:spPr>
      </p:pic>
      <p:pic>
        <p:nvPicPr>
          <p:cNvPr id="8" name="7 - Εικόνα" descr="upload11.jpg"/>
          <p:cNvPicPr>
            <a:picLocks noChangeAspect="1"/>
          </p:cNvPicPr>
          <p:nvPr/>
        </p:nvPicPr>
        <p:blipFill>
          <a:blip r:embed="rId8" cstate="print"/>
          <a:stretch>
            <a:fillRect/>
          </a:stretch>
        </p:blipFill>
        <p:spPr>
          <a:xfrm>
            <a:off x="6286512" y="3571876"/>
            <a:ext cx="2000264" cy="285466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8229600" cy="1143000"/>
          </a:xfrm>
        </p:spPr>
        <p:txBody>
          <a:bodyPr>
            <a:normAutofit/>
          </a:bodyPr>
          <a:lstStyle/>
          <a:p>
            <a:r>
              <a:rPr lang="en-US" sz="1800" dirty="0" smtClean="0">
                <a:solidFill>
                  <a:srgbClr val="FFFF66"/>
                </a:solidFill>
              </a:rPr>
              <a:t>…</a:t>
            </a:r>
            <a:r>
              <a:rPr lang="el-GR" sz="1800" dirty="0" smtClean="0">
                <a:solidFill>
                  <a:srgbClr val="FFFF66"/>
                </a:solidFill>
              </a:rPr>
              <a:t>πραγματικά, βγαίνανε τόσοι πολλοί τίτλοι που έχανες το λογαριασμό: </a:t>
            </a:r>
            <a:r>
              <a:rPr lang="el-GR" sz="1800" b="1" dirty="0" smtClean="0">
                <a:solidFill>
                  <a:srgbClr val="FFFF66"/>
                </a:solidFill>
              </a:rPr>
              <a:t>περιπέτειες, αισθηματικές, σουπερ-ηρωικές, επιστημονικής φαντασίας, γουέστερν,  πολεμικές, αστυνομικές/ </a:t>
            </a:r>
            <a:r>
              <a:rPr lang="en-US" sz="1800" b="1" dirty="0" smtClean="0">
                <a:solidFill>
                  <a:srgbClr val="FFFF66"/>
                </a:solidFill>
              </a:rPr>
              <a:t>noir,</a:t>
            </a:r>
            <a:r>
              <a:rPr lang="el-GR" sz="1800" b="1" dirty="0" smtClean="0">
                <a:solidFill>
                  <a:srgbClr val="FFFF66"/>
                </a:solidFill>
              </a:rPr>
              <a:t> αλλά και θρίλερ/ τρόμου ιστορίες… </a:t>
            </a:r>
            <a:endParaRPr lang="el-GR" sz="1800" b="1" dirty="0">
              <a:solidFill>
                <a:srgbClr val="FFFF66"/>
              </a:solidFill>
            </a:endParaRPr>
          </a:p>
        </p:txBody>
      </p:sp>
      <p:pic>
        <p:nvPicPr>
          <p:cNvPr id="7" name="6 - Εικόνα" descr="Ε.C. titles.jpg"/>
          <p:cNvPicPr>
            <a:picLocks noChangeAspect="1"/>
          </p:cNvPicPr>
          <p:nvPr/>
        </p:nvPicPr>
        <p:blipFill>
          <a:blip r:embed="rId2"/>
          <a:stretch>
            <a:fillRect/>
          </a:stretch>
        </p:blipFill>
        <p:spPr>
          <a:xfrm>
            <a:off x="1638107" y="3889652"/>
            <a:ext cx="6005727" cy="2968348"/>
          </a:xfrm>
          <a:prstGeom prst="rect">
            <a:avLst/>
          </a:prstGeom>
        </p:spPr>
      </p:pic>
      <p:pic>
        <p:nvPicPr>
          <p:cNvPr id="5" name="4 - Εικόνα" descr="golden age.jpg14.jpg"/>
          <p:cNvPicPr>
            <a:picLocks noChangeAspect="1"/>
          </p:cNvPicPr>
          <p:nvPr/>
        </p:nvPicPr>
        <p:blipFill>
          <a:blip r:embed="rId3"/>
          <a:stretch>
            <a:fillRect/>
          </a:stretch>
        </p:blipFill>
        <p:spPr>
          <a:xfrm>
            <a:off x="4643438" y="1142984"/>
            <a:ext cx="2143140" cy="3016736"/>
          </a:xfrm>
          <a:prstGeom prst="rect">
            <a:avLst/>
          </a:prstGeom>
        </p:spPr>
      </p:pic>
      <p:pic>
        <p:nvPicPr>
          <p:cNvPr id="6" name="5 - Εικόνα" descr="upload12.jpg"/>
          <p:cNvPicPr>
            <a:picLocks noChangeAspect="1"/>
          </p:cNvPicPr>
          <p:nvPr/>
        </p:nvPicPr>
        <p:blipFill>
          <a:blip r:embed="rId4"/>
          <a:stretch>
            <a:fillRect/>
          </a:stretch>
        </p:blipFill>
        <p:spPr>
          <a:xfrm>
            <a:off x="6786578" y="1071546"/>
            <a:ext cx="2106590" cy="3105716"/>
          </a:xfrm>
          <a:prstGeom prst="rect">
            <a:avLst/>
          </a:prstGeom>
        </p:spPr>
      </p:pic>
      <p:pic>
        <p:nvPicPr>
          <p:cNvPr id="4" name="3 - Εικόνα" descr="08.jpg"/>
          <p:cNvPicPr>
            <a:picLocks noChangeAspect="1"/>
          </p:cNvPicPr>
          <p:nvPr/>
        </p:nvPicPr>
        <p:blipFill>
          <a:blip r:embed="rId5"/>
          <a:stretch>
            <a:fillRect/>
          </a:stretch>
        </p:blipFill>
        <p:spPr>
          <a:xfrm>
            <a:off x="2571736" y="1142984"/>
            <a:ext cx="2025268" cy="3000396"/>
          </a:xfrm>
          <a:prstGeom prst="rect">
            <a:avLst/>
          </a:prstGeom>
        </p:spPr>
      </p:pic>
      <p:pic>
        <p:nvPicPr>
          <p:cNvPr id="3" name="2 - Εικόνα" descr="11.jpg"/>
          <p:cNvPicPr>
            <a:picLocks noChangeAspect="1"/>
          </p:cNvPicPr>
          <p:nvPr/>
        </p:nvPicPr>
        <p:blipFill>
          <a:blip r:embed="rId6"/>
          <a:stretch>
            <a:fillRect/>
          </a:stretch>
        </p:blipFill>
        <p:spPr>
          <a:xfrm>
            <a:off x="500033" y="1142984"/>
            <a:ext cx="2035269" cy="300039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alpha val="83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82594"/>
          </a:xfrm>
          <a:noFill/>
        </p:spPr>
        <p:txBody>
          <a:bodyPr>
            <a:noAutofit/>
          </a:bodyPr>
          <a:lstStyle/>
          <a:p>
            <a:r>
              <a:rPr lang="el-GR" sz="2400" b="1" dirty="0" smtClean="0">
                <a:solidFill>
                  <a:srgbClr val="FFFF00"/>
                </a:solidFill>
              </a:rPr>
              <a:t>Ένα «ατυχές» γεγονός </a:t>
            </a:r>
            <a:r>
              <a:rPr lang="el-GR" sz="2400" dirty="0" smtClean="0">
                <a:solidFill>
                  <a:srgbClr val="FFFF00"/>
                </a:solidFill>
              </a:rPr>
              <a:t>:</a:t>
            </a:r>
            <a:r>
              <a:rPr lang="el-GR" sz="2400" i="1" dirty="0" smtClean="0">
                <a:solidFill>
                  <a:srgbClr val="FFFF00"/>
                </a:solidFill>
              </a:rPr>
              <a:t>οι</a:t>
            </a:r>
            <a:r>
              <a:rPr lang="el-GR" sz="2400" dirty="0" smtClean="0">
                <a:solidFill>
                  <a:srgbClr val="FFFF00"/>
                </a:solidFill>
              </a:rPr>
              <a:t> </a:t>
            </a:r>
            <a:r>
              <a:rPr lang="el-GR" sz="2400" i="1" dirty="0" smtClean="0">
                <a:solidFill>
                  <a:srgbClr val="FFFF00"/>
                </a:solidFill>
              </a:rPr>
              <a:t>μαζικές αντιδράσεις ενάντια στα κόμικς…</a:t>
            </a:r>
            <a:endParaRPr lang="el-GR" sz="2400" i="1" dirty="0">
              <a:solidFill>
                <a:srgbClr val="FFFF00"/>
              </a:solidFill>
            </a:endParaRPr>
          </a:p>
        </p:txBody>
      </p:sp>
      <p:pic>
        <p:nvPicPr>
          <p:cNvPr id="3" name="2 - Εικόνα" descr="against burning-comics.jpg1.jpg"/>
          <p:cNvPicPr>
            <a:picLocks noChangeAspect="1"/>
          </p:cNvPicPr>
          <p:nvPr/>
        </p:nvPicPr>
        <p:blipFill>
          <a:blip r:embed="rId2"/>
          <a:stretch>
            <a:fillRect/>
          </a:stretch>
        </p:blipFill>
        <p:spPr>
          <a:xfrm>
            <a:off x="285719" y="928670"/>
            <a:ext cx="2475327" cy="3786214"/>
          </a:xfrm>
          <a:prstGeom prst="rect">
            <a:avLst/>
          </a:prstGeom>
        </p:spPr>
      </p:pic>
      <p:pic>
        <p:nvPicPr>
          <p:cNvPr id="4" name="3 - Εικόνα" descr="against burning-comics.jpg3.jpg"/>
          <p:cNvPicPr>
            <a:picLocks noChangeAspect="1"/>
          </p:cNvPicPr>
          <p:nvPr/>
        </p:nvPicPr>
        <p:blipFill>
          <a:blip r:embed="rId3"/>
          <a:stretch>
            <a:fillRect/>
          </a:stretch>
        </p:blipFill>
        <p:spPr>
          <a:xfrm>
            <a:off x="3000364" y="928671"/>
            <a:ext cx="2500330" cy="3786214"/>
          </a:xfrm>
          <a:prstGeom prst="rect">
            <a:avLst/>
          </a:prstGeom>
        </p:spPr>
      </p:pic>
      <p:pic>
        <p:nvPicPr>
          <p:cNvPr id="5" name="4 - Εικόνα" descr="against Change Comic Book Destruction Policy 1949.jpg"/>
          <p:cNvPicPr>
            <a:picLocks noChangeAspect="1"/>
          </p:cNvPicPr>
          <p:nvPr/>
        </p:nvPicPr>
        <p:blipFill>
          <a:blip r:embed="rId4"/>
          <a:stretch>
            <a:fillRect/>
          </a:stretch>
        </p:blipFill>
        <p:spPr>
          <a:xfrm>
            <a:off x="5715008" y="857232"/>
            <a:ext cx="2286016" cy="3836302"/>
          </a:xfrm>
          <a:prstGeom prst="rect">
            <a:avLst/>
          </a:prstGeom>
        </p:spPr>
      </p:pic>
      <p:pic>
        <p:nvPicPr>
          <p:cNvPr id="6" name="5 - Εικόνα" descr="against burning-comics.jpg4.jpg"/>
          <p:cNvPicPr>
            <a:picLocks noChangeAspect="1"/>
          </p:cNvPicPr>
          <p:nvPr/>
        </p:nvPicPr>
        <p:blipFill>
          <a:blip r:embed="rId5"/>
          <a:stretch>
            <a:fillRect/>
          </a:stretch>
        </p:blipFill>
        <p:spPr>
          <a:xfrm>
            <a:off x="1785918" y="4286256"/>
            <a:ext cx="4714908" cy="231483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 TextBox"/>
          <p:cNvSpPr txBox="1"/>
          <p:nvPr/>
        </p:nvSpPr>
        <p:spPr>
          <a:xfrm>
            <a:off x="500034" y="5857892"/>
            <a:ext cx="6286544" cy="369332"/>
          </a:xfrm>
          <a:prstGeom prst="rect">
            <a:avLst/>
          </a:prstGeom>
          <a:noFill/>
        </p:spPr>
        <p:txBody>
          <a:bodyPr wrap="square" rtlCol="0">
            <a:spAutoFit/>
          </a:bodyPr>
          <a:lstStyle/>
          <a:p>
            <a:endParaRPr lang="el-GR" dirty="0"/>
          </a:p>
        </p:txBody>
      </p:sp>
      <p:sp>
        <p:nvSpPr>
          <p:cNvPr id="6" name="5 - Τίτλος"/>
          <p:cNvSpPr txBox="1">
            <a:spLocks noGrp="1"/>
          </p:cNvSpPr>
          <p:nvPr>
            <p:ph type="title"/>
          </p:nvPr>
        </p:nvSpPr>
        <p:spPr>
          <a:xfrm>
            <a:off x="457200" y="245974"/>
            <a:ext cx="8229600" cy="1200329"/>
          </a:xfrm>
          <a:prstGeom prst="rect">
            <a:avLst/>
          </a:prstGeom>
          <a:noFill/>
        </p:spPr>
        <p:txBody>
          <a:bodyPr wrap="square" rtlCol="0">
            <a:spAutoFit/>
          </a:bodyPr>
          <a:lstStyle/>
          <a:p>
            <a:r>
              <a:rPr lang="en-US" sz="1800" b="1" dirty="0" smtClean="0">
                <a:solidFill>
                  <a:schemeClr val="bg1">
                    <a:lumMod val="85000"/>
                  </a:schemeClr>
                </a:solidFill>
              </a:rPr>
              <a:t>Beginning in 1948, Fredric Wertham wrote and spoke widely, arguing about the detrimental effects that comics reading had on young people. Consequently, his book “Seduction of the Innocent” serves as a culminating expression of his sentiments about comic books.</a:t>
            </a:r>
            <a:endParaRPr lang="el-GR" sz="1800" b="1" dirty="0">
              <a:solidFill>
                <a:schemeClr val="bg1">
                  <a:lumMod val="85000"/>
                </a:schemeClr>
              </a:solidFill>
            </a:endParaRPr>
          </a:p>
        </p:txBody>
      </p:sp>
      <p:pic>
        <p:nvPicPr>
          <p:cNvPr id="7" name="6 - Εικόνα" descr="against comics wertham.jpg"/>
          <p:cNvPicPr>
            <a:picLocks noChangeAspect="1"/>
          </p:cNvPicPr>
          <p:nvPr/>
        </p:nvPicPr>
        <p:blipFill>
          <a:blip r:embed="rId2"/>
          <a:stretch>
            <a:fillRect/>
          </a:stretch>
        </p:blipFill>
        <p:spPr>
          <a:xfrm>
            <a:off x="428596" y="1500174"/>
            <a:ext cx="8215370" cy="4444380"/>
          </a:xfrm>
          <a:prstGeom prst="rect">
            <a:avLst/>
          </a:prstGeom>
        </p:spPr>
      </p:pic>
      <p:pic>
        <p:nvPicPr>
          <p:cNvPr id="8" name="7 - Εικόνα" descr="15.jpg"/>
          <p:cNvPicPr>
            <a:picLocks noChangeAspect="1"/>
          </p:cNvPicPr>
          <p:nvPr/>
        </p:nvPicPr>
        <p:blipFill>
          <a:blip r:embed="rId3"/>
          <a:stretch>
            <a:fillRect/>
          </a:stretch>
        </p:blipFill>
        <p:spPr>
          <a:xfrm>
            <a:off x="6357950" y="3033911"/>
            <a:ext cx="2528891" cy="3443091"/>
          </a:xfrm>
          <a:prstGeom prst="rect">
            <a:avLst/>
          </a:prstGeom>
        </p:spPr>
      </p:pic>
      <p:pic>
        <p:nvPicPr>
          <p:cNvPr id="9" name="8 - Εικόνα" descr="Seduction_of_the_Innocent a.jpg"/>
          <p:cNvPicPr>
            <a:picLocks noChangeAspect="1"/>
          </p:cNvPicPr>
          <p:nvPr/>
        </p:nvPicPr>
        <p:blipFill>
          <a:blip r:embed="rId4"/>
          <a:stretch>
            <a:fillRect/>
          </a:stretch>
        </p:blipFill>
        <p:spPr>
          <a:xfrm>
            <a:off x="214282" y="3429000"/>
            <a:ext cx="2214578" cy="325428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alpha val="9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2000" dirty="0" smtClean="0">
                <a:solidFill>
                  <a:schemeClr val="bg1">
                    <a:lumMod val="95000"/>
                  </a:schemeClr>
                </a:solidFill>
              </a:rPr>
              <a:t>…</a:t>
            </a:r>
            <a:r>
              <a:rPr lang="el-GR" sz="2000" dirty="0" smtClean="0">
                <a:solidFill>
                  <a:schemeClr val="bg1">
                    <a:lumMod val="95000"/>
                  </a:schemeClr>
                </a:solidFill>
              </a:rPr>
              <a:t>το βιβλίο επηρέασε ουκ ολίγους στην αμερικανική επικράτεια (</a:t>
            </a:r>
            <a:r>
              <a:rPr lang="el-GR" sz="2000" i="1" dirty="0" smtClean="0">
                <a:solidFill>
                  <a:schemeClr val="bg1">
                    <a:lumMod val="95000"/>
                  </a:schemeClr>
                </a:solidFill>
              </a:rPr>
              <a:t>οργανώσεις γονέων, χριστιανικές ομάδες, συντηρητικούς ομίλους)</a:t>
            </a:r>
            <a:r>
              <a:rPr lang="el-GR" sz="2000" dirty="0" smtClean="0">
                <a:solidFill>
                  <a:schemeClr val="bg1">
                    <a:lumMod val="95000"/>
                  </a:schemeClr>
                </a:solidFill>
              </a:rPr>
              <a:t> σε σχετικά σύντομο χρονικό διάστημα, οδηγώντας ολόκληρη χώρα στα όρια του πανικού και τους εκδοτικούς οίκους κόμικς στη πιο σοβαρή κρίση στην ιστορία τους…</a:t>
            </a:r>
            <a:endParaRPr lang="el-GR" sz="2000" dirty="0">
              <a:solidFill>
                <a:schemeClr val="bg1">
                  <a:lumMod val="95000"/>
                </a:schemeClr>
              </a:solidFill>
            </a:endParaRPr>
          </a:p>
        </p:txBody>
      </p:sp>
      <p:pic>
        <p:nvPicPr>
          <p:cNvPr id="3" name="2 - Εικόνα" descr="against burning-comics.jpg2.jpg"/>
          <p:cNvPicPr>
            <a:picLocks noChangeAspect="1"/>
          </p:cNvPicPr>
          <p:nvPr/>
        </p:nvPicPr>
        <p:blipFill>
          <a:blip r:embed="rId2"/>
          <a:stretch>
            <a:fillRect/>
          </a:stretch>
        </p:blipFill>
        <p:spPr>
          <a:xfrm>
            <a:off x="214282" y="1500174"/>
            <a:ext cx="3155124" cy="4572008"/>
          </a:xfrm>
          <a:prstGeom prst="rect">
            <a:avLst/>
          </a:prstGeom>
        </p:spPr>
      </p:pic>
      <p:pic>
        <p:nvPicPr>
          <p:cNvPr id="4" name="3 - Εικόνα" descr="against comics SenateHearings1954Kefauver.jpg"/>
          <p:cNvPicPr>
            <a:picLocks noChangeAspect="1"/>
          </p:cNvPicPr>
          <p:nvPr/>
        </p:nvPicPr>
        <p:blipFill>
          <a:blip r:embed="rId3"/>
          <a:stretch>
            <a:fillRect/>
          </a:stretch>
        </p:blipFill>
        <p:spPr>
          <a:xfrm>
            <a:off x="3071802" y="2071678"/>
            <a:ext cx="5715040" cy="355744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99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chemeClr val="bg2">
                    <a:lumMod val="75000"/>
                  </a:schemeClr>
                </a:solidFill>
              </a:rPr>
              <a:t>Τα </a:t>
            </a:r>
            <a:r>
              <a:rPr lang="el-GR" b="1" dirty="0" smtClean="0">
                <a:solidFill>
                  <a:schemeClr val="bg2">
                    <a:lumMod val="75000"/>
                  </a:schemeClr>
                </a:solidFill>
              </a:rPr>
              <a:t>ΚΟΜΙΚΣ</a:t>
            </a:r>
            <a:r>
              <a:rPr lang="el-GR" dirty="0" smtClean="0">
                <a:solidFill>
                  <a:schemeClr val="bg2">
                    <a:lumMod val="75000"/>
                  </a:schemeClr>
                </a:solidFill>
              </a:rPr>
              <a:t> κρίθηκαν ένοχα για την παιδική εγκληματικότητα…</a:t>
            </a:r>
            <a:endParaRPr lang="el-GR" dirty="0">
              <a:solidFill>
                <a:schemeClr val="bg2">
                  <a:lumMod val="75000"/>
                </a:schemeClr>
              </a:solidFill>
            </a:endParaRPr>
          </a:p>
        </p:txBody>
      </p:sp>
      <p:pic>
        <p:nvPicPr>
          <p:cNvPr id="3" name="2 - Εικόνα" descr="against comics SenateHearingsHeaderImage1.jpg"/>
          <p:cNvPicPr>
            <a:picLocks noChangeAspect="1"/>
          </p:cNvPicPr>
          <p:nvPr/>
        </p:nvPicPr>
        <p:blipFill>
          <a:blip r:embed="rId2"/>
          <a:stretch>
            <a:fillRect/>
          </a:stretch>
        </p:blipFill>
        <p:spPr>
          <a:xfrm>
            <a:off x="0" y="1500174"/>
            <a:ext cx="9144000" cy="4191000"/>
          </a:xfrm>
          <a:prstGeom prst="rect">
            <a:avLst/>
          </a:prstGeom>
        </p:spPr>
      </p:pic>
      <p:sp>
        <p:nvSpPr>
          <p:cNvPr id="4" name="3 - TextBox"/>
          <p:cNvSpPr txBox="1"/>
          <p:nvPr/>
        </p:nvSpPr>
        <p:spPr>
          <a:xfrm>
            <a:off x="857224" y="6143644"/>
            <a:ext cx="6858048" cy="369332"/>
          </a:xfrm>
          <a:prstGeom prst="rect">
            <a:avLst/>
          </a:prstGeom>
          <a:noFill/>
        </p:spPr>
        <p:txBody>
          <a:bodyPr wrap="square" rtlCol="0">
            <a:spAutoFit/>
          </a:bodyPr>
          <a:lstStyle/>
          <a:p>
            <a:r>
              <a:rPr lang="el-GR" dirty="0" smtClean="0">
                <a:solidFill>
                  <a:schemeClr val="bg1">
                    <a:lumMod val="95000"/>
                  </a:schemeClr>
                </a:solidFill>
              </a:rPr>
              <a:t>       …πολλά κομιξάδικα αντιμετώπισαν τότε, πρόβλημα επιβίωσης…</a:t>
            </a:r>
            <a:endParaRPr lang="el-GR" dirty="0">
              <a:solidFill>
                <a:schemeClr val="bg1">
                  <a:lumMod val="9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285728"/>
            <a:ext cx="8229600" cy="225404"/>
          </a:xfrm>
        </p:spPr>
        <p:txBody>
          <a:bodyPr>
            <a:normAutofit fontScale="90000"/>
          </a:bodyPr>
          <a:lstStyle/>
          <a:p>
            <a:r>
              <a:rPr lang="en-US" dirty="0" smtClean="0">
                <a:solidFill>
                  <a:schemeClr val="bg1"/>
                </a:solidFill>
                <a:latin typeface="AR DELANEY" pitchFamily="2" charset="0"/>
              </a:rPr>
              <a:t>The 50’s comics burning…</a:t>
            </a:r>
            <a:endParaRPr lang="el-GR" dirty="0">
              <a:solidFill>
                <a:schemeClr val="bg1"/>
              </a:solidFill>
            </a:endParaRPr>
          </a:p>
        </p:txBody>
      </p:sp>
      <p:pic>
        <p:nvPicPr>
          <p:cNvPr id="3" name="2 - Εικόνα" descr="against burning-comics.jpg 0.jpg"/>
          <p:cNvPicPr>
            <a:picLocks noChangeAspect="1"/>
          </p:cNvPicPr>
          <p:nvPr/>
        </p:nvPicPr>
        <p:blipFill>
          <a:blip r:embed="rId2"/>
          <a:stretch>
            <a:fillRect/>
          </a:stretch>
        </p:blipFill>
        <p:spPr>
          <a:xfrm>
            <a:off x="714348" y="785794"/>
            <a:ext cx="3714776" cy="3279572"/>
          </a:xfrm>
          <a:prstGeom prst="rect">
            <a:avLst/>
          </a:prstGeom>
        </p:spPr>
      </p:pic>
      <p:pic>
        <p:nvPicPr>
          <p:cNvPr id="4" name="3 - Εικόνα" descr="against comicburning.jpg"/>
          <p:cNvPicPr>
            <a:picLocks noChangeAspect="1"/>
          </p:cNvPicPr>
          <p:nvPr/>
        </p:nvPicPr>
        <p:blipFill>
          <a:blip r:embed="rId3"/>
          <a:stretch>
            <a:fillRect/>
          </a:stretch>
        </p:blipFill>
        <p:spPr>
          <a:xfrm>
            <a:off x="4572000" y="714356"/>
            <a:ext cx="3810000" cy="3009900"/>
          </a:xfrm>
          <a:prstGeom prst="rect">
            <a:avLst/>
          </a:prstGeom>
        </p:spPr>
      </p:pic>
      <p:pic>
        <p:nvPicPr>
          <p:cNvPr id="5" name="4 - Εικόνα" descr="against comic book-burning.jpg"/>
          <p:cNvPicPr>
            <a:picLocks noChangeAspect="1"/>
          </p:cNvPicPr>
          <p:nvPr/>
        </p:nvPicPr>
        <p:blipFill>
          <a:blip r:embed="rId4"/>
          <a:stretch>
            <a:fillRect/>
          </a:stretch>
        </p:blipFill>
        <p:spPr>
          <a:xfrm>
            <a:off x="285720" y="3500438"/>
            <a:ext cx="4064800" cy="2786082"/>
          </a:xfrm>
          <a:prstGeom prst="rect">
            <a:avLst/>
          </a:prstGeom>
        </p:spPr>
      </p:pic>
      <p:pic>
        <p:nvPicPr>
          <p:cNvPr id="6" name="5 - Εικόνα" descr="against comic-burning_est-Dec1948.jpg"/>
          <p:cNvPicPr>
            <a:picLocks noChangeAspect="1"/>
          </p:cNvPicPr>
          <p:nvPr/>
        </p:nvPicPr>
        <p:blipFill>
          <a:blip r:embed="rId5"/>
          <a:stretch>
            <a:fillRect/>
          </a:stretch>
        </p:blipFill>
        <p:spPr>
          <a:xfrm>
            <a:off x="4429124" y="3500438"/>
            <a:ext cx="4429116" cy="29765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175px-YellowKid.jpeg"/>
          <p:cNvPicPr>
            <a:picLocks noChangeAspect="1"/>
          </p:cNvPicPr>
          <p:nvPr/>
        </p:nvPicPr>
        <p:blipFill>
          <a:blip r:embed="rId2"/>
          <a:stretch>
            <a:fillRect/>
          </a:stretch>
        </p:blipFill>
        <p:spPr>
          <a:xfrm>
            <a:off x="214282" y="142852"/>
            <a:ext cx="4826026" cy="6315200"/>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2" name="1 - Τίτλος"/>
          <p:cNvSpPr>
            <a:spLocks noGrp="1"/>
          </p:cNvSpPr>
          <p:nvPr>
            <p:ph type="ctrTitle"/>
          </p:nvPr>
        </p:nvSpPr>
        <p:spPr/>
        <p:txBody>
          <a:bodyPr>
            <a:normAutofit fontScale="90000"/>
          </a:bodyPr>
          <a:lstStyle/>
          <a:p>
            <a:r>
              <a:rPr lang="el-GR" sz="8800" b="1" dirty="0" smtClean="0">
                <a:latin typeface="AR BONNIE" pitchFamily="2" charset="0"/>
              </a:rPr>
              <a:t>           </a:t>
            </a:r>
            <a:r>
              <a:rPr lang="en-US" sz="8800" b="1" dirty="0" smtClean="0">
                <a:latin typeface="AR BONNIE" pitchFamily="2" charset="0"/>
              </a:rPr>
              <a:t>The YELLOW Kid</a:t>
            </a:r>
            <a:endParaRPr lang="el-GR" sz="8800" b="1" dirty="0"/>
          </a:p>
        </p:txBody>
      </p:sp>
      <p:sp>
        <p:nvSpPr>
          <p:cNvPr id="3" name="2 - Υπότιτλος"/>
          <p:cNvSpPr>
            <a:spLocks noGrp="1"/>
          </p:cNvSpPr>
          <p:nvPr>
            <p:ph type="subTitle" idx="1"/>
          </p:nvPr>
        </p:nvSpPr>
        <p:spPr>
          <a:xfrm>
            <a:off x="2500298" y="3500438"/>
            <a:ext cx="6400800" cy="2714644"/>
          </a:xfrm>
        </p:spPr>
        <p:txBody>
          <a:bodyPr>
            <a:noAutofit/>
          </a:bodyPr>
          <a:lstStyle/>
          <a:p>
            <a:r>
              <a:rPr lang="el-GR" sz="3600" dirty="0" smtClean="0">
                <a:solidFill>
                  <a:schemeClr val="accent1">
                    <a:lumMod val="50000"/>
                  </a:schemeClr>
                </a:solidFill>
              </a:rPr>
              <a:t>                       </a:t>
            </a:r>
          </a:p>
          <a:p>
            <a:r>
              <a:rPr lang="el-GR" sz="3600" dirty="0">
                <a:solidFill>
                  <a:schemeClr val="accent1">
                    <a:lumMod val="50000"/>
                  </a:schemeClr>
                </a:solidFill>
              </a:rPr>
              <a:t> </a:t>
            </a:r>
            <a:r>
              <a:rPr lang="el-GR" sz="3600" dirty="0" smtClean="0">
                <a:solidFill>
                  <a:schemeClr val="accent1">
                    <a:lumMod val="50000"/>
                  </a:schemeClr>
                </a:solidFill>
              </a:rPr>
              <a:t>                            Ο πρώτος κόμικ-    </a:t>
            </a:r>
          </a:p>
          <a:p>
            <a:r>
              <a:rPr lang="el-GR" sz="3600" dirty="0">
                <a:solidFill>
                  <a:schemeClr val="accent1">
                    <a:lumMod val="50000"/>
                  </a:schemeClr>
                </a:solidFill>
              </a:rPr>
              <a:t> </a:t>
            </a:r>
            <a:r>
              <a:rPr lang="el-GR" sz="3600" dirty="0" smtClean="0">
                <a:solidFill>
                  <a:schemeClr val="accent1">
                    <a:lumMod val="50000"/>
                  </a:schemeClr>
                </a:solidFill>
              </a:rPr>
              <a:t>                              χαρακτήρας σε     </a:t>
            </a:r>
          </a:p>
          <a:p>
            <a:r>
              <a:rPr lang="el-GR" sz="3600" dirty="0">
                <a:solidFill>
                  <a:schemeClr val="accent1">
                    <a:lumMod val="50000"/>
                  </a:schemeClr>
                </a:solidFill>
              </a:rPr>
              <a:t> </a:t>
            </a:r>
            <a:r>
              <a:rPr lang="el-GR" sz="3600" dirty="0" smtClean="0">
                <a:solidFill>
                  <a:schemeClr val="accent1">
                    <a:lumMod val="50000"/>
                  </a:schemeClr>
                </a:solidFill>
              </a:rPr>
              <a:t>                             πρώιμα στριπ…</a:t>
            </a:r>
            <a:endParaRPr lang="el-GR" sz="36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2800" i="1" dirty="0" smtClean="0">
                <a:solidFill>
                  <a:schemeClr val="accent6">
                    <a:lumMod val="40000"/>
                    <a:lumOff val="60000"/>
                  </a:schemeClr>
                </a:solidFill>
              </a:rPr>
              <a:t>…</a:t>
            </a:r>
            <a:r>
              <a:rPr lang="el-GR" sz="2800" i="1" dirty="0" smtClean="0">
                <a:solidFill>
                  <a:schemeClr val="accent6">
                    <a:lumMod val="40000"/>
                    <a:lumOff val="60000"/>
                  </a:schemeClr>
                </a:solidFill>
              </a:rPr>
              <a:t>οι βιομηχανία των αμερικανικών κόμικς αποφάσισε: «εθελοντική» αυτολογοκρισία….</a:t>
            </a:r>
            <a:endParaRPr lang="el-GR" sz="2800" i="1" dirty="0">
              <a:solidFill>
                <a:schemeClr val="accent6">
                  <a:lumMod val="40000"/>
                  <a:lumOff val="60000"/>
                </a:schemeClr>
              </a:solidFill>
            </a:endParaRPr>
          </a:p>
        </p:txBody>
      </p:sp>
      <p:pic>
        <p:nvPicPr>
          <p:cNvPr id="3" name="2 - Εικόνα" descr="18.gif"/>
          <p:cNvPicPr>
            <a:picLocks noChangeAspect="1"/>
          </p:cNvPicPr>
          <p:nvPr/>
        </p:nvPicPr>
        <p:blipFill>
          <a:blip r:embed="rId2"/>
          <a:stretch>
            <a:fillRect/>
          </a:stretch>
        </p:blipFill>
        <p:spPr>
          <a:xfrm>
            <a:off x="357158" y="1643050"/>
            <a:ext cx="3748108" cy="4554387"/>
          </a:xfrm>
          <a:prstGeom prst="rect">
            <a:avLst/>
          </a:prstGeom>
        </p:spPr>
      </p:pic>
      <p:pic>
        <p:nvPicPr>
          <p:cNvPr id="4" name="3 - Εικόνα" descr="10151815_903005049717203_670839880723532880_n.jpg"/>
          <p:cNvPicPr>
            <a:picLocks noChangeAspect="1"/>
          </p:cNvPicPr>
          <p:nvPr/>
        </p:nvPicPr>
        <p:blipFill>
          <a:blip r:embed="rId3"/>
          <a:stretch>
            <a:fillRect/>
          </a:stretch>
        </p:blipFill>
        <p:spPr>
          <a:xfrm>
            <a:off x="6000760" y="1428736"/>
            <a:ext cx="2786050" cy="4224748"/>
          </a:xfrm>
          <a:prstGeom prst="rect">
            <a:avLst/>
          </a:prstGeom>
        </p:spPr>
      </p:pic>
      <p:pic>
        <p:nvPicPr>
          <p:cNvPr id="6" name="5 - Εικόνα" descr="10171261_903005053050536_1588685113361110846_n.jpg"/>
          <p:cNvPicPr>
            <a:picLocks noChangeAspect="1"/>
          </p:cNvPicPr>
          <p:nvPr/>
        </p:nvPicPr>
        <p:blipFill>
          <a:blip r:embed="rId4"/>
          <a:stretch>
            <a:fillRect/>
          </a:stretch>
        </p:blipFill>
        <p:spPr>
          <a:xfrm>
            <a:off x="4214810" y="2500305"/>
            <a:ext cx="2714644" cy="398578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428596" y="214290"/>
            <a:ext cx="7772400" cy="1470025"/>
          </a:xfrm>
        </p:spPr>
        <p:txBody>
          <a:bodyPr>
            <a:normAutofit/>
          </a:bodyPr>
          <a:lstStyle/>
          <a:p>
            <a:r>
              <a:rPr lang="el-GR" sz="1800" b="1" dirty="0" smtClean="0">
                <a:solidFill>
                  <a:schemeClr val="accent1">
                    <a:lumMod val="75000"/>
                  </a:schemeClr>
                </a:solidFill>
              </a:rPr>
              <a:t>…παρόλα αυτά, κάποιοι εκδότες αντιστάθηκαν: αντί για το σύνηθες </a:t>
            </a:r>
            <a:r>
              <a:rPr lang="en-US" sz="1800" b="1" dirty="0" smtClean="0">
                <a:solidFill>
                  <a:schemeClr val="accent1">
                    <a:lumMod val="75000"/>
                  </a:schemeClr>
                </a:solidFill>
              </a:rPr>
              <a:t>comic-format , </a:t>
            </a:r>
            <a:r>
              <a:rPr lang="el-GR" sz="1800" b="1" dirty="0" smtClean="0">
                <a:solidFill>
                  <a:schemeClr val="accent1">
                    <a:lumMod val="75000"/>
                  </a:schemeClr>
                </a:solidFill>
              </a:rPr>
              <a:t>επέλεγαν να εκδίδουν σε Α/Μ και σε διαφορετικό </a:t>
            </a:r>
            <a:r>
              <a:rPr lang="en-US" sz="1800" b="1" dirty="0" smtClean="0">
                <a:solidFill>
                  <a:schemeClr val="accent1">
                    <a:lumMod val="75000"/>
                  </a:schemeClr>
                </a:solidFill>
              </a:rPr>
              <a:t>format – </a:t>
            </a:r>
            <a:r>
              <a:rPr lang="el-GR" sz="1800" b="1" dirty="0" smtClean="0">
                <a:solidFill>
                  <a:schemeClr val="accent1">
                    <a:lumMod val="75000"/>
                  </a:schemeClr>
                </a:solidFill>
              </a:rPr>
              <a:t>εκείνο ενός τυπικού </a:t>
            </a:r>
            <a:r>
              <a:rPr lang="en-US" sz="1800" b="1" dirty="0" smtClean="0">
                <a:solidFill>
                  <a:schemeClr val="accent1">
                    <a:lumMod val="75000"/>
                  </a:schemeClr>
                </a:solidFill>
              </a:rPr>
              <a:t>magazine</a:t>
            </a:r>
            <a:r>
              <a:rPr lang="el-GR" sz="1800" b="1" dirty="0" smtClean="0">
                <a:solidFill>
                  <a:schemeClr val="accent1">
                    <a:lumMod val="75000"/>
                  </a:schemeClr>
                </a:solidFill>
              </a:rPr>
              <a:t>. Έτσι κάποιοι εκδότες «ξέφευγαν» από τον Κώδικα, εξακολουθώντας να βγάζουν τίτλους κόμικς τρόμου και φαντασίας χωρίς την περιβόητη «στάμπα» της </a:t>
            </a:r>
            <a:r>
              <a:rPr lang="en-US" sz="1800" b="1" dirty="0" smtClean="0">
                <a:solidFill>
                  <a:schemeClr val="accent1">
                    <a:lumMod val="75000"/>
                  </a:schemeClr>
                </a:solidFill>
              </a:rPr>
              <a:t>comics code authority….</a:t>
            </a:r>
            <a:endParaRPr lang="el-GR" sz="1800" b="1" dirty="0">
              <a:solidFill>
                <a:schemeClr val="accent1">
                  <a:lumMod val="75000"/>
                </a:schemeClr>
              </a:solidFill>
            </a:endParaRPr>
          </a:p>
        </p:txBody>
      </p:sp>
      <p:sp>
        <p:nvSpPr>
          <p:cNvPr id="3" name="2 - Υπότιτλος"/>
          <p:cNvSpPr>
            <a:spLocks noGrp="1"/>
          </p:cNvSpPr>
          <p:nvPr>
            <p:ph type="subTitle" idx="1"/>
          </p:nvPr>
        </p:nvSpPr>
        <p:spPr>
          <a:xfrm>
            <a:off x="428596" y="5715016"/>
            <a:ext cx="8215370" cy="928694"/>
          </a:xfrm>
        </p:spPr>
        <p:txBody>
          <a:bodyPr>
            <a:normAutofit/>
          </a:bodyPr>
          <a:lstStyle/>
          <a:p>
            <a:r>
              <a:rPr lang="el-GR" sz="2400" dirty="0" smtClean="0">
                <a:solidFill>
                  <a:schemeClr val="tx1">
                    <a:lumMod val="65000"/>
                    <a:lumOff val="35000"/>
                  </a:schemeClr>
                </a:solidFill>
              </a:rPr>
              <a:t>Χαρακτηριστικό παράδειγμα, οι εκδόσεις της «</a:t>
            </a:r>
            <a:r>
              <a:rPr lang="en-US" sz="2400" dirty="0" smtClean="0">
                <a:solidFill>
                  <a:schemeClr val="tx1">
                    <a:lumMod val="65000"/>
                    <a:lumOff val="35000"/>
                  </a:schemeClr>
                </a:solidFill>
              </a:rPr>
              <a:t>Warren Publishing</a:t>
            </a:r>
            <a:r>
              <a:rPr lang="el-GR" sz="2400" dirty="0" smtClean="0">
                <a:solidFill>
                  <a:schemeClr val="tx1">
                    <a:lumMod val="65000"/>
                    <a:lumOff val="35000"/>
                  </a:schemeClr>
                </a:solidFill>
              </a:rPr>
              <a:t>»</a:t>
            </a:r>
            <a:r>
              <a:rPr lang="en-US" sz="2400" dirty="0" smtClean="0">
                <a:solidFill>
                  <a:schemeClr val="tx1">
                    <a:lumMod val="65000"/>
                    <a:lumOff val="35000"/>
                  </a:schemeClr>
                </a:solidFill>
              </a:rPr>
              <a:t>…</a:t>
            </a:r>
            <a:endParaRPr lang="el-GR" sz="2400" dirty="0">
              <a:solidFill>
                <a:schemeClr val="tx1">
                  <a:lumMod val="65000"/>
                  <a:lumOff val="35000"/>
                </a:schemeClr>
              </a:solidFill>
            </a:endParaRPr>
          </a:p>
        </p:txBody>
      </p:sp>
      <p:pic>
        <p:nvPicPr>
          <p:cNvPr id="4" name="3 - Εικόνα" descr="burn1.jpg"/>
          <p:cNvPicPr>
            <a:picLocks noChangeAspect="1"/>
          </p:cNvPicPr>
          <p:nvPr/>
        </p:nvPicPr>
        <p:blipFill>
          <a:blip r:embed="rId2" cstate="print"/>
          <a:stretch>
            <a:fillRect/>
          </a:stretch>
        </p:blipFill>
        <p:spPr>
          <a:xfrm>
            <a:off x="285720" y="1643050"/>
            <a:ext cx="2230018" cy="3286124"/>
          </a:xfrm>
          <a:prstGeom prst="rect">
            <a:avLst/>
          </a:prstGeom>
        </p:spPr>
      </p:pic>
      <p:pic>
        <p:nvPicPr>
          <p:cNvPr id="5" name="4 - Εικόνα" descr="creepy4.jpg"/>
          <p:cNvPicPr>
            <a:picLocks noChangeAspect="1"/>
          </p:cNvPicPr>
          <p:nvPr/>
        </p:nvPicPr>
        <p:blipFill>
          <a:blip r:embed="rId3"/>
          <a:stretch>
            <a:fillRect/>
          </a:stretch>
        </p:blipFill>
        <p:spPr>
          <a:xfrm>
            <a:off x="1571604" y="1785926"/>
            <a:ext cx="2909964" cy="3929066"/>
          </a:xfrm>
          <a:prstGeom prst="rect">
            <a:avLst/>
          </a:prstGeom>
        </p:spPr>
      </p:pic>
      <p:pic>
        <p:nvPicPr>
          <p:cNvPr id="6" name="5 - Εικόνα" descr="10153162_746851408682058_7211781823707877376_n.jpg"/>
          <p:cNvPicPr>
            <a:picLocks noChangeAspect="1"/>
          </p:cNvPicPr>
          <p:nvPr/>
        </p:nvPicPr>
        <p:blipFill>
          <a:blip r:embed="rId4"/>
          <a:stretch>
            <a:fillRect/>
          </a:stretch>
        </p:blipFill>
        <p:spPr>
          <a:xfrm>
            <a:off x="4214810" y="1785927"/>
            <a:ext cx="2986582" cy="3972154"/>
          </a:xfrm>
          <a:prstGeom prst="rect">
            <a:avLst/>
          </a:prstGeom>
        </p:spPr>
      </p:pic>
      <p:pic>
        <p:nvPicPr>
          <p:cNvPr id="7" name="6 - Εικόνα" descr="EERIE d.jpg"/>
          <p:cNvPicPr>
            <a:picLocks noChangeAspect="1"/>
          </p:cNvPicPr>
          <p:nvPr/>
        </p:nvPicPr>
        <p:blipFill>
          <a:blip r:embed="rId5"/>
          <a:stretch>
            <a:fillRect/>
          </a:stretch>
        </p:blipFill>
        <p:spPr>
          <a:xfrm>
            <a:off x="6143636" y="2039759"/>
            <a:ext cx="2751462" cy="374667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14290"/>
            <a:ext cx="8229600" cy="714356"/>
          </a:xfrm>
        </p:spPr>
        <p:txBody>
          <a:bodyPr>
            <a:normAutofit fontScale="90000"/>
          </a:bodyPr>
          <a:lstStyle/>
          <a:p>
            <a:r>
              <a:rPr lang="en-US" dirty="0" smtClean="0">
                <a:solidFill>
                  <a:schemeClr val="bg1">
                    <a:lumMod val="75000"/>
                  </a:schemeClr>
                </a:solidFill>
              </a:rPr>
              <a:t>Silver age of Comics (1956 – c.1970)</a:t>
            </a:r>
            <a:endParaRPr lang="el-GR" dirty="0">
              <a:solidFill>
                <a:schemeClr val="bg1">
                  <a:lumMod val="75000"/>
                </a:schemeClr>
              </a:solidFill>
            </a:endParaRPr>
          </a:p>
        </p:txBody>
      </p:sp>
      <p:sp>
        <p:nvSpPr>
          <p:cNvPr id="3" name="2 - Θέση περιεχομένου"/>
          <p:cNvSpPr>
            <a:spLocks noGrp="1"/>
          </p:cNvSpPr>
          <p:nvPr>
            <p:ph idx="1"/>
          </p:nvPr>
        </p:nvSpPr>
        <p:spPr>
          <a:xfrm>
            <a:off x="500034" y="6215082"/>
            <a:ext cx="8229600" cy="339709"/>
          </a:xfrm>
        </p:spPr>
        <p:txBody>
          <a:bodyPr>
            <a:normAutofit fontScale="62500" lnSpcReduction="20000"/>
          </a:bodyPr>
          <a:lstStyle/>
          <a:p>
            <a:r>
              <a:rPr lang="en-US" dirty="0" smtClean="0">
                <a:solidFill>
                  <a:schemeClr val="accent1">
                    <a:lumMod val="50000"/>
                  </a:schemeClr>
                </a:solidFill>
              </a:rPr>
              <a:t>                            All super-hero comics rule in USA…</a:t>
            </a:r>
            <a:endParaRPr lang="el-GR" dirty="0">
              <a:solidFill>
                <a:schemeClr val="accent1">
                  <a:lumMod val="50000"/>
                </a:schemeClr>
              </a:solidFill>
            </a:endParaRPr>
          </a:p>
        </p:txBody>
      </p:sp>
      <p:pic>
        <p:nvPicPr>
          <p:cNvPr id="4" name="3 - Εικόνα" descr="silver age Amazing_Fantasy_15.jpg"/>
          <p:cNvPicPr>
            <a:picLocks noChangeAspect="1"/>
          </p:cNvPicPr>
          <p:nvPr/>
        </p:nvPicPr>
        <p:blipFill>
          <a:blip r:embed="rId2"/>
          <a:stretch>
            <a:fillRect/>
          </a:stretch>
        </p:blipFill>
        <p:spPr>
          <a:xfrm>
            <a:off x="214283" y="928670"/>
            <a:ext cx="2186992" cy="3324228"/>
          </a:xfrm>
          <a:prstGeom prst="rect">
            <a:avLst/>
          </a:prstGeom>
        </p:spPr>
      </p:pic>
      <p:pic>
        <p:nvPicPr>
          <p:cNvPr id="5" name="4 - Εικόνα" descr="silver age Avengers-1.jpg"/>
          <p:cNvPicPr>
            <a:picLocks noChangeAspect="1"/>
          </p:cNvPicPr>
          <p:nvPr/>
        </p:nvPicPr>
        <p:blipFill>
          <a:blip r:embed="rId3"/>
          <a:stretch>
            <a:fillRect/>
          </a:stretch>
        </p:blipFill>
        <p:spPr>
          <a:xfrm>
            <a:off x="2357421" y="928670"/>
            <a:ext cx="2218669" cy="3357586"/>
          </a:xfrm>
          <a:prstGeom prst="rect">
            <a:avLst/>
          </a:prstGeom>
        </p:spPr>
      </p:pic>
      <p:pic>
        <p:nvPicPr>
          <p:cNvPr id="6" name="5 - Εικόνα" descr="silver age ..jpg0.jpg"/>
          <p:cNvPicPr>
            <a:picLocks noChangeAspect="1"/>
          </p:cNvPicPr>
          <p:nvPr/>
        </p:nvPicPr>
        <p:blipFill>
          <a:blip r:embed="rId4"/>
          <a:stretch>
            <a:fillRect/>
          </a:stretch>
        </p:blipFill>
        <p:spPr>
          <a:xfrm>
            <a:off x="4429124" y="928670"/>
            <a:ext cx="2204442" cy="3329005"/>
          </a:xfrm>
          <a:prstGeom prst="rect">
            <a:avLst/>
          </a:prstGeom>
        </p:spPr>
      </p:pic>
      <p:pic>
        <p:nvPicPr>
          <p:cNvPr id="7" name="6 - Εικόνα" descr="silver age ..jpg11.jpg"/>
          <p:cNvPicPr>
            <a:picLocks noChangeAspect="1"/>
          </p:cNvPicPr>
          <p:nvPr/>
        </p:nvPicPr>
        <p:blipFill>
          <a:blip r:embed="rId5"/>
          <a:stretch>
            <a:fillRect/>
          </a:stretch>
        </p:blipFill>
        <p:spPr>
          <a:xfrm>
            <a:off x="6500826" y="928670"/>
            <a:ext cx="2219325" cy="3343275"/>
          </a:xfrm>
          <a:prstGeom prst="rect">
            <a:avLst/>
          </a:prstGeom>
        </p:spPr>
      </p:pic>
      <p:pic>
        <p:nvPicPr>
          <p:cNvPr id="8" name="7 - Εικόνα" descr="silver age ..jpg6.jpg"/>
          <p:cNvPicPr>
            <a:picLocks noChangeAspect="1"/>
          </p:cNvPicPr>
          <p:nvPr/>
        </p:nvPicPr>
        <p:blipFill>
          <a:blip r:embed="rId6"/>
          <a:stretch>
            <a:fillRect/>
          </a:stretch>
        </p:blipFill>
        <p:spPr>
          <a:xfrm>
            <a:off x="141058" y="3429000"/>
            <a:ext cx="2121709" cy="3143272"/>
          </a:xfrm>
          <a:prstGeom prst="rect">
            <a:avLst/>
          </a:prstGeom>
        </p:spPr>
      </p:pic>
      <p:pic>
        <p:nvPicPr>
          <p:cNvPr id="9" name="8 - Εικόνα" descr="silver age ..jpg9.jpg"/>
          <p:cNvPicPr>
            <a:picLocks noChangeAspect="1"/>
          </p:cNvPicPr>
          <p:nvPr/>
        </p:nvPicPr>
        <p:blipFill>
          <a:blip r:embed="rId7"/>
          <a:stretch>
            <a:fillRect/>
          </a:stretch>
        </p:blipFill>
        <p:spPr>
          <a:xfrm>
            <a:off x="6643702" y="3786190"/>
            <a:ext cx="1953609" cy="2869993"/>
          </a:xfrm>
          <a:prstGeom prst="rect">
            <a:avLst/>
          </a:prstGeom>
        </p:spPr>
      </p:pic>
      <p:pic>
        <p:nvPicPr>
          <p:cNvPr id="10" name="9 - Εικόνα" descr="williedee3.jpg"/>
          <p:cNvPicPr>
            <a:picLocks noChangeAspect="1"/>
          </p:cNvPicPr>
          <p:nvPr/>
        </p:nvPicPr>
        <p:blipFill>
          <a:blip r:embed="rId8"/>
          <a:stretch>
            <a:fillRect/>
          </a:stretch>
        </p:blipFill>
        <p:spPr>
          <a:xfrm>
            <a:off x="2230286" y="4500570"/>
            <a:ext cx="4421859" cy="137310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79000"/>
          </a:schemeClr>
        </a:solidFill>
        <a:effectLst/>
      </p:bgPr>
    </p:bg>
    <p:spTree>
      <p:nvGrpSpPr>
        <p:cNvPr id="1" name=""/>
        <p:cNvGrpSpPr/>
        <p:nvPr/>
      </p:nvGrpSpPr>
      <p:grpSpPr>
        <a:xfrm>
          <a:off x="0" y="0"/>
          <a:ext cx="0" cy="0"/>
          <a:chOff x="0" y="0"/>
          <a:chExt cx="0" cy="0"/>
        </a:xfrm>
      </p:grpSpPr>
      <p:sp>
        <p:nvSpPr>
          <p:cNvPr id="4" name="3 - Τίτλος"/>
          <p:cNvSpPr>
            <a:spLocks noGrp="1"/>
          </p:cNvSpPr>
          <p:nvPr>
            <p:ph type="title"/>
          </p:nvPr>
        </p:nvSpPr>
        <p:spPr>
          <a:xfrm>
            <a:off x="428596" y="0"/>
            <a:ext cx="8229600" cy="642918"/>
          </a:xfrm>
        </p:spPr>
        <p:txBody>
          <a:bodyPr>
            <a:normAutofit/>
          </a:bodyPr>
          <a:lstStyle/>
          <a:p>
            <a:r>
              <a:rPr lang="en-US" sz="1800" b="1" dirty="0" smtClean="0">
                <a:solidFill>
                  <a:schemeClr val="bg1">
                    <a:lumMod val="75000"/>
                  </a:schemeClr>
                </a:solidFill>
                <a:latin typeface="AR CHRISTY" pitchFamily="2" charset="0"/>
              </a:rPr>
              <a:t>Silver age of Comics (1956 – c.1970)</a:t>
            </a:r>
            <a:endParaRPr lang="el-GR" sz="1800" b="1" dirty="0"/>
          </a:p>
        </p:txBody>
      </p:sp>
      <p:pic>
        <p:nvPicPr>
          <p:cNvPr id="5" name="4 - Εικόνα" descr="1912144_903005149717193_4681172836065678897_n.jpg"/>
          <p:cNvPicPr>
            <a:picLocks noChangeAspect="1"/>
          </p:cNvPicPr>
          <p:nvPr/>
        </p:nvPicPr>
        <p:blipFill>
          <a:blip r:embed="rId2"/>
          <a:stretch>
            <a:fillRect/>
          </a:stretch>
        </p:blipFill>
        <p:spPr>
          <a:xfrm>
            <a:off x="214282" y="500042"/>
            <a:ext cx="2202607" cy="3286148"/>
          </a:xfrm>
          <a:prstGeom prst="rect">
            <a:avLst/>
          </a:prstGeom>
        </p:spPr>
      </p:pic>
      <p:pic>
        <p:nvPicPr>
          <p:cNvPr id="6" name="5 - Εικόνα" descr="silver age ..jpg4.jpg"/>
          <p:cNvPicPr>
            <a:picLocks noChangeAspect="1"/>
          </p:cNvPicPr>
          <p:nvPr/>
        </p:nvPicPr>
        <p:blipFill>
          <a:blip r:embed="rId3"/>
          <a:stretch>
            <a:fillRect/>
          </a:stretch>
        </p:blipFill>
        <p:spPr>
          <a:xfrm>
            <a:off x="214283" y="3333750"/>
            <a:ext cx="2179438" cy="3238522"/>
          </a:xfrm>
          <a:prstGeom prst="rect">
            <a:avLst/>
          </a:prstGeom>
        </p:spPr>
      </p:pic>
      <p:pic>
        <p:nvPicPr>
          <p:cNvPr id="7" name="6 - Εικόνα" descr="silver age ..jpg1.jpg"/>
          <p:cNvPicPr>
            <a:picLocks noChangeAspect="1"/>
          </p:cNvPicPr>
          <p:nvPr/>
        </p:nvPicPr>
        <p:blipFill>
          <a:blip r:embed="rId4"/>
          <a:stretch>
            <a:fillRect/>
          </a:stretch>
        </p:blipFill>
        <p:spPr>
          <a:xfrm>
            <a:off x="2500298" y="500042"/>
            <a:ext cx="2143140" cy="3207469"/>
          </a:xfrm>
          <a:prstGeom prst="rect">
            <a:avLst/>
          </a:prstGeom>
        </p:spPr>
      </p:pic>
      <p:pic>
        <p:nvPicPr>
          <p:cNvPr id="8" name="7 - Εικόνα" descr="silver age 640px-Hulk_1_cover.jpg"/>
          <p:cNvPicPr>
            <a:picLocks noChangeAspect="1"/>
          </p:cNvPicPr>
          <p:nvPr/>
        </p:nvPicPr>
        <p:blipFill>
          <a:blip r:embed="rId5"/>
          <a:stretch>
            <a:fillRect/>
          </a:stretch>
        </p:blipFill>
        <p:spPr>
          <a:xfrm>
            <a:off x="4643438" y="500042"/>
            <a:ext cx="2143140" cy="3197967"/>
          </a:xfrm>
          <a:prstGeom prst="rect">
            <a:avLst/>
          </a:prstGeom>
        </p:spPr>
      </p:pic>
      <p:pic>
        <p:nvPicPr>
          <p:cNvPr id="9" name="8 - Εικόνα" descr="silver age Jim083.jpg"/>
          <p:cNvPicPr>
            <a:picLocks noChangeAspect="1"/>
          </p:cNvPicPr>
          <p:nvPr/>
        </p:nvPicPr>
        <p:blipFill>
          <a:blip r:embed="rId6"/>
          <a:stretch>
            <a:fillRect/>
          </a:stretch>
        </p:blipFill>
        <p:spPr>
          <a:xfrm>
            <a:off x="6786578" y="500042"/>
            <a:ext cx="2143108" cy="3211365"/>
          </a:xfrm>
          <a:prstGeom prst="rect">
            <a:avLst/>
          </a:prstGeom>
        </p:spPr>
      </p:pic>
      <p:pic>
        <p:nvPicPr>
          <p:cNvPr id="11" name="10 - Εικόνα" descr="408077_4799279751092_1819663338_n.jpg"/>
          <p:cNvPicPr>
            <a:picLocks noChangeAspect="1"/>
          </p:cNvPicPr>
          <p:nvPr/>
        </p:nvPicPr>
        <p:blipFill>
          <a:blip r:embed="rId7"/>
          <a:stretch>
            <a:fillRect/>
          </a:stretch>
        </p:blipFill>
        <p:spPr>
          <a:xfrm>
            <a:off x="2500298" y="3357562"/>
            <a:ext cx="2143140" cy="3209352"/>
          </a:xfrm>
          <a:prstGeom prst="rect">
            <a:avLst/>
          </a:prstGeom>
        </p:spPr>
      </p:pic>
      <p:pic>
        <p:nvPicPr>
          <p:cNvPr id="12" name="11 - Εικόνα" descr="FM-18.jpg"/>
          <p:cNvPicPr>
            <a:picLocks noChangeAspect="1"/>
          </p:cNvPicPr>
          <p:nvPr/>
        </p:nvPicPr>
        <p:blipFill>
          <a:blip r:embed="rId8"/>
          <a:stretch>
            <a:fillRect/>
          </a:stretch>
        </p:blipFill>
        <p:spPr>
          <a:xfrm>
            <a:off x="4572000" y="3357562"/>
            <a:ext cx="2214578" cy="3232400"/>
          </a:xfrm>
          <a:prstGeom prst="rect">
            <a:avLst/>
          </a:prstGeom>
        </p:spPr>
      </p:pic>
      <p:pic>
        <p:nvPicPr>
          <p:cNvPr id="13" name="12 - Εικόνα" descr="AIF-31.jpg"/>
          <p:cNvPicPr>
            <a:picLocks noChangeAspect="1"/>
          </p:cNvPicPr>
          <p:nvPr/>
        </p:nvPicPr>
        <p:blipFill>
          <a:blip r:embed="rId9"/>
          <a:stretch>
            <a:fillRect/>
          </a:stretch>
        </p:blipFill>
        <p:spPr>
          <a:xfrm>
            <a:off x="6786578" y="3357561"/>
            <a:ext cx="2143140" cy="328614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16200000" scaled="1"/>
          <a:tileRect/>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txBody>
          <a:bodyPr>
            <a:normAutofit fontScale="90000"/>
          </a:bodyPr>
          <a:lstStyle/>
          <a:p>
            <a:r>
              <a:rPr lang="en-US" b="1" dirty="0" smtClean="0">
                <a:solidFill>
                  <a:schemeClr val="bg2">
                    <a:lumMod val="50000"/>
                  </a:schemeClr>
                </a:solidFill>
              </a:rPr>
              <a:t>Bronze Age </a:t>
            </a:r>
            <a:r>
              <a:rPr lang="en-US" b="1" dirty="0" smtClean="0"/>
              <a:t>of Comics: </a:t>
            </a:r>
            <a:r>
              <a:rPr lang="en-US" b="1" i="1" dirty="0" smtClean="0"/>
              <a:t>c.1970 – c.1985</a:t>
            </a:r>
            <a:endParaRPr lang="el-GR" b="1" i="1" dirty="0"/>
          </a:p>
        </p:txBody>
      </p:sp>
      <p:pic>
        <p:nvPicPr>
          <p:cNvPr id="3" name="2 - Εικόνα" descr="bronze age AmazingSpider-Man122.jpg"/>
          <p:cNvPicPr>
            <a:picLocks noChangeAspect="1"/>
          </p:cNvPicPr>
          <p:nvPr/>
        </p:nvPicPr>
        <p:blipFill>
          <a:blip r:embed="rId2"/>
          <a:stretch>
            <a:fillRect/>
          </a:stretch>
        </p:blipFill>
        <p:spPr>
          <a:xfrm>
            <a:off x="214282" y="1000107"/>
            <a:ext cx="2094261" cy="3183277"/>
          </a:xfrm>
          <a:prstGeom prst="rect">
            <a:avLst/>
          </a:prstGeom>
        </p:spPr>
      </p:pic>
      <p:pic>
        <p:nvPicPr>
          <p:cNvPr id="4" name="3 - Εικόνα" descr="bronze age Daredevil_cover_-_number_184.jpeg"/>
          <p:cNvPicPr>
            <a:picLocks noChangeAspect="1"/>
          </p:cNvPicPr>
          <p:nvPr/>
        </p:nvPicPr>
        <p:blipFill>
          <a:blip r:embed="rId3"/>
          <a:stretch>
            <a:fillRect/>
          </a:stretch>
        </p:blipFill>
        <p:spPr>
          <a:xfrm>
            <a:off x="2357422" y="1000108"/>
            <a:ext cx="2083132" cy="3185217"/>
          </a:xfrm>
          <a:prstGeom prst="rect">
            <a:avLst/>
          </a:prstGeom>
        </p:spPr>
      </p:pic>
      <p:pic>
        <p:nvPicPr>
          <p:cNvPr id="5" name="4 - Εικόνα" descr="bronze age Avengers200.jpg"/>
          <p:cNvPicPr>
            <a:picLocks noChangeAspect="1"/>
          </p:cNvPicPr>
          <p:nvPr/>
        </p:nvPicPr>
        <p:blipFill>
          <a:blip r:embed="rId4"/>
          <a:stretch>
            <a:fillRect/>
          </a:stretch>
        </p:blipFill>
        <p:spPr>
          <a:xfrm>
            <a:off x="4572000" y="1000108"/>
            <a:ext cx="2071702" cy="3180387"/>
          </a:xfrm>
          <a:prstGeom prst="rect">
            <a:avLst/>
          </a:prstGeom>
        </p:spPr>
      </p:pic>
      <p:pic>
        <p:nvPicPr>
          <p:cNvPr id="6" name="5 - Εικόνα" descr="bronze age Green_lantern_85.jpg"/>
          <p:cNvPicPr>
            <a:picLocks noChangeAspect="1"/>
          </p:cNvPicPr>
          <p:nvPr/>
        </p:nvPicPr>
        <p:blipFill>
          <a:blip r:embed="rId5"/>
          <a:stretch>
            <a:fillRect/>
          </a:stretch>
        </p:blipFill>
        <p:spPr>
          <a:xfrm>
            <a:off x="6715140" y="1000108"/>
            <a:ext cx="2067943" cy="3143272"/>
          </a:xfrm>
          <a:prstGeom prst="rect">
            <a:avLst/>
          </a:prstGeom>
        </p:spPr>
      </p:pic>
      <p:pic>
        <p:nvPicPr>
          <p:cNvPr id="7" name="6 - Εικόνα" descr="bronze age.jpg"/>
          <p:cNvPicPr>
            <a:picLocks noChangeAspect="1"/>
          </p:cNvPicPr>
          <p:nvPr/>
        </p:nvPicPr>
        <p:blipFill>
          <a:blip r:embed="rId6"/>
          <a:stretch>
            <a:fillRect/>
          </a:stretch>
        </p:blipFill>
        <p:spPr>
          <a:xfrm>
            <a:off x="214282" y="3429000"/>
            <a:ext cx="2143140" cy="3257573"/>
          </a:xfrm>
          <a:prstGeom prst="rect">
            <a:avLst/>
          </a:prstGeom>
        </p:spPr>
      </p:pic>
      <p:pic>
        <p:nvPicPr>
          <p:cNvPr id="8" name="7 - Εικόνα" descr="bronze age Giantsize1.jpg"/>
          <p:cNvPicPr>
            <a:picLocks noChangeAspect="1"/>
          </p:cNvPicPr>
          <p:nvPr/>
        </p:nvPicPr>
        <p:blipFill>
          <a:blip r:embed="rId7"/>
          <a:stretch>
            <a:fillRect/>
          </a:stretch>
        </p:blipFill>
        <p:spPr>
          <a:xfrm>
            <a:off x="2357423" y="3429000"/>
            <a:ext cx="2088960" cy="3244852"/>
          </a:xfrm>
          <a:prstGeom prst="rect">
            <a:avLst/>
          </a:prstGeom>
        </p:spPr>
      </p:pic>
      <p:pic>
        <p:nvPicPr>
          <p:cNvPr id="9" name="8 - Εικόνα" descr="10341869_10203879824294847_2881647655089541239_n.jpg"/>
          <p:cNvPicPr>
            <a:picLocks noChangeAspect="1"/>
          </p:cNvPicPr>
          <p:nvPr/>
        </p:nvPicPr>
        <p:blipFill>
          <a:blip r:embed="rId8"/>
          <a:stretch>
            <a:fillRect/>
          </a:stretch>
        </p:blipFill>
        <p:spPr>
          <a:xfrm>
            <a:off x="4572000" y="3429000"/>
            <a:ext cx="2195159" cy="3286148"/>
          </a:xfrm>
          <a:prstGeom prst="rect">
            <a:avLst/>
          </a:prstGeom>
        </p:spPr>
      </p:pic>
      <p:pic>
        <p:nvPicPr>
          <p:cNvPr id="10" name="9 - Εικόνα" descr="10300106_797121170307795_4908744328708165964_n.jpg"/>
          <p:cNvPicPr>
            <a:picLocks noChangeAspect="1"/>
          </p:cNvPicPr>
          <p:nvPr/>
        </p:nvPicPr>
        <p:blipFill>
          <a:blip r:embed="rId9"/>
          <a:stretch>
            <a:fillRect/>
          </a:stretch>
        </p:blipFill>
        <p:spPr>
          <a:xfrm>
            <a:off x="6600565" y="3500438"/>
            <a:ext cx="2204216" cy="314327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txBody>
          <a:bodyPr>
            <a:noAutofit/>
          </a:bodyPr>
          <a:lstStyle/>
          <a:p>
            <a:r>
              <a:rPr lang="en-US" sz="3200" b="1" dirty="0" smtClean="0">
                <a:solidFill>
                  <a:schemeClr val="bg2">
                    <a:lumMod val="90000"/>
                  </a:schemeClr>
                </a:solidFill>
                <a:latin typeface="AR BONNIE" pitchFamily="2" charset="0"/>
              </a:rPr>
              <a:t>Bronze Age of Comics</a:t>
            </a:r>
            <a:r>
              <a:rPr lang="en-US" sz="3200" b="1" dirty="0" smtClean="0">
                <a:latin typeface="AR BONNIE" pitchFamily="2" charset="0"/>
              </a:rPr>
              <a:t>: c.1970 – c.1985</a:t>
            </a:r>
            <a:endParaRPr lang="el-GR" sz="3200" b="1" dirty="0"/>
          </a:p>
        </p:txBody>
      </p:sp>
      <p:pic>
        <p:nvPicPr>
          <p:cNvPr id="3" name="2 - Εικόνα" descr="602797_10151227536877872_1061579832_n.jpg"/>
          <p:cNvPicPr>
            <a:picLocks noChangeAspect="1"/>
          </p:cNvPicPr>
          <p:nvPr/>
        </p:nvPicPr>
        <p:blipFill>
          <a:blip r:embed="rId2"/>
          <a:stretch>
            <a:fillRect/>
          </a:stretch>
        </p:blipFill>
        <p:spPr>
          <a:xfrm>
            <a:off x="428596" y="928670"/>
            <a:ext cx="2071702" cy="2880408"/>
          </a:xfrm>
          <a:prstGeom prst="rect">
            <a:avLst/>
          </a:prstGeom>
        </p:spPr>
      </p:pic>
      <p:pic>
        <p:nvPicPr>
          <p:cNvPr id="5" name="4 - Εικόνα" descr="εεριε.png"/>
          <p:cNvPicPr>
            <a:picLocks noChangeAspect="1"/>
          </p:cNvPicPr>
          <p:nvPr/>
        </p:nvPicPr>
        <p:blipFill>
          <a:blip r:embed="rId3" cstate="print"/>
          <a:stretch>
            <a:fillRect/>
          </a:stretch>
        </p:blipFill>
        <p:spPr>
          <a:xfrm>
            <a:off x="2500298" y="857232"/>
            <a:ext cx="2188511" cy="3000396"/>
          </a:xfrm>
          <a:prstGeom prst="rect">
            <a:avLst/>
          </a:prstGeom>
        </p:spPr>
      </p:pic>
      <p:pic>
        <p:nvPicPr>
          <p:cNvPr id="6" name="5 - Εικόνα" descr="3086_100930925970_7280074_n.jpg"/>
          <p:cNvPicPr>
            <a:picLocks noChangeAspect="1"/>
          </p:cNvPicPr>
          <p:nvPr/>
        </p:nvPicPr>
        <p:blipFill>
          <a:blip r:embed="rId4"/>
          <a:stretch>
            <a:fillRect/>
          </a:stretch>
        </p:blipFill>
        <p:spPr>
          <a:xfrm>
            <a:off x="4643438" y="857232"/>
            <a:ext cx="1996683" cy="3000016"/>
          </a:xfrm>
          <a:prstGeom prst="rect">
            <a:avLst/>
          </a:prstGeom>
        </p:spPr>
      </p:pic>
      <p:pic>
        <p:nvPicPr>
          <p:cNvPr id="7" name="6 - Εικόνα" descr="swampthing.jpg"/>
          <p:cNvPicPr>
            <a:picLocks noChangeAspect="1"/>
          </p:cNvPicPr>
          <p:nvPr/>
        </p:nvPicPr>
        <p:blipFill>
          <a:blip r:embed="rId5"/>
          <a:stretch>
            <a:fillRect/>
          </a:stretch>
        </p:blipFill>
        <p:spPr>
          <a:xfrm>
            <a:off x="6643702" y="857232"/>
            <a:ext cx="2000264" cy="3044358"/>
          </a:xfrm>
          <a:prstGeom prst="rect">
            <a:avLst/>
          </a:prstGeom>
        </p:spPr>
      </p:pic>
      <p:pic>
        <p:nvPicPr>
          <p:cNvPr id="8" name="7 - Εικόνα" descr="2000 ad0.jpg"/>
          <p:cNvPicPr>
            <a:picLocks noChangeAspect="1"/>
          </p:cNvPicPr>
          <p:nvPr/>
        </p:nvPicPr>
        <p:blipFill>
          <a:blip r:embed="rId6"/>
          <a:stretch>
            <a:fillRect/>
          </a:stretch>
        </p:blipFill>
        <p:spPr>
          <a:xfrm>
            <a:off x="428596" y="3714752"/>
            <a:ext cx="2071702" cy="2786058"/>
          </a:xfrm>
          <a:prstGeom prst="rect">
            <a:avLst/>
          </a:prstGeom>
        </p:spPr>
      </p:pic>
      <p:pic>
        <p:nvPicPr>
          <p:cNvPr id="9" name="8 - Εικόνα" descr="1962863_10203398299298707_780934420_n.jpg"/>
          <p:cNvPicPr>
            <a:picLocks noChangeAspect="1"/>
          </p:cNvPicPr>
          <p:nvPr/>
        </p:nvPicPr>
        <p:blipFill>
          <a:blip r:embed="rId7"/>
          <a:stretch>
            <a:fillRect/>
          </a:stretch>
        </p:blipFill>
        <p:spPr>
          <a:xfrm>
            <a:off x="2473810" y="3786189"/>
            <a:ext cx="2098190" cy="2743179"/>
          </a:xfrm>
          <a:prstGeom prst="rect">
            <a:avLst/>
          </a:prstGeom>
        </p:spPr>
      </p:pic>
      <p:pic>
        <p:nvPicPr>
          <p:cNvPr id="10" name="9 - Εικόνα" descr="1609788_10151928354608137_218500866_n.jpg"/>
          <p:cNvPicPr>
            <a:picLocks noChangeAspect="1"/>
          </p:cNvPicPr>
          <p:nvPr/>
        </p:nvPicPr>
        <p:blipFill>
          <a:blip r:embed="rId8" cstate="print"/>
          <a:stretch>
            <a:fillRect/>
          </a:stretch>
        </p:blipFill>
        <p:spPr>
          <a:xfrm>
            <a:off x="4572000" y="3786190"/>
            <a:ext cx="2060523" cy="2786058"/>
          </a:xfrm>
          <a:prstGeom prst="rect">
            <a:avLst/>
          </a:prstGeom>
        </p:spPr>
      </p:pic>
      <p:pic>
        <p:nvPicPr>
          <p:cNvPr id="12" name="11 - Εικόνα" descr="ng.jpg"/>
          <p:cNvPicPr>
            <a:picLocks noChangeAspect="1"/>
          </p:cNvPicPr>
          <p:nvPr/>
        </p:nvPicPr>
        <p:blipFill>
          <a:blip r:embed="rId9"/>
          <a:stretch>
            <a:fillRect/>
          </a:stretch>
        </p:blipFill>
        <p:spPr>
          <a:xfrm>
            <a:off x="6643702" y="3714752"/>
            <a:ext cx="2000263" cy="291463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85728"/>
            <a:ext cx="8229600" cy="511156"/>
          </a:xfrm>
        </p:spPr>
        <p:txBody>
          <a:bodyPr>
            <a:normAutofit fontScale="90000"/>
          </a:bodyPr>
          <a:lstStyle/>
          <a:p>
            <a:r>
              <a:rPr lang="en-US" sz="3600" b="1" dirty="0" smtClean="0">
                <a:latin typeface="AR CHRISTY" pitchFamily="2" charset="0"/>
              </a:rPr>
              <a:t>Underground comics in 60’s -</a:t>
            </a:r>
            <a:r>
              <a:rPr lang="en-US" b="1" dirty="0" smtClean="0">
                <a:latin typeface="AR CHRISTY" pitchFamily="2" charset="0"/>
              </a:rPr>
              <a:t>present</a:t>
            </a:r>
            <a:endParaRPr lang="el-GR" b="1" dirty="0"/>
          </a:p>
        </p:txBody>
      </p:sp>
      <p:pic>
        <p:nvPicPr>
          <p:cNvPr id="3" name="2 - Εικόνα" descr="freak brothers.jpg"/>
          <p:cNvPicPr>
            <a:picLocks noChangeAspect="1"/>
          </p:cNvPicPr>
          <p:nvPr/>
        </p:nvPicPr>
        <p:blipFill>
          <a:blip r:embed="rId2" cstate="print"/>
          <a:stretch>
            <a:fillRect/>
          </a:stretch>
        </p:blipFill>
        <p:spPr>
          <a:xfrm>
            <a:off x="285720" y="1000108"/>
            <a:ext cx="1931339" cy="2714620"/>
          </a:xfrm>
          <a:prstGeom prst="rect">
            <a:avLst/>
          </a:prstGeom>
        </p:spPr>
      </p:pic>
      <p:pic>
        <p:nvPicPr>
          <p:cNvPr id="4" name="3 - Εικόνα" descr="188780_10151343132334260_1829877053_n.jpg"/>
          <p:cNvPicPr>
            <a:picLocks noChangeAspect="1"/>
          </p:cNvPicPr>
          <p:nvPr/>
        </p:nvPicPr>
        <p:blipFill>
          <a:blip r:embed="rId3" cstate="print"/>
          <a:stretch>
            <a:fillRect/>
          </a:stretch>
        </p:blipFill>
        <p:spPr>
          <a:xfrm>
            <a:off x="2214546" y="1000108"/>
            <a:ext cx="2232419" cy="2976559"/>
          </a:xfrm>
          <a:prstGeom prst="rect">
            <a:avLst/>
          </a:prstGeom>
        </p:spPr>
      </p:pic>
      <p:pic>
        <p:nvPicPr>
          <p:cNvPr id="5" name="4 - Εικόνα" descr="1911623_639555479441570_814004422_n.jpg"/>
          <p:cNvPicPr>
            <a:picLocks noChangeAspect="1"/>
          </p:cNvPicPr>
          <p:nvPr/>
        </p:nvPicPr>
        <p:blipFill>
          <a:blip r:embed="rId4"/>
          <a:stretch>
            <a:fillRect/>
          </a:stretch>
        </p:blipFill>
        <p:spPr>
          <a:xfrm>
            <a:off x="4286248" y="928670"/>
            <a:ext cx="2134567" cy="2906644"/>
          </a:xfrm>
          <a:prstGeom prst="rect">
            <a:avLst/>
          </a:prstGeom>
        </p:spPr>
      </p:pic>
      <p:pic>
        <p:nvPicPr>
          <p:cNvPr id="6" name="5 - Εικόνα" descr="psycho 1.jpg"/>
          <p:cNvPicPr>
            <a:picLocks noChangeAspect="1"/>
          </p:cNvPicPr>
          <p:nvPr/>
        </p:nvPicPr>
        <p:blipFill>
          <a:blip r:embed="rId5"/>
          <a:stretch>
            <a:fillRect/>
          </a:stretch>
        </p:blipFill>
        <p:spPr>
          <a:xfrm>
            <a:off x="6357950" y="928670"/>
            <a:ext cx="2357454" cy="3136724"/>
          </a:xfrm>
          <a:prstGeom prst="rect">
            <a:avLst/>
          </a:prstGeom>
        </p:spPr>
      </p:pic>
      <p:pic>
        <p:nvPicPr>
          <p:cNvPr id="7" name="6 - Εικόνα" descr="underg. Zap_Comix1.jpg"/>
          <p:cNvPicPr>
            <a:picLocks noChangeAspect="1"/>
          </p:cNvPicPr>
          <p:nvPr/>
        </p:nvPicPr>
        <p:blipFill>
          <a:blip r:embed="rId6"/>
          <a:stretch>
            <a:fillRect/>
          </a:stretch>
        </p:blipFill>
        <p:spPr>
          <a:xfrm>
            <a:off x="285720" y="3714752"/>
            <a:ext cx="2066979" cy="3001253"/>
          </a:xfrm>
          <a:prstGeom prst="rect">
            <a:avLst/>
          </a:prstGeom>
        </p:spPr>
      </p:pic>
      <p:pic>
        <p:nvPicPr>
          <p:cNvPr id="8" name="7 - Εικόνα" descr="underg. Zap_Comix_-9_front_cover.jpg"/>
          <p:cNvPicPr>
            <a:picLocks noChangeAspect="1"/>
          </p:cNvPicPr>
          <p:nvPr/>
        </p:nvPicPr>
        <p:blipFill>
          <a:blip r:embed="rId7"/>
          <a:stretch>
            <a:fillRect/>
          </a:stretch>
        </p:blipFill>
        <p:spPr>
          <a:xfrm>
            <a:off x="2285984" y="3643314"/>
            <a:ext cx="2046780" cy="2968611"/>
          </a:xfrm>
          <a:prstGeom prst="rect">
            <a:avLst/>
          </a:prstGeom>
        </p:spPr>
      </p:pic>
      <p:pic>
        <p:nvPicPr>
          <p:cNvPr id="9" name="8 - Εικόνα" descr="underg. ComixBook01.jpg"/>
          <p:cNvPicPr>
            <a:picLocks noChangeAspect="1"/>
          </p:cNvPicPr>
          <p:nvPr/>
        </p:nvPicPr>
        <p:blipFill>
          <a:blip r:embed="rId8"/>
          <a:stretch>
            <a:fillRect/>
          </a:stretch>
        </p:blipFill>
        <p:spPr>
          <a:xfrm>
            <a:off x="4357686" y="3714752"/>
            <a:ext cx="2159041" cy="2884478"/>
          </a:xfrm>
          <a:prstGeom prst="rect">
            <a:avLst/>
          </a:prstGeom>
        </p:spPr>
      </p:pic>
      <p:pic>
        <p:nvPicPr>
          <p:cNvPr id="10" name="9 - Εικόνα" descr="underg.-Good_Girls_-3.png"/>
          <p:cNvPicPr>
            <a:picLocks noChangeAspect="1"/>
          </p:cNvPicPr>
          <p:nvPr/>
        </p:nvPicPr>
        <p:blipFill>
          <a:blip r:embed="rId9"/>
          <a:stretch>
            <a:fillRect/>
          </a:stretch>
        </p:blipFill>
        <p:spPr>
          <a:xfrm>
            <a:off x="6572264" y="3643314"/>
            <a:ext cx="1928826" cy="300896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1"/>
          <a:tileRect/>
        </a:gradFill>
        <a:effectLst/>
      </p:bgPr>
    </p:bg>
    <p:spTree>
      <p:nvGrpSpPr>
        <p:cNvPr id="1" name=""/>
        <p:cNvGrpSpPr/>
        <p:nvPr/>
      </p:nvGrpSpPr>
      <p:grpSpPr>
        <a:xfrm>
          <a:off x="0" y="0"/>
          <a:ext cx="0" cy="0"/>
          <a:chOff x="0" y="0"/>
          <a:chExt cx="0" cy="0"/>
        </a:xfrm>
      </p:grpSpPr>
      <p:sp>
        <p:nvSpPr>
          <p:cNvPr id="3" name="1 - Τίτλος"/>
          <p:cNvSpPr>
            <a:spLocks noGrp="1"/>
          </p:cNvSpPr>
          <p:nvPr>
            <p:ph type="title"/>
          </p:nvPr>
        </p:nvSpPr>
        <p:spPr>
          <a:xfrm>
            <a:off x="457200" y="274638"/>
            <a:ext cx="8229600" cy="511156"/>
          </a:xfrm>
        </p:spPr>
        <p:txBody>
          <a:bodyPr>
            <a:noAutofit/>
          </a:bodyPr>
          <a:lstStyle/>
          <a:p>
            <a:r>
              <a:rPr lang="en-US" sz="3200" b="1" dirty="0" smtClean="0">
                <a:latin typeface="AR CHRISTY" pitchFamily="2" charset="0"/>
              </a:rPr>
              <a:t>Underground comics in 60’s -present</a:t>
            </a:r>
            <a:endParaRPr lang="el-GR" sz="3200" b="1" dirty="0"/>
          </a:p>
        </p:txBody>
      </p:sp>
      <p:pic>
        <p:nvPicPr>
          <p:cNvPr id="4" name="3 - Εικόνα" descr="underg. Tits&amp;Clits01.jpg"/>
          <p:cNvPicPr>
            <a:picLocks noChangeAspect="1"/>
          </p:cNvPicPr>
          <p:nvPr/>
        </p:nvPicPr>
        <p:blipFill>
          <a:blip r:embed="rId2"/>
          <a:stretch>
            <a:fillRect/>
          </a:stretch>
        </p:blipFill>
        <p:spPr>
          <a:xfrm>
            <a:off x="714348" y="928670"/>
            <a:ext cx="2428892" cy="3424738"/>
          </a:xfrm>
          <a:prstGeom prst="rect">
            <a:avLst/>
          </a:prstGeom>
        </p:spPr>
      </p:pic>
      <p:pic>
        <p:nvPicPr>
          <p:cNvPr id="5" name="4 - Εικόνα" descr="underg. WimmensComix1.jpg"/>
          <p:cNvPicPr>
            <a:picLocks noChangeAspect="1"/>
          </p:cNvPicPr>
          <p:nvPr/>
        </p:nvPicPr>
        <p:blipFill>
          <a:blip r:embed="rId3"/>
          <a:stretch>
            <a:fillRect/>
          </a:stretch>
        </p:blipFill>
        <p:spPr>
          <a:xfrm>
            <a:off x="3286116" y="928670"/>
            <a:ext cx="2397577" cy="3500462"/>
          </a:xfrm>
          <a:prstGeom prst="rect">
            <a:avLst/>
          </a:prstGeom>
        </p:spPr>
      </p:pic>
      <p:pic>
        <p:nvPicPr>
          <p:cNvPr id="6" name="5 - Εικόνα" descr="underg. BinkyBrownOriginalCover.jpg"/>
          <p:cNvPicPr>
            <a:picLocks noChangeAspect="1"/>
          </p:cNvPicPr>
          <p:nvPr/>
        </p:nvPicPr>
        <p:blipFill>
          <a:blip r:embed="rId4"/>
          <a:stretch>
            <a:fillRect/>
          </a:stretch>
        </p:blipFill>
        <p:spPr>
          <a:xfrm>
            <a:off x="5790882" y="857232"/>
            <a:ext cx="2558738" cy="3643338"/>
          </a:xfrm>
          <a:prstGeom prst="rect">
            <a:avLst/>
          </a:prstGeom>
        </p:spPr>
      </p:pic>
      <p:pic>
        <p:nvPicPr>
          <p:cNvPr id="7" name="6 - Εικόνα" descr="underg. Cherry_Poptart_-_Issue_One.jpg"/>
          <p:cNvPicPr>
            <a:picLocks noChangeAspect="1"/>
          </p:cNvPicPr>
          <p:nvPr/>
        </p:nvPicPr>
        <p:blipFill>
          <a:blip r:embed="rId5"/>
          <a:stretch>
            <a:fillRect/>
          </a:stretch>
        </p:blipFill>
        <p:spPr>
          <a:xfrm>
            <a:off x="214282" y="3571876"/>
            <a:ext cx="1981530" cy="2871782"/>
          </a:xfrm>
          <a:prstGeom prst="rect">
            <a:avLst/>
          </a:prstGeom>
        </p:spPr>
      </p:pic>
      <p:pic>
        <p:nvPicPr>
          <p:cNvPr id="8" name="7 - Εικόνα" descr="underg.-Weirdo01.jpg"/>
          <p:cNvPicPr>
            <a:picLocks noChangeAspect="1"/>
          </p:cNvPicPr>
          <p:nvPr/>
        </p:nvPicPr>
        <p:blipFill>
          <a:blip r:embed="rId6"/>
          <a:stretch>
            <a:fillRect/>
          </a:stretch>
        </p:blipFill>
        <p:spPr>
          <a:xfrm>
            <a:off x="2357422" y="3714752"/>
            <a:ext cx="2143140" cy="2786082"/>
          </a:xfrm>
          <a:prstGeom prst="rect">
            <a:avLst/>
          </a:prstGeom>
        </p:spPr>
      </p:pic>
      <p:pic>
        <p:nvPicPr>
          <p:cNvPr id="9" name="8 - Εικόνα" descr="underg. Omaha_The_Cat_Dancer_1.jpg"/>
          <p:cNvPicPr>
            <a:picLocks noChangeAspect="1"/>
          </p:cNvPicPr>
          <p:nvPr/>
        </p:nvPicPr>
        <p:blipFill>
          <a:blip r:embed="rId7"/>
          <a:stretch>
            <a:fillRect/>
          </a:stretch>
        </p:blipFill>
        <p:spPr>
          <a:xfrm>
            <a:off x="4643438" y="3643314"/>
            <a:ext cx="1905000" cy="2990850"/>
          </a:xfrm>
          <a:prstGeom prst="rect">
            <a:avLst/>
          </a:prstGeom>
        </p:spPr>
      </p:pic>
      <p:pic>
        <p:nvPicPr>
          <p:cNvPr id="10" name="9 - Εικόνα" descr="underg. Milk_and_Cheese.jpg"/>
          <p:cNvPicPr>
            <a:picLocks noChangeAspect="1"/>
          </p:cNvPicPr>
          <p:nvPr/>
        </p:nvPicPr>
        <p:blipFill>
          <a:blip r:embed="rId8"/>
          <a:stretch>
            <a:fillRect/>
          </a:stretch>
        </p:blipFill>
        <p:spPr>
          <a:xfrm>
            <a:off x="6715140" y="3643314"/>
            <a:ext cx="2000264" cy="298176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785794"/>
          </a:xfrm>
        </p:spPr>
        <p:txBody>
          <a:bodyPr>
            <a:normAutofit/>
          </a:bodyPr>
          <a:lstStyle/>
          <a:p>
            <a:r>
              <a:rPr lang="en-US" sz="3600" b="1" dirty="0" smtClean="0"/>
              <a:t>Modern Age of Comics: c.1985 – present</a:t>
            </a:r>
            <a:endParaRPr lang="el-GR" sz="3600" b="1" dirty="0"/>
          </a:p>
        </p:txBody>
      </p:sp>
      <p:pic>
        <p:nvPicPr>
          <p:cNvPr id="3" name="2 - Εικόνα" descr="moden age Issue252.jpg"/>
          <p:cNvPicPr>
            <a:picLocks noChangeAspect="1"/>
          </p:cNvPicPr>
          <p:nvPr/>
        </p:nvPicPr>
        <p:blipFill>
          <a:blip r:embed="rId2"/>
          <a:stretch>
            <a:fillRect/>
          </a:stretch>
        </p:blipFill>
        <p:spPr>
          <a:xfrm>
            <a:off x="285719" y="714356"/>
            <a:ext cx="2157209" cy="3286148"/>
          </a:xfrm>
          <a:prstGeom prst="rect">
            <a:avLst/>
          </a:prstGeom>
        </p:spPr>
      </p:pic>
      <p:pic>
        <p:nvPicPr>
          <p:cNvPr id="4" name="3 - Εικόνα" descr="modern age ActionVol2No1.jpg"/>
          <p:cNvPicPr>
            <a:picLocks noChangeAspect="1"/>
          </p:cNvPicPr>
          <p:nvPr/>
        </p:nvPicPr>
        <p:blipFill>
          <a:blip r:embed="rId3"/>
          <a:stretch>
            <a:fillRect/>
          </a:stretch>
        </p:blipFill>
        <p:spPr>
          <a:xfrm>
            <a:off x="2500298" y="714356"/>
            <a:ext cx="2134735" cy="3286148"/>
          </a:xfrm>
          <a:prstGeom prst="rect">
            <a:avLst/>
          </a:prstGeom>
        </p:spPr>
      </p:pic>
      <p:pic>
        <p:nvPicPr>
          <p:cNvPr id="5" name="4 - Εικόνα" descr="modern age Daredevil_Guardian_Devil_cover_-_number_1.png"/>
          <p:cNvPicPr>
            <a:picLocks noChangeAspect="1"/>
          </p:cNvPicPr>
          <p:nvPr/>
        </p:nvPicPr>
        <p:blipFill>
          <a:blip r:embed="rId4"/>
          <a:stretch>
            <a:fillRect/>
          </a:stretch>
        </p:blipFill>
        <p:spPr>
          <a:xfrm>
            <a:off x="4643438" y="714356"/>
            <a:ext cx="2143140" cy="3307579"/>
          </a:xfrm>
          <a:prstGeom prst="rect">
            <a:avLst/>
          </a:prstGeom>
        </p:spPr>
      </p:pic>
      <p:pic>
        <p:nvPicPr>
          <p:cNvPr id="6" name="5 - Εικόνα" descr="modern age Dark_knight_returns (1).jpg"/>
          <p:cNvPicPr>
            <a:picLocks noChangeAspect="1"/>
          </p:cNvPicPr>
          <p:nvPr/>
        </p:nvPicPr>
        <p:blipFill>
          <a:blip r:embed="rId5"/>
          <a:stretch>
            <a:fillRect/>
          </a:stretch>
        </p:blipFill>
        <p:spPr>
          <a:xfrm>
            <a:off x="6786578" y="714356"/>
            <a:ext cx="2143108" cy="3214662"/>
          </a:xfrm>
          <a:prstGeom prst="rect">
            <a:avLst/>
          </a:prstGeom>
        </p:spPr>
      </p:pic>
      <p:pic>
        <p:nvPicPr>
          <p:cNvPr id="7" name="6 - Εικόνα" descr="modern age AvengersVolume2.jpg"/>
          <p:cNvPicPr>
            <a:picLocks noChangeAspect="1"/>
          </p:cNvPicPr>
          <p:nvPr/>
        </p:nvPicPr>
        <p:blipFill>
          <a:blip r:embed="rId6"/>
          <a:stretch>
            <a:fillRect/>
          </a:stretch>
        </p:blipFill>
        <p:spPr>
          <a:xfrm>
            <a:off x="6786578" y="3357562"/>
            <a:ext cx="2143140" cy="3293292"/>
          </a:xfrm>
          <a:prstGeom prst="rect">
            <a:avLst/>
          </a:prstGeom>
        </p:spPr>
      </p:pic>
      <p:pic>
        <p:nvPicPr>
          <p:cNvPr id="8" name="7 - Εικόνα" descr="modern age New_Mutants_087-01.jpg"/>
          <p:cNvPicPr>
            <a:picLocks noChangeAspect="1"/>
          </p:cNvPicPr>
          <p:nvPr/>
        </p:nvPicPr>
        <p:blipFill>
          <a:blip r:embed="rId7"/>
          <a:stretch>
            <a:fillRect/>
          </a:stretch>
        </p:blipFill>
        <p:spPr>
          <a:xfrm>
            <a:off x="4643438" y="3297733"/>
            <a:ext cx="2186928" cy="3386321"/>
          </a:xfrm>
          <a:prstGeom prst="rect">
            <a:avLst/>
          </a:prstGeom>
        </p:spPr>
      </p:pic>
      <p:pic>
        <p:nvPicPr>
          <p:cNvPr id="9" name="8 - Εικόνα" descr="modern age Justiceleague_v2_01.jpg"/>
          <p:cNvPicPr>
            <a:picLocks noChangeAspect="1"/>
          </p:cNvPicPr>
          <p:nvPr/>
        </p:nvPicPr>
        <p:blipFill>
          <a:blip r:embed="rId8"/>
          <a:stretch>
            <a:fillRect/>
          </a:stretch>
        </p:blipFill>
        <p:spPr>
          <a:xfrm>
            <a:off x="2500298" y="3357562"/>
            <a:ext cx="2159684" cy="3311515"/>
          </a:xfrm>
          <a:prstGeom prst="rect">
            <a:avLst/>
          </a:prstGeom>
        </p:spPr>
      </p:pic>
      <p:pic>
        <p:nvPicPr>
          <p:cNvPr id="10" name="9 - Εικόνα" descr="modern age Spawn.jpg"/>
          <p:cNvPicPr>
            <a:picLocks noChangeAspect="1"/>
          </p:cNvPicPr>
          <p:nvPr/>
        </p:nvPicPr>
        <p:blipFill>
          <a:blip r:embed="rId9"/>
          <a:stretch>
            <a:fillRect/>
          </a:stretch>
        </p:blipFill>
        <p:spPr>
          <a:xfrm>
            <a:off x="285720" y="3271806"/>
            <a:ext cx="2214578" cy="339568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96842"/>
          </a:xfrm>
        </p:spPr>
        <p:txBody>
          <a:bodyPr>
            <a:noAutofit/>
          </a:bodyPr>
          <a:lstStyle/>
          <a:p>
            <a:r>
              <a:rPr lang="en-US" sz="2800" b="1" dirty="0" smtClean="0">
                <a:solidFill>
                  <a:srgbClr val="FFFF66"/>
                </a:solidFill>
              </a:rPr>
              <a:t>Modern Age of Comics: </a:t>
            </a:r>
            <a:r>
              <a:rPr lang="en-US" sz="2800" b="1" dirty="0" smtClean="0"/>
              <a:t>c.1985 – present</a:t>
            </a:r>
            <a:endParaRPr lang="el-GR" sz="2800" dirty="0"/>
          </a:p>
        </p:txBody>
      </p:sp>
      <p:pic>
        <p:nvPicPr>
          <p:cNvPr id="3" name="2 - Εικόνα" descr="underg. From_hell_tpb.jpg"/>
          <p:cNvPicPr>
            <a:picLocks noChangeAspect="1"/>
          </p:cNvPicPr>
          <p:nvPr/>
        </p:nvPicPr>
        <p:blipFill>
          <a:blip r:embed="rId3"/>
          <a:stretch>
            <a:fillRect/>
          </a:stretch>
        </p:blipFill>
        <p:spPr>
          <a:xfrm>
            <a:off x="285720" y="714356"/>
            <a:ext cx="2133600" cy="2857500"/>
          </a:xfrm>
          <a:prstGeom prst="rect">
            <a:avLst/>
          </a:prstGeom>
        </p:spPr>
      </p:pic>
      <p:pic>
        <p:nvPicPr>
          <p:cNvPr id="4" name="3 - Εικόνα" descr="modern age Watchmencovers.png"/>
          <p:cNvPicPr>
            <a:picLocks noChangeAspect="1"/>
          </p:cNvPicPr>
          <p:nvPr/>
        </p:nvPicPr>
        <p:blipFill>
          <a:blip r:embed="rId4"/>
          <a:stretch>
            <a:fillRect/>
          </a:stretch>
        </p:blipFill>
        <p:spPr>
          <a:xfrm>
            <a:off x="2643174" y="714356"/>
            <a:ext cx="3714776" cy="2857520"/>
          </a:xfrm>
          <a:prstGeom prst="rect">
            <a:avLst/>
          </a:prstGeom>
        </p:spPr>
      </p:pic>
      <p:pic>
        <p:nvPicPr>
          <p:cNvPr id="5" name="4 - Εικόνα" descr="Sin_City_Hard_Goodbye.jpg"/>
          <p:cNvPicPr>
            <a:picLocks noChangeAspect="1"/>
          </p:cNvPicPr>
          <p:nvPr/>
        </p:nvPicPr>
        <p:blipFill>
          <a:blip r:embed="rId5"/>
          <a:stretch>
            <a:fillRect/>
          </a:stretch>
        </p:blipFill>
        <p:spPr>
          <a:xfrm>
            <a:off x="6500826" y="714356"/>
            <a:ext cx="2024050" cy="3123783"/>
          </a:xfrm>
          <a:prstGeom prst="rect">
            <a:avLst/>
          </a:prstGeom>
        </p:spPr>
      </p:pic>
      <p:pic>
        <p:nvPicPr>
          <p:cNvPr id="6" name="5 - Εικόνα" descr="underg. Blackholecover.jpg"/>
          <p:cNvPicPr>
            <a:picLocks noChangeAspect="1"/>
          </p:cNvPicPr>
          <p:nvPr/>
        </p:nvPicPr>
        <p:blipFill>
          <a:blip r:embed="rId6"/>
          <a:stretch>
            <a:fillRect/>
          </a:stretch>
        </p:blipFill>
        <p:spPr>
          <a:xfrm>
            <a:off x="2428860" y="3429000"/>
            <a:ext cx="2245177" cy="3143248"/>
          </a:xfrm>
          <a:prstGeom prst="rect">
            <a:avLst/>
          </a:prstGeom>
        </p:spPr>
      </p:pic>
      <p:pic>
        <p:nvPicPr>
          <p:cNvPr id="7" name="6 - Εικόνα" descr="underg. Lostgirls_cover.jpg"/>
          <p:cNvPicPr>
            <a:picLocks noChangeAspect="1"/>
          </p:cNvPicPr>
          <p:nvPr/>
        </p:nvPicPr>
        <p:blipFill>
          <a:blip r:embed="rId7"/>
          <a:stretch>
            <a:fillRect/>
          </a:stretch>
        </p:blipFill>
        <p:spPr>
          <a:xfrm>
            <a:off x="214282" y="3500438"/>
            <a:ext cx="2286016" cy="3054948"/>
          </a:xfrm>
          <a:prstGeom prst="rect">
            <a:avLst/>
          </a:prstGeom>
        </p:spPr>
      </p:pic>
      <p:pic>
        <p:nvPicPr>
          <p:cNvPr id="8" name="7 - Εικόνα" descr="underg.-Tomorrow_stories.jpg"/>
          <p:cNvPicPr>
            <a:picLocks noChangeAspect="1"/>
          </p:cNvPicPr>
          <p:nvPr/>
        </p:nvPicPr>
        <p:blipFill>
          <a:blip r:embed="rId8"/>
          <a:stretch>
            <a:fillRect/>
          </a:stretch>
        </p:blipFill>
        <p:spPr>
          <a:xfrm>
            <a:off x="4572000" y="3429000"/>
            <a:ext cx="2061681" cy="3174988"/>
          </a:xfrm>
          <a:prstGeom prst="rect">
            <a:avLst/>
          </a:prstGeom>
        </p:spPr>
      </p:pic>
      <p:pic>
        <p:nvPicPr>
          <p:cNvPr id="9" name="8 - Εικόνα" descr="Chickenhare_Volume_1_-_The_House_of_Klaus.jpg"/>
          <p:cNvPicPr>
            <a:picLocks noChangeAspect="1"/>
          </p:cNvPicPr>
          <p:nvPr/>
        </p:nvPicPr>
        <p:blipFill>
          <a:blip r:embed="rId9"/>
          <a:stretch>
            <a:fillRect/>
          </a:stretch>
        </p:blipFill>
        <p:spPr>
          <a:xfrm>
            <a:off x="6643702" y="3429000"/>
            <a:ext cx="2214578" cy="32147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600px-Musical_Mose_1902-02-16_-Impussanates-_a_Scotchman,_with_Sad_Results.jpg"/>
          <p:cNvPicPr>
            <a:picLocks noChangeAspect="1"/>
          </p:cNvPicPr>
          <p:nvPr/>
        </p:nvPicPr>
        <p:blipFill>
          <a:blip r:embed="rId2"/>
          <a:stretch>
            <a:fillRect/>
          </a:stretch>
        </p:blipFill>
        <p:spPr>
          <a:xfrm>
            <a:off x="1214414" y="214290"/>
            <a:ext cx="6591333" cy="3954800"/>
          </a:xfrm>
          <a:prstGeom prst="rect">
            <a:avLst/>
          </a:prstGeom>
        </p:spPr>
      </p:pic>
      <p:sp>
        <p:nvSpPr>
          <p:cNvPr id="2" name="1 - Τίτλος"/>
          <p:cNvSpPr>
            <a:spLocks noGrp="1"/>
          </p:cNvSpPr>
          <p:nvPr>
            <p:ph type="ctrTitle"/>
          </p:nvPr>
        </p:nvSpPr>
        <p:spPr>
          <a:xfrm>
            <a:off x="714348" y="4143380"/>
            <a:ext cx="7772400" cy="1470025"/>
          </a:xfrm>
        </p:spPr>
        <p:txBody>
          <a:bodyPr>
            <a:noAutofit/>
          </a:bodyPr>
          <a:lstStyle/>
          <a:p>
            <a:r>
              <a:rPr lang="el-GR" sz="4800" b="1" dirty="0" smtClean="0"/>
              <a:t>Το </a:t>
            </a:r>
            <a:r>
              <a:rPr lang="en-US" sz="4800" b="1" dirty="0" smtClean="0"/>
              <a:t>comic-strip </a:t>
            </a:r>
            <a:r>
              <a:rPr lang="el-GR" sz="4800" b="1" dirty="0" smtClean="0"/>
              <a:t>στις εφημερίδες των Η.Π.Α. </a:t>
            </a:r>
            <a:endParaRPr lang="el-GR" sz="4800" b="1" dirty="0"/>
          </a:p>
        </p:txBody>
      </p:sp>
      <p:sp>
        <p:nvSpPr>
          <p:cNvPr id="3" name="2 - Υπότιτλος"/>
          <p:cNvSpPr>
            <a:spLocks noGrp="1"/>
          </p:cNvSpPr>
          <p:nvPr>
            <p:ph type="subTitle" idx="1"/>
          </p:nvPr>
        </p:nvSpPr>
        <p:spPr>
          <a:xfrm>
            <a:off x="1428728" y="5715016"/>
            <a:ext cx="6400800" cy="757246"/>
          </a:xfrm>
        </p:spPr>
        <p:txBody>
          <a:bodyPr/>
          <a:lstStyle/>
          <a:p>
            <a:r>
              <a:rPr lang="el-GR" dirty="0" smtClean="0"/>
              <a:t>(τότε που ξεκίνησε δειλά-δειλά…)</a:t>
            </a:r>
            <a:endParaRPr lang="el-G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571480"/>
          </a:xfrm>
        </p:spPr>
        <p:txBody>
          <a:bodyPr>
            <a:normAutofit fontScale="90000"/>
          </a:bodyPr>
          <a:lstStyle/>
          <a:p>
            <a:r>
              <a:rPr lang="en-US" sz="3200" dirty="0" smtClean="0">
                <a:latin typeface="Bauhaus 93" pitchFamily="82" charset="0"/>
              </a:rPr>
              <a:t>Modern</a:t>
            </a:r>
            <a:r>
              <a:rPr lang="en-US" sz="3200" b="1" dirty="0" smtClean="0">
                <a:latin typeface="Bauhaus 93" pitchFamily="82" charset="0"/>
              </a:rPr>
              <a:t> Age of Comics: c.1985 – present</a:t>
            </a:r>
            <a:endParaRPr lang="el-GR" sz="3200" dirty="0"/>
          </a:p>
        </p:txBody>
      </p:sp>
      <p:pic>
        <p:nvPicPr>
          <p:cNvPr id="3" name="2 - Εικόνα" descr="75-1.jpg"/>
          <p:cNvPicPr>
            <a:picLocks noChangeAspect="1"/>
          </p:cNvPicPr>
          <p:nvPr/>
        </p:nvPicPr>
        <p:blipFill>
          <a:blip r:embed="rId2"/>
          <a:stretch>
            <a:fillRect/>
          </a:stretch>
        </p:blipFill>
        <p:spPr>
          <a:xfrm>
            <a:off x="214282" y="571480"/>
            <a:ext cx="2189730" cy="3357586"/>
          </a:xfrm>
          <a:prstGeom prst="rect">
            <a:avLst/>
          </a:prstGeom>
        </p:spPr>
      </p:pic>
      <p:pic>
        <p:nvPicPr>
          <p:cNvPr id="4" name="3 - Εικόνα" descr="3512edef7cf407bfca259578805fced8.jpg"/>
          <p:cNvPicPr>
            <a:picLocks noChangeAspect="1"/>
          </p:cNvPicPr>
          <p:nvPr/>
        </p:nvPicPr>
        <p:blipFill>
          <a:blip r:embed="rId3"/>
          <a:stretch>
            <a:fillRect/>
          </a:stretch>
        </p:blipFill>
        <p:spPr>
          <a:xfrm>
            <a:off x="2214546" y="571480"/>
            <a:ext cx="2231442" cy="3429024"/>
          </a:xfrm>
          <a:prstGeom prst="rect">
            <a:avLst/>
          </a:prstGeom>
        </p:spPr>
      </p:pic>
      <p:pic>
        <p:nvPicPr>
          <p:cNvPr id="5" name="4 - Εικόνα" descr="997009.jpg"/>
          <p:cNvPicPr>
            <a:picLocks noChangeAspect="1"/>
          </p:cNvPicPr>
          <p:nvPr/>
        </p:nvPicPr>
        <p:blipFill>
          <a:blip r:embed="rId4"/>
          <a:stretch>
            <a:fillRect/>
          </a:stretch>
        </p:blipFill>
        <p:spPr>
          <a:xfrm>
            <a:off x="4357686" y="571480"/>
            <a:ext cx="2286016" cy="3509034"/>
          </a:xfrm>
          <a:prstGeom prst="rect">
            <a:avLst/>
          </a:prstGeom>
        </p:spPr>
      </p:pic>
      <p:pic>
        <p:nvPicPr>
          <p:cNvPr id="6" name="5 - Εικόνα" descr="bloodrayne.jpg2.jpg"/>
          <p:cNvPicPr>
            <a:picLocks noChangeAspect="1"/>
          </p:cNvPicPr>
          <p:nvPr/>
        </p:nvPicPr>
        <p:blipFill>
          <a:blip r:embed="rId5"/>
          <a:stretch>
            <a:fillRect/>
          </a:stretch>
        </p:blipFill>
        <p:spPr>
          <a:xfrm>
            <a:off x="6643702" y="571480"/>
            <a:ext cx="2270260" cy="3571876"/>
          </a:xfrm>
          <a:prstGeom prst="rect">
            <a:avLst/>
          </a:prstGeom>
        </p:spPr>
      </p:pic>
      <p:pic>
        <p:nvPicPr>
          <p:cNvPr id="7" name="6 - Εικόνα" descr="be9119bae9e1d471932d2c632326da1f.jpg"/>
          <p:cNvPicPr>
            <a:picLocks noChangeAspect="1"/>
          </p:cNvPicPr>
          <p:nvPr/>
        </p:nvPicPr>
        <p:blipFill>
          <a:blip r:embed="rId6" cstate="print"/>
          <a:stretch>
            <a:fillRect/>
          </a:stretch>
        </p:blipFill>
        <p:spPr>
          <a:xfrm>
            <a:off x="214282" y="3286124"/>
            <a:ext cx="2000264" cy="3296243"/>
          </a:xfrm>
          <a:prstGeom prst="rect">
            <a:avLst/>
          </a:prstGeom>
        </p:spPr>
      </p:pic>
      <p:pic>
        <p:nvPicPr>
          <p:cNvPr id="8" name="7 - Εικόνα" descr="Fly_Vol_2_4.jpg"/>
          <p:cNvPicPr>
            <a:picLocks noChangeAspect="1"/>
          </p:cNvPicPr>
          <p:nvPr/>
        </p:nvPicPr>
        <p:blipFill>
          <a:blip r:embed="rId7" cstate="print"/>
          <a:stretch>
            <a:fillRect/>
          </a:stretch>
        </p:blipFill>
        <p:spPr>
          <a:xfrm>
            <a:off x="2214546" y="3286124"/>
            <a:ext cx="2182552" cy="3357562"/>
          </a:xfrm>
          <a:prstGeom prst="rect">
            <a:avLst/>
          </a:prstGeom>
        </p:spPr>
      </p:pic>
      <p:pic>
        <p:nvPicPr>
          <p:cNvPr id="9" name="8 - Εικόνα" descr="harley 5.jpg"/>
          <p:cNvPicPr>
            <a:picLocks noChangeAspect="1"/>
          </p:cNvPicPr>
          <p:nvPr/>
        </p:nvPicPr>
        <p:blipFill>
          <a:blip r:embed="rId8" cstate="print"/>
          <a:stretch>
            <a:fillRect/>
          </a:stretch>
        </p:blipFill>
        <p:spPr>
          <a:xfrm>
            <a:off x="4357686" y="3324080"/>
            <a:ext cx="2143140" cy="3319605"/>
          </a:xfrm>
          <a:prstGeom prst="rect">
            <a:avLst/>
          </a:prstGeom>
        </p:spPr>
      </p:pic>
      <p:pic>
        <p:nvPicPr>
          <p:cNvPr id="10" name="9 - Εικόνα" descr="robynhoodvsredridinghoo.jpg"/>
          <p:cNvPicPr>
            <a:picLocks noChangeAspect="1"/>
          </p:cNvPicPr>
          <p:nvPr/>
        </p:nvPicPr>
        <p:blipFill>
          <a:blip r:embed="rId9"/>
          <a:stretch>
            <a:fillRect/>
          </a:stretch>
        </p:blipFill>
        <p:spPr>
          <a:xfrm>
            <a:off x="6500826" y="3214686"/>
            <a:ext cx="2428892" cy="3429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normAutofit/>
          </a:bodyPr>
          <a:lstStyle/>
          <a:p>
            <a:r>
              <a:rPr lang="en-US" sz="3200" b="1" dirty="0" smtClean="0">
                <a:solidFill>
                  <a:srgbClr val="FFFF00"/>
                </a:solidFill>
                <a:latin typeface="AR DESTINE" pitchFamily="2" charset="0"/>
              </a:rPr>
              <a:t>Modern Age of Comics: c.1985 – present</a:t>
            </a:r>
            <a:endParaRPr lang="el-GR" sz="3200" dirty="0">
              <a:solidFill>
                <a:srgbClr val="FFFF00"/>
              </a:solidFill>
            </a:endParaRPr>
          </a:p>
        </p:txBody>
      </p:sp>
      <p:pic>
        <p:nvPicPr>
          <p:cNvPr id="3" name="2 - Εικόνα" descr="2 CATWOMEN.jpg"/>
          <p:cNvPicPr>
            <a:picLocks noChangeAspect="1"/>
          </p:cNvPicPr>
          <p:nvPr/>
        </p:nvPicPr>
        <p:blipFill>
          <a:blip r:embed="rId3"/>
          <a:stretch>
            <a:fillRect/>
          </a:stretch>
        </p:blipFill>
        <p:spPr>
          <a:xfrm>
            <a:off x="785786" y="785794"/>
            <a:ext cx="2000040" cy="3643338"/>
          </a:xfrm>
          <a:prstGeom prst="rect">
            <a:avLst/>
          </a:prstGeom>
        </p:spPr>
      </p:pic>
      <p:pic>
        <p:nvPicPr>
          <p:cNvPr id="4" name="3 - Εικόνα" descr="10616150_264729013719131_5155140016152668421_n.jpg"/>
          <p:cNvPicPr>
            <a:picLocks noChangeAspect="1"/>
          </p:cNvPicPr>
          <p:nvPr/>
        </p:nvPicPr>
        <p:blipFill>
          <a:blip r:embed="rId4"/>
          <a:stretch>
            <a:fillRect/>
          </a:stretch>
        </p:blipFill>
        <p:spPr>
          <a:xfrm>
            <a:off x="3071802" y="785794"/>
            <a:ext cx="5500726" cy="3558282"/>
          </a:xfrm>
          <a:prstGeom prst="rect">
            <a:avLst/>
          </a:prstGeom>
        </p:spPr>
      </p:pic>
      <p:pic>
        <p:nvPicPr>
          <p:cNvPr id="5" name="4 - Εικόνα" descr="3Months-to-Die.jpg"/>
          <p:cNvPicPr>
            <a:picLocks noChangeAspect="1"/>
          </p:cNvPicPr>
          <p:nvPr/>
        </p:nvPicPr>
        <p:blipFill>
          <a:blip r:embed="rId5"/>
          <a:stretch>
            <a:fillRect/>
          </a:stretch>
        </p:blipFill>
        <p:spPr>
          <a:xfrm>
            <a:off x="0" y="4500570"/>
            <a:ext cx="9144000" cy="215645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txBody>
          <a:bodyPr>
            <a:normAutofit fontScale="90000"/>
          </a:bodyPr>
          <a:lstStyle/>
          <a:p>
            <a:r>
              <a:rPr lang="en-US" b="1" dirty="0" smtClean="0">
                <a:solidFill>
                  <a:srgbClr val="92D050"/>
                </a:solidFill>
              </a:rPr>
              <a:t>Some famous </a:t>
            </a:r>
            <a:r>
              <a:rPr lang="en-US" b="1" dirty="0" smtClean="0">
                <a:solidFill>
                  <a:srgbClr val="C00000"/>
                </a:solidFill>
              </a:rPr>
              <a:t>comic</a:t>
            </a:r>
            <a:r>
              <a:rPr lang="en-US" b="1" dirty="0" smtClean="0">
                <a:solidFill>
                  <a:srgbClr val="92D050"/>
                </a:solidFill>
              </a:rPr>
              <a:t> </a:t>
            </a:r>
            <a:r>
              <a:rPr lang="en-US" b="1" dirty="0" smtClean="0">
                <a:solidFill>
                  <a:schemeClr val="tx1">
                    <a:lumMod val="85000"/>
                    <a:lumOff val="15000"/>
                  </a:schemeClr>
                </a:solidFill>
              </a:rPr>
              <a:t>creators</a:t>
            </a:r>
            <a:r>
              <a:rPr lang="en-US" b="1" dirty="0" smtClean="0">
                <a:solidFill>
                  <a:srgbClr val="92D050"/>
                </a:solidFill>
              </a:rPr>
              <a:t>….</a:t>
            </a:r>
            <a:endParaRPr lang="el-GR" b="1" dirty="0">
              <a:solidFill>
                <a:srgbClr val="92D050"/>
              </a:solidFill>
            </a:endParaRPr>
          </a:p>
        </p:txBody>
      </p:sp>
      <p:pic>
        <p:nvPicPr>
          <p:cNvPr id="3" name="2 - Εικόνα" descr="536802_10201820269816439_27065199_n.jpg"/>
          <p:cNvPicPr>
            <a:picLocks noChangeAspect="1"/>
          </p:cNvPicPr>
          <p:nvPr/>
        </p:nvPicPr>
        <p:blipFill>
          <a:blip r:embed="rId2"/>
          <a:stretch>
            <a:fillRect/>
          </a:stretch>
        </p:blipFill>
        <p:spPr>
          <a:xfrm>
            <a:off x="214282" y="785794"/>
            <a:ext cx="4048125" cy="3238500"/>
          </a:xfrm>
          <a:prstGeom prst="rect">
            <a:avLst/>
          </a:prstGeom>
        </p:spPr>
      </p:pic>
      <p:pic>
        <p:nvPicPr>
          <p:cNvPr id="4" name="3 - Εικόνα" descr="person. FrankMillerSanDiego_crop.jpg"/>
          <p:cNvPicPr>
            <a:picLocks noChangeAspect="1"/>
          </p:cNvPicPr>
          <p:nvPr/>
        </p:nvPicPr>
        <p:blipFill>
          <a:blip r:embed="rId3" cstate="print"/>
          <a:stretch>
            <a:fillRect/>
          </a:stretch>
        </p:blipFill>
        <p:spPr>
          <a:xfrm>
            <a:off x="4071934" y="785794"/>
            <a:ext cx="2928958" cy="3219618"/>
          </a:xfrm>
          <a:prstGeom prst="rect">
            <a:avLst/>
          </a:prstGeom>
        </p:spPr>
      </p:pic>
      <p:pic>
        <p:nvPicPr>
          <p:cNvPr id="5" name="4 - Εικόνα" descr="person. John_Buscema_1975.jpg"/>
          <p:cNvPicPr>
            <a:picLocks noChangeAspect="1"/>
          </p:cNvPicPr>
          <p:nvPr/>
        </p:nvPicPr>
        <p:blipFill>
          <a:blip r:embed="rId4"/>
          <a:stretch>
            <a:fillRect/>
          </a:stretch>
        </p:blipFill>
        <p:spPr>
          <a:xfrm>
            <a:off x="7000892" y="785794"/>
            <a:ext cx="1857388" cy="3397661"/>
          </a:xfrm>
          <a:prstGeom prst="rect">
            <a:avLst/>
          </a:prstGeom>
        </p:spPr>
      </p:pic>
      <p:pic>
        <p:nvPicPr>
          <p:cNvPr id="6" name="5 - Εικόνα" descr="person. todd mac.jpg"/>
          <p:cNvPicPr>
            <a:picLocks noChangeAspect="1"/>
          </p:cNvPicPr>
          <p:nvPr/>
        </p:nvPicPr>
        <p:blipFill>
          <a:blip r:embed="rId5"/>
          <a:stretch>
            <a:fillRect/>
          </a:stretch>
        </p:blipFill>
        <p:spPr>
          <a:xfrm>
            <a:off x="214282" y="4000504"/>
            <a:ext cx="3429024" cy="2575355"/>
          </a:xfrm>
          <a:prstGeom prst="rect">
            <a:avLst/>
          </a:prstGeom>
        </p:spPr>
      </p:pic>
      <p:pic>
        <p:nvPicPr>
          <p:cNvPr id="7" name="6 - Εικόνα" descr="person.steve_ditko1.jpg"/>
          <p:cNvPicPr>
            <a:picLocks noChangeAspect="1"/>
          </p:cNvPicPr>
          <p:nvPr/>
        </p:nvPicPr>
        <p:blipFill>
          <a:blip r:embed="rId6"/>
          <a:stretch>
            <a:fillRect/>
          </a:stretch>
        </p:blipFill>
        <p:spPr>
          <a:xfrm>
            <a:off x="3643306" y="3500898"/>
            <a:ext cx="5172060" cy="309991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82594"/>
          </a:xfrm>
        </p:spPr>
        <p:txBody>
          <a:bodyPr>
            <a:normAutofit fontScale="90000"/>
          </a:bodyPr>
          <a:lstStyle/>
          <a:p>
            <a:r>
              <a:rPr lang="en-US" b="1" dirty="0" smtClean="0">
                <a:latin typeface="Algerian" pitchFamily="82" charset="0"/>
              </a:rPr>
              <a:t>A journey into a comic-shop…</a:t>
            </a:r>
            <a:endParaRPr lang="el-GR" b="1" dirty="0"/>
          </a:p>
        </p:txBody>
      </p:sp>
      <p:pic>
        <p:nvPicPr>
          <p:cNvPr id="3" name="2 - Εικόνα" descr="comicstore3.jpg"/>
          <p:cNvPicPr>
            <a:picLocks noChangeAspect="1"/>
          </p:cNvPicPr>
          <p:nvPr/>
        </p:nvPicPr>
        <p:blipFill>
          <a:blip r:embed="rId2"/>
          <a:stretch>
            <a:fillRect/>
          </a:stretch>
        </p:blipFill>
        <p:spPr>
          <a:xfrm>
            <a:off x="4857752" y="928670"/>
            <a:ext cx="4071966" cy="3041249"/>
          </a:xfrm>
          <a:prstGeom prst="rect">
            <a:avLst/>
          </a:prstGeom>
        </p:spPr>
      </p:pic>
      <p:pic>
        <p:nvPicPr>
          <p:cNvPr id="4" name="3 - Εικόνα" descr="comicshop.jpg"/>
          <p:cNvPicPr>
            <a:picLocks noChangeAspect="1"/>
          </p:cNvPicPr>
          <p:nvPr/>
        </p:nvPicPr>
        <p:blipFill>
          <a:blip r:embed="rId3"/>
          <a:stretch>
            <a:fillRect/>
          </a:stretch>
        </p:blipFill>
        <p:spPr>
          <a:xfrm>
            <a:off x="357158" y="857232"/>
            <a:ext cx="4643438" cy="3095625"/>
          </a:xfrm>
          <a:prstGeom prst="rect">
            <a:avLst/>
          </a:prstGeom>
        </p:spPr>
      </p:pic>
      <p:pic>
        <p:nvPicPr>
          <p:cNvPr id="5" name="4 - Εικόνα" descr="comicstore4.jpeg"/>
          <p:cNvPicPr>
            <a:picLocks noChangeAspect="1"/>
          </p:cNvPicPr>
          <p:nvPr/>
        </p:nvPicPr>
        <p:blipFill>
          <a:blip r:embed="rId4" cstate="print"/>
          <a:stretch>
            <a:fillRect/>
          </a:stretch>
        </p:blipFill>
        <p:spPr>
          <a:xfrm>
            <a:off x="4500561" y="3429000"/>
            <a:ext cx="4504227" cy="3214710"/>
          </a:xfrm>
          <a:prstGeom prst="rect">
            <a:avLst/>
          </a:prstGeom>
        </p:spPr>
      </p:pic>
      <p:pic>
        <p:nvPicPr>
          <p:cNvPr id="6" name="5 - Εικόνα" descr="comicstore2.JPG"/>
          <p:cNvPicPr>
            <a:picLocks noChangeAspect="1"/>
          </p:cNvPicPr>
          <p:nvPr/>
        </p:nvPicPr>
        <p:blipFill>
          <a:blip r:embed="rId5" cstate="print"/>
          <a:stretch>
            <a:fillRect/>
          </a:stretch>
        </p:blipFill>
        <p:spPr>
          <a:xfrm>
            <a:off x="214283" y="3429000"/>
            <a:ext cx="4667250" cy="321468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82594"/>
          </a:xfrm>
        </p:spPr>
        <p:txBody>
          <a:bodyPr>
            <a:normAutofit/>
          </a:bodyPr>
          <a:lstStyle/>
          <a:p>
            <a:r>
              <a:rPr lang="en-US" sz="2400" b="1" dirty="0" smtClean="0"/>
              <a:t>…have a special experience visiting a ComicCon (comic fest.)…</a:t>
            </a:r>
            <a:endParaRPr lang="el-GR" sz="2400" b="1" dirty="0"/>
          </a:p>
        </p:txBody>
      </p:sp>
      <p:pic>
        <p:nvPicPr>
          <p:cNvPr id="3" name="2 - Εικόνα" descr="a comicon05.jpg"/>
          <p:cNvPicPr>
            <a:picLocks noChangeAspect="1"/>
          </p:cNvPicPr>
          <p:nvPr/>
        </p:nvPicPr>
        <p:blipFill>
          <a:blip r:embed="rId2"/>
          <a:stretch>
            <a:fillRect/>
          </a:stretch>
        </p:blipFill>
        <p:spPr>
          <a:xfrm>
            <a:off x="214282" y="785794"/>
            <a:ext cx="4127507" cy="3429024"/>
          </a:xfrm>
          <a:prstGeom prst="rect">
            <a:avLst/>
          </a:prstGeom>
        </p:spPr>
      </p:pic>
      <p:pic>
        <p:nvPicPr>
          <p:cNvPr id="4" name="3 - Εικόνα" descr="a con.jpg"/>
          <p:cNvPicPr>
            <a:picLocks noChangeAspect="1"/>
          </p:cNvPicPr>
          <p:nvPr/>
        </p:nvPicPr>
        <p:blipFill>
          <a:blip r:embed="rId3"/>
          <a:stretch>
            <a:fillRect/>
          </a:stretch>
        </p:blipFill>
        <p:spPr>
          <a:xfrm>
            <a:off x="3643306" y="1571612"/>
            <a:ext cx="5281718" cy="3514743"/>
          </a:xfrm>
          <a:prstGeom prst="rect">
            <a:avLst/>
          </a:prstGeom>
        </p:spPr>
      </p:pic>
      <p:pic>
        <p:nvPicPr>
          <p:cNvPr id="5" name="4 - Εικόνα" descr="a Comicon-2011-070.jpg"/>
          <p:cNvPicPr>
            <a:picLocks noChangeAspect="1"/>
          </p:cNvPicPr>
          <p:nvPr/>
        </p:nvPicPr>
        <p:blipFill>
          <a:blip r:embed="rId4" cstate="print"/>
          <a:stretch>
            <a:fillRect/>
          </a:stretch>
        </p:blipFill>
        <p:spPr>
          <a:xfrm>
            <a:off x="857224" y="3500438"/>
            <a:ext cx="4000494" cy="300037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txBody>
          <a:bodyPr>
            <a:normAutofit fontScale="90000"/>
          </a:bodyPr>
          <a:lstStyle/>
          <a:p>
            <a:r>
              <a:rPr lang="en-US" dirty="0" smtClean="0"/>
              <a:t>…</a:t>
            </a:r>
            <a:r>
              <a:rPr lang="en-US" b="1" dirty="0" smtClean="0">
                <a:solidFill>
                  <a:srgbClr val="FF0000"/>
                </a:solidFill>
              </a:rPr>
              <a:t>have fun watching cosplayers</a:t>
            </a:r>
            <a:r>
              <a:rPr lang="en-US" dirty="0" smtClean="0"/>
              <a:t>…</a:t>
            </a:r>
            <a:endParaRPr lang="el-GR" dirty="0"/>
          </a:p>
        </p:txBody>
      </p:sp>
      <p:pic>
        <p:nvPicPr>
          <p:cNvPr id="3" name="2 - Εικόνα" descr="a8Wj3MZ_460sa.gif"/>
          <p:cNvPicPr>
            <a:picLocks noChangeAspect="1"/>
          </p:cNvPicPr>
          <p:nvPr/>
        </p:nvPicPr>
        <p:blipFill>
          <a:blip r:embed="rId2"/>
          <a:stretch>
            <a:fillRect/>
          </a:stretch>
        </p:blipFill>
        <p:spPr>
          <a:xfrm>
            <a:off x="428596" y="928670"/>
            <a:ext cx="4000500" cy="2781300"/>
          </a:xfrm>
          <a:prstGeom prst="rect">
            <a:avLst/>
          </a:prstGeom>
        </p:spPr>
      </p:pic>
      <p:pic>
        <p:nvPicPr>
          <p:cNvPr id="4" name="3 - Εικόνα" descr="ΧΑΡΛΕΥ 2.jpg"/>
          <p:cNvPicPr>
            <a:picLocks noChangeAspect="1"/>
          </p:cNvPicPr>
          <p:nvPr/>
        </p:nvPicPr>
        <p:blipFill>
          <a:blip r:embed="rId3" cstate="print"/>
          <a:stretch>
            <a:fillRect/>
          </a:stretch>
        </p:blipFill>
        <p:spPr>
          <a:xfrm>
            <a:off x="4572000" y="928670"/>
            <a:ext cx="4233858" cy="2818161"/>
          </a:xfrm>
          <a:prstGeom prst="rect">
            <a:avLst/>
          </a:prstGeom>
        </p:spPr>
      </p:pic>
      <p:pic>
        <p:nvPicPr>
          <p:cNvPr id="5" name="4 - Εικόνα" descr="ΘΩΡΙΝΑ.jpg"/>
          <p:cNvPicPr>
            <a:picLocks noChangeAspect="1"/>
          </p:cNvPicPr>
          <p:nvPr/>
        </p:nvPicPr>
        <p:blipFill>
          <a:blip r:embed="rId4"/>
          <a:stretch>
            <a:fillRect/>
          </a:stretch>
        </p:blipFill>
        <p:spPr>
          <a:xfrm>
            <a:off x="1071538" y="3143248"/>
            <a:ext cx="1888629" cy="3357562"/>
          </a:xfrm>
          <a:prstGeom prst="rect">
            <a:avLst/>
          </a:prstGeom>
        </p:spPr>
      </p:pic>
      <p:pic>
        <p:nvPicPr>
          <p:cNvPr id="6" name="5 - Εικόνα" descr="ΗΛΕΚΤΡΑ.jpg"/>
          <p:cNvPicPr>
            <a:picLocks noChangeAspect="1"/>
          </p:cNvPicPr>
          <p:nvPr/>
        </p:nvPicPr>
        <p:blipFill>
          <a:blip r:embed="rId5"/>
          <a:stretch>
            <a:fillRect/>
          </a:stretch>
        </p:blipFill>
        <p:spPr>
          <a:xfrm>
            <a:off x="3214678" y="3143248"/>
            <a:ext cx="2238391" cy="3357586"/>
          </a:xfrm>
          <a:prstGeom prst="rect">
            <a:avLst/>
          </a:prstGeom>
        </p:spPr>
      </p:pic>
      <p:pic>
        <p:nvPicPr>
          <p:cNvPr id="7" name="6 - Εικόνα" descr="punisher2.jpg"/>
          <p:cNvPicPr>
            <a:picLocks noChangeAspect="1"/>
          </p:cNvPicPr>
          <p:nvPr/>
        </p:nvPicPr>
        <p:blipFill>
          <a:blip r:embed="rId6"/>
          <a:stretch>
            <a:fillRect/>
          </a:stretch>
        </p:blipFill>
        <p:spPr>
          <a:xfrm>
            <a:off x="5643570" y="3214686"/>
            <a:ext cx="2238359" cy="335753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smtClean="0">
                <a:solidFill>
                  <a:srgbClr val="FFFF66"/>
                </a:solidFill>
              </a:rPr>
              <a:t>Thanks! –</a:t>
            </a:r>
            <a:r>
              <a:rPr lang="el-GR" b="1" dirty="0" smtClean="0">
                <a:solidFill>
                  <a:srgbClr val="FFFF66"/>
                </a:solidFill>
              </a:rPr>
              <a:t> Ευχαριστώ! …</a:t>
            </a:r>
            <a:endParaRPr lang="el-GR" b="1" dirty="0">
              <a:solidFill>
                <a:srgbClr val="FFFF66"/>
              </a:solidFill>
            </a:endParaRPr>
          </a:p>
        </p:txBody>
      </p:sp>
      <p:sp>
        <p:nvSpPr>
          <p:cNvPr id="3" name="2 - TextBox"/>
          <p:cNvSpPr txBox="1"/>
          <p:nvPr/>
        </p:nvSpPr>
        <p:spPr>
          <a:xfrm>
            <a:off x="2357422" y="5929330"/>
            <a:ext cx="4286280" cy="369332"/>
          </a:xfrm>
          <a:prstGeom prst="rect">
            <a:avLst/>
          </a:prstGeom>
          <a:noFill/>
        </p:spPr>
        <p:txBody>
          <a:bodyPr wrap="square" rtlCol="0">
            <a:spAutoFit/>
          </a:bodyPr>
          <a:lstStyle/>
          <a:p>
            <a:r>
              <a:rPr lang="en-US" dirty="0" smtClean="0"/>
              <a:t>             </a:t>
            </a:r>
            <a:r>
              <a:rPr lang="el-GR" b="1" dirty="0" smtClean="0">
                <a:solidFill>
                  <a:srgbClr val="FF0000"/>
                </a:solidFill>
              </a:rPr>
              <a:t>Γιαμαλάκης Νικόλαος (</a:t>
            </a:r>
            <a:r>
              <a:rPr lang="en-US" b="1" dirty="0" smtClean="0">
                <a:solidFill>
                  <a:srgbClr val="FF0000"/>
                </a:solidFill>
              </a:rPr>
              <a:t>malk) -2014</a:t>
            </a:r>
            <a:endParaRPr lang="el-GR" b="1" dirty="0">
              <a:solidFill>
                <a:srgbClr val="FF0000"/>
              </a:solidFill>
            </a:endParaRPr>
          </a:p>
        </p:txBody>
      </p:sp>
      <p:pic>
        <p:nvPicPr>
          <p:cNvPr id="4" name="3 - Εικόνα" descr="ΑΑΑΑΑΜΑΝ!.jpg"/>
          <p:cNvPicPr>
            <a:picLocks noChangeAspect="1"/>
          </p:cNvPicPr>
          <p:nvPr/>
        </p:nvPicPr>
        <p:blipFill>
          <a:blip r:embed="rId2"/>
          <a:stretch>
            <a:fillRect/>
          </a:stretch>
        </p:blipFill>
        <p:spPr>
          <a:xfrm>
            <a:off x="1000100" y="2000240"/>
            <a:ext cx="3295233" cy="2681292"/>
          </a:xfrm>
          <a:prstGeom prst="rect">
            <a:avLst/>
          </a:prstGeom>
        </p:spPr>
      </p:pic>
      <p:pic>
        <p:nvPicPr>
          <p:cNvPr id="5" name="4 - Εικόνα" descr="LIKE 3.jpg"/>
          <p:cNvPicPr>
            <a:picLocks noChangeAspect="1"/>
          </p:cNvPicPr>
          <p:nvPr/>
        </p:nvPicPr>
        <p:blipFill>
          <a:blip r:embed="rId3"/>
          <a:stretch>
            <a:fillRect/>
          </a:stretch>
        </p:blipFill>
        <p:spPr>
          <a:xfrm>
            <a:off x="4857752" y="2000240"/>
            <a:ext cx="2786082" cy="272551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3300">
            <a:alpha val="73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Μερικά χαρακτηριστικά </a:t>
            </a:r>
            <a:r>
              <a:rPr lang="en-US" dirty="0" smtClean="0"/>
              <a:t>comic strips of the </a:t>
            </a:r>
            <a:r>
              <a:rPr lang="en-US" b="1" dirty="0" smtClean="0"/>
              <a:t>pre-golden age</a:t>
            </a:r>
            <a:endParaRPr lang="el-GR" b="1" dirty="0"/>
          </a:p>
        </p:txBody>
      </p:sp>
      <p:pic>
        <p:nvPicPr>
          <p:cNvPr id="3" name="2 - Εικόνα" descr="Captainandkids12145.jpg"/>
          <p:cNvPicPr>
            <a:picLocks noChangeAspect="1"/>
          </p:cNvPicPr>
          <p:nvPr/>
        </p:nvPicPr>
        <p:blipFill>
          <a:blip r:embed="rId2"/>
          <a:stretch>
            <a:fillRect/>
          </a:stretch>
        </p:blipFill>
        <p:spPr>
          <a:xfrm>
            <a:off x="285720" y="1428736"/>
            <a:ext cx="3616526" cy="5260916"/>
          </a:xfrm>
          <a:prstGeom prst="rect">
            <a:avLst/>
          </a:prstGeom>
        </p:spPr>
      </p:pic>
      <p:pic>
        <p:nvPicPr>
          <p:cNvPr id="4" name="3 - Εικόνα" descr="Katzenjammer1901.jpg"/>
          <p:cNvPicPr>
            <a:picLocks noChangeAspect="1"/>
          </p:cNvPicPr>
          <p:nvPr/>
        </p:nvPicPr>
        <p:blipFill>
          <a:blip r:embed="rId3"/>
          <a:stretch>
            <a:fillRect/>
          </a:stretch>
        </p:blipFill>
        <p:spPr>
          <a:xfrm>
            <a:off x="4286248" y="1536215"/>
            <a:ext cx="4357718" cy="2321413"/>
          </a:xfrm>
          <a:prstGeom prst="rect">
            <a:avLst/>
          </a:prstGeom>
        </p:spPr>
      </p:pic>
      <p:pic>
        <p:nvPicPr>
          <p:cNvPr id="5" name="4 - Εικόνα" descr="Krazy_Kat_1917-12-24.png"/>
          <p:cNvPicPr>
            <a:picLocks noChangeAspect="1"/>
          </p:cNvPicPr>
          <p:nvPr/>
        </p:nvPicPr>
        <p:blipFill>
          <a:blip r:embed="rId4"/>
          <a:stretch>
            <a:fillRect/>
          </a:stretch>
        </p:blipFill>
        <p:spPr>
          <a:xfrm>
            <a:off x="4071934" y="5143512"/>
            <a:ext cx="4851412" cy="1500198"/>
          </a:xfrm>
          <a:prstGeom prst="rect">
            <a:avLst/>
          </a:prstGeom>
        </p:spPr>
      </p:pic>
      <p:sp>
        <p:nvSpPr>
          <p:cNvPr id="6" name="5 - TextBox"/>
          <p:cNvSpPr txBox="1"/>
          <p:nvPr/>
        </p:nvSpPr>
        <p:spPr>
          <a:xfrm>
            <a:off x="4071934" y="4714884"/>
            <a:ext cx="3143272" cy="369332"/>
          </a:xfrm>
          <a:prstGeom prst="rect">
            <a:avLst/>
          </a:prstGeom>
          <a:noFill/>
        </p:spPr>
        <p:txBody>
          <a:bodyPr wrap="square" rtlCol="0">
            <a:spAutoFit/>
          </a:bodyPr>
          <a:lstStyle/>
          <a:p>
            <a:r>
              <a:rPr lang="en-US" dirty="0" smtClean="0"/>
              <a:t>Krazy cat 1917…</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alpha val="51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42910" y="285728"/>
            <a:ext cx="7772400" cy="1470025"/>
          </a:xfrm>
        </p:spPr>
        <p:txBody>
          <a:bodyPr/>
          <a:lstStyle/>
          <a:p>
            <a:r>
              <a:rPr lang="en-US" dirty="0" smtClean="0">
                <a:latin typeface="AR CHRISTY" pitchFamily="2" charset="0"/>
              </a:rPr>
              <a:t>More newspaper </a:t>
            </a:r>
            <a:r>
              <a:rPr lang="en-US" dirty="0" err="1" smtClean="0">
                <a:latin typeface="AR CHRISTY" pitchFamily="2" charset="0"/>
              </a:rPr>
              <a:t>comic~strips</a:t>
            </a:r>
            <a:r>
              <a:rPr lang="en-US" dirty="0" smtClean="0"/>
              <a:t>…</a:t>
            </a:r>
            <a:endParaRPr lang="el-GR" dirty="0"/>
          </a:p>
        </p:txBody>
      </p:sp>
      <p:sp>
        <p:nvSpPr>
          <p:cNvPr id="3" name="2 - Υπότιτλος"/>
          <p:cNvSpPr>
            <a:spLocks noGrp="1"/>
          </p:cNvSpPr>
          <p:nvPr>
            <p:ph type="subTitle" idx="1"/>
          </p:nvPr>
        </p:nvSpPr>
        <p:spPr>
          <a:xfrm>
            <a:off x="1571604" y="5857892"/>
            <a:ext cx="5629292" cy="614370"/>
          </a:xfrm>
        </p:spPr>
        <p:txBody>
          <a:bodyPr/>
          <a:lstStyle/>
          <a:p>
            <a:r>
              <a:rPr lang="en-US" dirty="0" smtClean="0"/>
              <a:t>First influences… </a:t>
            </a:r>
            <a:endParaRPr lang="el-GR" dirty="0"/>
          </a:p>
        </p:txBody>
      </p:sp>
      <p:pic>
        <p:nvPicPr>
          <p:cNvPr id="4" name="3 - Εικόνα" descr="newspaper _krazykat_det_650.jpg"/>
          <p:cNvPicPr>
            <a:picLocks noChangeAspect="1"/>
          </p:cNvPicPr>
          <p:nvPr/>
        </p:nvPicPr>
        <p:blipFill>
          <a:blip r:embed="rId2"/>
          <a:stretch>
            <a:fillRect/>
          </a:stretch>
        </p:blipFill>
        <p:spPr>
          <a:xfrm>
            <a:off x="714348" y="1857364"/>
            <a:ext cx="3571900" cy="4118847"/>
          </a:xfrm>
          <a:prstGeom prst="rect">
            <a:avLst/>
          </a:prstGeom>
        </p:spPr>
      </p:pic>
      <p:pic>
        <p:nvPicPr>
          <p:cNvPr id="5" name="4 - Εικόνα" descr="newspaper comic -Rightaroundhome12239.jpg"/>
          <p:cNvPicPr>
            <a:picLocks noChangeAspect="1"/>
          </p:cNvPicPr>
          <p:nvPr/>
        </p:nvPicPr>
        <p:blipFill>
          <a:blip r:embed="rId3"/>
          <a:stretch>
            <a:fillRect/>
          </a:stretch>
        </p:blipFill>
        <p:spPr>
          <a:xfrm>
            <a:off x="4500562" y="1785926"/>
            <a:ext cx="3071834" cy="415948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newspaper Lstarrannie.jpg"/>
          <p:cNvPicPr>
            <a:picLocks noChangeAspect="1"/>
          </p:cNvPicPr>
          <p:nvPr/>
        </p:nvPicPr>
        <p:blipFill>
          <a:blip r:embed="rId2"/>
          <a:stretch>
            <a:fillRect/>
          </a:stretch>
        </p:blipFill>
        <p:spPr>
          <a:xfrm>
            <a:off x="0" y="3571876"/>
            <a:ext cx="4342589" cy="3071810"/>
          </a:xfrm>
          <a:prstGeom prst="rect">
            <a:avLst/>
          </a:prstGeom>
        </p:spPr>
      </p:pic>
      <p:pic>
        <p:nvPicPr>
          <p:cNvPr id="9" name="8 - Εικόνα" descr="newspaper comicstrip Squirrelcage1337.jpg"/>
          <p:cNvPicPr>
            <a:picLocks noChangeAspect="1"/>
          </p:cNvPicPr>
          <p:nvPr/>
        </p:nvPicPr>
        <p:blipFill>
          <a:blip r:embed="rId3"/>
          <a:stretch>
            <a:fillRect/>
          </a:stretch>
        </p:blipFill>
        <p:spPr>
          <a:xfrm>
            <a:off x="4286248" y="3500438"/>
            <a:ext cx="4857752" cy="3099246"/>
          </a:xfrm>
          <a:prstGeom prst="rect">
            <a:avLst/>
          </a:prstGeom>
        </p:spPr>
      </p:pic>
      <p:pic>
        <p:nvPicPr>
          <p:cNvPr id="7" name="6 - Εικόνα" descr="newspaper Hatlocloistered.jpg"/>
          <p:cNvPicPr>
            <a:picLocks noChangeAspect="1"/>
          </p:cNvPicPr>
          <p:nvPr/>
        </p:nvPicPr>
        <p:blipFill>
          <a:blip r:embed="rId4"/>
          <a:stretch>
            <a:fillRect/>
          </a:stretch>
        </p:blipFill>
        <p:spPr>
          <a:xfrm>
            <a:off x="4370985" y="0"/>
            <a:ext cx="4773015" cy="3498158"/>
          </a:xfrm>
          <a:prstGeom prst="rect">
            <a:avLst/>
          </a:prstGeom>
        </p:spPr>
      </p:pic>
      <p:pic>
        <p:nvPicPr>
          <p:cNvPr id="6" name="5 - Εικόνα" descr="newspaper Thimbletheat.jpg"/>
          <p:cNvPicPr>
            <a:picLocks noChangeAspect="1"/>
          </p:cNvPicPr>
          <p:nvPr/>
        </p:nvPicPr>
        <p:blipFill>
          <a:blip r:embed="rId5"/>
          <a:stretch>
            <a:fillRect/>
          </a:stretch>
        </p:blipFill>
        <p:spPr>
          <a:xfrm>
            <a:off x="214282" y="0"/>
            <a:ext cx="4071966" cy="3397547"/>
          </a:xfrm>
          <a:prstGeom prst="rect">
            <a:avLst/>
          </a:prstGeom>
        </p:spPr>
      </p:pic>
      <p:sp>
        <p:nvSpPr>
          <p:cNvPr id="2" name="1 - Τίτλος"/>
          <p:cNvSpPr>
            <a:spLocks noGrp="1"/>
          </p:cNvSpPr>
          <p:nvPr>
            <p:ph type="title"/>
          </p:nvPr>
        </p:nvSpPr>
        <p:spPr>
          <a:xfrm>
            <a:off x="500034" y="2857496"/>
            <a:ext cx="8229600" cy="1143000"/>
          </a:xfrm>
        </p:spPr>
        <p:txBody>
          <a:bodyPr/>
          <a:lstStyle/>
          <a:p>
            <a:r>
              <a:rPr lang="en-US" b="1" dirty="0" smtClean="0">
                <a:solidFill>
                  <a:srgbClr val="C00000"/>
                </a:solidFill>
                <a:latin typeface="AR BERKLEY" pitchFamily="2" charset="0"/>
              </a:rPr>
              <a:t>Newspaper comic strips…</a:t>
            </a:r>
            <a:endParaRPr lang="el-GR" b="1" dirty="0">
              <a:solidFill>
                <a:srgbClr val="C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3300">
            <a:alpha val="65000"/>
          </a:srgbClr>
        </a:solidFill>
        <a:effectLst/>
      </p:bgPr>
    </p:bg>
    <p:spTree>
      <p:nvGrpSpPr>
        <p:cNvPr id="1" name=""/>
        <p:cNvGrpSpPr/>
        <p:nvPr/>
      </p:nvGrpSpPr>
      <p:grpSpPr>
        <a:xfrm>
          <a:off x="0" y="0"/>
          <a:ext cx="0" cy="0"/>
          <a:chOff x="0" y="0"/>
          <a:chExt cx="0" cy="0"/>
        </a:xfrm>
      </p:grpSpPr>
      <p:pic>
        <p:nvPicPr>
          <p:cNvPr id="7" name="6 - Εικόνα" descr="newspaper Newadvflossy12641.jpg"/>
          <p:cNvPicPr>
            <a:picLocks noChangeAspect="1"/>
          </p:cNvPicPr>
          <p:nvPr/>
        </p:nvPicPr>
        <p:blipFill>
          <a:blip r:embed="rId2"/>
          <a:stretch>
            <a:fillRect/>
          </a:stretch>
        </p:blipFill>
        <p:spPr>
          <a:xfrm>
            <a:off x="6286512" y="2928934"/>
            <a:ext cx="2619363" cy="3714776"/>
          </a:xfrm>
          <a:prstGeom prst="rect">
            <a:avLst/>
          </a:prstGeom>
        </p:spPr>
      </p:pic>
      <p:pic>
        <p:nvPicPr>
          <p:cNvPr id="5" name="4 - Εικόνα" descr="newspaper comic Little_Nemo_1907-09-29 (1).jpg"/>
          <p:cNvPicPr>
            <a:picLocks noChangeAspect="1"/>
          </p:cNvPicPr>
          <p:nvPr/>
        </p:nvPicPr>
        <p:blipFill>
          <a:blip r:embed="rId3"/>
          <a:stretch>
            <a:fillRect/>
          </a:stretch>
        </p:blipFill>
        <p:spPr>
          <a:xfrm>
            <a:off x="3071802" y="2786058"/>
            <a:ext cx="3143598" cy="4071942"/>
          </a:xfrm>
          <a:prstGeom prst="rect">
            <a:avLst/>
          </a:prstGeom>
        </p:spPr>
      </p:pic>
      <p:pic>
        <p:nvPicPr>
          <p:cNvPr id="4" name="3 - Εικόνα" descr="Little_Nemo_score_cover.jpg"/>
          <p:cNvPicPr>
            <a:picLocks noChangeAspect="1"/>
          </p:cNvPicPr>
          <p:nvPr/>
        </p:nvPicPr>
        <p:blipFill>
          <a:blip r:embed="rId4"/>
          <a:stretch>
            <a:fillRect/>
          </a:stretch>
        </p:blipFill>
        <p:spPr>
          <a:xfrm>
            <a:off x="0" y="2857496"/>
            <a:ext cx="3143272" cy="3825951"/>
          </a:xfrm>
          <a:prstGeom prst="rect">
            <a:avLst/>
          </a:prstGeom>
        </p:spPr>
      </p:pic>
      <p:sp>
        <p:nvSpPr>
          <p:cNvPr id="2" name="1 - Τίτλος"/>
          <p:cNvSpPr>
            <a:spLocks noGrp="1"/>
          </p:cNvSpPr>
          <p:nvPr>
            <p:ph type="title"/>
          </p:nvPr>
        </p:nvSpPr>
        <p:spPr>
          <a:xfrm>
            <a:off x="214282" y="5715000"/>
            <a:ext cx="8229600" cy="1143000"/>
          </a:xfrm>
        </p:spPr>
        <p:txBody>
          <a:bodyPr/>
          <a:lstStyle/>
          <a:p>
            <a:r>
              <a:rPr lang="el-GR" b="1" i="1" dirty="0" smtClean="0">
                <a:solidFill>
                  <a:srgbClr val="FF0000"/>
                </a:solidFill>
              </a:rPr>
              <a:t>Έτσι, μια τέχνη εξελίσσεται… </a:t>
            </a:r>
            <a:endParaRPr lang="el-GR" b="1" i="1" dirty="0">
              <a:solidFill>
                <a:srgbClr val="FF0000"/>
              </a:solidFill>
            </a:endParaRPr>
          </a:p>
        </p:txBody>
      </p:sp>
      <p:pic>
        <p:nvPicPr>
          <p:cNvPr id="3" name="2 - Εικόνα" descr="newspaper Mutt_and_Jeff_-_motorcycle_cop.jpg"/>
          <p:cNvPicPr>
            <a:picLocks noChangeAspect="1"/>
          </p:cNvPicPr>
          <p:nvPr/>
        </p:nvPicPr>
        <p:blipFill>
          <a:blip r:embed="rId5"/>
          <a:stretch>
            <a:fillRect/>
          </a:stretch>
        </p:blipFill>
        <p:spPr>
          <a:xfrm>
            <a:off x="0" y="0"/>
            <a:ext cx="9144000" cy="28575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3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chemeClr val="bg1">
                    <a:lumMod val="50000"/>
                  </a:schemeClr>
                </a:solidFill>
              </a:rPr>
              <a:t>Παρένθεση</a:t>
            </a:r>
            <a:r>
              <a:rPr lang="el-GR" dirty="0" smtClean="0"/>
              <a:t>: </a:t>
            </a:r>
            <a:r>
              <a:rPr lang="el-GR" b="1" dirty="0" smtClean="0">
                <a:solidFill>
                  <a:srgbClr val="00B050"/>
                </a:solidFill>
              </a:rPr>
              <a:t>Η ΓΛΩΣΣΑ ΤΩΝ ΚΟΜΙΚΣ</a:t>
            </a:r>
            <a:r>
              <a:rPr lang="el-GR" dirty="0" smtClean="0"/>
              <a:t/>
            </a:r>
            <a:br>
              <a:rPr lang="el-GR" dirty="0" smtClean="0"/>
            </a:br>
            <a:r>
              <a:rPr lang="el-GR" sz="2200" i="1" dirty="0" smtClean="0"/>
              <a:t>(μερικά βασικά στοιχεία…)</a:t>
            </a:r>
            <a:endParaRPr lang="el-GR" sz="2200" i="1" dirty="0"/>
          </a:p>
        </p:txBody>
      </p:sp>
      <p:pic>
        <p:nvPicPr>
          <p:cNvPr id="3" name="2 - Εικόνα" descr="comicLayouts.png"/>
          <p:cNvPicPr>
            <a:picLocks noChangeAspect="1"/>
          </p:cNvPicPr>
          <p:nvPr/>
        </p:nvPicPr>
        <p:blipFill>
          <a:blip r:embed="rId2"/>
          <a:stretch>
            <a:fillRect/>
          </a:stretch>
        </p:blipFill>
        <p:spPr>
          <a:xfrm>
            <a:off x="785786" y="1571612"/>
            <a:ext cx="3714776" cy="4762500"/>
          </a:xfrm>
          <a:prstGeom prst="rect">
            <a:avLst/>
          </a:prstGeom>
        </p:spPr>
      </p:pic>
      <p:pic>
        <p:nvPicPr>
          <p:cNvPr id="4" name="3 - Εικόνα" descr="Comics_page_layout_example.png"/>
          <p:cNvPicPr>
            <a:picLocks noChangeAspect="1"/>
          </p:cNvPicPr>
          <p:nvPr/>
        </p:nvPicPr>
        <p:blipFill>
          <a:blip r:embed="rId3"/>
          <a:stretch>
            <a:fillRect/>
          </a:stretch>
        </p:blipFill>
        <p:spPr>
          <a:xfrm>
            <a:off x="4733510" y="1571612"/>
            <a:ext cx="3553233" cy="471490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TotalTime>
  <Words>543</Words>
  <Application>Microsoft Office PowerPoint</Application>
  <PresentationFormat>Προβολή στην οθόνη (4:3)</PresentationFormat>
  <Paragraphs>63</Paragraphs>
  <Slides>46</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46</vt:i4>
      </vt:variant>
    </vt:vector>
  </HeadingPairs>
  <TitlesOfParts>
    <vt:vector size="47" baseType="lpstr">
      <vt:lpstr>Θέμα του Office</vt:lpstr>
      <vt:lpstr>ΜΕΡΙΚΑ ΠΡΑΓΜΑΤΑ ΠΕΡΙ 9ης ΤΕΧΝΗΣ</vt:lpstr>
      <vt:lpstr>Διαφάνεια 2</vt:lpstr>
      <vt:lpstr>           The YELLOW Kid</vt:lpstr>
      <vt:lpstr>Το comic-strip στις εφημερίδες των Η.Π.Α. </vt:lpstr>
      <vt:lpstr>Μερικά χαρακτηριστικά comic strips of the pre-golden age</vt:lpstr>
      <vt:lpstr>More newspaper comic~strips…</vt:lpstr>
      <vt:lpstr>Newspaper comic strips…</vt:lpstr>
      <vt:lpstr>Έτσι, μια τέχνη εξελίσσεται… </vt:lpstr>
      <vt:lpstr>Παρένθεση: Η ΓΛΩΣΣΑ ΤΩΝ ΚΟΜΙΚΣ (μερικά βασικά στοιχεία…)</vt:lpstr>
      <vt:lpstr>(πως στήνουμε τα καρέ…)</vt:lpstr>
      <vt:lpstr>Σημασία στην ‘άνεση’ αφηγηματικής ροής….</vt:lpstr>
      <vt:lpstr>Τα περίφημα «μπαλόνια» (balloons) </vt:lpstr>
      <vt:lpstr>Drawing sound effects</vt:lpstr>
      <vt:lpstr>…and more:</vt:lpstr>
      <vt:lpstr>Starting with a story-board…</vt:lpstr>
      <vt:lpstr>Προσχεδιάζοντας, για σιγουριά…</vt:lpstr>
      <vt:lpstr>Τελικά, το σενάριο που γίνεται …κόμικ!</vt:lpstr>
      <vt:lpstr>Με την εξέλιξη, το μεγάλο «ΜΠΑΜ»…</vt:lpstr>
      <vt:lpstr>Γνωστοί τίτλοι … με ιστορία!</vt:lpstr>
      <vt:lpstr>Ενδεικτικοί τίτλοι….</vt:lpstr>
      <vt:lpstr>Η ΧΡΥΣΗ ΠΕΡΙΟΔΟΣ των κόμικς!</vt:lpstr>
      <vt:lpstr>Golden age of comics (c.1938 – c.1950) </vt:lpstr>
      <vt:lpstr>Διαφάνεια 23</vt:lpstr>
      <vt:lpstr>…πραγματικά, βγαίνανε τόσοι πολλοί τίτλοι που έχανες το λογαριασμό: περιπέτειες, αισθηματικές, σουπερ-ηρωικές, επιστημονικής φαντασίας, γουέστερν,  πολεμικές, αστυνομικές/ noir, αλλά και θρίλερ/ τρόμου ιστορίες… </vt:lpstr>
      <vt:lpstr>Ένα «ατυχές» γεγονός :οι μαζικές αντιδράσεις ενάντια στα κόμικς…</vt:lpstr>
      <vt:lpstr>Beginning in 1948, Fredric Wertham wrote and spoke widely, arguing about the detrimental effects that comics reading had on young people. Consequently, his book “Seduction of the Innocent” serves as a culminating expression of his sentiments about comic books.</vt:lpstr>
      <vt:lpstr>…το βιβλίο επηρέασε ουκ ολίγους στην αμερικανική επικράτεια (οργανώσεις γονέων, χριστιανικές ομάδες, συντηρητικούς ομίλους) σε σχετικά σύντομο χρονικό διάστημα, οδηγώντας ολόκληρη χώρα στα όρια του πανικού και τους εκδοτικούς οίκους κόμικς στη πιο σοβαρή κρίση στην ιστορία τους…</vt:lpstr>
      <vt:lpstr>Τα ΚΟΜΙΚΣ κρίθηκαν ένοχα για την παιδική εγκληματικότητα…</vt:lpstr>
      <vt:lpstr>The 50’s comics burning…</vt:lpstr>
      <vt:lpstr>…οι βιομηχανία των αμερικανικών κόμικς αποφάσισε: «εθελοντική» αυτολογοκρισία….</vt:lpstr>
      <vt:lpstr>…παρόλα αυτά, κάποιοι εκδότες αντιστάθηκαν: αντί για το σύνηθες comic-format , επέλεγαν να εκδίδουν σε Α/Μ και σε διαφορετικό format – εκείνο ενός τυπικού magazine. Έτσι κάποιοι εκδότες «ξέφευγαν» από τον Κώδικα, εξακολουθώντας να βγάζουν τίτλους κόμικς τρόμου και φαντασίας χωρίς την περιβόητη «στάμπα» της comics code authority….</vt:lpstr>
      <vt:lpstr>Silver age of Comics (1956 – c.1970)</vt:lpstr>
      <vt:lpstr>Silver age of Comics (1956 – c.1970)</vt:lpstr>
      <vt:lpstr>Bronze Age of Comics: c.1970 – c.1985</vt:lpstr>
      <vt:lpstr>Bronze Age of Comics: c.1970 – c.1985</vt:lpstr>
      <vt:lpstr>Underground comics in 60’s -present</vt:lpstr>
      <vt:lpstr>Underground comics in 60’s -present</vt:lpstr>
      <vt:lpstr>Modern Age of Comics: c.1985 – present</vt:lpstr>
      <vt:lpstr>Modern Age of Comics: c.1985 – present</vt:lpstr>
      <vt:lpstr>Modern Age of Comics: c.1985 – present</vt:lpstr>
      <vt:lpstr>Modern Age of Comics: c.1985 – present</vt:lpstr>
      <vt:lpstr>Some famous comic creators….</vt:lpstr>
      <vt:lpstr>A journey into a comic-shop…</vt:lpstr>
      <vt:lpstr>…have a special experience visiting a ComicCon (comic fest.)…</vt:lpstr>
      <vt:lpstr>…have fun watching cosplayers…</vt:lpstr>
      <vt:lpstr>Thanks! – Ευχαριστώ!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ΜΕΡΙΚΑ ΠΡΑΓΜΑΤΑ ΠΕΡΙ 9ης ΤΕΧΝΗΣ</dc:title>
  <dc:creator>Media</dc:creator>
  <cp:lastModifiedBy>Media</cp:lastModifiedBy>
  <cp:revision>75</cp:revision>
  <dcterms:created xsi:type="dcterms:W3CDTF">2014-10-14T18:47:33Z</dcterms:created>
  <dcterms:modified xsi:type="dcterms:W3CDTF">2020-11-15T15:31:57Z</dcterms:modified>
</cp:coreProperties>
</file>