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3" r:id="rId15"/>
    <p:sldId id="270" r:id="rId16"/>
    <p:sldId id="271" r:id="rId17"/>
    <p:sldId id="276"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6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B0B4841-67FD-419F-AB24-AFD7FD592680}"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368772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B0B4841-67FD-419F-AB24-AFD7FD592680}"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163750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B0B4841-67FD-419F-AB24-AFD7FD592680}"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2574196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B0B4841-67FD-419F-AB24-AFD7FD592680}"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83290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B0B4841-67FD-419F-AB24-AFD7FD592680}"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964847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B0B4841-67FD-419F-AB24-AFD7FD592680}"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2340217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B0B4841-67FD-419F-AB24-AFD7FD592680}" type="datetimeFigureOut">
              <a:rPr lang="el-GR" smtClean="0"/>
              <a:t>14/4/2020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253914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B0B4841-67FD-419F-AB24-AFD7FD592680}" type="datetimeFigureOut">
              <a:rPr lang="el-GR" smtClean="0"/>
              <a:t>14/4/2020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217171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B0B4841-67FD-419F-AB24-AFD7FD592680}" type="datetimeFigureOut">
              <a:rPr lang="el-GR" smtClean="0"/>
              <a:t>14/4/2020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3583281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B0B4841-67FD-419F-AB24-AFD7FD592680}"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752281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B0B4841-67FD-419F-AB24-AFD7FD592680}"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B7C3D-F361-4263-BC37-34697AE1F10C}" type="slidenum">
              <a:rPr lang="el-GR" smtClean="0"/>
              <a:t>‹#›</a:t>
            </a:fld>
            <a:endParaRPr lang="el-GR"/>
          </a:p>
        </p:txBody>
      </p:sp>
    </p:spTree>
    <p:extLst>
      <p:ext uri="{BB962C8B-B14F-4D97-AF65-F5344CB8AC3E}">
        <p14:creationId xmlns:p14="http://schemas.microsoft.com/office/powerpoint/2010/main" val="207975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B4841-67FD-419F-AB24-AFD7FD592680}" type="datetimeFigureOut">
              <a:rPr lang="el-GR" smtClean="0"/>
              <a:t>14/4/2020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B7C3D-F361-4263-BC37-34697AE1F10C}" type="slidenum">
              <a:rPr lang="el-GR" smtClean="0"/>
              <a:t>‹#›</a:t>
            </a:fld>
            <a:endParaRPr lang="el-GR"/>
          </a:p>
        </p:txBody>
      </p:sp>
    </p:spTree>
    <p:extLst>
      <p:ext uri="{BB962C8B-B14F-4D97-AF65-F5344CB8AC3E}">
        <p14:creationId xmlns:p14="http://schemas.microsoft.com/office/powerpoint/2010/main" val="383763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srcRect l="63562" t="32824" r="15063" b="31825"/>
          <a:stretch/>
        </p:blipFill>
        <p:spPr>
          <a:xfrm>
            <a:off x="1108710" y="61925"/>
            <a:ext cx="9395460" cy="6708371"/>
          </a:xfrm>
          <a:prstGeom prst="rect">
            <a:avLst/>
          </a:prstGeom>
        </p:spPr>
      </p:pic>
      <p:sp>
        <p:nvSpPr>
          <p:cNvPr id="2" name="Τίτλος 1"/>
          <p:cNvSpPr>
            <a:spLocks noGrp="1"/>
          </p:cNvSpPr>
          <p:nvPr>
            <p:ph type="ctrTitle"/>
          </p:nvPr>
        </p:nvSpPr>
        <p:spPr/>
        <p:txBody>
          <a:bodyPr/>
          <a:lstStyle/>
          <a:p>
            <a:pPr algn="l"/>
            <a:endParaRPr lang="el-GR" dirty="0"/>
          </a:p>
        </p:txBody>
      </p:sp>
      <p:sp>
        <p:nvSpPr>
          <p:cNvPr id="3" name="Υπότιτλος 2"/>
          <p:cNvSpPr>
            <a:spLocks noGrp="1"/>
          </p:cNvSpPr>
          <p:nvPr>
            <p:ph type="subTitle" idx="1"/>
          </p:nvPr>
        </p:nvSpPr>
        <p:spPr/>
        <p:txBody>
          <a:bodyPr/>
          <a:lstStyle/>
          <a:p>
            <a:endParaRPr lang="el-GR" dirty="0"/>
          </a:p>
        </p:txBody>
      </p:sp>
      <p:sp>
        <p:nvSpPr>
          <p:cNvPr id="7" name="Ορθογώνιο 6"/>
          <p:cNvSpPr/>
          <p:nvPr/>
        </p:nvSpPr>
        <p:spPr>
          <a:xfrm>
            <a:off x="4415790" y="2553822"/>
            <a:ext cx="3360420" cy="1323439"/>
          </a:xfrm>
          <a:prstGeom prst="rect">
            <a:avLst/>
          </a:prstGeom>
          <a:noFill/>
        </p:spPr>
        <p:txBody>
          <a:bodyPr wrap="square" lIns="91440" tIns="45720" rIns="91440" bIns="45720">
            <a:spAutoFit/>
          </a:bodyPr>
          <a:lstStyle/>
          <a:p>
            <a:pPr algn="ctr"/>
            <a:r>
              <a:rPr lang="el-GR" sz="8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ΤΡΙΒΗ</a:t>
            </a:r>
            <a:endParaRPr lang="el-GR" sz="8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69733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61144" y="1509485"/>
            <a:ext cx="9013371" cy="5280869"/>
          </a:xfrm>
          <a:prstGeom prst="rect">
            <a:avLst/>
          </a:prstGeom>
        </p:spPr>
        <p:txBody>
          <a:bodyPr wrap="square">
            <a:spAutoFit/>
          </a:bodyPr>
          <a:lstStyle/>
          <a:p>
            <a:pPr algn="ctr">
              <a:lnSpc>
                <a:spcPct val="107000"/>
              </a:lnSpc>
              <a:spcAft>
                <a:spcPts val="0"/>
              </a:spcAft>
            </a:pPr>
            <a:endParaRPr lang="el-GR" sz="2400" b="1"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l-GR" sz="2400" b="1" dirty="0" smtClean="0">
                <a:effectLst/>
                <a:latin typeface="Bookman Old Style" panose="02050604050505020204" pitchFamily="18" charset="0"/>
                <a:ea typeface="Times New Roman" panose="02020603050405020304" pitchFamily="18" charset="0"/>
                <a:cs typeface="Times New Roman" panose="02020603050405020304" pitchFamily="18" charset="0"/>
              </a:rPr>
              <a:t>Νόμος της τριβής ολίσθησης</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dirty="0" smtClean="0">
                <a:effectLst/>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Η έκφραση </a:t>
            </a: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Τ = </a:t>
            </a:r>
            <a:r>
              <a:rPr lang="el-GR" sz="2400" b="1" dirty="0" err="1" smtClean="0">
                <a:effectLst/>
                <a:latin typeface="Book Antiqua" panose="02040602050305030304" pitchFamily="18" charset="0"/>
                <a:ea typeface="Times New Roman" panose="02020603050405020304" pitchFamily="18" charset="0"/>
                <a:cs typeface="Times New Roman" panose="02020603050405020304" pitchFamily="18" charset="0"/>
              </a:rPr>
              <a:t>μΝ</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 αποτελεί την ποσοτική έκφραση του νόμου της τριβής ολίσθησης που διατυπώνεται ως εξής:</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1. </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Η τριβή ολίσθησης έχει τιμή ανάλογη της κάθετης δύναμης Ν.</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2. </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Ο συντελεστής αναλογίας μ λέγεται συντελεστής τριβής ολίσθησης και εκφράζει την εξάρτηση της τριβής ολίσθησης από τη φύση των επιφανειών που είναι σε επαφή. </a:t>
            </a:r>
          </a:p>
          <a:p>
            <a:pPr>
              <a:lnSpc>
                <a:spcPct val="107000"/>
              </a:lnSpc>
              <a:spcAft>
                <a:spcPts val="0"/>
              </a:spcAft>
            </a:pP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b="1"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Προσοχή!</a:t>
            </a: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 Η τριβή ολίσθησης είναι :</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α) ανεξάρτητη του εμβαδού των </a:t>
            </a:r>
            <a:r>
              <a:rPr lang="el-GR" sz="2400" dirty="0" err="1"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τριβομένων</a:t>
            </a: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 επιφανειών και </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β) ανεξάρτητη της ταχύτητας του ενός σώματος ως προς το άλλο, εφόσον η ταχύτητα δεν υπερβαίνει ορισμένο όριο.</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3" name="Ορθογώνιο 2"/>
          <p:cNvSpPr/>
          <p:nvPr/>
        </p:nvSpPr>
        <p:spPr>
          <a:xfrm>
            <a:off x="1161144" y="205740"/>
            <a:ext cx="8795657" cy="1569660"/>
          </a:xfrm>
          <a:prstGeom prst="rect">
            <a:avLst/>
          </a:prstGeom>
          <a:ln>
            <a:solidFill>
              <a:schemeClr val="tx1"/>
            </a:solidFill>
          </a:ln>
        </p:spPr>
        <p:txBody>
          <a:bodyPr wrap="square">
            <a:spAutoFit/>
          </a:bodyPr>
          <a:lstStyle/>
          <a:p>
            <a:pPr algn="ctr">
              <a:spcAft>
                <a:spcPts val="0"/>
              </a:spcAft>
            </a:pPr>
            <a:r>
              <a:rPr lang="el-GR" sz="2400" b="1" dirty="0" smtClean="0">
                <a:effectLst/>
                <a:latin typeface="Book Antiqua" panose="02040602050305030304" pitchFamily="18" charset="0"/>
                <a:ea typeface="Times New Roman" panose="02020603050405020304" pitchFamily="18" charset="0"/>
              </a:rPr>
              <a:t>Συνοψίζοντας :</a:t>
            </a:r>
            <a:r>
              <a:rPr lang="el-GR" sz="2400" dirty="0" smtClean="0">
                <a:effectLst/>
                <a:latin typeface="Book Antiqua" panose="02040602050305030304" pitchFamily="18" charset="0"/>
                <a:ea typeface="Times New Roman" panose="02020603050405020304" pitchFamily="18" charset="0"/>
              </a:rPr>
              <a:t>Τριβή ολίσθησης είναι η δύναμη επαφής που εμφανίζεται ανάμεσα σε δυο σώματα που βρίσκονται σε σχετική κίνηση και αντιστέκεται στην κίνηση αυτή.</a:t>
            </a:r>
          </a:p>
          <a:p>
            <a:pPr algn="ctr">
              <a:spcAft>
                <a:spcPts val="0"/>
              </a:spcAft>
            </a:pPr>
            <a:r>
              <a:rPr lang="el-GR" sz="2400" dirty="0" smtClean="0">
                <a:effectLst/>
                <a:latin typeface="Times New Roman" panose="02020603050405020304" pitchFamily="18" charset="0"/>
                <a:ea typeface="Times New Roman" panose="02020603050405020304" pitchFamily="18" charset="0"/>
              </a:rPr>
              <a:t> </a:t>
            </a: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469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624115" y="211241"/>
                <a:ext cx="10464800" cy="3707553"/>
              </a:xfrm>
              <a:prstGeom prst="rect">
                <a:avLst/>
              </a:prstGeom>
            </p:spPr>
            <p:txBody>
              <a:bodyPr wrap="square">
                <a:spAutoFit/>
              </a:bodyPr>
              <a:lstStyle/>
              <a:p>
                <a:pPr algn="ctr">
                  <a:lnSpc>
                    <a:spcPct val="107000"/>
                  </a:lnSpc>
                  <a:spcAft>
                    <a:spcPts val="800"/>
                  </a:spcAft>
                </a:pPr>
                <a:r>
                  <a:rPr lang="el-GR" sz="2000" b="1" dirty="0" smtClean="0">
                    <a:effectLst/>
                    <a:latin typeface="Book Antiqua" panose="02040602050305030304" pitchFamily="18" charset="0"/>
                    <a:ea typeface="Calibri" panose="020F0502020204030204" pitchFamily="34" charset="0"/>
                    <a:cs typeface="Times New Roman" panose="02020603050405020304" pitchFamily="18" charset="0"/>
                  </a:rPr>
                  <a:t>Γραφική παράσταση της τριβής που δέχεται το σώμα από το επίπεδο σε συνάρτηση με το μέτρο της δύναμης </a:t>
                </a:r>
                <a14:m>
                  <m:oMath xmlns:m="http://schemas.openxmlformats.org/officeDocument/2006/math">
                    <m:acc>
                      <m:accPr>
                        <m:chr m:val="⃗"/>
                        <m:ctrlPr>
                          <a:rPr lang="el-GR" sz="20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𝑭</m:t>
                        </m:r>
                      </m:e>
                    </m:acc>
                  </m:oMath>
                </a14:m>
                <a:r>
                  <a:rPr lang="el-GR" sz="2000" b="1" dirty="0">
                    <a:effectLst/>
                    <a:latin typeface="Book Antiqua" panose="02040602050305030304" pitchFamily="18" charset="0"/>
                    <a:ea typeface="Calibri" panose="020F0502020204030204" pitchFamily="34" charset="0"/>
                    <a:cs typeface="Times New Roman" panose="02020603050405020304" pitchFamily="18" charset="0"/>
                  </a:rPr>
                  <a:t>.</a:t>
                </a:r>
                <a:endParaRPr lang="el-GR" sz="2000" dirty="0">
                  <a:effectLst/>
                  <a:latin typeface="Book Antiqua" panose="02040602050305030304" pitchFamily="18" charset="0"/>
                  <a:ea typeface="Calibri" panose="020F0502020204030204" pitchFamily="34" charset="0"/>
                  <a:cs typeface="Times New Roman" panose="02020603050405020304" pitchFamily="18" charset="0"/>
                </a:endParaRPr>
              </a:p>
              <a:p>
                <a:r>
                  <a:rPr lang="el-GR" sz="2000" dirty="0">
                    <a:effectLst/>
                    <a:latin typeface="Book Antiqua" panose="02040602050305030304" pitchFamily="18" charset="0"/>
                    <a:ea typeface="Times New Roman" panose="02020603050405020304" pitchFamily="18" charset="0"/>
                  </a:rPr>
                  <a:t>Η γραφική παράσταση της τριβής που δέχεται το σώμα από το επίπεδο με το οποίο βρίσκεται σε επαφή σε συνάρτηση με το μέτρο της δύναμης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dirty="0">
                    <a:effectLst/>
                    <a:latin typeface="Book Antiqua" panose="02040602050305030304" pitchFamily="18" charset="0"/>
                    <a:ea typeface="Times New Roman" panose="02020603050405020304" pitchFamily="18" charset="0"/>
                  </a:rPr>
                  <a:t> , που ασκείται στο σώμα παριστάνεται στο παρακάτω σχήμα .</a:t>
                </a:r>
                <a:r>
                  <a:rPr lang="el-GR" sz="2000" dirty="0">
                    <a:latin typeface="Book Antiqua" panose="02040602050305030304" pitchFamily="18" charset="0"/>
                  </a:rPr>
                  <a:t> α)Στην αρχή το σώμα δεν κινείται  έτσι η δύναμη της στατικής τριβής είναι κατά μετρό ίση  με την </a:t>
                </a:r>
                <a14:m>
                  <m:oMath xmlns:m="http://schemas.openxmlformats.org/officeDocument/2006/math">
                    <m:acc>
                      <m:accPr>
                        <m:chr m:val="⃗"/>
                        <m:ctrlPr>
                          <a:rPr lang="el-GR" sz="2000" i="1">
                            <a:latin typeface="Cambria Math" panose="02040503050406030204" pitchFamily="18" charset="0"/>
                          </a:rPr>
                        </m:ctrlPr>
                      </m:accPr>
                      <m:e>
                        <m:r>
                          <a:rPr lang="en-US" sz="2000" i="1">
                            <a:latin typeface="Cambria Math" panose="02040503050406030204" pitchFamily="18" charset="0"/>
                          </a:rPr>
                          <m:t>𝐹</m:t>
                        </m:r>
                      </m:e>
                    </m:acc>
                  </m:oMath>
                </a14:m>
                <a:r>
                  <a:rPr lang="el-GR" sz="2000" dirty="0">
                    <a:latin typeface="Book Antiqua" panose="02040602050305030304" pitchFamily="18" charset="0"/>
                  </a:rPr>
                  <a:t> .Η γωνία που σχηματίζει η γραφική παράσταση της τριβής με τον οριζόντιο άξονα είναι συνεπώς ίση με 45</a:t>
                </a:r>
                <a:r>
                  <a:rPr lang="el-GR" sz="2000" baseline="30000" dirty="0">
                    <a:latin typeface="Book Antiqua" panose="02040602050305030304" pitchFamily="18" charset="0"/>
                  </a:rPr>
                  <a:t>0</a:t>
                </a:r>
                <a:r>
                  <a:rPr lang="el-GR" sz="2000" dirty="0">
                    <a:latin typeface="Book Antiqua" panose="02040602050305030304" pitchFamily="18" charset="0"/>
                  </a:rPr>
                  <a:t>.</a:t>
                </a:r>
              </a:p>
              <a:p>
                <a:r>
                  <a:rPr lang="el-GR" sz="2000" dirty="0">
                    <a:latin typeface="Book Antiqua" panose="02040602050305030304" pitchFamily="18" charset="0"/>
                  </a:rPr>
                  <a:t>β)Από τη στιγμή που το σώμα αρχίζει να ολισθαίνει η τριβή ολίσθησης παραμένει σταθερή. </a:t>
                </a:r>
              </a:p>
              <a:p>
                <a:r>
                  <a:rPr lang="el-GR" sz="2000" dirty="0">
                    <a:latin typeface="Book Antiqua" panose="02040602050305030304" pitchFamily="18" charset="0"/>
                  </a:rPr>
                  <a:t>γ)Παρατηρούμε ότι η τριβή ολίσθησης είναι μικρότερη από τη μέγιστη στατική τριβή</a:t>
                </a:r>
              </a:p>
              <a:p>
                <a:r>
                  <a:rPr lang="el-GR" sz="2000" dirty="0">
                    <a:latin typeface="Book Antiqua" panose="02040602050305030304" pitchFamily="18" charset="0"/>
                  </a:rPr>
                  <a:t> </a:t>
                </a:r>
              </a:p>
              <a:p>
                <a:pPr>
                  <a:spcAft>
                    <a:spcPts val="0"/>
                  </a:spcAft>
                </a:pPr>
                <a:endParaRPr lang="el-GR" dirty="0">
                  <a:effectLst/>
                  <a:latin typeface="Times New Roman" panose="02020603050405020304" pitchFamily="18" charset="0"/>
                  <a:ea typeface="Times New Roman" panose="02020603050405020304" pitchFamily="18"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624115" y="211241"/>
                <a:ext cx="10464800" cy="3707553"/>
              </a:xfrm>
              <a:prstGeom prst="rect">
                <a:avLst/>
              </a:prstGeom>
              <a:blipFill rotWithShape="0">
                <a:blip r:embed="rId2"/>
                <a:stretch>
                  <a:fillRect l="-582" t="-822" r="-932"/>
                </a:stretch>
              </a:blipFill>
            </p:spPr>
            <p:txBody>
              <a:bodyPr/>
              <a:lstStyle/>
              <a:p>
                <a:r>
                  <a:rPr lang="el-GR">
                    <a:noFill/>
                  </a:rPr>
                  <a:t> </a:t>
                </a:r>
              </a:p>
            </p:txBody>
          </p:sp>
        </mc:Fallback>
      </mc:AlternateContent>
      <p:pic>
        <p:nvPicPr>
          <p:cNvPr id="3" name="Εικόνα 2"/>
          <p:cNvPicPr/>
          <p:nvPr/>
        </p:nvPicPr>
        <p:blipFill rotWithShape="1">
          <a:blip r:embed="rId3"/>
          <a:srcRect l="32483" t="29944" r="33333" b="33455"/>
          <a:stretch/>
        </p:blipFill>
        <p:spPr bwMode="auto">
          <a:xfrm>
            <a:off x="2615294" y="3435395"/>
            <a:ext cx="6076042" cy="3262948"/>
          </a:xfrm>
          <a:prstGeom prst="rect">
            <a:avLst/>
          </a:prstGeom>
          <a:ln>
            <a:noFill/>
          </a:ln>
          <a:scene3d>
            <a:camera prst="orthographicFront"/>
            <a:lightRig rig="threePt" dir="t"/>
          </a:scene3d>
          <a:sp3d>
            <a:bevelT prst="relaxedInse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918698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49943" y="681229"/>
            <a:ext cx="6096000" cy="5632311"/>
          </a:xfrm>
          <a:prstGeom prst="rect">
            <a:avLst/>
          </a:prstGeom>
        </p:spPr>
        <p:txBody>
          <a:bodyPr>
            <a:spAutoFit/>
          </a:bodyPr>
          <a:lstStyle/>
          <a:p>
            <a:r>
              <a:rPr lang="el-GR" sz="2000" b="1" dirty="0" smtClean="0">
                <a:latin typeface="Book Antiqua" panose="02040602050305030304" pitchFamily="18" charset="0"/>
              </a:rPr>
              <a:t>Ποιοτική ερμηνεία της τριβής</a:t>
            </a:r>
          </a:p>
          <a:p>
            <a:r>
              <a:rPr lang="el-GR" sz="2000" dirty="0" smtClean="0">
                <a:latin typeface="Book Antiqua" panose="02040602050305030304" pitchFamily="18" charset="0"/>
              </a:rPr>
              <a:t> Σε μικροσκοπική παρατήρηση ακόμα και μια πολύ λείο επιφάνεια φαινομενικά,  παρουσιάζει στην πραγματικότητα πολλά εξογκώματα και κοιλώματα. Έτσι δυο επιφάνειες που είναι σε επαφή έχουν ουσιαστικά πολύ μικρότερη επιφάνεια επαφής </a:t>
            </a:r>
            <a:r>
              <a:rPr lang="el-GR" sz="2000" dirty="0" err="1" smtClean="0">
                <a:latin typeface="Book Antiqua" panose="02040602050305030304" pitchFamily="18" charset="0"/>
              </a:rPr>
              <a:t>απ’ότι</a:t>
            </a:r>
            <a:r>
              <a:rPr lang="el-GR" sz="2000" dirty="0" smtClean="0">
                <a:latin typeface="Book Antiqua" panose="02040602050305030304" pitchFamily="18" charset="0"/>
              </a:rPr>
              <a:t> φαίνεται με το μάτι. Η πίεση στα σημεία επαφής είναι πολύ μεγάλη και τα μόρια των επιφανειών έρχονται τόσο κοντά ώστε να αναπτύσσονται ελκτικές δυνάμεις που να συγκολλούν τις επιφάνειες.</a:t>
            </a:r>
          </a:p>
          <a:p>
            <a:r>
              <a:rPr lang="el-GR" sz="2000" dirty="0" smtClean="0">
                <a:latin typeface="Book Antiqua" panose="02040602050305030304" pitchFamily="18" charset="0"/>
              </a:rPr>
              <a:t>Έτσι για να ξεκινήσει η σχετική κίνηση πρέπει να ξεπεραστεί η στατική τριβή και να  σπάσουν  οι συγκολλήσεις μεταξύ των μορίων και να αρχίσει η ολίσθηση. Η τριβή τώρα ονομάζεται τριβή ολίσθησης και έχει τιμή μικρότερη από την στατική τριβή αφού τώρα πια οι συγκολλήσεις μεταξύ των μορίων έχουν σπάσει.</a:t>
            </a:r>
            <a:endParaRPr lang="el-GR" sz="2000" dirty="0">
              <a:latin typeface="Book Antiqua" panose="02040602050305030304" pitchFamily="18" charset="0"/>
            </a:endParaRPr>
          </a:p>
        </p:txBody>
      </p:sp>
      <p:pic>
        <p:nvPicPr>
          <p:cNvPr id="7" name="Εικόνα 6"/>
          <p:cNvPicPr>
            <a:picLocks noChangeAspect="1"/>
          </p:cNvPicPr>
          <p:nvPr/>
        </p:nvPicPr>
        <p:blipFill rotWithShape="1">
          <a:blip r:embed="rId2"/>
          <a:srcRect l="8333" t="40019" r="67739" b="14244"/>
          <a:stretch/>
        </p:blipFill>
        <p:spPr>
          <a:xfrm>
            <a:off x="8157029" y="1683098"/>
            <a:ext cx="2917372" cy="3135086"/>
          </a:xfrm>
          <a:prstGeom prst="rect">
            <a:avLst/>
          </a:prstGeom>
        </p:spPr>
      </p:pic>
    </p:spTree>
    <p:extLst>
      <p:ext uri="{BB962C8B-B14F-4D97-AF65-F5344CB8AC3E}">
        <p14:creationId xmlns:p14="http://schemas.microsoft.com/office/powerpoint/2010/main" val="625125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68809" t="39784" r="13334" b="14904"/>
          <a:stretch/>
        </p:blipFill>
        <p:spPr>
          <a:xfrm>
            <a:off x="3106056" y="129856"/>
            <a:ext cx="6647543" cy="6445115"/>
          </a:xfrm>
          <a:prstGeom prst="rect">
            <a:avLst/>
          </a:prstGeom>
        </p:spPr>
      </p:pic>
    </p:spTree>
    <p:extLst>
      <p:ext uri="{BB962C8B-B14F-4D97-AF65-F5344CB8AC3E}">
        <p14:creationId xmlns:p14="http://schemas.microsoft.com/office/powerpoint/2010/main" val="2679365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9" y="537029"/>
            <a:ext cx="3006498" cy="458334"/>
          </a:xfrm>
        </p:spPr>
        <p:txBody>
          <a:bodyPr>
            <a:normAutofit/>
          </a:bodyPr>
          <a:lstStyle/>
          <a:p>
            <a:r>
              <a:rPr lang="el-GR" sz="2400" b="1" dirty="0" smtClean="0">
                <a:latin typeface="Book Antiqua" panose="02040602050305030304" pitchFamily="18" charset="0"/>
              </a:rPr>
              <a:t>    ΕΦΑΡΜΟΓΗ</a:t>
            </a:r>
            <a:endParaRPr lang="el-GR" sz="2400" b="1" dirty="0">
              <a:latin typeface="Book Antiqua" panose="02040602050305030304" pitchFamily="18" charset="0"/>
            </a:endParaRPr>
          </a:p>
        </p:txBody>
      </p:sp>
      <p:pic>
        <p:nvPicPr>
          <p:cNvPr id="6" name="Θέση εικόνας 5"/>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Θέση κειμένου 3"/>
          <p:cNvSpPr>
            <a:spLocks noGrp="1"/>
          </p:cNvSpPr>
          <p:nvPr>
            <p:ph type="body" sz="half" idx="2"/>
          </p:nvPr>
        </p:nvSpPr>
        <p:spPr>
          <a:xfrm>
            <a:off x="462416" y="987424"/>
            <a:ext cx="4530498" cy="4881563"/>
          </a:xfrm>
        </p:spPr>
        <p:txBody>
          <a:bodyPr>
            <a:noAutofit/>
          </a:bodyPr>
          <a:lstStyle/>
          <a:p>
            <a:pPr algn="just">
              <a:spcAft>
                <a:spcPts val="0"/>
              </a:spcAft>
            </a:pPr>
            <a:r>
              <a:rPr lang="el-GR" sz="2400" dirty="0" err="1" smtClean="0">
                <a:effectLst/>
                <a:latin typeface="Book Antiqua" panose="02040602050305030304" pitchFamily="18" charset="0"/>
                <a:ea typeface="Times New Roman" panose="02020603050405020304" pitchFamily="18" charset="0"/>
              </a:rPr>
              <a:t>Ηovercraft</a:t>
            </a:r>
            <a:r>
              <a:rPr lang="el-GR" sz="2400" dirty="0" smtClean="0">
                <a:effectLst/>
                <a:latin typeface="Book Antiqua" panose="02040602050305030304" pitchFamily="18" charset="0"/>
                <a:ea typeface="Times New Roman" panose="02020603050405020304" pitchFamily="18" charset="0"/>
              </a:rPr>
              <a:t> (</a:t>
            </a:r>
            <a:r>
              <a:rPr lang="en-US" sz="2400" dirty="0" smtClean="0">
                <a:effectLst/>
                <a:latin typeface="Book Antiqua" panose="02040602050305030304" pitchFamily="18" charset="0"/>
                <a:ea typeface="Times New Roman" panose="02020603050405020304" pitchFamily="18" charset="0"/>
              </a:rPr>
              <a:t>air </a:t>
            </a:r>
            <a:r>
              <a:rPr lang="en-US" sz="2400" dirty="0" err="1" smtClean="0">
                <a:effectLst/>
                <a:latin typeface="Book Antiqua" panose="02040602050305030304" pitchFamily="18" charset="0"/>
                <a:ea typeface="Times New Roman" panose="02020603050405020304" pitchFamily="18" charset="0"/>
              </a:rPr>
              <a:t>cusion</a:t>
            </a:r>
            <a:r>
              <a:rPr lang="en-US" sz="2400" dirty="0" smtClean="0">
                <a:effectLst/>
                <a:latin typeface="Book Antiqua" panose="02040602050305030304" pitchFamily="18" charset="0"/>
                <a:ea typeface="Times New Roman" panose="02020603050405020304" pitchFamily="18" charset="0"/>
              </a:rPr>
              <a:t> vehicle</a:t>
            </a:r>
            <a:r>
              <a:rPr lang="el-GR" sz="2400" dirty="0" smtClean="0">
                <a:effectLst/>
                <a:latin typeface="Book Antiqua" panose="02040602050305030304" pitchFamily="18" charset="0"/>
                <a:ea typeface="Times New Roman" panose="02020603050405020304" pitchFamily="18" charset="0"/>
              </a:rPr>
              <a:t>, ACV) είναι ένα σκάφος να που υποστηρίζεται από ένα στρώμα αέρος υψηλής πίεσης που εξέρχεται κάτω από την επιφάνεια. Με αυτό τον τρόπο μειώνεται η αντίσταση που δέχεται  λόγω τριβής.</a:t>
            </a:r>
          </a:p>
          <a:p>
            <a:pPr algn="just">
              <a:spcAft>
                <a:spcPts val="0"/>
              </a:spcAft>
            </a:pPr>
            <a:r>
              <a:rPr lang="el-GR" sz="2400" dirty="0" smtClean="0">
                <a:effectLst/>
                <a:latin typeface="Book Antiqua" panose="02040602050305030304" pitchFamily="18" charset="0"/>
                <a:ea typeface="Times New Roman" panose="02020603050405020304" pitchFamily="18" charset="0"/>
              </a:rPr>
              <a:t>Επειδή υποστηρίζονται από ένα στρώμα  αέρα, τα </a:t>
            </a:r>
            <a:r>
              <a:rPr lang="el-GR" sz="2400" dirty="0" err="1" smtClean="0">
                <a:effectLst/>
                <a:latin typeface="Book Antiqua" panose="02040602050305030304" pitchFamily="18" charset="0"/>
                <a:ea typeface="Times New Roman" panose="02020603050405020304" pitchFamily="18" charset="0"/>
              </a:rPr>
              <a:t>hovercraft</a:t>
            </a:r>
            <a:r>
              <a:rPr lang="el-GR" sz="2400" dirty="0" smtClean="0">
                <a:effectLst/>
                <a:latin typeface="Book Antiqua" panose="02040602050305030304" pitchFamily="18" charset="0"/>
                <a:ea typeface="Times New Roman" panose="02020603050405020304" pitchFamily="18" charset="0"/>
              </a:rPr>
              <a:t> είναι μοναδικά για μεταφορές εδάφους και έχουν την  ικανότητά  να ταξιδεύουν εξίσου καλά σε πάγο και νερό. </a:t>
            </a:r>
            <a:endParaRPr lang="el-GR" sz="2400" dirty="0">
              <a:effectLst/>
              <a:latin typeface="Book Antiqua" panose="02040602050305030304" pitchFamily="18" charset="0"/>
              <a:ea typeface="Times New Roman" panose="02020603050405020304" pitchFamily="18" charset="0"/>
            </a:endParaRPr>
          </a:p>
        </p:txBody>
      </p:sp>
      <p:sp>
        <p:nvSpPr>
          <p:cNvPr id="5" name="Θέση εικόνας 2"/>
          <p:cNvSpPr txBox="1">
            <a:spLocks/>
          </p:cNvSpPr>
          <p:nvPr/>
        </p:nvSpPr>
        <p:spPr>
          <a:xfrm>
            <a:off x="5168674" y="995363"/>
            <a:ext cx="6172200" cy="4873625"/>
          </a:xfrm>
          <a:prstGeom prst="rect">
            <a:avLst/>
          </a:prstGeom>
        </p:spPr>
      </p:sp>
    </p:spTree>
    <p:extLst>
      <p:ext uri="{BB962C8B-B14F-4D97-AF65-F5344CB8AC3E}">
        <p14:creationId xmlns:p14="http://schemas.microsoft.com/office/powerpoint/2010/main" val="4278711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78858" y="319316"/>
            <a:ext cx="31761736" cy="147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mc:AlternateContent xmlns:mc="http://schemas.openxmlformats.org/markup-compatibility/2006" xmlns:a14="http://schemas.microsoft.com/office/drawing/2010/main">
        <mc:Choice Requires="a14">
          <p:sp>
            <p:nvSpPr>
              <p:cNvPr id="4" name="Ορθογώνιο 3"/>
              <p:cNvSpPr/>
              <p:nvPr/>
            </p:nvSpPr>
            <p:spPr>
              <a:xfrm>
                <a:off x="1378858" y="790025"/>
                <a:ext cx="8389257" cy="5350952"/>
              </a:xfrm>
              <a:prstGeom prst="rect">
                <a:avLst/>
              </a:prstGeom>
            </p:spPr>
            <p:txBody>
              <a:bodyPr wrap="square">
                <a:spAutoFit/>
              </a:bodyPr>
              <a:lstStyle/>
              <a:p>
                <a:pPr>
                  <a:lnSpc>
                    <a:spcPct val="107000"/>
                  </a:lnSpc>
                  <a:spcAft>
                    <a:spcPts val="800"/>
                  </a:spcAft>
                </a:pPr>
                <a:r>
                  <a:rPr lang="el-GR" sz="16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b="1" dirty="0">
                    <a:effectLst/>
                    <a:latin typeface="Book Antiqua" panose="02040602050305030304" pitchFamily="18" charset="0"/>
                    <a:ea typeface="Calibri" panose="020F0502020204030204" pitchFamily="34" charset="0"/>
                    <a:cs typeface="Times New Roman" panose="02020603050405020304" pitchFamily="18" charset="0"/>
                  </a:rPr>
                  <a:t>ΕΦΑΡΜΟΓΕΣ</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a:effectLst/>
                    <a:latin typeface="Book Antiqua" panose="02040602050305030304" pitchFamily="18" charset="0"/>
                    <a:ea typeface="Calibri" panose="020F0502020204030204" pitchFamily="34" charset="0"/>
                    <a:cs typeface="Times New Roman" panose="02020603050405020304" pitchFamily="18" charset="0"/>
                  </a:rPr>
                  <a:t>1)	</a:t>
                </a:r>
                <a:r>
                  <a:rPr lang="el-GR" sz="2400" dirty="0">
                    <a:solidFill>
                      <a:srgbClr val="000000"/>
                    </a:solidFill>
                    <a:effectLst/>
                    <a:latin typeface="Book Antiqua" panose="02040602050305030304" pitchFamily="18" charset="0"/>
                    <a:ea typeface="Calibri" panose="020F0502020204030204" pitchFamily="34" charset="0"/>
                    <a:cs typeface="CMUSerif-Roman"/>
                  </a:rPr>
                  <a:t>Στο παρακάτω σχήμα το σώμα μάζας  </a:t>
                </a:r>
                <a:r>
                  <a:rPr lang="el-GR" sz="2400" i="1" dirty="0">
                    <a:solidFill>
                      <a:srgbClr val="000000"/>
                    </a:solidFill>
                    <a:effectLst/>
                    <a:latin typeface="Book Antiqua" panose="02040602050305030304" pitchFamily="18" charset="0"/>
                    <a:ea typeface="CMMI10"/>
                    <a:cs typeface="CMMI10"/>
                  </a:rPr>
                  <a:t>m </a:t>
                </a:r>
                <a:r>
                  <a:rPr lang="el-GR" sz="2400" dirty="0">
                    <a:solidFill>
                      <a:srgbClr val="000000"/>
                    </a:solidFill>
                    <a:effectLst/>
                    <a:latin typeface="Book Antiqua" panose="02040602050305030304" pitchFamily="18" charset="0"/>
                    <a:ea typeface="Calibri" panose="020F0502020204030204" pitchFamily="34" charset="0"/>
                    <a:cs typeface="CMUSerif-Roman"/>
                  </a:rPr>
                  <a:t>δέχεται δύναμη </a:t>
                </a:r>
                <a14:m>
                  <m:oMath xmlns:m="http://schemas.openxmlformats.org/officeDocument/2006/math">
                    <m:acc>
                      <m:accPr>
                        <m:chr m:val="⃗"/>
                        <m:ctrlPr>
                          <a:rPr lang="el-G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l-GR" sz="2400" dirty="0">
                    <a:solidFill>
                      <a:srgbClr val="000000"/>
                    </a:solidFill>
                    <a:effectLst/>
                    <a:latin typeface="Book Antiqua" panose="02040602050305030304" pitchFamily="18" charset="0"/>
                    <a:ea typeface="Calibri" panose="020F0502020204030204" pitchFamily="34" charset="0"/>
                    <a:cs typeface="CMUSerif-Roman"/>
                  </a:rPr>
                  <a:t>αλλά ισορροπεί στο οριζόντιο επίπεδο.</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a:solidFill>
                      <a:srgbClr val="000000"/>
                    </a:solidFill>
                    <a:effectLst/>
                    <a:latin typeface="Book Antiqua" panose="02040602050305030304" pitchFamily="18" charset="0"/>
                    <a:ea typeface="Calibri" panose="020F0502020204030204" pitchFamily="34" charset="0"/>
                    <a:cs typeface="CMUSerif-Roman"/>
                  </a:rPr>
                  <a:t>Για την τριβή του ισχύει </a:t>
                </a:r>
                <a:r>
                  <a:rPr lang="el-GR" sz="2400" i="1" dirty="0" err="1">
                    <a:solidFill>
                      <a:srgbClr val="000000"/>
                    </a:solidFill>
                    <a:effectLst/>
                    <a:latin typeface="Book Antiqua" panose="02040602050305030304" pitchFamily="18" charset="0"/>
                    <a:ea typeface="CMMI10"/>
                    <a:cs typeface="CMMI10"/>
                  </a:rPr>
                  <a:t>T</a:t>
                </a:r>
                <a:r>
                  <a:rPr lang="el-GR" sz="2400" dirty="0" err="1">
                    <a:solidFill>
                      <a:srgbClr val="000000"/>
                    </a:solidFill>
                    <a:effectLst/>
                    <a:latin typeface="Book Antiqua" panose="02040602050305030304" pitchFamily="18" charset="0"/>
                    <a:ea typeface="Calibri" panose="020F0502020204030204" pitchFamily="34" charset="0"/>
                    <a:cs typeface="CMUSerif-Roman"/>
                  </a:rPr>
                  <a:t>ορ</a:t>
                </a:r>
                <a:r>
                  <a:rPr lang="el-GR" sz="2400" dirty="0">
                    <a:solidFill>
                      <a:srgbClr val="000000"/>
                    </a:solidFill>
                    <a:effectLst/>
                    <a:latin typeface="Book Antiqua" panose="02040602050305030304" pitchFamily="18" charset="0"/>
                    <a:ea typeface="Calibri" panose="020F0502020204030204" pitchFamily="34" charset="0"/>
                    <a:cs typeface="CMUSerif-Roman"/>
                  </a:rPr>
                  <a:t> </a:t>
                </a:r>
                <a:r>
                  <a:rPr lang="el-GR" sz="2400" dirty="0">
                    <a:solidFill>
                      <a:srgbClr val="000000"/>
                    </a:solidFill>
                    <a:effectLst/>
                    <a:latin typeface="Book Antiqua" panose="02040602050305030304" pitchFamily="18" charset="0"/>
                    <a:ea typeface="Calibri" panose="020F0502020204030204" pitchFamily="34" charset="0"/>
                    <a:cs typeface="CMR10"/>
                  </a:rPr>
                  <a:t>= 20 </a:t>
                </a:r>
                <a:r>
                  <a:rPr lang="el-GR" sz="2400" dirty="0">
                    <a:solidFill>
                      <a:srgbClr val="000000"/>
                    </a:solidFill>
                    <a:effectLst/>
                    <a:latin typeface="Book Antiqua" panose="02040602050305030304" pitchFamily="18" charset="0"/>
                    <a:ea typeface="Calibri" panose="020F0502020204030204" pitchFamily="34" charset="0"/>
                    <a:cs typeface="CMUSerif-Roman"/>
                  </a:rPr>
                  <a:t>N</a:t>
                </a:r>
                <a:r>
                  <a:rPr lang="el-GR" sz="2400" dirty="0" smtClean="0">
                    <a:solidFill>
                      <a:srgbClr val="000000"/>
                    </a:solidFill>
                    <a:effectLst/>
                    <a:latin typeface="Book Antiqua" panose="02040602050305030304" pitchFamily="18" charset="0"/>
                    <a:ea typeface="Calibri" panose="020F0502020204030204" pitchFamily="34" charset="0"/>
                    <a:cs typeface="CMUSerif-Roman"/>
                  </a:rPr>
                  <a:t>.</a:t>
                </a:r>
              </a:p>
              <a:p>
                <a:pPr>
                  <a:lnSpc>
                    <a:spcPct val="107000"/>
                  </a:lnSpc>
                  <a:spcAft>
                    <a:spcPts val="0"/>
                  </a:spcAft>
                </a:pP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a:solidFill>
                      <a:srgbClr val="000000"/>
                    </a:solidFill>
                    <a:effectLst/>
                    <a:latin typeface="Book Antiqua" panose="02040602050305030304" pitchFamily="18" charset="0"/>
                    <a:ea typeface="Calibri" panose="020F0502020204030204" pitchFamily="34" charset="0"/>
                    <a:cs typeface="CMUSerif-Roman"/>
                  </a:rPr>
                  <a:t>Αν </a:t>
                </a:r>
                <a:r>
                  <a:rPr lang="el-GR" sz="2400" i="1" dirty="0">
                    <a:solidFill>
                      <a:srgbClr val="000000"/>
                    </a:solidFill>
                    <a:effectLst/>
                    <a:latin typeface="Book Antiqua" panose="02040602050305030304" pitchFamily="18" charset="0"/>
                    <a:ea typeface="CMMI10"/>
                    <a:cs typeface="CMMI10"/>
                  </a:rPr>
                  <a:t>F </a:t>
                </a:r>
                <a:r>
                  <a:rPr lang="el-GR" sz="2400" dirty="0">
                    <a:solidFill>
                      <a:srgbClr val="000000"/>
                    </a:solidFill>
                    <a:effectLst/>
                    <a:latin typeface="Book Antiqua" panose="02040602050305030304" pitchFamily="18" charset="0"/>
                    <a:ea typeface="Calibri" panose="020F0502020204030204" pitchFamily="34" charset="0"/>
                    <a:cs typeface="CMR10"/>
                  </a:rPr>
                  <a:t>= 5 </a:t>
                </a:r>
                <a:r>
                  <a:rPr lang="el-GR" sz="2400" dirty="0">
                    <a:solidFill>
                      <a:srgbClr val="000000"/>
                    </a:solidFill>
                    <a:effectLst/>
                    <a:latin typeface="Book Antiqua" panose="02040602050305030304" pitchFamily="18" charset="0"/>
                    <a:ea typeface="Calibri" panose="020F0502020204030204" pitchFamily="34" charset="0"/>
                    <a:cs typeface="CMUSerif-Roman"/>
                  </a:rPr>
                  <a:t>N τότε </a:t>
                </a:r>
                <a:r>
                  <a:rPr lang="el-GR" sz="2400" i="1" dirty="0" err="1">
                    <a:solidFill>
                      <a:srgbClr val="000000"/>
                    </a:solidFill>
                    <a:effectLst/>
                    <a:latin typeface="Book Antiqua" panose="02040602050305030304" pitchFamily="18" charset="0"/>
                    <a:ea typeface="CMMI10"/>
                    <a:cs typeface="CMMI10"/>
                  </a:rPr>
                  <a:t>T</a:t>
                </a:r>
                <a:r>
                  <a:rPr lang="el-GR" sz="2400" dirty="0" err="1">
                    <a:solidFill>
                      <a:srgbClr val="000000"/>
                    </a:solidFill>
                    <a:effectLst/>
                    <a:latin typeface="Book Antiqua" panose="02040602050305030304" pitchFamily="18" charset="0"/>
                    <a:ea typeface="Calibri" panose="020F0502020204030204" pitchFamily="34" charset="0"/>
                    <a:cs typeface="CMUSerif-Roman"/>
                  </a:rPr>
                  <a:t>σ</a:t>
                </a:r>
                <a:r>
                  <a:rPr lang="el-GR" sz="2400" dirty="0">
                    <a:solidFill>
                      <a:srgbClr val="000000"/>
                    </a:solidFill>
                    <a:effectLst/>
                    <a:latin typeface="Book Antiqua" panose="02040602050305030304" pitchFamily="18" charset="0"/>
                    <a:ea typeface="Calibri" panose="020F0502020204030204" pitchFamily="34" charset="0"/>
                    <a:cs typeface="CMUSerif-Roman"/>
                  </a:rPr>
                  <a:t> </a:t>
                </a:r>
                <a:r>
                  <a:rPr lang="el-GR" sz="2400" dirty="0" smtClean="0">
                    <a:solidFill>
                      <a:srgbClr val="000000"/>
                    </a:solidFill>
                    <a:effectLst/>
                    <a:latin typeface="Book Antiqua" panose="02040602050305030304" pitchFamily="18" charset="0"/>
                    <a:ea typeface="Calibri" panose="020F0502020204030204" pitchFamily="34" charset="0"/>
                    <a:cs typeface="CMR10"/>
                  </a:rPr>
                  <a:t>= </a:t>
                </a:r>
              </a:p>
              <a:p>
                <a:pPr>
                  <a:lnSpc>
                    <a:spcPct val="107000"/>
                  </a:lnSpc>
                  <a:spcAft>
                    <a:spcPts val="0"/>
                  </a:spcAft>
                </a:pP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a:solidFill>
                      <a:srgbClr val="000000"/>
                    </a:solidFill>
                    <a:effectLst/>
                    <a:latin typeface="Book Antiqua" panose="02040602050305030304" pitchFamily="18" charset="0"/>
                    <a:ea typeface="Calibri" panose="020F0502020204030204" pitchFamily="34" charset="0"/>
                    <a:cs typeface="CMUSerif-Roman"/>
                  </a:rPr>
                  <a:t>Αν </a:t>
                </a:r>
                <a:r>
                  <a:rPr lang="el-GR" sz="2400" i="1" dirty="0">
                    <a:solidFill>
                      <a:srgbClr val="000000"/>
                    </a:solidFill>
                    <a:effectLst/>
                    <a:latin typeface="Book Antiqua" panose="02040602050305030304" pitchFamily="18" charset="0"/>
                    <a:ea typeface="CMMI10"/>
                    <a:cs typeface="CMMI10"/>
                  </a:rPr>
                  <a:t>F </a:t>
                </a:r>
                <a:r>
                  <a:rPr lang="el-GR" sz="2400" dirty="0">
                    <a:solidFill>
                      <a:srgbClr val="000000"/>
                    </a:solidFill>
                    <a:effectLst/>
                    <a:latin typeface="Book Antiqua" panose="02040602050305030304" pitchFamily="18" charset="0"/>
                    <a:ea typeface="Calibri" panose="020F0502020204030204" pitchFamily="34" charset="0"/>
                    <a:cs typeface="CMR10"/>
                  </a:rPr>
                  <a:t>= 10 </a:t>
                </a:r>
                <a:r>
                  <a:rPr lang="el-GR" sz="2400" dirty="0">
                    <a:solidFill>
                      <a:srgbClr val="000000"/>
                    </a:solidFill>
                    <a:effectLst/>
                    <a:latin typeface="Book Antiqua" panose="02040602050305030304" pitchFamily="18" charset="0"/>
                    <a:ea typeface="Calibri" panose="020F0502020204030204" pitchFamily="34" charset="0"/>
                    <a:cs typeface="CMUSerif-Roman"/>
                  </a:rPr>
                  <a:t>N τότε </a:t>
                </a:r>
                <a:r>
                  <a:rPr lang="el-GR" sz="2400" i="1" dirty="0" err="1">
                    <a:solidFill>
                      <a:srgbClr val="000000"/>
                    </a:solidFill>
                    <a:effectLst/>
                    <a:latin typeface="Book Antiqua" panose="02040602050305030304" pitchFamily="18" charset="0"/>
                    <a:ea typeface="CMMI10"/>
                    <a:cs typeface="CMMI10"/>
                  </a:rPr>
                  <a:t>T</a:t>
                </a:r>
                <a:r>
                  <a:rPr lang="el-GR" sz="2400" dirty="0" err="1">
                    <a:solidFill>
                      <a:srgbClr val="000000"/>
                    </a:solidFill>
                    <a:effectLst/>
                    <a:latin typeface="Book Antiqua" panose="02040602050305030304" pitchFamily="18" charset="0"/>
                    <a:ea typeface="Calibri" panose="020F0502020204030204" pitchFamily="34" charset="0"/>
                    <a:cs typeface="CMUSerif-Roman"/>
                  </a:rPr>
                  <a:t>σ</a:t>
                </a:r>
                <a:r>
                  <a:rPr lang="el-GR" sz="2400" dirty="0">
                    <a:solidFill>
                      <a:srgbClr val="000000"/>
                    </a:solidFill>
                    <a:effectLst/>
                    <a:latin typeface="Book Antiqua" panose="02040602050305030304" pitchFamily="18" charset="0"/>
                    <a:ea typeface="Calibri" panose="020F0502020204030204" pitchFamily="34" charset="0"/>
                    <a:cs typeface="CMUSerif-Roman"/>
                  </a:rPr>
                  <a:t> </a:t>
                </a:r>
                <a:r>
                  <a:rPr lang="el-GR" sz="2400" dirty="0" smtClean="0">
                    <a:solidFill>
                      <a:srgbClr val="000000"/>
                    </a:solidFill>
                    <a:effectLst/>
                    <a:latin typeface="Book Antiqua" panose="02040602050305030304" pitchFamily="18" charset="0"/>
                    <a:ea typeface="Calibri" panose="020F0502020204030204" pitchFamily="34" charset="0"/>
                    <a:cs typeface="CMR10"/>
                  </a:rPr>
                  <a:t>=</a:t>
                </a:r>
              </a:p>
              <a:p>
                <a:pPr>
                  <a:lnSpc>
                    <a:spcPct val="107000"/>
                  </a:lnSpc>
                  <a:spcAft>
                    <a:spcPts val="0"/>
                  </a:spcAft>
                </a:pP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a:solidFill>
                      <a:srgbClr val="000000"/>
                    </a:solidFill>
                    <a:effectLst/>
                    <a:latin typeface="Book Antiqua" panose="02040602050305030304" pitchFamily="18" charset="0"/>
                    <a:ea typeface="Calibri" panose="020F0502020204030204" pitchFamily="34" charset="0"/>
                    <a:cs typeface="CMUSerif-Roman"/>
                  </a:rPr>
                  <a:t>Αν </a:t>
                </a:r>
                <a:r>
                  <a:rPr lang="el-GR" sz="2400" i="1" dirty="0">
                    <a:solidFill>
                      <a:srgbClr val="000000"/>
                    </a:solidFill>
                    <a:effectLst/>
                    <a:latin typeface="Book Antiqua" panose="02040602050305030304" pitchFamily="18" charset="0"/>
                    <a:ea typeface="CMMI10"/>
                    <a:cs typeface="CMMI10"/>
                  </a:rPr>
                  <a:t>F </a:t>
                </a:r>
                <a:r>
                  <a:rPr lang="el-GR" sz="2400" dirty="0">
                    <a:solidFill>
                      <a:srgbClr val="000000"/>
                    </a:solidFill>
                    <a:effectLst/>
                    <a:latin typeface="Book Antiqua" panose="02040602050305030304" pitchFamily="18" charset="0"/>
                    <a:ea typeface="Calibri" panose="020F0502020204030204" pitchFamily="34" charset="0"/>
                    <a:cs typeface="CMR10"/>
                  </a:rPr>
                  <a:t>= 20 </a:t>
                </a:r>
                <a:r>
                  <a:rPr lang="el-GR" sz="2400" dirty="0">
                    <a:solidFill>
                      <a:srgbClr val="000000"/>
                    </a:solidFill>
                    <a:effectLst/>
                    <a:latin typeface="Book Antiqua" panose="02040602050305030304" pitchFamily="18" charset="0"/>
                    <a:ea typeface="Calibri" panose="020F0502020204030204" pitchFamily="34" charset="0"/>
                    <a:cs typeface="CMUSerif-Roman"/>
                  </a:rPr>
                  <a:t>N τότε </a:t>
                </a:r>
                <a:r>
                  <a:rPr lang="el-GR" sz="2400" i="1" dirty="0" err="1">
                    <a:solidFill>
                      <a:srgbClr val="000000"/>
                    </a:solidFill>
                    <a:effectLst/>
                    <a:latin typeface="Book Antiqua" panose="02040602050305030304" pitchFamily="18" charset="0"/>
                    <a:ea typeface="CMMI10"/>
                    <a:cs typeface="CMMI10"/>
                  </a:rPr>
                  <a:t>T</a:t>
                </a:r>
                <a:r>
                  <a:rPr lang="el-GR" sz="2400" dirty="0" err="1">
                    <a:solidFill>
                      <a:srgbClr val="000000"/>
                    </a:solidFill>
                    <a:effectLst/>
                    <a:latin typeface="Book Antiqua" panose="02040602050305030304" pitchFamily="18" charset="0"/>
                    <a:ea typeface="Calibri" panose="020F0502020204030204" pitchFamily="34" charset="0"/>
                    <a:cs typeface="CMUSerif-Roman"/>
                  </a:rPr>
                  <a:t>σ</a:t>
                </a:r>
                <a:r>
                  <a:rPr lang="el-GR" sz="2400" dirty="0">
                    <a:solidFill>
                      <a:srgbClr val="000000"/>
                    </a:solidFill>
                    <a:effectLst/>
                    <a:latin typeface="Book Antiqua" panose="02040602050305030304" pitchFamily="18" charset="0"/>
                    <a:ea typeface="Calibri" panose="020F0502020204030204" pitchFamily="34" charset="0"/>
                    <a:cs typeface="CMUSerif-Roman"/>
                  </a:rPr>
                  <a:t> </a:t>
                </a:r>
                <a:r>
                  <a:rPr lang="el-GR" sz="2400" dirty="0" smtClean="0">
                    <a:solidFill>
                      <a:srgbClr val="000000"/>
                    </a:solidFill>
                    <a:effectLst/>
                    <a:latin typeface="Book Antiqua" panose="02040602050305030304" pitchFamily="18" charset="0"/>
                    <a:ea typeface="Calibri" panose="020F0502020204030204" pitchFamily="34" charset="0"/>
                    <a:cs typeface="CMR10"/>
                  </a:rPr>
                  <a:t>=</a:t>
                </a:r>
              </a:p>
              <a:p>
                <a:pPr>
                  <a:lnSpc>
                    <a:spcPct val="107000"/>
                  </a:lnSpc>
                  <a:spcAft>
                    <a:spcPts val="0"/>
                  </a:spcAft>
                </a:pP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l-GR" sz="2400" dirty="0" smtClean="0">
                    <a:solidFill>
                      <a:srgbClr val="000000"/>
                    </a:solidFill>
                    <a:effectLst/>
                    <a:latin typeface="Book Antiqua" panose="02040602050305030304" pitchFamily="18" charset="0"/>
                    <a:ea typeface="Calibri" panose="020F0502020204030204" pitchFamily="34" charset="0"/>
                    <a:cs typeface="CMUSerif-Roman"/>
                  </a:rPr>
                  <a:t>Αν </a:t>
                </a:r>
                <a:r>
                  <a:rPr lang="el-GR" sz="2400" i="1" dirty="0">
                    <a:solidFill>
                      <a:srgbClr val="000000"/>
                    </a:solidFill>
                    <a:effectLst/>
                    <a:latin typeface="Book Antiqua" panose="02040602050305030304" pitchFamily="18" charset="0"/>
                    <a:ea typeface="CMMI10"/>
                    <a:cs typeface="CMMI10"/>
                  </a:rPr>
                  <a:t>F </a:t>
                </a:r>
                <a:r>
                  <a:rPr lang="el-GR" sz="2400" dirty="0">
                    <a:solidFill>
                      <a:srgbClr val="000000"/>
                    </a:solidFill>
                    <a:effectLst/>
                    <a:latin typeface="Book Antiqua" panose="02040602050305030304" pitchFamily="18" charset="0"/>
                    <a:ea typeface="Calibri" panose="020F0502020204030204" pitchFamily="34" charset="0"/>
                    <a:cs typeface="CMR10"/>
                  </a:rPr>
                  <a:t>= 21 </a:t>
                </a:r>
                <a:r>
                  <a:rPr lang="el-GR" sz="2400" dirty="0">
                    <a:solidFill>
                      <a:srgbClr val="000000"/>
                    </a:solidFill>
                    <a:effectLst/>
                    <a:latin typeface="Book Antiqua" panose="02040602050305030304" pitchFamily="18" charset="0"/>
                    <a:ea typeface="Calibri" panose="020F0502020204030204" pitchFamily="34" charset="0"/>
                    <a:cs typeface="CMUSerif-Roman"/>
                  </a:rPr>
                  <a:t>N τότε το σώμα θα ...</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1378858" y="790025"/>
                <a:ext cx="8389257" cy="5350952"/>
              </a:xfrm>
              <a:prstGeom prst="rect">
                <a:avLst/>
              </a:prstGeom>
              <a:blipFill rotWithShape="0">
                <a:blip r:embed="rId2"/>
                <a:stretch>
                  <a:fillRect l="-1090" b="-1482"/>
                </a:stretch>
              </a:blipFill>
            </p:spPr>
            <p:txBody>
              <a:bodyPr/>
              <a:lstStyle/>
              <a:p>
                <a:r>
                  <a:rPr lang="el-GR">
                    <a:noFill/>
                  </a:rPr>
                  <a:t> </a:t>
                </a:r>
              </a:p>
            </p:txBody>
          </p:sp>
        </mc:Fallback>
      </mc:AlternateContent>
      <p:pic>
        <p:nvPicPr>
          <p:cNvPr id="3" name="Εικόνα 2"/>
          <p:cNvPicPr>
            <a:picLocks noChangeAspect="1"/>
          </p:cNvPicPr>
          <p:nvPr/>
        </p:nvPicPr>
        <p:blipFill rotWithShape="1">
          <a:blip r:embed="rId3"/>
          <a:srcRect l="46190" t="42325" r="45871" b="53016"/>
          <a:stretch/>
        </p:blipFill>
        <p:spPr>
          <a:xfrm>
            <a:off x="5136087" y="3222171"/>
            <a:ext cx="4399799" cy="1451429"/>
          </a:xfrm>
          <a:prstGeom prst="rect">
            <a:avLst/>
          </a:prstGeom>
        </p:spPr>
      </p:pic>
    </p:spTree>
    <p:extLst>
      <p:ext uri="{BB962C8B-B14F-4D97-AF65-F5344CB8AC3E}">
        <p14:creationId xmlns:p14="http://schemas.microsoft.com/office/powerpoint/2010/main" val="990664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217713" y="362857"/>
                <a:ext cx="11524343" cy="1384995"/>
              </a:xfrm>
              <a:prstGeom prst="rect">
                <a:avLst/>
              </a:prstGeom>
            </p:spPr>
            <p:txBody>
              <a:bodyPr wrap="square">
                <a:spAutoFit/>
              </a:bodyPr>
              <a:lstStyle/>
              <a:p>
                <a:r>
                  <a:rPr lang="en-US" sz="2400" dirty="0" smtClean="0">
                    <a:latin typeface="Book Antiqua" panose="02040602050305030304" pitchFamily="18" charset="0"/>
                  </a:rPr>
                  <a:t>2</a:t>
                </a:r>
                <a:r>
                  <a:rPr lang="el-GR" sz="2400" dirty="0" smtClean="0">
                    <a:latin typeface="Book Antiqua" panose="02040602050305030304" pitchFamily="18" charset="0"/>
                  </a:rPr>
                  <a:t>) </a:t>
                </a:r>
                <a:r>
                  <a:rPr lang="el-GR" sz="2000" dirty="0" smtClean="0">
                    <a:latin typeface="Book Antiqua" panose="02040602050305030304" pitchFamily="18" charset="0"/>
                  </a:rPr>
                  <a:t>Σώμα μάζας m = 5 </a:t>
                </a:r>
                <a:r>
                  <a:rPr lang="el-GR" sz="2000" dirty="0" err="1" smtClean="0">
                    <a:latin typeface="Book Antiqua" panose="02040602050305030304" pitchFamily="18" charset="0"/>
                  </a:rPr>
                  <a:t>kg</a:t>
                </a:r>
                <a:r>
                  <a:rPr lang="el-GR" sz="2000" dirty="0" smtClean="0">
                    <a:latin typeface="Book Antiqua" panose="02040602050305030304" pitchFamily="18" charset="0"/>
                  </a:rPr>
                  <a:t> ηρεμεί σε οριζόντιο επίπεδο τη χρονική στιγμή </a:t>
                </a:r>
                <a14:m>
                  <m:oMath xmlns:m="http://schemas.openxmlformats.org/officeDocument/2006/math">
                    <m:sSub>
                      <m:sSubPr>
                        <m:ctrlPr>
                          <a:rPr lang="el-GR" sz="2000" i="1" dirty="0" smtClean="0">
                            <a:latin typeface="Cambria Math" panose="02040503050406030204" pitchFamily="18" charset="0"/>
                          </a:rPr>
                        </m:ctrlPr>
                      </m:sSubPr>
                      <m:e>
                        <m:r>
                          <m:rPr>
                            <m:nor/>
                          </m:rPr>
                          <a:rPr lang="el-GR" sz="2000" dirty="0">
                            <a:latin typeface="Book Antiqua" panose="02040602050305030304" pitchFamily="18" charset="0"/>
                          </a:rPr>
                          <m:t>t</m:t>
                        </m:r>
                      </m:e>
                      <m:sub>
                        <m:r>
                          <a:rPr lang="el-GR" sz="2000" i="1" dirty="0">
                            <a:latin typeface="Cambria Math" panose="02040503050406030204" pitchFamily="18" charset="0"/>
                          </a:rPr>
                          <m:t>0</m:t>
                        </m:r>
                      </m:sub>
                    </m:sSub>
                  </m:oMath>
                </a14:m>
                <a:r>
                  <a:rPr lang="el-GR" sz="2000" dirty="0" smtClean="0">
                    <a:latin typeface="Book Antiqua" panose="02040602050305030304" pitchFamily="18" charset="0"/>
                  </a:rPr>
                  <a:t> = </a:t>
                </a:r>
                <a:r>
                  <a:rPr lang="el-GR" sz="2000" dirty="0">
                    <a:latin typeface="Book Antiqua" panose="02040602050305030304" pitchFamily="18" charset="0"/>
                  </a:rPr>
                  <a:t>0</a:t>
                </a:r>
                <a:r>
                  <a:rPr lang="el-GR" sz="2000" dirty="0" smtClean="0">
                    <a:latin typeface="Book Antiqua" panose="02040602050305030304" pitchFamily="18" charset="0"/>
                  </a:rPr>
                  <a:t> αρχίζει να  ασκείται στο σώμα οριζόντια δύναμη μέτρου F = 10Ν . Αν ο συντελεστής τριβής ολίσθησης του σώματος μεταξύ του σώματος και του επιπέδου είναι μ = 0,1 , να βρείτε την επιτάχυνση με την οποία κινείται το σώμα και το διάστημα που διανύει μέχρι τη χρονική στιγμή t = 10 s. Δίνεται g = 10 m/</a:t>
                </a:r>
                <a14:m>
                  <m:oMath xmlns:m="http://schemas.openxmlformats.org/officeDocument/2006/math">
                    <m:sSup>
                      <m:sSupPr>
                        <m:ctrlPr>
                          <a:rPr lang="el-GR" sz="2000" i="1" dirty="0" smtClean="0">
                            <a:latin typeface="Cambria Math" panose="02040503050406030204" pitchFamily="18" charset="0"/>
                          </a:rPr>
                        </m:ctrlPr>
                      </m:sSupPr>
                      <m:e>
                        <m:r>
                          <m:rPr>
                            <m:nor/>
                          </m:rPr>
                          <a:rPr lang="el-GR" sz="2000" dirty="0" smtClean="0">
                            <a:latin typeface="Book Antiqua" panose="02040602050305030304" pitchFamily="18" charset="0"/>
                          </a:rPr>
                          <m:t>s</m:t>
                        </m:r>
                      </m:e>
                      <m:sup>
                        <m:r>
                          <a:rPr lang="el-GR" sz="2000" i="1" dirty="0" smtClean="0">
                            <a:latin typeface="Cambria Math" panose="02040503050406030204" pitchFamily="18" charset="0"/>
                          </a:rPr>
                          <m:t>2</m:t>
                        </m:r>
                      </m:sup>
                    </m:sSup>
                  </m:oMath>
                </a14:m>
                <a:r>
                  <a:rPr lang="el-GR" sz="2000" dirty="0" smtClean="0">
                    <a:latin typeface="Book Antiqua" panose="02040602050305030304" pitchFamily="18" charset="0"/>
                  </a:rPr>
                  <a:t>.</a:t>
                </a:r>
                <a:endParaRPr lang="el-GR" sz="2000" dirty="0">
                  <a:latin typeface="Book Antiqua" panose="02040602050305030304" pitchFamily="18"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217713" y="362857"/>
                <a:ext cx="11524343" cy="1384995"/>
              </a:xfrm>
              <a:prstGeom prst="rect">
                <a:avLst/>
              </a:prstGeom>
              <a:blipFill rotWithShape="0">
                <a:blip r:embed="rId2"/>
                <a:stretch>
                  <a:fillRect l="-847" t="-3524" b="-7489"/>
                </a:stretch>
              </a:blipFill>
            </p:spPr>
            <p:txBody>
              <a:bodyPr/>
              <a:lstStyle/>
              <a:p>
                <a:r>
                  <a:rPr lang="el-GR">
                    <a:noFill/>
                  </a:rPr>
                  <a:t> </a:t>
                </a:r>
              </a:p>
            </p:txBody>
          </p:sp>
        </mc:Fallback>
      </mc:AlternateContent>
      <p:pic>
        <p:nvPicPr>
          <p:cNvPr id="3" name="Εικόνα 2"/>
          <p:cNvPicPr>
            <a:picLocks noChangeAspect="1"/>
          </p:cNvPicPr>
          <p:nvPr/>
        </p:nvPicPr>
        <p:blipFill rotWithShape="1">
          <a:blip r:embed="rId3"/>
          <a:srcRect l="17976" t="13315" r="19048" b="20409"/>
          <a:stretch/>
        </p:blipFill>
        <p:spPr>
          <a:xfrm>
            <a:off x="672307" y="1747853"/>
            <a:ext cx="10373064" cy="509696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615107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 πράγματα που δεν ξέρουμε για τα λαγουδάκια του Πάσχα – Κατερίν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60" y="0"/>
            <a:ext cx="13231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6096000" y="366824"/>
            <a:ext cx="6096000" cy="4401205"/>
          </a:xfrm>
          <a:prstGeom prst="rect">
            <a:avLst/>
          </a:prstGeom>
        </p:spPr>
        <p:txBody>
          <a:bodyPr>
            <a:spAutoFit/>
          </a:bodyPr>
          <a:lstStyle/>
          <a:p>
            <a:pPr algn="ctr"/>
            <a:r>
              <a:rPr lang="el-GR" sz="2800" b="1" u="sng" dirty="0" smtClean="0"/>
              <a:t>ΠΡΟΤΑΣΗ ΜΕΛΕΤΗΣ</a:t>
            </a:r>
          </a:p>
          <a:p>
            <a:r>
              <a:rPr lang="el-GR" sz="2800" b="1" dirty="0" smtClean="0"/>
              <a:t>  </a:t>
            </a:r>
            <a:r>
              <a:rPr lang="el-GR" sz="2800" b="1" dirty="0"/>
              <a:t>Αφού μελετήσετε τη θεωρία σχετικά με την τριβή από την   παρουσίαση αυτή (αντίστοιχα στο σχολικό βιβλίο σελίδες 120 -122) δοκιμάστε  να λύσετε τις παρακάτω ασκήσεις από το φυλλάδιο του νόμου του Νεύτωνα που σας έχω ανεβάσει στο </a:t>
            </a:r>
            <a:r>
              <a:rPr lang="el-GR" sz="2800" b="1" dirty="0" err="1"/>
              <a:t>eclass</a:t>
            </a:r>
            <a:r>
              <a:rPr lang="el-GR" sz="2800" b="1" dirty="0"/>
              <a:t>: 4,8,11,12,18,26.</a:t>
            </a:r>
          </a:p>
          <a:p>
            <a:r>
              <a:rPr lang="el-GR" sz="2800" b="1" dirty="0"/>
              <a:t>                                   ΚΑΛΟ ΠΑΣΧΑ !!</a:t>
            </a:r>
          </a:p>
        </p:txBody>
      </p:sp>
    </p:spTree>
    <p:extLst>
      <p:ext uri="{BB962C8B-B14F-4D97-AF65-F5344CB8AC3E}">
        <p14:creationId xmlns:p14="http://schemas.microsoft.com/office/powerpoint/2010/main" val="643416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97330" y="765811"/>
            <a:ext cx="8721090" cy="5229573"/>
          </a:xfrm>
          <a:prstGeom prst="rect">
            <a:avLst/>
          </a:prstGeom>
        </p:spPr>
        <p:txBody>
          <a:bodyPr wrap="square">
            <a:spAutoFit/>
          </a:bodyPr>
          <a:lstStyle/>
          <a:p>
            <a:pPr>
              <a:lnSpc>
                <a:spcPct val="107000"/>
              </a:lnSpc>
              <a:spcBef>
                <a:spcPts val="720"/>
              </a:spcBef>
              <a:spcAft>
                <a:spcPts val="1440"/>
              </a:spcAft>
            </a:pPr>
            <a:r>
              <a:rPr lang="el-GR" sz="2400" dirty="0" smtClean="0">
                <a:effectLst/>
                <a:latin typeface="Bookman Old Style" panose="02050604050505020204" pitchFamily="18" charset="0"/>
                <a:ea typeface="Times New Roman" panose="02020603050405020304" pitchFamily="18" charset="0"/>
                <a:cs typeface="Times New Roman" panose="02020603050405020304" pitchFamily="18" charset="0"/>
              </a:rPr>
              <a:t>Έχετε κάνει ποτέ σας πατινάζ; Είτε στον πάγο με παγοπέδιλα, είτε στον δρόμο με ροδάκια, ακόμα και σε ένα βρεγμένο πάτωμα χωρίς κάποιον ιδιαίτερο εξοπλισμό… Το συναίσθημα είναι το ίδιο. Ξαφνικά χρειάζεται πολλή μεγάλη προσοχή για να ελέγξουμε την κίνησή μας και αν δεν είμαστε συγκεντρωμένοι στο επόμενο βήμα… γλιστράμε και πριν προλάβουμε να καταλάβουμε τι και πως, έχουμε βρεθεί στο πάτωμα!                                                            Έχετε αναρωτηθεί ποτέ για την παρουσία της τριβής στη ζωή μας; Κι όμως, βρίσκεται παντού. Απλά και μόνο το γεγονός ότι στεκόμαστε όρθιοι και περπατάμε ή το ότι μπορούμε και κρατάμε αντικείμενα οφείλεται σε αυτήν την περίεργη, αξιοθαύμαστη και πανταχού παρούσα δύναμη</a:t>
            </a:r>
            <a:r>
              <a:rPr lang="el-GR" sz="2400" dirty="0" smtClean="0">
                <a:solidFill>
                  <a:srgbClr val="7D7D7D"/>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42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57500" t="16492" r="4286" b="26338"/>
          <a:stretch/>
        </p:blipFill>
        <p:spPr>
          <a:xfrm>
            <a:off x="0" y="-22421"/>
            <a:ext cx="12380686" cy="8002524"/>
          </a:xfrm>
          <a:prstGeom prst="rect">
            <a:avLst/>
          </a:prstGeom>
        </p:spPr>
      </p:pic>
      <p:sp>
        <p:nvSpPr>
          <p:cNvPr id="2" name="Ορθογώνιο 1"/>
          <p:cNvSpPr/>
          <p:nvPr/>
        </p:nvSpPr>
        <p:spPr>
          <a:xfrm>
            <a:off x="740227" y="1145299"/>
            <a:ext cx="10624457" cy="4296946"/>
          </a:xfrm>
          <a:prstGeom prst="rect">
            <a:avLst/>
          </a:prstGeom>
        </p:spPr>
        <p:txBody>
          <a:bodyPr wrap="square">
            <a:spAutoFit/>
          </a:bodyPr>
          <a:lstStyle/>
          <a:p>
            <a:pPr>
              <a:lnSpc>
                <a:spcPts val="1140"/>
              </a:lnSpc>
              <a:spcBef>
                <a:spcPts val="720"/>
              </a:spcBef>
              <a:spcAft>
                <a:spcPts val="1440"/>
              </a:spcAft>
            </a:pPr>
            <a:r>
              <a:rPr lang="el-GR" sz="1200" dirty="0" smtClean="0">
                <a:solidFill>
                  <a:srgbClr val="7D7D7D"/>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Η τριβή εμπλέκεται και σε δύο από τις πιο παλιές και βασικές</a:t>
            </a:r>
          </a:p>
          <a:p>
            <a:pPr>
              <a:lnSpc>
                <a:spcPts val="1140"/>
              </a:lnSpc>
              <a:spcBef>
                <a:spcPts val="720"/>
              </a:spcBef>
              <a:spcAft>
                <a:spcPts val="1440"/>
              </a:spcAft>
            </a:pP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 επινοήσεις του ανθρώ­που: στη φωτιά και τον τροχό</a:t>
            </a:r>
            <a:r>
              <a:rPr lang="el-GR" sz="2400" b="1" i="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 </a:t>
            </a:r>
          </a:p>
          <a:p>
            <a:pPr>
              <a:lnSpc>
                <a:spcPts val="1140"/>
              </a:lnSpc>
              <a:spcBef>
                <a:spcPts val="720"/>
              </a:spcBef>
              <a:spcAft>
                <a:spcPts val="1440"/>
              </a:spcAft>
            </a:pPr>
            <a:r>
              <a:rPr lang="el-GR" sz="2400" b="1" i="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Calibri" panose="020F0502020204030204" pitchFamily="34" charset="0"/>
                <a:cs typeface="Times New Roman" panose="02020603050405020304" pitchFamily="18" charset="0"/>
              </a:rPr>
              <a:t>Ο προϊστορικός άνθρωπος, τρίβοντας ένα σκληρό σ' ένα μαλακό</a:t>
            </a:r>
          </a:p>
          <a:p>
            <a:pPr>
              <a:lnSpc>
                <a:spcPts val="1140"/>
              </a:lnSpc>
              <a:spcBef>
                <a:spcPts val="720"/>
              </a:spcBef>
              <a:spcAft>
                <a:spcPts val="1440"/>
              </a:spcAft>
            </a:pP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Calibri" panose="020F0502020204030204" pitchFamily="34" charset="0"/>
                <a:cs typeface="Times New Roman" panose="02020603050405020304" pitchFamily="18" charset="0"/>
              </a:rPr>
              <a:t> ξύλο, ανάβει φωτιά. </a:t>
            </a:r>
          </a:p>
          <a:p>
            <a:pPr algn="just">
              <a:lnSpc>
                <a:spcPct val="107000"/>
              </a:lnSpc>
              <a:spcBef>
                <a:spcPts val="800"/>
              </a:spcBef>
              <a:spcAft>
                <a:spcPts val="800"/>
              </a:spcAft>
            </a:pP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Calibri" panose="020F0502020204030204" pitchFamily="34" charset="0"/>
                <a:cs typeface="Times New Roman" panose="02020603050405020304" pitchFamily="18" charset="0"/>
              </a:rPr>
              <a:t>      Από την άλλη, η «υπερνίκηση» των τριβών με τον τροχό είναι επινόηση τόσο παλιά, που η χρονολόγηση της είναι προβληματική. </a:t>
            </a:r>
          </a:p>
          <a:p>
            <a:pPr algn="just">
              <a:lnSpc>
                <a:spcPct val="107000"/>
              </a:lnSpc>
              <a:spcBef>
                <a:spcPts val="800"/>
              </a:spcBef>
              <a:spcAft>
                <a:spcPts val="800"/>
              </a:spcAft>
            </a:pPr>
            <a:r>
              <a:rPr lang="el-GR" sz="2400" b="1" dirty="0" smtClean="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a typeface="Calibri" panose="020F0502020204030204" pitchFamily="34" charset="0"/>
                <a:cs typeface="Times New Roman" panose="02020603050405020304" pitchFamily="18" charset="0"/>
              </a:rPr>
              <a:t>      Κι ακόμα, από την αρχαιότητα χρησιμοποιούνται λιπαντικά, όπως το ζωικό λίπος και τα φυτικά έλαια, για την ελάττωση των τριβών.</a:t>
            </a:r>
            <a:endParaRPr lang="el-GR" sz="2400" b="1" dirty="0">
              <a:ln w="6600">
                <a:solidFill>
                  <a:schemeClr val="accent2"/>
                </a:solidFill>
                <a:prstDash val="solid"/>
              </a:ln>
              <a:solidFill>
                <a:srgbClr val="FFFFFF"/>
              </a:solidFill>
              <a:effectLst>
                <a:outerShdw dist="38100" dir="2700000" algn="tl" rotWithShape="0">
                  <a:schemeClr val="accent2"/>
                </a:outerShdw>
              </a:effectLst>
              <a:latin typeface="Bookman Old Style" panose="02050604050505020204" pitchFamily="18" charset="0"/>
            </a:endParaRPr>
          </a:p>
        </p:txBody>
      </p:sp>
      <p:sp>
        <p:nvSpPr>
          <p:cNvPr id="3" name="AutoShape 2" descr="ΠΡΑΚΤΙΚΉ ΦΙΛΟΣΟΦΊΑ - Διαρκή Βιώματα Ζωής.: Ανάγκες - Εργαλεία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98370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srcRect l="64405" t="16703" r="12857" b="30996"/>
          <a:stretch/>
        </p:blipFill>
        <p:spPr>
          <a:xfrm>
            <a:off x="9027885" y="754743"/>
            <a:ext cx="2772229" cy="3585028"/>
          </a:xfrm>
          <a:prstGeom prst="rect">
            <a:avLst/>
          </a:prstGeom>
        </p:spPr>
      </p:pic>
      <p:sp>
        <p:nvSpPr>
          <p:cNvPr id="2" name="Ορθογώνιο 1"/>
          <p:cNvSpPr/>
          <p:nvPr/>
        </p:nvSpPr>
        <p:spPr>
          <a:xfrm>
            <a:off x="435429" y="754743"/>
            <a:ext cx="10537371" cy="4893647"/>
          </a:xfrm>
          <a:prstGeom prst="rect">
            <a:avLst/>
          </a:prstGeom>
        </p:spPr>
        <p:txBody>
          <a:bodyPr wrap="square">
            <a:spAutoFit/>
          </a:bodyPr>
          <a:lstStyle/>
          <a:p>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Συστηματική μελέτη της τριβής γίνεται για πρώτη φορά από το </a:t>
            </a:r>
            <a:r>
              <a:rPr lang="en-US" sz="2400" dirty="0" smtClean="0">
                <a:effectLst/>
                <a:latin typeface="Bookman Old Style" panose="02050604050505020204" pitchFamily="18" charset="0"/>
                <a:ea typeface="Calibri" panose="020F0502020204030204" pitchFamily="34" charset="0"/>
                <a:cs typeface="Times New Roman" panose="02020603050405020304" pitchFamily="18" charset="0"/>
              </a:rPr>
              <a:t>Leonardo da Vinci</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 (1452 -1512) που δύσκολα θα μπορούσε να την αποφύγει, αφού ένα από τα πολλά ενδιαφέροντα του ήταν και ο σχεδιασμός αεροδυναμικών οχημάτων. </a:t>
            </a:r>
          </a:p>
          <a:p>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smtClean="0">
                <a:latin typeface="Bookman Old Style" panose="02050604050505020204" pitchFamily="18" charset="0"/>
                <a:ea typeface="Calibri" panose="020F0502020204030204" pitchFamily="34" charset="0"/>
                <a:cs typeface="Times New Roman" panose="02020603050405020304" pitchFamily="18" charset="0"/>
              </a:rPr>
              <a:t>   </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Οι απόψεις που διατυπώθηκαν από τότε μέχρι και τα τέλη του 19ου αιώνα, απο­τελούν τις κλασικές απόψεις για την τριβή που συναντούμε στα σχολικά εγχειρίδια. </a:t>
            </a:r>
          </a:p>
          <a:p>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smtClean="0">
                <a:latin typeface="Bookman Old Style" panose="02050604050505020204" pitchFamily="18" charset="0"/>
                <a:ea typeface="Calibri" panose="020F0502020204030204" pitchFamily="34" charset="0"/>
                <a:cs typeface="Times New Roman" panose="02020603050405020304" pitchFamily="18" charset="0"/>
              </a:rPr>
              <a:t>   </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Από τα τέλη του 19ου αιώνα μέχρι σήμερα, στα πλαίσια της αλματώδους ανά­πτυξης των φυσικών επιστημών, διατυπώνονται νεότερες απόψεις για τη φύση και τις ερμηνείες της τριβής και υιοθετείται μια θεώρηση της τριβής ως μακροσκο­πικής έκφρασης δυνάμεων ηλεκτρομαγνητικής φύσης μεταξύ των μορίων των </a:t>
            </a:r>
            <a:r>
              <a:rPr lang="el-GR" sz="2400" dirty="0" err="1" smtClean="0">
                <a:effectLst/>
                <a:latin typeface="Bookman Old Style" panose="02050604050505020204" pitchFamily="18" charset="0"/>
                <a:ea typeface="Calibri" panose="020F0502020204030204" pitchFamily="34" charset="0"/>
                <a:cs typeface="Times New Roman" panose="02020603050405020304" pitchFamily="18" charset="0"/>
              </a:rPr>
              <a:t>τριβομένων</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 επιφανειών. </a:t>
            </a:r>
            <a:endParaRPr lang="el-GR" sz="2400" dirty="0"/>
          </a:p>
        </p:txBody>
      </p:sp>
    </p:spTree>
    <p:extLst>
      <p:ext uri="{BB962C8B-B14F-4D97-AF65-F5344CB8AC3E}">
        <p14:creationId xmlns:p14="http://schemas.microsoft.com/office/powerpoint/2010/main" val="150690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1046090527"/>
                  </p:ext>
                </p:extLst>
              </p:nvPr>
            </p:nvGraphicFramePr>
            <p:xfrm>
              <a:off x="377371" y="188686"/>
              <a:ext cx="11640458" cy="6669313"/>
            </p:xfrm>
            <a:graphic>
              <a:graphicData uri="http://schemas.openxmlformats.org/drawingml/2006/table">
                <a:tbl>
                  <a:tblPr firstRow="1" firstCol="1" bandRow="1">
                    <a:tableStyleId>{5C22544A-7EE6-4342-B048-85BDC9FD1C3A}</a:tableStyleId>
                  </a:tblPr>
                  <a:tblGrid>
                    <a:gridCol w="6981372"/>
                    <a:gridCol w="4659086"/>
                  </a:tblGrid>
                  <a:tr h="6669313">
                    <a:tc>
                      <a:txBody>
                        <a:bodyPr/>
                        <a:lstStyle/>
                        <a:p>
                          <a:pPr>
                            <a:lnSpc>
                              <a:spcPct val="107000"/>
                            </a:lnSpc>
                            <a:spcAft>
                              <a:spcPts val="225"/>
                            </a:spcAft>
                          </a:pPr>
                          <a:endParaRPr lang="el-GR" sz="2400" dirty="0" smtClean="0">
                            <a:effectLst/>
                            <a:latin typeface="Book Antiqua" panose="02040602050305030304" pitchFamily="18" charset="0"/>
                          </a:endParaRPr>
                        </a:p>
                        <a:p>
                          <a:pPr>
                            <a:lnSpc>
                              <a:spcPct val="107000"/>
                            </a:lnSpc>
                            <a:spcAft>
                              <a:spcPts val="225"/>
                            </a:spcAft>
                          </a:pPr>
                          <a:endParaRPr lang="el-GR" sz="2400" dirty="0" smtClean="0">
                            <a:effectLst/>
                            <a:latin typeface="Book Antiqua" panose="02040602050305030304" pitchFamily="18" charset="0"/>
                          </a:endParaRPr>
                        </a:p>
                        <a:p>
                          <a:pPr>
                            <a:lnSpc>
                              <a:spcPct val="107000"/>
                            </a:lnSpc>
                            <a:spcAft>
                              <a:spcPts val="225"/>
                            </a:spcAft>
                          </a:pPr>
                          <a:endParaRPr lang="el-GR" sz="2400" dirty="0" smtClean="0">
                            <a:effectLst/>
                            <a:latin typeface="Book Antiqua" panose="02040602050305030304" pitchFamily="18" charset="0"/>
                          </a:endParaRPr>
                        </a:p>
                        <a:p>
                          <a:pPr>
                            <a:lnSpc>
                              <a:spcPct val="107000"/>
                            </a:lnSpc>
                            <a:spcAft>
                              <a:spcPts val="225"/>
                            </a:spcAft>
                          </a:pPr>
                          <a:r>
                            <a:rPr lang="el-GR" sz="2400" b="0" cap="none" spc="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Στο </a:t>
                          </a:r>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σώμα του διπλανού σχήματος ασκούνται αρχικά το βάρος του </a:t>
                          </a:r>
                          <a14:m>
                            <m:oMath xmlns:m="http://schemas.openxmlformats.org/officeDocument/2006/math">
                              <m:acc>
                                <m:accPr>
                                  <m:chr m:val="⃗"/>
                                  <m:ctrlPr>
                                    <a:rPr lang="el-GR" sz="2400" b="0" i="1"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accPr>
                                <m:e>
                                  <m:r>
                                    <a:rPr lang="el-GR" sz="2400" b="0"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𝛣</m:t>
                                  </m:r>
                                </m:e>
                              </m:acc>
                            </m:oMath>
                          </a14:m>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και η κάθετη δύναμη </a:t>
                          </a:r>
                          <a14:m>
                            <m:oMath xmlns:m="http://schemas.openxmlformats.org/officeDocument/2006/math">
                              <m:acc>
                                <m:accPr>
                                  <m:chr m:val="⃗"/>
                                  <m:ctrlPr>
                                    <a:rPr lang="el-GR" sz="2400" b="0" i="1"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accPr>
                                <m:e>
                                  <m:r>
                                    <a:rPr lang="el-GR" sz="2400" b="0"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𝛮</m:t>
                                  </m:r>
                                </m:e>
                              </m:acc>
                            </m:oMath>
                          </a14:m>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από το τραπέζι.</a:t>
                          </a:r>
                        </a:p>
                        <a:p>
                          <a:pPr>
                            <a:lnSpc>
                              <a:spcPct val="107000"/>
                            </a:lnSpc>
                            <a:spcAft>
                              <a:spcPts val="225"/>
                            </a:spcAft>
                          </a:pPr>
                          <a:r>
                            <a:rPr lang="el-GR" sz="2400" b="0" u="sng"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Στην κατακόρυφη διεύθυνση το σώμα ισορροπεί οπότε ισχύει :  Β=Ν</a:t>
                          </a:r>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a:t>
                          </a:r>
                        </a:p>
                        <a:p>
                          <a:pPr>
                            <a:lnSpc>
                              <a:spcPct val="107000"/>
                            </a:lnSpc>
                            <a:spcAft>
                              <a:spcPts val="225"/>
                            </a:spcAft>
                          </a:pPr>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με το δυναμόμετρο ασκούμε στο σώμα οριζόντια δύναμη </a:t>
                          </a:r>
                          <a14:m>
                            <m:oMath xmlns:m="http://schemas.openxmlformats.org/officeDocument/2006/math">
                              <m:acc>
                                <m:accPr>
                                  <m:chr m:val="⃗"/>
                                  <m:ctrlPr>
                                    <a:rPr lang="el-GR" sz="2400" b="0" i="1"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accPr>
                                <m:e>
                                  <m:r>
                                    <a:rPr lang="el-GR" sz="2400" b="0"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𝐹</m:t>
                                  </m:r>
                                </m:e>
                              </m:acc>
                            </m:oMath>
                          </a14:m>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 Όσο η </a:t>
                          </a:r>
                          <a14:m>
                            <m:oMath xmlns:m="http://schemas.openxmlformats.org/officeDocument/2006/math">
                              <m:acc>
                                <m:accPr>
                                  <m:chr m:val="⃗"/>
                                  <m:ctrlPr>
                                    <a:rPr lang="el-GR" sz="2400" b="0" i="1"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accPr>
                                <m:e>
                                  <m:r>
                                    <a:rPr lang="el-GR" sz="2400" b="0"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𝐹</m:t>
                                  </m:r>
                                </m:e>
                              </m:acc>
                              <m:r>
                                <a:rPr lang="el-GR" sz="2400" b="0" cap="none" spc="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oMath>
                          </a14:m>
                          <a:r>
                            <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είναι </a:t>
                          </a:r>
                          <a:r>
                            <a:rPr lang="el-GR" sz="2400" b="0" cap="none" spc="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μικρή </a:t>
                          </a:r>
                          <a:r>
                            <a:rPr lang="el-GR" sz="2400" b="0" cap="none" spc="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Calibri" panose="020F0502020204030204" pitchFamily="34" charset="0"/>
                              <a:cs typeface="Times New Roman" panose="02020603050405020304" pitchFamily="18" charset="0"/>
                            </a:rPr>
                            <a:t>το σώμα παραμένει ακίνητο . Αυτό σημαίνει ότι στο σώμα ασκείται και μία άλλη δύναμη αντίθετη τη</a:t>
                          </a:r>
                          <a:r>
                            <a:rPr lang="el-GR" sz="2400" b="0" cap="none" spc="0" baseline="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Calibri" panose="020F0502020204030204" pitchFamily="34" charset="0"/>
                              <a:cs typeface="Times New Roman" panose="02020603050405020304" pitchFamily="18" charset="0"/>
                            </a:rPr>
                            <a:t>ς</a:t>
                          </a:r>
                          <a14:m>
                            <m:oMath xmlns:m="http://schemas.openxmlformats.org/officeDocument/2006/math">
                              <m:acc>
                                <m:accPr>
                                  <m:chr m:val="⃗"/>
                                  <m:ctrlPr>
                                    <a:rPr lang="el-GR" sz="2400" b="0" i="1"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ctrlPr>
                                </m:accPr>
                                <m:e>
                                  <m:r>
                                    <a:rPr lang="el-GR" sz="2400" b="0" i="0"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 </m:t>
                                  </m:r>
                                  <m:r>
                                    <m:rPr>
                                      <m:sty m:val="p"/>
                                    </m:rPr>
                                    <a:rPr lang="en-US" sz="2400" b="0" i="0"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F</m:t>
                                  </m:r>
                                </m:e>
                              </m:acc>
                            </m:oMath>
                          </a14:m>
                          <a:r>
                            <a:rPr lang="el-GR" sz="2400" b="0" cap="none" spc="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Calibri" panose="020F0502020204030204" pitchFamily="34" charset="0"/>
                              <a:cs typeface="Times New Roman" panose="02020603050405020304" pitchFamily="18" charset="0"/>
                            </a:rPr>
                            <a:t> .Τη δύναμη αυτή  την ονομάζουμε στατική τριβή , τη συμβολίζουμε με</a:t>
                          </a:r>
                          <a:r>
                            <a:rPr lang="el-GR" sz="2400" b="0" cap="none" spc="0" baseline="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l-GR" sz="2400" b="0" i="1"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ctrlPr>
                                </m:sSubPr>
                                <m:e>
                                  <m:acc>
                                    <m:accPr>
                                      <m:chr m:val="⃗"/>
                                      <m:ctrlPr>
                                        <a:rPr lang="el-GR" sz="2400" b="0" i="1"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ctrlPr>
                                    </m:accPr>
                                    <m:e>
                                      <m:r>
                                        <m:rPr>
                                          <m:sty m:val="p"/>
                                        </m:rPr>
                                        <a:rPr lang="el-GR" sz="2400" b="0" i="0"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Τ</m:t>
                                      </m:r>
                                    </m:e>
                                  </m:acc>
                                </m:e>
                                <m:sub>
                                  <m:r>
                                    <a:rPr lang="el-GR" sz="2400" b="0" i="1"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𝜎𝜏</m:t>
                                  </m:r>
                                </m:sub>
                              </m:sSub>
                              <m:r>
                                <m:rPr>
                                  <m:nor/>
                                </m:rPr>
                                <a:rPr lang="el-GR" sz="2400" b="0" i="0" cap="none" spc="0" baseline="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 </m:t>
                              </m:r>
                              <m:r>
                                <m:rPr>
                                  <m:nor/>
                                </m:rPr>
                                <a:rPr lang="el-GR" sz="2400" b="0" kern="1200" smtClean="0">
                                  <a:solidFill>
                                    <a:schemeClr val="tx1"/>
                                  </a:solidFill>
                                  <a:effectLst/>
                                  <a:latin typeface="Book Antiqua" panose="02040602050305030304" pitchFamily="18" charset="0"/>
                                  <a:ea typeface="+mn-ea"/>
                                  <a:cs typeface="+mn-cs"/>
                                </a:rPr>
                                <m:t>και</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εμφανίζεται</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στη</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διαχωριστική</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επιφάνεια</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μεταξύ</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του</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σώματος</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και</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του</m:t>
                              </m:r>
                              <m:r>
                                <m:rPr>
                                  <m:nor/>
                                </m:rPr>
                                <a:rPr lang="el-GR" sz="2400" b="0" kern="1200" smtClean="0">
                                  <a:solidFill>
                                    <a:schemeClr val="tx1"/>
                                  </a:solidFill>
                                  <a:effectLst/>
                                  <a:latin typeface="Book Antiqua" panose="02040602050305030304" pitchFamily="18" charset="0"/>
                                  <a:ea typeface="+mn-ea"/>
                                  <a:cs typeface="+mn-cs"/>
                                </a:rPr>
                                <m:t> </m:t>
                              </m:r>
                              <m:r>
                                <m:rPr>
                                  <m:nor/>
                                </m:rPr>
                                <a:rPr lang="el-GR" sz="2400" b="0" kern="1200" smtClean="0">
                                  <a:solidFill>
                                    <a:schemeClr val="tx1"/>
                                  </a:solidFill>
                                  <a:effectLst/>
                                  <a:latin typeface="Book Antiqua" panose="02040602050305030304" pitchFamily="18" charset="0"/>
                                  <a:ea typeface="+mn-ea"/>
                                  <a:cs typeface="+mn-cs"/>
                                </a:rPr>
                                <m:t>τραπεζιού</m:t>
                              </m:r>
                              <m:r>
                                <m:rPr>
                                  <m:nor/>
                                </m:rPr>
                                <a:rPr lang="el-GR" sz="2400" b="0" kern="1200" smtClean="0">
                                  <a:solidFill>
                                    <a:schemeClr val="tx1"/>
                                  </a:solidFill>
                                  <a:effectLst/>
                                  <a:latin typeface="Book Antiqua" panose="02040602050305030304" pitchFamily="18" charset="0"/>
                                  <a:ea typeface="+mn-ea"/>
                                  <a:cs typeface="+mn-cs"/>
                                </a:rPr>
                                <m:t>.</m:t>
                              </m:r>
                            </m:oMath>
                          </a14:m>
                          <a:endParaRPr lang="el-GR"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225"/>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1046090527"/>
                  </p:ext>
                </p:extLst>
              </p:nvPr>
            </p:nvGraphicFramePr>
            <p:xfrm>
              <a:off x="377371" y="188686"/>
              <a:ext cx="11640458" cy="6669313"/>
            </p:xfrm>
            <a:graphic>
              <a:graphicData uri="http://schemas.openxmlformats.org/drawingml/2006/table">
                <a:tbl>
                  <a:tblPr firstRow="1" firstCol="1" bandRow="1">
                    <a:tableStyleId>{5C22544A-7EE6-4342-B048-85BDC9FD1C3A}</a:tableStyleId>
                  </a:tblPr>
                  <a:tblGrid>
                    <a:gridCol w="6981372"/>
                    <a:gridCol w="4659086"/>
                  </a:tblGrid>
                  <a:tr h="6669313">
                    <a:tc>
                      <a:txBody>
                        <a:bodyPr/>
                        <a:lstStyle/>
                        <a:p>
                          <a:endParaRPr lang="el-GR"/>
                        </a:p>
                      </a:txBody>
                      <a:tcPr marL="68580" marR="68580" marT="0" marB="0">
                        <a:blipFill rotWithShape="0">
                          <a:blip r:embed="rId2"/>
                          <a:stretch>
                            <a:fillRect l="-87" t="-91" r="-67103" b="-1005"/>
                          </a:stretch>
                        </a:blipFill>
                      </a:tcPr>
                    </a:tc>
                    <a:tc>
                      <a:txBody>
                        <a:bodyPr/>
                        <a:lstStyle/>
                        <a:p>
                          <a:pPr algn="ctr">
                            <a:lnSpc>
                              <a:spcPct val="107000"/>
                            </a:lnSpc>
                            <a:spcAft>
                              <a:spcPts val="225"/>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mc:Fallback>
      </mc:AlternateContent>
      <p:sp>
        <p:nvSpPr>
          <p:cNvPr id="3" name="Rectangle 2"/>
          <p:cNvSpPr>
            <a:spLocks noChangeArrowheads="1"/>
          </p:cNvSpPr>
          <p:nvPr/>
        </p:nvSpPr>
        <p:spPr bwMode="auto">
          <a:xfrm>
            <a:off x="1924937" y="609601"/>
            <a:ext cx="393883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Symbol" panose="05050102010706020507" pitchFamily="18" charset="2"/>
              </a:rPr>
              <a:t>Α .ΣΤΑΤΙΚΗ ΤΡΙΒΗ</a:t>
            </a:r>
            <a:endParaRPr kumimoji="0" lang="el-GR" altLang="el-GR" sz="2400" b="0" i="0"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Book Antiqua" panose="02040602050305030304" pitchFamily="18" charset="0"/>
            </a:endParaRPr>
          </a:p>
        </p:txBody>
      </p:sp>
      <p:pic>
        <p:nvPicPr>
          <p:cNvPr id="2049" name="Εικόνα 2"/>
          <p:cNvPicPr>
            <a:picLocks noChangeAspect="1" noChangeArrowheads="1"/>
          </p:cNvPicPr>
          <p:nvPr/>
        </p:nvPicPr>
        <p:blipFill>
          <a:blip r:embed="rId3">
            <a:extLst>
              <a:ext uri="{28A0092B-C50C-407E-A947-70E740481C1C}">
                <a14:useLocalDpi xmlns:a14="http://schemas.microsoft.com/office/drawing/2010/main" val="0"/>
              </a:ext>
            </a:extLst>
          </a:blip>
          <a:srcRect l="9570" t="24733" r="44739" b="56638"/>
          <a:stretch>
            <a:fillRect/>
          </a:stretch>
        </p:blipFill>
        <p:spPr bwMode="auto">
          <a:xfrm>
            <a:off x="7371072" y="2158078"/>
            <a:ext cx="4525110" cy="136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9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304798" y="116114"/>
                <a:ext cx="11335657" cy="7316811"/>
              </a:xfrm>
              <a:prstGeom prst="rect">
                <a:avLst/>
              </a:prstGeom>
            </p:spPr>
            <p:txBody>
              <a:bodyPr wrap="square">
                <a:spAutoFit/>
              </a:bodyPr>
              <a:lstStyle/>
              <a:p>
                <a:pPr algn="ctr">
                  <a:lnSpc>
                    <a:spcPct val="107000"/>
                  </a:lnSpc>
                  <a:spcAft>
                    <a:spcPts val="800"/>
                  </a:spcAft>
                  <a:tabLst>
                    <a:tab pos="657225" algn="l"/>
                  </a:tabLst>
                </a:pPr>
                <a:r>
                  <a:rPr lang="el-GR" sz="2400" u="sng" dirty="0" smtClean="0">
                    <a:effectLst/>
                    <a:latin typeface="Book Antiqua" panose="02040602050305030304" pitchFamily="18" charset="0"/>
                    <a:ea typeface="Calibri" panose="020F0502020204030204" pitchFamily="34" charset="0"/>
                    <a:cs typeface="Times New Roman" panose="02020603050405020304" pitchFamily="18" charset="0"/>
                  </a:rPr>
                  <a:t>Αυξάνοντας το μέτρο της δύναμης </a:t>
                </a:r>
                <a14:m>
                  <m:oMath xmlns:m="http://schemas.openxmlformats.org/officeDocument/2006/math">
                    <m:acc>
                      <m:accPr>
                        <m:chr m:val="⃗"/>
                        <m:ctrlPr>
                          <a:rPr lang="el-GR" sz="2400" i="1" u="sng">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2400" i="1" u="sng">
                            <a:effectLst/>
                            <a:latin typeface="Cambria Math" panose="02040503050406030204" pitchFamily="18" charset="0"/>
                            <a:ea typeface="Calibri" panose="020F0502020204030204" pitchFamily="34" charset="0"/>
                            <a:cs typeface="Times New Roman" panose="02020603050405020304" pitchFamily="18" charset="0"/>
                          </a:rPr>
                          <m:t>𝐹</m:t>
                        </m:r>
                      </m:e>
                    </m:acc>
                  </m:oMath>
                </a14:m>
                <a:r>
                  <a:rPr lang="el-GR" sz="2400" u="sng" dirty="0">
                    <a:effectLst/>
                    <a:latin typeface="Book Antiqua" panose="02040602050305030304" pitchFamily="18" charset="0"/>
                    <a:ea typeface="Calibri" panose="020F0502020204030204" pitchFamily="34" charset="0"/>
                    <a:cs typeface="Times New Roman" panose="02020603050405020304" pitchFamily="18" charset="0"/>
                  </a:rPr>
                  <a:t> και για όσο το σώμα δεν κινείται αυξάνεται και η στατική τριβή </a:t>
                </a:r>
                <a:r>
                  <a:rPr lang="el-GR" sz="2400" dirty="0">
                    <a:effectLst/>
                    <a:latin typeface="Book Antiqua" panose="02040602050305030304" pitchFamily="18" charset="0"/>
                    <a:ea typeface="Calibri" panose="020F0502020204030204" pitchFamily="34" charset="0"/>
                    <a:cs typeface="Times New Roman" panose="02020603050405020304" pitchFamily="18" charset="0"/>
                  </a:rPr>
                  <a:t>.Για όλες τις τιμές της </a:t>
                </a:r>
                <a14:m>
                  <m:oMath xmlns:m="http://schemas.openxmlformats.org/officeDocument/2006/math">
                    <m:acc>
                      <m:accPr>
                        <m:chr m:val="⃗"/>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l-GR"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effectLst/>
                    <a:latin typeface="Book Antiqua" panose="02040602050305030304" pitchFamily="18" charset="0"/>
                    <a:ea typeface="Calibri" panose="020F0502020204030204" pitchFamily="34" charset="0"/>
                    <a:cs typeface="Times New Roman" panose="02020603050405020304" pitchFamily="18" charset="0"/>
                  </a:rPr>
                  <a:t>για τις οποίες το σώμα παραμένει ακίνητο ισχύει </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a:t>
                </a:r>
                <a14:m>
                  <m:oMath xmlns:m="http://schemas.openxmlformats.org/officeDocument/2006/math">
                    <m:r>
                      <a:rPr lang="el-GR" sz="2400" b="0" i="0" smtClean="0">
                        <a:latin typeface="Cambria Math" panose="02040503050406030204" pitchFamily="18" charset="0"/>
                        <a:ea typeface="Calibri" panose="020F0502020204030204" pitchFamily="34" charset="0"/>
                        <a:cs typeface="Symbol" panose="05050102010706020507" pitchFamily="18" charset="2"/>
                      </a:rPr>
                      <m:t>  </m:t>
                    </m:r>
                    <m:r>
                      <a:rPr lang="el-GR" sz="2400" b="1" i="1" smtClean="0">
                        <a:latin typeface="Cambria Math" panose="02040503050406030204" pitchFamily="18" charset="0"/>
                        <a:ea typeface="Calibri" panose="020F0502020204030204" pitchFamily="34" charset="0"/>
                        <a:cs typeface="Symbol" panose="05050102010706020507" pitchFamily="18" charset="2"/>
                      </a:rPr>
                      <m:t> </m:t>
                    </m:r>
                    <m:r>
                      <a:rPr lang="el-GR" sz="2400" b="1" i="1">
                        <a:latin typeface="Cambria Math" panose="02040503050406030204" pitchFamily="18" charset="0"/>
                        <a:ea typeface="Calibri" panose="020F0502020204030204" pitchFamily="34" charset="0"/>
                        <a:cs typeface="Symbol" panose="05050102010706020507" pitchFamily="18" charset="2"/>
                      </a:rPr>
                      <m:t>𝐅</m:t>
                    </m:r>
                    <m:r>
                      <m:rPr>
                        <m:nor/>
                      </m:rPr>
                      <a:rPr lang="el-GR" sz="2400" b="1" dirty="0">
                        <a:latin typeface="Book Antiqua" panose="02040602050305030304" pitchFamily="18" charset="0"/>
                        <a:ea typeface="Times New Roman" panose="02020603050405020304" pitchFamily="18" charset="0"/>
                        <a:cs typeface="Times New Roman" panose="02020603050405020304" pitchFamily="18" charset="0"/>
                      </a:rPr>
                      <m:t>=</m:t>
                    </m:r>
                    <m:sSub>
                      <m:sSubPr>
                        <m:ctrlPr>
                          <a:rPr lang="el-GR" sz="2400" b="1" i="1">
                            <a:latin typeface="Cambria Math" panose="02040503050406030204" pitchFamily="18" charset="0"/>
                            <a:ea typeface="Calibri" panose="020F0502020204030204" pitchFamily="34" charset="0"/>
                            <a:cs typeface="Times New Roman" panose="02020603050405020304" pitchFamily="18" charset="0"/>
                          </a:rPr>
                        </m:ctrlPr>
                      </m:sSubPr>
                      <m:e>
                        <m:r>
                          <a:rPr lang="el-GR" sz="2400" b="1">
                            <a:latin typeface="Cambria Math" panose="02040503050406030204" pitchFamily="18" charset="0"/>
                            <a:ea typeface="Calibri" panose="020F0502020204030204" pitchFamily="34" charset="0"/>
                            <a:cs typeface="Times New Roman" panose="02020603050405020304" pitchFamily="18" charset="0"/>
                          </a:rPr>
                          <m:t>𝚻</m:t>
                        </m:r>
                      </m:e>
                      <m:sub>
                        <m:r>
                          <a:rPr lang="el-GR" sz="2400" b="1" i="1">
                            <a:latin typeface="Cambria Math" panose="02040503050406030204" pitchFamily="18" charset="0"/>
                            <a:ea typeface="Calibri" panose="020F0502020204030204" pitchFamily="34" charset="0"/>
                            <a:cs typeface="Times New Roman" panose="02020603050405020304" pitchFamily="18" charset="0"/>
                          </a:rPr>
                          <m:t>𝛔𝛕</m:t>
                        </m:r>
                      </m:sub>
                    </m:sSub>
                  </m:oMath>
                </a14:m>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 Τη στιγμή που  το σώμα μόλις αρχίζει να κινείται η στατική τριβή παίρνει τη μέγιστη τιμή της  και λέγεται :</a:t>
                </a:r>
              </a:p>
              <a:p>
                <a:pPr>
                  <a:lnSpc>
                    <a:spcPct val="107000"/>
                  </a:lnSpc>
                  <a:spcAft>
                    <a:spcPts val="800"/>
                  </a:spcAft>
                  <a:tabLst>
                    <a:tab pos="657225" algn="l"/>
                  </a:tabLst>
                </a:pPr>
                <a:r>
                  <a:rPr lang="el-GR" sz="2400" b="1" dirty="0" smtClean="0">
                    <a:effectLst/>
                    <a:latin typeface="Bookman Old Style" panose="02050604050505020204" pitchFamily="18" charset="0"/>
                    <a:ea typeface="Calibri" panose="020F0502020204030204" pitchFamily="34" charset="0"/>
                    <a:cs typeface="Times New Roman" panose="02020603050405020304" pitchFamily="18" charset="0"/>
                  </a:rPr>
                  <a:t>οριακή </a:t>
                </a:r>
                <a:r>
                  <a:rPr lang="el-GR" sz="2400" b="1" dirty="0">
                    <a:effectLst/>
                    <a:latin typeface="Bookman Old Style" panose="02050604050505020204" pitchFamily="18" charset="0"/>
                    <a:ea typeface="Calibri" panose="020F0502020204030204" pitchFamily="34" charset="0"/>
                    <a:cs typeface="Times New Roman" panose="02020603050405020304" pitchFamily="18" charset="0"/>
                  </a:rPr>
                  <a:t>τριβή (μέγιστη στατική τριβή ): </a:t>
                </a:r>
                <a14:m>
                  <m:oMath xmlns:m="http://schemas.openxmlformats.org/officeDocument/2006/math">
                    <m:sSub>
                      <m:sSubPr>
                        <m:ctrlPr>
                          <a:rPr lang="el-GR" sz="2400" b="1"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l-GR"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2400" b="1" i="1">
                                <a:effectLst/>
                                <a:latin typeface="Cambria Math" panose="02040503050406030204" pitchFamily="18" charset="0"/>
                                <a:ea typeface="Calibri" panose="020F0502020204030204" pitchFamily="34" charset="0"/>
                                <a:cs typeface="Times New Roman" panose="02020603050405020304" pitchFamily="18" charset="0"/>
                              </a:rPr>
                              <m:t>𝚻</m:t>
                            </m:r>
                          </m:e>
                        </m:acc>
                      </m:e>
                      <m:sub>
                        <m:r>
                          <a:rPr lang="el-GR" sz="2400" b="1" i="1">
                            <a:effectLst/>
                            <a:latin typeface="Cambria Math" panose="02040503050406030204" pitchFamily="18" charset="0"/>
                            <a:ea typeface="Calibri" panose="020F0502020204030204" pitchFamily="34" charset="0"/>
                            <a:cs typeface="Times New Roman" panose="02020603050405020304" pitchFamily="18" charset="0"/>
                          </a:rPr>
                          <m:t>𝛔𝛕</m:t>
                        </m:r>
                        <m:r>
                          <a:rPr lang="el-GR" sz="2400" b="1">
                            <a:effectLst/>
                            <a:latin typeface="Cambria Math" panose="02040503050406030204" pitchFamily="18" charset="0"/>
                            <a:ea typeface="Calibri" panose="020F0502020204030204" pitchFamily="34" charset="0"/>
                            <a:cs typeface="Times New Roman" panose="02020603050405020304" pitchFamily="18" charset="0"/>
                          </a:rPr>
                          <m:t>,</m:t>
                        </m:r>
                        <m:r>
                          <a:rPr lang="el-GR" sz="2400" b="1" i="1">
                            <a:effectLst/>
                            <a:latin typeface="Cambria Math" panose="02040503050406030204" pitchFamily="18" charset="0"/>
                            <a:ea typeface="Calibri" panose="020F0502020204030204" pitchFamily="34" charset="0"/>
                            <a:cs typeface="Times New Roman" panose="02020603050405020304" pitchFamily="18" charset="0"/>
                          </a:rPr>
                          <m:t>𝐦𝐚𝐱</m:t>
                        </m:r>
                      </m:sub>
                    </m:sSub>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657225" algn="l"/>
                  </a:tabLst>
                </a:pP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l-GR" sz="2400" b="1" dirty="0">
                  <a:highlight>
                    <a:srgbClr val="00FFFF"/>
                  </a:highlight>
                  <a:latin typeface="Book Antiqua" panose="02040602050305030304" pitchFamily="18" charset="0"/>
                  <a:ea typeface="Calibri" panose="020F0502020204030204" pitchFamily="34" charset="0"/>
                  <a:cs typeface="Times New Roman" panose="02020603050405020304" pitchFamily="18" charset="0"/>
                </a:endParaRPr>
              </a:p>
              <a:p>
                <a:pPr marL="342900" indent="-342900">
                  <a:lnSpc>
                    <a:spcPct val="107000"/>
                  </a:lnSpc>
                  <a:spcAft>
                    <a:spcPts val="225"/>
                  </a:spcAft>
                  <a:buFont typeface="Wingdings" panose="05000000000000000000" pitchFamily="2" charset="2"/>
                  <a:buChar char="ü"/>
                </a:pP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Μπορούμε </a:t>
                </a: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να υπολογίσουμε τη στατική τριβή;</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u="sng"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Η στατική τριβή δεν έχει σταθερή τιμή</a:t>
                </a: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 αλλά η τιμή της αυξάνεται από μηδέν έως μία μέγιστη τιμή </a:t>
                </a:r>
                <a:r>
                  <a:rPr lang="el-GR" sz="2400" dirty="0" smtClean="0">
                    <a:solidFill>
                      <a:srgbClr val="000000"/>
                    </a:solidFill>
                    <a:latin typeface="Book Antiqua" panose="02040602050305030304" pitchFamily="18" charset="0"/>
                    <a:ea typeface="Calibri" panose="020F0502020204030204" pitchFamily="34" charset="0"/>
                    <a:cs typeface="Symbol" panose="05050102010706020507" pitchFamily="18" charset="2"/>
                  </a:rPr>
                  <a:t>που λέγεται και </a:t>
                </a:r>
                <a:r>
                  <a:rPr lang="el-GR" sz="2400" b="1"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οριακή </a:t>
                </a:r>
                <a:r>
                  <a:rPr lang="el-GR" sz="2400" b="1"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τριβή </a:t>
                </a: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a:t>
                </a:r>
                <a14:m>
                  <m:oMath xmlns:m="http://schemas.openxmlformats.org/officeDocument/2006/math">
                    <m:sSub>
                      <m:sSubPr>
                        <m:ctrlPr>
                          <a:rPr lang="el-GR" sz="2400" i="1" smtClean="0">
                            <a:solidFill>
                              <a:srgbClr val="000000"/>
                            </a:solidFill>
                            <a:effectLst/>
                            <a:latin typeface="Cambria Math" panose="02040503050406030204" pitchFamily="18" charset="0"/>
                          </a:rPr>
                        </m:ctrlPr>
                      </m:sSubPr>
                      <m:e>
                        <m:acc>
                          <m:accPr>
                            <m:chr m:val="⃗"/>
                            <m:ctrlPr>
                              <a:rPr lang="el-GR" sz="2400" i="1" smtClean="0">
                                <a:solidFill>
                                  <a:srgbClr val="000000"/>
                                </a:solidFill>
                                <a:effectLst/>
                                <a:latin typeface="Cambria Math" panose="02040503050406030204" pitchFamily="18" charset="0"/>
                              </a:rPr>
                            </m:ctrlPr>
                          </m:accPr>
                          <m:e>
                            <m:r>
                              <m:rPr>
                                <m:sty m:val="p"/>
                              </m:rPr>
                              <a:rPr lang="el-GR" sz="2400" b="0" i="0" smtClean="0">
                                <a:solidFill>
                                  <a:srgbClr val="000000"/>
                                </a:solidFill>
                                <a:effectLst/>
                                <a:latin typeface="Cambria Math" panose="02040503050406030204" pitchFamily="18" charset="0"/>
                              </a:rPr>
                              <m:t>Τ</m:t>
                            </m:r>
                          </m:e>
                        </m:acc>
                      </m:e>
                      <m:sub>
                        <m:r>
                          <a:rPr lang="el-GR" sz="2400" b="0" i="1" smtClean="0">
                            <a:solidFill>
                              <a:srgbClr val="000000"/>
                            </a:solidFill>
                            <a:effectLst/>
                            <a:latin typeface="Cambria Math" panose="02040503050406030204" pitchFamily="18" charset="0"/>
                          </a:rPr>
                          <m:t>𝜊𝜌</m:t>
                        </m:r>
                      </m:sub>
                    </m:sSub>
                  </m:oMath>
                </a14:m>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a:t>
                </a:r>
                <a14:m>
                  <m:oMath xmlns:m="http://schemas.openxmlformats.org/officeDocument/2006/math">
                    <m:sSub>
                      <m:sSubPr>
                        <m:ctrlP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b="0" i="0">
                                <a:solidFill>
                                  <a:prstClr val="black"/>
                                </a:solidFill>
                                <a:latin typeface="Cambria Math" panose="02040503050406030204" pitchFamily="18" charset="0"/>
                                <a:ea typeface="Calibri" panose="020F0502020204030204" pitchFamily="34" charset="0"/>
                                <a:cs typeface="Times New Roman" panose="02020603050405020304" pitchFamily="18" charset="0"/>
                              </a:rPr>
                              <m:t>Τ</m:t>
                            </m:r>
                          </m:e>
                        </m:acc>
                      </m:e>
                      <m:sub>
                        <m:r>
                          <m:rPr>
                            <m:sty m:val="p"/>
                          </m:rPr>
                          <a:rPr lang="el-GR" sz="2400" b="0" i="0">
                            <a:solidFill>
                              <a:prstClr val="black"/>
                            </a:solidFill>
                            <a:latin typeface="Cambria Math" panose="02040503050406030204" pitchFamily="18" charset="0"/>
                            <a:ea typeface="Calibri" panose="020F0502020204030204" pitchFamily="34" charset="0"/>
                            <a:cs typeface="Times New Roman" panose="02020603050405020304" pitchFamily="18" charset="0"/>
                          </a:rPr>
                          <m:t>στ</m:t>
                        </m:r>
                        <m:r>
                          <a:rPr lang="el-GR" sz="2400" b="0"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b="0" i="0">
                            <a:solidFill>
                              <a:prstClr val="black"/>
                            </a:solidFill>
                            <a:latin typeface="Cambria Math" panose="02040503050406030204" pitchFamily="18" charset="0"/>
                            <a:ea typeface="Calibri" panose="020F0502020204030204" pitchFamily="34" charset="0"/>
                            <a:cs typeface="Times New Roman" panose="02020603050405020304" pitchFamily="18" charset="0"/>
                          </a:rPr>
                          <m:t>max</m:t>
                        </m:r>
                      </m:sub>
                    </m:sSub>
                  </m:oMath>
                </a14:m>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14:m>
                  <m:oMathPara xmlns:m="http://schemas.openxmlformats.org/officeDocument/2006/math">
                    <m:oMathParaPr>
                      <m:jc m:val="centerGroup"/>
                    </m:oMathParaPr>
                    <m:oMath xmlns:m="http://schemas.openxmlformats.org/officeDocument/2006/math">
                      <m:r>
                        <a:rPr lang="el-GR" sz="2400"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sSub>
                        <m:sSubPr>
                          <m:ctrlPr>
                            <a:rPr lang="el-GR" sz="2400" i="1">
                              <a:solidFill>
                                <a:srgbClr val="000000"/>
                              </a:solidFill>
                              <a:effectLst/>
                              <a:latin typeface="Cambria Math" panose="02040503050406030204" pitchFamily="18" charset="0"/>
                              <a:ea typeface="Calibri" panose="020F0502020204030204" pitchFamily="34" charset="0"/>
                              <a:cs typeface="Symbol" panose="05050102010706020507" pitchFamily="18" charset="2"/>
                            </a:rPr>
                          </m:ctrlPr>
                        </m:sSubPr>
                        <m:e>
                          <m:r>
                            <a:rPr lang="el-GR" sz="2400"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𝛵</m:t>
                          </m:r>
                        </m:e>
                        <m:sub>
                          <m:r>
                            <a:rPr lang="el-GR" sz="2400"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𝜎𝜏</m:t>
                          </m:r>
                        </m:sub>
                      </m:s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sSub>
                        <m:sSubPr>
                          <m:ctrlP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𝛵</m:t>
                          </m:r>
                        </m:e>
                        <m: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𝜎𝜏</m:t>
                          </m:r>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𝑚𝑎𝑥</m:t>
                          </m:r>
                        </m:sub>
                      </m:sSub>
                    </m:oMath>
                  </m:oMathPara>
                </a14:m>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Για τη μέγιστη στατική τριβή </a:t>
                </a:r>
                <a:r>
                  <a:rPr lang="el-GR" sz="2400"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όμως αποδεικνύεται πειραματικά ότι </a:t>
                </a: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14:m>
                  <m:oMathPara xmlns:m="http://schemas.openxmlformats.org/officeDocument/2006/math">
                    <m:oMathParaPr>
                      <m:jc m:val="centerGroup"/>
                    </m:oMathParaPr>
                    <m:oMath xmlns:m="http://schemas.openxmlformats.org/officeDocument/2006/math">
                      <m:sSub>
                        <m:sSubPr>
                          <m:ctrlP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𝛵</m:t>
                          </m:r>
                        </m:e>
                        <m: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𝜎𝜏</m:t>
                          </m:r>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𝑚𝑎𝑥</m:t>
                          </m:r>
                        </m:sub>
                      </m:s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sSub>
                        <m:sSubPr>
                          <m:ctrlP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𝜇</m:t>
                          </m:r>
                        </m:e>
                        <m: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𝜎</m:t>
                          </m:r>
                        </m:sub>
                      </m:s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𝛮</m:t>
                      </m:r>
                    </m:oMath>
                  </m:oMathPara>
                </a14:m>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 όπου </a:t>
                </a:r>
                <a14:m>
                  <m:oMath xmlns:m="http://schemas.openxmlformats.org/officeDocument/2006/math">
                    <m:sSub>
                      <m:sSubPr>
                        <m:ctrlP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𝜇</m:t>
                        </m:r>
                      </m:e>
                      <m: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𝜎</m:t>
                        </m:r>
                      </m:sub>
                    </m:sSub>
                  </m:oMath>
                </a14:m>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 ο συντελεστής στατικής τριβής ο οποίος εξαρτάται από τη φύση των επιφανειών που έρχονται σε επαφή.</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 </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04798" y="116114"/>
                <a:ext cx="11335657" cy="7316811"/>
              </a:xfrm>
              <a:prstGeom prst="rect">
                <a:avLst/>
              </a:prstGeom>
              <a:blipFill rotWithShape="0">
                <a:blip r:embed="rId2"/>
                <a:stretch>
                  <a:fillRect l="-806" r="-914"/>
                </a:stretch>
              </a:blipFill>
            </p:spPr>
            <p:txBody>
              <a:bodyPr/>
              <a:lstStyle/>
              <a:p>
                <a:r>
                  <a:rPr lang="el-GR">
                    <a:noFill/>
                  </a:rPr>
                  <a:t> </a:t>
                </a:r>
              </a:p>
            </p:txBody>
          </p:sp>
        </mc:Fallback>
      </mc:AlternateContent>
    </p:spTree>
    <p:extLst>
      <p:ext uri="{BB962C8B-B14F-4D97-AF65-F5344CB8AC3E}">
        <p14:creationId xmlns:p14="http://schemas.microsoft.com/office/powerpoint/2010/main" val="1501411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362858" y="580571"/>
                <a:ext cx="10755086" cy="5721566"/>
              </a:xfrm>
              <a:prstGeom prst="rect">
                <a:avLst/>
              </a:prstGeom>
            </p:spPr>
            <p:txBody>
              <a:bodyPr wrap="square">
                <a:spAutoFit/>
              </a:bodyPr>
              <a:lstStyle/>
              <a:p>
                <a:pPr>
                  <a:lnSpc>
                    <a:spcPct val="107000"/>
                  </a:lnSpc>
                  <a:spcAft>
                    <a:spcPts val="225"/>
                  </a:spcAft>
                </a:pPr>
                <a:r>
                  <a:rPr lang="el-GR" sz="2400" b="1" dirty="0" smtClean="0">
                    <a:solidFill>
                      <a:srgbClr val="000000"/>
                    </a:solidFill>
                    <a:effectLst/>
                    <a:latin typeface="Book Antiqua" panose="02040602050305030304" pitchFamily="18" charset="0"/>
                    <a:ea typeface="Calibri" panose="020F0502020204030204" pitchFamily="34" charset="0"/>
                    <a:cs typeface="Symbol" panose="05050102010706020507" pitchFamily="18" charset="2"/>
                  </a:rPr>
                  <a:t>Συμπερασματικά:</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225"/>
                  </a:spcAft>
                </a:pPr>
                <a:r>
                  <a:rPr lang="el-GR" sz="2400" dirty="0">
                    <a:solidFill>
                      <a:srgbClr val="000000"/>
                    </a:solidFill>
                    <a:effectLst/>
                    <a:latin typeface="Book Antiqua" panose="02040602050305030304" pitchFamily="18" charset="0"/>
                    <a:ea typeface="Calibri" panose="020F0502020204030204" pitchFamily="34" charset="0"/>
                    <a:cs typeface="Symbol" panose="05050102010706020507" pitchFamily="18" charset="2"/>
                  </a:rPr>
                  <a:t> </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l-GR" sz="2400" b="1" dirty="0">
                    <a:effectLst/>
                    <a:latin typeface="Book Antiqua" panose="02040602050305030304" pitchFamily="18" charset="0"/>
                    <a:ea typeface="Times New Roman" panose="02020603050405020304" pitchFamily="18" charset="0"/>
                    <a:cs typeface="Times New Roman" panose="02020603050405020304" pitchFamily="18" charset="0"/>
                  </a:rPr>
                  <a:t>Η στατική τριβή</a:t>
                </a: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l-GR" sz="2400" b="1" dirty="0">
                    <a:effectLst/>
                    <a:latin typeface="Book Antiqua" panose="02040602050305030304" pitchFamily="18" charset="0"/>
                    <a:ea typeface="Times New Roman" panose="02020603050405020304" pitchFamily="18" charset="0"/>
                    <a:cs typeface="Times New Roman" panose="02020603050405020304" pitchFamily="18" charset="0"/>
                  </a:rPr>
                  <a:t>α)</a:t>
                </a: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Εμφανίζεται μεταξύ των  επιφανειών, που βρίσκονται σε επαφή και τείνουν να κινηθούν η μια ως προς την άλλη, είναι παράλληλη προς αυτές και με φορά αντίθετη με τη φορά της δύναμης που τείνει να κινήσει το ένα σώμα σχετικά με το άλλο.</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l-GR" sz="2400" b="1" dirty="0">
                    <a:effectLst/>
                    <a:latin typeface="Book Antiqua" panose="02040602050305030304" pitchFamily="18" charset="0"/>
                    <a:ea typeface="Times New Roman" panose="02020603050405020304" pitchFamily="18" charset="0"/>
                    <a:cs typeface="Times New Roman" panose="02020603050405020304" pitchFamily="18" charset="0"/>
                  </a:rPr>
                  <a:t>β)</a:t>
                </a: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Έχει μέτρο ίσο με το μέτρο της δύναμης που τείνει να προκαλέσει την σχετική κίνηση των εφαπτόμενων σωμάτων.</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indent="-228600">
                  <a:lnSpc>
                    <a:spcPct val="107000"/>
                  </a:lnSpc>
                  <a:spcAft>
                    <a:spcPts val="225"/>
                  </a:spcAft>
                </a:pP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γ</a:t>
                </a:r>
                <a:r>
                  <a:rPr lang="el-GR" sz="2400" b="1" dirty="0">
                    <a:effectLst/>
                    <a:latin typeface="Book Antiqua" panose="02040602050305030304" pitchFamily="18" charset="0"/>
                    <a:ea typeface="Times New Roman" panose="02020603050405020304" pitchFamily="18" charset="0"/>
                    <a:cs typeface="Times New Roman" panose="02020603050405020304" pitchFamily="18" charset="0"/>
                  </a:rPr>
                  <a:t>)</a:t>
                </a: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 Δεν έχει σταθερή τιμή αλλά η τιμή της αυξάνεται από την τιμή μηδέν  μέχρι την τιμή  </a:t>
                </a:r>
                <a:r>
                  <a:rPr lang="el-GR" sz="2400" dirty="0" err="1">
                    <a:effectLst/>
                    <a:latin typeface="Book Antiqua" panose="02040602050305030304" pitchFamily="18" charset="0"/>
                    <a:ea typeface="Times New Roman" panose="02020603050405020304" pitchFamily="18" charset="0"/>
                    <a:cs typeface="Times New Roman" panose="02020603050405020304" pitchFamily="18" charset="0"/>
                  </a:rPr>
                  <a:t>Τ</a:t>
                </a:r>
                <a:r>
                  <a:rPr lang="el-GR" sz="2400" baseline="-25000" dirty="0" err="1">
                    <a:effectLst/>
                    <a:latin typeface="Book Antiqua" panose="02040602050305030304" pitchFamily="18" charset="0"/>
                    <a:ea typeface="Times New Roman" panose="02020603050405020304" pitchFamily="18" charset="0"/>
                    <a:cs typeface="Times New Roman" panose="02020603050405020304" pitchFamily="18" charset="0"/>
                  </a:rPr>
                  <a:t>στ</a:t>
                </a:r>
                <a:r>
                  <a:rPr lang="el-GR" sz="2400" baseline="-25000" dirty="0">
                    <a:effectLst/>
                    <a:latin typeface="Book Antiqua" panose="02040602050305030304" pitchFamily="18" charset="0"/>
                    <a:ea typeface="Times New Roman" panose="02020603050405020304" pitchFamily="18" charset="0"/>
                    <a:cs typeface="Times New Roman" panose="02020603050405020304" pitchFamily="18" charset="0"/>
                  </a:rPr>
                  <a:t>,</a:t>
                </a:r>
                <a:r>
                  <a:rPr lang="en-US" sz="2400" baseline="-25000" dirty="0">
                    <a:effectLst/>
                    <a:latin typeface="Book Antiqua" panose="02040602050305030304" pitchFamily="18" charset="0"/>
                    <a:ea typeface="Times New Roman" panose="02020603050405020304" pitchFamily="18" charset="0"/>
                    <a:cs typeface="Times New Roman" panose="02020603050405020304" pitchFamily="18" charset="0"/>
                  </a:rPr>
                  <a:t>max</a:t>
                </a:r>
                <a:r>
                  <a:rPr lang="el-GR" sz="2400" dirty="0">
                    <a:effectLst/>
                    <a:latin typeface="Book Antiqua" panose="02040602050305030304" pitchFamily="18" charset="0"/>
                    <a:ea typeface="Times New Roman" panose="02020603050405020304" pitchFamily="18" charset="0"/>
                    <a:cs typeface="Times New Roman" panose="02020603050405020304" pitchFamily="18" charset="0"/>
                  </a:rPr>
                  <a:t>. Δηλαδή :</a:t>
                </a:r>
                <a:r>
                  <a:rPr lang="el-GR" sz="2400" b="1" dirty="0">
                    <a:effectLst/>
                    <a:latin typeface="Book Antiqua" panose="0204060205030503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l-GR" sz="2400" b="1"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𝟎</m:t>
                    </m:r>
                    <m:r>
                      <a:rPr lang="el-GR" sz="2400" b="1"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sSub>
                      <m:sSubPr>
                        <m:ctrlPr>
                          <a:rPr lang="el-GR" sz="2400" b="1" i="1">
                            <a:solidFill>
                              <a:srgbClr val="000000"/>
                            </a:solidFill>
                            <a:effectLst/>
                            <a:latin typeface="Cambria Math" panose="02040503050406030204" pitchFamily="18" charset="0"/>
                            <a:ea typeface="Calibri" panose="020F0502020204030204" pitchFamily="34" charset="0"/>
                            <a:cs typeface="Symbol" panose="05050102010706020507" pitchFamily="18" charset="2"/>
                          </a:rPr>
                        </m:ctrlPr>
                      </m:sSubPr>
                      <m:e>
                        <m:r>
                          <a:rPr lang="el-GR" sz="2400" b="1"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𝜯</m:t>
                        </m:r>
                      </m:e>
                      <m:sub>
                        <m:r>
                          <a:rPr lang="el-GR" sz="2400" b="1" i="1">
                            <a:solidFill>
                              <a:srgbClr val="000000"/>
                            </a:solidFill>
                            <a:effectLst/>
                            <a:latin typeface="Cambria Math" panose="02040503050406030204" pitchFamily="18" charset="0"/>
                            <a:ea typeface="Calibri" panose="020F0502020204030204" pitchFamily="34" charset="0"/>
                            <a:cs typeface="Symbol" panose="05050102010706020507" pitchFamily="18" charset="2"/>
                          </a:rPr>
                          <m:t>𝝈𝝉</m:t>
                        </m:r>
                      </m:sub>
                    </m:s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sSub>
                      <m:sSubPr>
                        <m:ctrlP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𝜯</m:t>
                        </m:r>
                      </m:e>
                      <m: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𝝈𝝉</m:t>
                        </m:r>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𝒎𝒂𝒙</m:t>
                        </m:r>
                      </m:sub>
                    </m:sSub>
                  </m:oMath>
                </a14:m>
                <a:r>
                  <a:rPr lang="el-GR" sz="2400" dirty="0">
                    <a:solidFill>
                      <a:srgbClr val="000000"/>
                    </a:solidFill>
                    <a:effectLst/>
                    <a:latin typeface="Book Antiqua" panose="02040602050305030304" pitchFamily="18" charset="0"/>
                    <a:ea typeface="Times New Roman" panose="02020603050405020304" pitchFamily="18" charset="0"/>
                    <a:cs typeface="Symbol" panose="05050102010706020507" pitchFamily="18" charset="2"/>
                  </a:rPr>
                  <a:t>Η μέγιστη στατική τριβή υπολογίζεται από τη σχέση </a:t>
                </a:r>
                <a:r>
                  <a:rPr lang="el-GR" sz="2400" dirty="0" smtClean="0">
                    <a:solidFill>
                      <a:srgbClr val="000000"/>
                    </a:solidFill>
                    <a:effectLst/>
                    <a:latin typeface="Book Antiqua" panose="02040602050305030304" pitchFamily="18" charset="0"/>
                    <a:ea typeface="Times New Roman" panose="02020603050405020304" pitchFamily="18" charset="0"/>
                    <a:cs typeface="Symbol" panose="05050102010706020507" pitchFamily="18" charset="2"/>
                  </a:rPr>
                  <a:t> :         </a:t>
                </a:r>
                <a14:m>
                  <m:oMath xmlns:m="http://schemas.openxmlformats.org/officeDocument/2006/math">
                    <m:sSub>
                      <m:sSubPr>
                        <m:ctrlP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𝜯</m:t>
                        </m:r>
                      </m:e>
                      <m: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𝝈𝝉</m:t>
                        </m:r>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𝒎𝒂𝒙</m:t>
                        </m:r>
                      </m:sub>
                    </m:s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m:t>
                    </m:r>
                    <m:sSub>
                      <m:sSubPr>
                        <m:ctrlP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𝝁</m:t>
                        </m:r>
                      </m:e>
                      <m: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𝝈</m:t>
                        </m:r>
                      </m:sub>
                    </m:sSub>
                    <m:r>
                      <a:rPr lang="el-GR" sz="2400" b="1"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𝜨</m:t>
                    </m:r>
                  </m:oMath>
                </a14:m>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indent="-228600">
                  <a:lnSpc>
                    <a:spcPct val="107000"/>
                  </a:lnSpc>
                  <a:spcAft>
                    <a:spcPts val="225"/>
                  </a:spcAft>
                </a:pPr>
                <a:r>
                  <a:rPr lang="el-GR" sz="2400" dirty="0" smtClean="0">
                    <a:solidFill>
                      <a:srgbClr val="000000"/>
                    </a:solidFill>
                    <a:effectLst/>
                    <a:latin typeface="Book Antiqua" panose="02040602050305030304" pitchFamily="18" charset="0"/>
                    <a:ea typeface="Times New Roman" panose="02020603050405020304" pitchFamily="18" charset="0"/>
                    <a:cs typeface="Symbol" panose="05050102010706020507" pitchFamily="18" charset="2"/>
                  </a:rPr>
                  <a:t>    όπου</a:t>
                </a:r>
                <a14:m>
                  <m:oMath xmlns:m="http://schemas.openxmlformats.org/officeDocument/2006/math">
                    <m:sSub>
                      <m:sSubPr>
                        <m:ctrlP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ctrlPr>
                      </m:sSubPr>
                      <m:e>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 </m:t>
                        </m:r>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𝜇</m:t>
                        </m:r>
                      </m:e>
                      <m:sub>
                        <m:r>
                          <a:rPr lang="el-GR" sz="2400" i="1">
                            <a:solidFill>
                              <a:srgbClr val="000000"/>
                            </a:solidFill>
                            <a:effectLst/>
                            <a:latin typeface="Cambria Math" panose="02040503050406030204" pitchFamily="18" charset="0"/>
                            <a:ea typeface="Times New Roman" panose="02020603050405020304" pitchFamily="18" charset="0"/>
                            <a:cs typeface="Symbol" panose="05050102010706020507" pitchFamily="18" charset="2"/>
                          </a:rPr>
                          <m:t>𝜎</m:t>
                        </m:r>
                      </m:sub>
                    </m:sSub>
                  </m:oMath>
                </a14:m>
                <a:r>
                  <a:rPr lang="el-GR" sz="2400" dirty="0">
                    <a:solidFill>
                      <a:srgbClr val="000000"/>
                    </a:solidFill>
                    <a:effectLst/>
                    <a:latin typeface="Book Antiqua" panose="02040602050305030304" pitchFamily="18" charset="0"/>
                    <a:ea typeface="Times New Roman" panose="02020603050405020304" pitchFamily="18" charset="0"/>
                    <a:cs typeface="Symbol" panose="05050102010706020507" pitchFamily="18" charset="2"/>
                  </a:rPr>
                  <a:t>    είναι ο συντελεστής στατικής τριβής ,που εκφράζει την εξάρτηση της από τη φύση των επιφανειών βρίσκονται σε επαφή</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62858" y="580571"/>
                <a:ext cx="10755086" cy="5721566"/>
              </a:xfrm>
              <a:prstGeom prst="rect">
                <a:avLst/>
              </a:prstGeom>
              <a:blipFill rotWithShape="0">
                <a:blip r:embed="rId2"/>
                <a:stretch>
                  <a:fillRect l="-907" t="-745" r="-1417" b="-1491"/>
                </a:stretch>
              </a:blipFill>
            </p:spPr>
            <p:txBody>
              <a:bodyPr/>
              <a:lstStyle/>
              <a:p>
                <a:r>
                  <a:rPr lang="el-GR">
                    <a:noFill/>
                  </a:rPr>
                  <a:t> </a:t>
                </a:r>
              </a:p>
            </p:txBody>
          </p:sp>
        </mc:Fallback>
      </mc:AlternateContent>
    </p:spTree>
    <p:extLst>
      <p:ext uri="{BB962C8B-B14F-4D97-AF65-F5344CB8AC3E}">
        <p14:creationId xmlns:p14="http://schemas.microsoft.com/office/powerpoint/2010/main" val="293941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4743" y="535669"/>
            <a:ext cx="6096000" cy="5504071"/>
          </a:xfrm>
          <a:prstGeom prst="rect">
            <a:avLst/>
          </a:prstGeom>
        </p:spPr>
        <p:txBody>
          <a:bodyPr>
            <a:spAutoFit/>
          </a:bodyPr>
          <a:lstStyle/>
          <a:p>
            <a:pPr marL="457200">
              <a:lnSpc>
                <a:spcPct val="107000"/>
              </a:lnSpc>
              <a:spcAft>
                <a:spcPts val="225"/>
              </a:spcAft>
            </a:pPr>
            <a:r>
              <a:rPr lang="el-GR" dirty="0" smtClean="0">
                <a:solidFill>
                  <a:srgbClr val="000000"/>
                </a:solidFill>
                <a:effectLst/>
                <a:latin typeface="Bookman Old Style" panose="02050604050505020204" pitchFamily="18" charset="0"/>
                <a:ea typeface="Times New Roman" panose="02020603050405020304" pitchFamily="18" charset="0"/>
                <a:cs typeface="Symbol" panose="05050102010706020507" pitchFamily="18" charset="2"/>
              </a:rPr>
              <a:t> </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225"/>
              </a:spcAft>
            </a:pPr>
            <a:r>
              <a:rPr lang="el-GR" sz="2400" b="1" dirty="0" smtClean="0">
                <a:solidFill>
                  <a:srgbClr val="000000"/>
                </a:solidFill>
                <a:latin typeface="Bookman Old Style" panose="02050604050505020204" pitchFamily="18" charset="0"/>
                <a:ea typeface="Times New Roman" panose="02020603050405020304" pitchFamily="18" charset="0"/>
                <a:cs typeface="Symbol" panose="05050102010706020507" pitchFamily="18" charset="2"/>
              </a:rPr>
              <a:t>Β. </a:t>
            </a:r>
            <a:r>
              <a:rPr lang="el-GR" sz="2400" b="1" dirty="0" smtClean="0">
                <a:solidFill>
                  <a:srgbClr val="000000"/>
                </a:solidFill>
                <a:effectLst/>
                <a:latin typeface="Bookman Old Style" panose="02050604050505020204" pitchFamily="18" charset="0"/>
                <a:ea typeface="Times New Roman" panose="02020603050405020304" pitchFamily="18" charset="0"/>
                <a:cs typeface="Symbol" panose="05050102010706020507" pitchFamily="18" charset="2"/>
              </a:rPr>
              <a:t>ΤΡΙΒΗ ΟΛΙΣΘΗΣΗΣ</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225"/>
              </a:spcAft>
            </a:pPr>
            <a:r>
              <a:rPr lang="el-GR" b="1" u="none" strike="noStrike" dirty="0" smtClean="0">
                <a:solidFill>
                  <a:srgbClr val="000000"/>
                </a:solidFill>
                <a:effectLst/>
                <a:latin typeface="Bookman Old Style" panose="02050604050505020204" pitchFamily="18" charset="0"/>
                <a:ea typeface="Times New Roman" panose="02020603050405020304" pitchFamily="18" charset="0"/>
                <a:cs typeface="Symbol" panose="05050102010706020507" pitchFamily="18" charset="2"/>
              </a:rPr>
              <a:t> </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Αν τώρα σύρουμε το παραλληλεπίπεδο σώμα του σχήματος έτσι ώστε να γλιστράει με σταθερή ταχύτητα, παρατηρούμε ότι η ένδειξη του δυναμόμετρου </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γίνεται λίγο μικρότερη </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της προηγούμενης της. Συμπεραίνουμε λοιπόν ότι  και η δύναμη της τριβής που αντιστέκεται στην κίνηση του σώματος (ολίσθηση) ως προς την οριζόντια επιφάνεια και λέγεται </a:t>
            </a: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τριβή ολίσθησης</a:t>
            </a: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 πρέπει να είναι </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μικρότερη της οριακής τριβής.</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3" name="Εικόνα 2"/>
          <p:cNvPicPr/>
          <p:nvPr/>
        </p:nvPicPr>
        <p:blipFill rotWithShape="1">
          <a:blip r:embed="rId2"/>
          <a:srcRect l="28912" t="24199" r="21769" b="47368"/>
          <a:stretch/>
        </p:blipFill>
        <p:spPr bwMode="auto">
          <a:xfrm>
            <a:off x="6850743" y="2569028"/>
            <a:ext cx="4688114" cy="1770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6084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4171" y="304800"/>
            <a:ext cx="10943772" cy="4340419"/>
          </a:xfrm>
          <a:prstGeom prst="rect">
            <a:avLst/>
          </a:prstGeom>
        </p:spPr>
        <p:txBody>
          <a:bodyPr wrap="square">
            <a:spAutoFit/>
          </a:bodyPr>
          <a:lstStyle/>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Αν επαναλάβουμε το πείραμα πολλές φορές, βάζοντας πάνω στο παραλληλεπίπεδο κάθε φορά και ένα διαφορετικό </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βάρος βρίσκουμε ότι </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τόσο η </a:t>
            </a:r>
            <a:r>
              <a:rPr lang="el-GR" sz="2400" b="1" u="sng" dirty="0" smtClean="0">
                <a:effectLst/>
                <a:latin typeface="Book Antiqua" panose="02040602050305030304" pitchFamily="18" charset="0"/>
                <a:ea typeface="Times New Roman" panose="02020603050405020304" pitchFamily="18" charset="0"/>
                <a:cs typeface="Times New Roman" panose="02020603050405020304" pitchFamily="18" charset="0"/>
              </a:rPr>
              <a:t>οριακή τριβή</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 όσο και η </a:t>
            </a:r>
            <a:r>
              <a:rPr lang="el-GR" sz="2400" b="1" u="sng" dirty="0" smtClean="0">
                <a:effectLst/>
                <a:latin typeface="Book Antiqua" panose="02040602050305030304" pitchFamily="18" charset="0"/>
                <a:ea typeface="Times New Roman" panose="02020603050405020304" pitchFamily="18" charset="0"/>
                <a:cs typeface="Times New Roman" panose="02020603050405020304" pitchFamily="18" charset="0"/>
              </a:rPr>
              <a:t>τριβή ολίσθησης </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αυξάνονται </a:t>
            </a:r>
            <a:r>
              <a:rPr lang="el-GR" sz="2400" b="1" u="sng" dirty="0" smtClean="0">
                <a:effectLst/>
                <a:latin typeface="Book Antiqua" panose="02040602050305030304" pitchFamily="18" charset="0"/>
                <a:ea typeface="Times New Roman" panose="02020603050405020304" pitchFamily="18" charset="0"/>
                <a:cs typeface="Times New Roman" panose="02020603050405020304" pitchFamily="18" charset="0"/>
              </a:rPr>
              <a:t>ανάλογα </a:t>
            </a:r>
            <a:r>
              <a:rPr lang="el-GR" sz="2400" u="sng" dirty="0" smtClean="0">
                <a:effectLst/>
                <a:latin typeface="Book Antiqua" panose="02040602050305030304" pitchFamily="18" charset="0"/>
                <a:ea typeface="Times New Roman" panose="02020603050405020304" pitchFamily="18" charset="0"/>
                <a:cs typeface="Times New Roman" panose="02020603050405020304" pitchFamily="18" charset="0"/>
              </a:rPr>
              <a:t>με την κάθετη δύναμη     (είναι πάντοτε Ν = Β).</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Μπορούμε λοιπόν να γράψουμε για την τριβή ολίσθησης:</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l-GR" sz="2400" b="1" dirty="0" smtClean="0">
                <a:effectLst/>
                <a:latin typeface="Book Antiqua" panose="02040602050305030304" pitchFamily="18" charset="0"/>
                <a:ea typeface="Times New Roman" panose="02020603050405020304" pitchFamily="18" charset="0"/>
                <a:cs typeface="Times New Roman" panose="02020603050405020304" pitchFamily="18" charset="0"/>
              </a:rPr>
              <a:t>Τ = </a:t>
            </a:r>
            <a:r>
              <a:rPr lang="el-GR" sz="2400" b="1" dirty="0" err="1" smtClean="0">
                <a:effectLst/>
                <a:latin typeface="Book Antiqua" panose="02040602050305030304" pitchFamily="18" charset="0"/>
                <a:ea typeface="Times New Roman" panose="02020603050405020304" pitchFamily="18" charset="0"/>
                <a:cs typeface="Times New Roman" panose="02020603050405020304" pitchFamily="18" charset="0"/>
              </a:rPr>
              <a:t>μΝ</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Όπου  :     Τ είναι η τριβή ολίσθησης,</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                  μ ο συντελεστής αναλογίας που ονομάζουμε συντελεστή τριβής </a:t>
            </a:r>
          </a:p>
          <a:p>
            <a:pPr>
              <a:lnSpc>
                <a:spcPct val="107000"/>
              </a:lnSpc>
              <a:spcAft>
                <a:spcPts val="0"/>
              </a:spcAft>
            </a:pPr>
            <a:r>
              <a:rPr lang="el-GR" sz="2400" dirty="0">
                <a:latin typeface="Book Antiqua" panose="02040602050305030304" pitchFamily="18" charset="0"/>
                <a:ea typeface="Times New Roman" panose="02020603050405020304" pitchFamily="18" charset="0"/>
                <a:cs typeface="Times New Roman" panose="02020603050405020304" pitchFamily="18" charset="0"/>
              </a:rPr>
              <a:t> </a:t>
            </a:r>
            <a:r>
              <a:rPr lang="el-GR" sz="2400" dirty="0" smtClean="0">
                <a:latin typeface="Book Antiqua" panose="02040602050305030304" pitchFamily="18" charset="0"/>
                <a:ea typeface="Times New Roman" panose="02020603050405020304" pitchFamily="18" charset="0"/>
                <a:cs typeface="Times New Roman" panose="02020603050405020304" pitchFamily="18" charset="0"/>
              </a:rPr>
              <a:t>                     ολίσθησης</a:t>
            </a:r>
          </a:p>
          <a:p>
            <a:pPr>
              <a:lnSpc>
                <a:spcPct val="107000"/>
              </a:lnSpc>
              <a:spcAft>
                <a:spcPts val="0"/>
              </a:spcAft>
            </a:pPr>
            <a:r>
              <a:rPr lang="el-GR" sz="2400" dirty="0" smtClean="0">
                <a:effectLst/>
                <a:latin typeface="Book Antiqua" panose="02040602050305030304" pitchFamily="18" charset="0"/>
                <a:ea typeface="Times New Roman" panose="02020603050405020304" pitchFamily="18" charset="0"/>
                <a:cs typeface="Times New Roman" panose="02020603050405020304" pitchFamily="18" charset="0"/>
              </a:rPr>
              <a:t> και          Ν η κάθετη δύναμη με την οποία συμπιέζονται οι επιφάνειες.</a:t>
            </a:r>
            <a:endParaRPr lang="el-GR" sz="2400" dirty="0" smtClean="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0"/>
              </a:spcAft>
            </a:pPr>
            <a:r>
              <a:rPr lang="el-GR" dirty="0" smtClean="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rotWithShape="1">
          <a:blip r:embed="rId2"/>
          <a:srcRect t="48576"/>
          <a:stretch/>
        </p:blipFill>
        <p:spPr>
          <a:xfrm>
            <a:off x="3418056" y="4645219"/>
            <a:ext cx="3708458" cy="1440826"/>
          </a:xfrm>
          <a:prstGeom prst="rect">
            <a:avLst/>
          </a:prstGeom>
        </p:spPr>
      </p:pic>
    </p:spTree>
    <p:extLst>
      <p:ext uri="{BB962C8B-B14F-4D97-AF65-F5344CB8AC3E}">
        <p14:creationId xmlns:p14="http://schemas.microsoft.com/office/powerpoint/2010/main" val="496881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738</Words>
  <Application>Microsoft Office PowerPoint</Application>
  <PresentationFormat>Ευρεία οθόνη</PresentationFormat>
  <Paragraphs>87</Paragraphs>
  <Slides>17</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17</vt:i4>
      </vt:variant>
    </vt:vector>
  </HeadingPairs>
  <TitlesOfParts>
    <vt:vector size="31" baseType="lpstr">
      <vt:lpstr>Arial</vt:lpstr>
      <vt:lpstr>Book Antiqua</vt:lpstr>
      <vt:lpstr>Bookman Old Style</vt:lpstr>
      <vt:lpstr>Calibri</vt:lpstr>
      <vt:lpstr>Calibri Light</vt:lpstr>
      <vt:lpstr>Cambria Math</vt:lpstr>
      <vt:lpstr>CMMI10</vt:lpstr>
      <vt:lpstr>CMR10</vt:lpstr>
      <vt:lpstr>CMUSerif-Roman</vt:lpstr>
      <vt:lpstr>Symbol</vt:lpstr>
      <vt:lpstr>Times New Roman</vt:lpstr>
      <vt:lpstr>Verdana</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ΕΦΑΡΜΟΓΗ</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κατερινα</dc:creator>
  <cp:lastModifiedBy>κατερινα</cp:lastModifiedBy>
  <cp:revision>38</cp:revision>
  <dcterms:created xsi:type="dcterms:W3CDTF">2020-04-10T10:17:15Z</dcterms:created>
  <dcterms:modified xsi:type="dcterms:W3CDTF">2020-04-14T12:00:48Z</dcterms:modified>
  <cp:contentStatus/>
</cp:coreProperties>
</file>