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9" r:id="rId2"/>
    <p:sldId id="256" r:id="rId3"/>
    <p:sldId id="258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80" r:id="rId13"/>
    <p:sldId id="267" r:id="rId14"/>
    <p:sldId id="269" r:id="rId15"/>
    <p:sldId id="270" r:id="rId16"/>
    <p:sldId id="271" r:id="rId17"/>
    <p:sldId id="272" r:id="rId18"/>
    <p:sldId id="273" r:id="rId19"/>
    <p:sldId id="281" r:id="rId20"/>
    <p:sldId id="274" r:id="rId21"/>
    <p:sldId id="275" r:id="rId22"/>
    <p:sldId id="276" r:id="rId23"/>
    <p:sldId id="277" r:id="rId24"/>
    <p:sldId id="278" r:id="rId25"/>
    <p:sldId id="282" r:id="rId26"/>
    <p:sldId id="279" r:id="rId2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61255-B31A-498F-AD42-52D55BC636EF}" type="datetimeFigureOut">
              <a:rPr lang="el-GR" smtClean="0"/>
              <a:pPr/>
              <a:t>16/9/2020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FD46E-2AF3-4E5D-A270-20D6CA39818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D46E-2AF3-4E5D-A270-20D6CA398181}" type="slidenum">
              <a:rPr lang="el-GR" smtClean="0"/>
              <a:pPr/>
              <a:t>17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A3CF-DCAD-4A00-B4EF-DA056D79A69E}" type="datetimeFigureOut">
              <a:rPr lang="el-GR" smtClean="0"/>
              <a:pPr/>
              <a:t>16/9/2020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1514-0D27-4513-A300-983CBFC20D8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A3CF-DCAD-4A00-B4EF-DA056D79A69E}" type="datetimeFigureOut">
              <a:rPr lang="el-GR" smtClean="0"/>
              <a:pPr/>
              <a:t>16/9/2020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1514-0D27-4513-A300-983CBFC20D8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A3CF-DCAD-4A00-B4EF-DA056D79A69E}" type="datetimeFigureOut">
              <a:rPr lang="el-GR" smtClean="0"/>
              <a:pPr/>
              <a:t>16/9/2020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1514-0D27-4513-A300-983CBFC20D8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A3CF-DCAD-4A00-B4EF-DA056D79A69E}" type="datetimeFigureOut">
              <a:rPr lang="el-GR" smtClean="0"/>
              <a:pPr/>
              <a:t>16/9/2020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1514-0D27-4513-A300-983CBFC20D8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A3CF-DCAD-4A00-B4EF-DA056D79A69E}" type="datetimeFigureOut">
              <a:rPr lang="el-GR" smtClean="0"/>
              <a:pPr/>
              <a:t>16/9/2020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1514-0D27-4513-A300-983CBFC20D8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A3CF-DCAD-4A00-B4EF-DA056D79A69E}" type="datetimeFigureOut">
              <a:rPr lang="el-GR" smtClean="0"/>
              <a:pPr/>
              <a:t>16/9/2020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1514-0D27-4513-A300-983CBFC20D8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A3CF-DCAD-4A00-B4EF-DA056D79A69E}" type="datetimeFigureOut">
              <a:rPr lang="el-GR" smtClean="0"/>
              <a:pPr/>
              <a:t>16/9/2020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1514-0D27-4513-A300-983CBFC20D8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A3CF-DCAD-4A00-B4EF-DA056D79A69E}" type="datetimeFigureOut">
              <a:rPr lang="el-GR" smtClean="0"/>
              <a:pPr/>
              <a:t>16/9/2020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1514-0D27-4513-A300-983CBFC20D8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A3CF-DCAD-4A00-B4EF-DA056D79A69E}" type="datetimeFigureOut">
              <a:rPr lang="el-GR" smtClean="0"/>
              <a:pPr/>
              <a:t>16/9/2020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1514-0D27-4513-A300-983CBFC20D8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A3CF-DCAD-4A00-B4EF-DA056D79A69E}" type="datetimeFigureOut">
              <a:rPr lang="el-GR" smtClean="0"/>
              <a:pPr/>
              <a:t>16/9/2020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1514-0D27-4513-A300-983CBFC20D8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A3CF-DCAD-4A00-B4EF-DA056D79A69E}" type="datetimeFigureOut">
              <a:rPr lang="el-GR" smtClean="0"/>
              <a:pPr/>
              <a:t>16/9/2020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1514-0D27-4513-A300-983CBFC20D8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2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5A3CF-DCAD-4A00-B4EF-DA056D79A69E}" type="datetimeFigureOut">
              <a:rPr lang="el-GR" smtClean="0"/>
              <a:pPr/>
              <a:t>16/9/2020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21514-0D27-4513-A300-983CBFC20D8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gif"/><Relationship Id="rId3" Type="http://schemas.openxmlformats.org/officeDocument/2006/relationships/image" Target="../media/image51.png"/><Relationship Id="rId7" Type="http://schemas.openxmlformats.org/officeDocument/2006/relationships/image" Target="../media/image55.gif"/><Relationship Id="rId12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ublic.health.oregon.gov/healthyenvironments/radiationprotection/publishingimages/images/atom.jpg"/>
          <p:cNvPicPr>
            <a:picLocks noChangeAspect="1" noChangeArrowheads="1"/>
          </p:cNvPicPr>
          <p:nvPr/>
        </p:nvPicPr>
        <p:blipFill>
          <a:blip r:embed="rId2" cstate="print">
            <a:lum bright="1000" contrast="-10000"/>
          </a:blip>
          <a:srcRect/>
          <a:stretch>
            <a:fillRect/>
          </a:stretch>
        </p:blipFill>
        <p:spPr bwMode="auto">
          <a:xfrm>
            <a:off x="1763688" y="1628800"/>
            <a:ext cx="5760640" cy="4008157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060432" cy="1470025"/>
          </a:xfrm>
        </p:spPr>
        <p:txBody>
          <a:bodyPr>
            <a:noAutofit/>
          </a:bodyPr>
          <a:lstStyle/>
          <a:p>
            <a:r>
              <a:rPr lang="el-GR" sz="6600" b="1" dirty="0" smtClean="0">
                <a:latin typeface="Segoe Script" pitchFamily="34" charset="0"/>
              </a:rPr>
              <a:t>Σύσταση της ύλης</a:t>
            </a:r>
            <a:endParaRPr lang="el-GR" sz="6600" b="1" dirty="0">
              <a:latin typeface="Segoe Scrip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580526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latin typeface="Segoe Script" pitchFamily="34" charset="0"/>
              </a:rPr>
              <a:t>Άτομα   -   Μόρια   -   Ιόντα</a:t>
            </a:r>
            <a:endParaRPr lang="el-GR" sz="3600" b="1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098576" cy="634082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latin typeface="Segoe Script" pitchFamily="34" charset="0"/>
              </a:rPr>
              <a:t>1930 </a:t>
            </a:r>
            <a:endParaRPr lang="el-GR" dirty="0">
              <a:latin typeface="Segoe Script" pitchFamily="34" charset="0"/>
            </a:endParaRPr>
          </a:p>
        </p:txBody>
      </p:sp>
      <p:pic>
        <p:nvPicPr>
          <p:cNvPr id="22530" name="Picture 2" descr="http://www.nobelprize.org/nobel_prizes/physics/laureates/1935/chadwi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2672225" cy="374441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491880" y="764704"/>
            <a:ext cx="52565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Segoe Script" pitchFamily="34" charset="0"/>
              </a:rPr>
              <a:t>J. Chadwick</a:t>
            </a:r>
          </a:p>
          <a:p>
            <a:pPr algn="ctr"/>
            <a:r>
              <a:rPr lang="el-GR" sz="2400" dirty="0" smtClean="0">
                <a:latin typeface="Segoe Script" pitchFamily="34" charset="0"/>
              </a:rPr>
              <a:t>Βραβείο Νόμπελ Φυσικής 1935</a:t>
            </a:r>
            <a:endParaRPr lang="el-GR" sz="2400" dirty="0">
              <a:latin typeface="Segoe Scrip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872" y="2132856"/>
            <a:ext cx="54726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egoe Script" pitchFamily="34" charset="0"/>
              </a:rPr>
              <a:t>“</a:t>
            </a:r>
            <a:r>
              <a:rPr lang="el-GR" sz="2400" dirty="0" smtClean="0">
                <a:latin typeface="Segoe Script" pitchFamily="34" charset="0"/>
              </a:rPr>
              <a:t>Τα ηλεκτρόνια και τα πρωτόνια δεν είναι τα μοναδικά σωματίδια από τα οποία αποτελείται η ύλη! Υπάρχει ένα ακόμη είδος σωματιδίου που έχει μέγεθος περίπου όσο το πρωτόνιο αλλά δεν έχει ηλεκτρικό φορτίο, είναι ουδέτερο! Τα σωματίδια αυτά θα ονομάζονται ΝΕΤΡΟΝΙΑ.</a:t>
            </a:r>
            <a:r>
              <a:rPr lang="en-US" sz="2400" dirty="0" smtClean="0">
                <a:latin typeface="Segoe Script" pitchFamily="34" charset="0"/>
              </a:rPr>
              <a:t>”</a:t>
            </a:r>
            <a:endParaRPr lang="el-GR" sz="2400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Smike\Documents\Σχολείο\eikones\esot 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051550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el-GR" sz="3200" dirty="0" smtClean="0">
                <a:latin typeface="Segoe Script" pitchFamily="34" charset="0"/>
              </a:rPr>
              <a:t>Τα άτομα είναι τόσο μικρά που δε φαίνονται ούτε με γυμνό μάτι ούτε με απλό μικροσκόπιο.</a:t>
            </a:r>
            <a:endParaRPr lang="el-GR" sz="3200" dirty="0">
              <a:latin typeface="Segoe Scrip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44824"/>
            <a:ext cx="8841160" cy="2016224"/>
          </a:xfrm>
        </p:spPr>
        <p:txBody>
          <a:bodyPr/>
          <a:lstStyle/>
          <a:p>
            <a:pPr algn="ctr">
              <a:buNone/>
            </a:pPr>
            <a:r>
              <a:rPr lang="el-GR" dirty="0" smtClean="0">
                <a:latin typeface="Segoe Script" pitchFamily="34" charset="0"/>
              </a:rPr>
              <a:t>Οι μόνες εικόνες που έχουμε από  άτομα είναι με ηλεκτρονικό μικροσκόπιο.</a:t>
            </a:r>
            <a:endParaRPr lang="el-GR" dirty="0">
              <a:latin typeface="Segoe Script" pitchFamily="34" charset="0"/>
            </a:endParaRPr>
          </a:p>
        </p:txBody>
      </p:sp>
      <p:pic>
        <p:nvPicPr>
          <p:cNvPr id="38914" name="Picture 2" descr="C:\Users\Smike\Documents\Σχολείο\eikones\Real_graphe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96952"/>
            <a:ext cx="4104456" cy="3655708"/>
          </a:xfrm>
          <a:prstGeom prst="rect">
            <a:avLst/>
          </a:prstGeom>
          <a:noFill/>
        </p:spPr>
      </p:pic>
      <p:pic>
        <p:nvPicPr>
          <p:cNvPr id="38915" name="Picture 3" descr="C:\Users\Smike\Documents\Σχολείο\eikones\a09_p19_l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985402"/>
            <a:ext cx="3168352" cy="3676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Callout 14"/>
          <p:cNvSpPr/>
          <p:nvPr/>
        </p:nvSpPr>
        <p:spPr>
          <a:xfrm>
            <a:off x="6948264" y="1196752"/>
            <a:ext cx="1656184" cy="1008112"/>
          </a:xfrm>
          <a:prstGeom prst="wedgeEllipseCallout">
            <a:avLst>
              <a:gd name="adj1" fmla="val 1660"/>
              <a:gd name="adj2" fmla="val 7817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Oval Callout 13"/>
          <p:cNvSpPr/>
          <p:nvPr/>
        </p:nvSpPr>
        <p:spPr>
          <a:xfrm>
            <a:off x="3995936" y="188640"/>
            <a:ext cx="2952328" cy="648072"/>
          </a:xfrm>
          <a:prstGeom prst="wedgeEllipseCallout">
            <a:avLst>
              <a:gd name="adj1" fmla="val 3508"/>
              <a:gd name="adj2" fmla="val 65984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Oval Callout 12"/>
          <p:cNvSpPr/>
          <p:nvPr/>
        </p:nvSpPr>
        <p:spPr>
          <a:xfrm>
            <a:off x="1691680" y="188640"/>
            <a:ext cx="1656184" cy="648072"/>
          </a:xfrm>
          <a:prstGeom prst="wedgeEllipseCallout">
            <a:avLst>
              <a:gd name="adj1" fmla="val 26911"/>
              <a:gd name="adj2" fmla="val 59802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980728"/>
            <a:ext cx="2160240" cy="2036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2564904"/>
            <a:ext cx="443397" cy="42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980728"/>
            <a:ext cx="2088232" cy="2036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3140968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Segoe Script" pitchFamily="34" charset="0"/>
              </a:rPr>
              <a:t>Ονομα:         Πρωτόνιο         Νετρόνιο      Ηλεκτρόνιο</a:t>
            </a:r>
          </a:p>
          <a:p>
            <a:r>
              <a:rPr lang="el-GR" sz="2400" b="1" dirty="0" smtClean="0">
                <a:latin typeface="Segoe Script" pitchFamily="34" charset="0"/>
              </a:rPr>
              <a:t>Σύμβολο:         </a:t>
            </a:r>
            <a:r>
              <a:rPr lang="en-US" sz="2400" b="1" dirty="0" smtClean="0">
                <a:latin typeface="Segoe Script" pitchFamily="34" charset="0"/>
              </a:rPr>
              <a:t>  </a:t>
            </a:r>
            <a:r>
              <a:rPr lang="en-US" sz="2400" b="1" dirty="0" smtClean="0">
                <a:latin typeface="Britannic Bold" pitchFamily="34" charset="0"/>
              </a:rPr>
              <a:t>p                     </a:t>
            </a:r>
            <a:r>
              <a:rPr lang="el-GR" sz="2400" b="1" dirty="0" smtClean="0">
                <a:latin typeface="Britannic Bold" pitchFamily="34" charset="0"/>
              </a:rPr>
              <a:t>   </a:t>
            </a:r>
            <a:r>
              <a:rPr lang="en-US" sz="2400" b="1" dirty="0" smtClean="0">
                <a:latin typeface="Britannic Bold" pitchFamily="34" charset="0"/>
              </a:rPr>
              <a:t>   n              </a:t>
            </a:r>
            <a:r>
              <a:rPr lang="el-GR" sz="2400" b="1" dirty="0" smtClean="0">
                <a:latin typeface="Britannic Bold" pitchFamily="34" charset="0"/>
              </a:rPr>
              <a:t>  </a:t>
            </a:r>
            <a:r>
              <a:rPr lang="en-US" sz="2400" b="1" dirty="0" smtClean="0">
                <a:latin typeface="Britannic Bold" pitchFamily="34" charset="0"/>
              </a:rPr>
              <a:t>      e</a:t>
            </a:r>
            <a:endParaRPr lang="el-GR" sz="2400" b="1" dirty="0" smtClean="0">
              <a:latin typeface="Segoe Script" pitchFamily="34" charset="0"/>
            </a:endParaRPr>
          </a:p>
          <a:p>
            <a:endParaRPr lang="el-GR" sz="2400" b="1" dirty="0" smtClean="0">
              <a:latin typeface="Segoe Script" pitchFamily="34" charset="0"/>
            </a:endParaRPr>
          </a:p>
          <a:p>
            <a:r>
              <a:rPr lang="el-GR" sz="2400" b="1" dirty="0" smtClean="0">
                <a:latin typeface="Segoe Script" pitchFamily="34" charset="0"/>
              </a:rPr>
              <a:t>Φορτίο:</a:t>
            </a:r>
            <a:r>
              <a:rPr lang="en-US" sz="2400" b="1" dirty="0" smtClean="0">
                <a:latin typeface="Segoe Script" pitchFamily="34" charset="0"/>
              </a:rPr>
              <a:t>      </a:t>
            </a:r>
            <a:r>
              <a:rPr lang="el-GR" sz="2400" b="1" dirty="0" smtClean="0">
                <a:latin typeface="Segoe Script" pitchFamily="34" charset="0"/>
              </a:rPr>
              <a:t>Θετικό (+)       Ουδέτερο (0)   Αρνητικό (-)</a:t>
            </a:r>
          </a:p>
          <a:p>
            <a:endParaRPr lang="el-GR" sz="2400" b="1" dirty="0" smtClean="0">
              <a:latin typeface="Segoe Script" pitchFamily="34" charset="0"/>
            </a:endParaRPr>
          </a:p>
          <a:p>
            <a:r>
              <a:rPr lang="el-GR" sz="2400" b="1" dirty="0" smtClean="0">
                <a:latin typeface="Segoe Script" pitchFamily="34" charset="0"/>
              </a:rPr>
              <a:t>Θέση:       Στον πυρήνα   Στον πυρήνα   Γύρω από τον </a:t>
            </a:r>
          </a:p>
          <a:p>
            <a:r>
              <a:rPr lang="el-GR" sz="2400" b="1" dirty="0" smtClean="0">
                <a:latin typeface="Segoe Script" pitchFamily="34" charset="0"/>
              </a:rPr>
              <a:t>                                                         πυρήνα</a:t>
            </a:r>
          </a:p>
          <a:p>
            <a:endParaRPr lang="el-GR" sz="2400" b="1" dirty="0" smtClean="0">
              <a:latin typeface="Segoe Script" pitchFamily="34" charset="0"/>
            </a:endParaRPr>
          </a:p>
          <a:p>
            <a:r>
              <a:rPr lang="el-GR" sz="2400" b="1" dirty="0" smtClean="0">
                <a:latin typeface="Segoe Script" pitchFamily="34" charset="0"/>
              </a:rPr>
              <a:t>Μάζα:              1                   1         ~1800 φορές</a:t>
            </a:r>
          </a:p>
          <a:p>
            <a:r>
              <a:rPr lang="el-GR" sz="2400" b="1" dirty="0" smtClean="0">
                <a:latin typeface="Segoe Script" pitchFamily="34" charset="0"/>
              </a:rPr>
              <a:t>                                                       μικρότερο</a:t>
            </a:r>
          </a:p>
          <a:p>
            <a:endParaRPr lang="el-GR" sz="2400" b="1" dirty="0">
              <a:latin typeface="Segoe Scrip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704" y="260648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Segoe Script" pitchFamily="34" charset="0"/>
              </a:rPr>
              <a:t>ΝΑΙ !!!</a:t>
            </a:r>
            <a:endParaRPr lang="el-GR" sz="2800" dirty="0">
              <a:latin typeface="Segoe Scrip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9952" y="332656"/>
            <a:ext cx="2505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latin typeface="Segoe Script" pitchFamily="34" charset="0"/>
              </a:rPr>
              <a:t> Σκασίλα μου…</a:t>
            </a:r>
            <a:endParaRPr lang="el-GR" sz="2400" dirty="0">
              <a:latin typeface="Segoe Scrip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8264" y="141277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Segoe Script" pitchFamily="34" charset="0"/>
              </a:rPr>
              <a:t>Μου τη δίνει η Χημεία!</a:t>
            </a:r>
            <a:endParaRPr lang="el-GR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260648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>
                <a:latin typeface="Segoe Script" pitchFamily="34" charset="0"/>
              </a:rPr>
              <a:t>Ταυτότητα των Ατόμων</a:t>
            </a:r>
            <a:endParaRPr lang="el-GR" sz="3600" dirty="0">
              <a:latin typeface="Segoe Scrip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836712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Segoe Script" pitchFamily="34" charset="0"/>
              </a:rPr>
              <a:t> 1. Πώς περιγράφουμε τι περιέχει ένα άτομο;</a:t>
            </a:r>
            <a:endParaRPr lang="el-GR" sz="2800" dirty="0">
              <a:latin typeface="Segoe Scrip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26876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Segoe Script" pitchFamily="34" charset="0"/>
              </a:rPr>
              <a:t>Για να περιγράψουμε ένα άτομο χρειάζεται ο αριθμός των πρωτονίων, των νετρονίων και των ηλεκτρονίων του. </a:t>
            </a:r>
          </a:p>
          <a:p>
            <a:r>
              <a:rPr lang="el-GR" sz="2400" dirty="0" smtClean="0">
                <a:latin typeface="Segoe Script" pitchFamily="34" charset="0"/>
              </a:rPr>
              <a:t>Σε αυτό μας βοηθούν δυο αριθμοί:</a:t>
            </a:r>
            <a:endParaRPr lang="el-GR" sz="2400" dirty="0">
              <a:latin typeface="Segoe Scrip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420888"/>
            <a:ext cx="723629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latin typeface="Segoe Script" pitchFamily="34" charset="0"/>
              </a:rPr>
              <a:t>ΑΤΟΜΙΚΟΣ ΑΡΙΘΜΟΣ</a:t>
            </a:r>
            <a:r>
              <a:rPr lang="el-GR" sz="2800" dirty="0" smtClean="0">
                <a:latin typeface="Segoe Script" pitchFamily="34" charset="0"/>
              </a:rPr>
              <a:t>: σύμβολο (Ζ)</a:t>
            </a:r>
          </a:p>
          <a:p>
            <a:r>
              <a:rPr lang="el-GR" sz="2400" dirty="0" smtClean="0">
                <a:latin typeface="Segoe Script" pitchFamily="34" charset="0"/>
              </a:rPr>
              <a:t>Μας λέει πόσα πρωτόνια (</a:t>
            </a:r>
            <a:r>
              <a:rPr lang="en-US" sz="2400" dirty="0" smtClean="0">
                <a:latin typeface="Segoe Script" pitchFamily="34" charset="0"/>
              </a:rPr>
              <a:t>p) </a:t>
            </a:r>
            <a:r>
              <a:rPr lang="el-GR" sz="2400" dirty="0" smtClean="0">
                <a:latin typeface="Segoe Script" pitchFamily="34" charset="0"/>
              </a:rPr>
              <a:t>έχει ένα άτομο.</a:t>
            </a:r>
          </a:p>
          <a:p>
            <a:r>
              <a:rPr lang="el-GR" sz="2400" dirty="0" smtClean="0">
                <a:latin typeface="Segoe Script" pitchFamily="34" charset="0"/>
              </a:rPr>
              <a:t>Όμως ένα άτομο έχει ίδιο αριθμό πρωτονίων και ηλεκτρονίων αφού είναι ηλεκτρικά ουδέτερο άρα ξέρουμε και πόσα ηλεκτρόνια </a:t>
            </a:r>
            <a:r>
              <a:rPr lang="en-US" sz="2400" dirty="0" smtClean="0">
                <a:latin typeface="Segoe Script" pitchFamily="34" charset="0"/>
              </a:rPr>
              <a:t>(e) </a:t>
            </a:r>
            <a:r>
              <a:rPr lang="el-GR" sz="2400" dirty="0" smtClean="0">
                <a:latin typeface="Segoe Script" pitchFamily="34" charset="0"/>
              </a:rPr>
              <a:t>έχει το άτομο.</a:t>
            </a:r>
            <a:endParaRPr lang="el-GR" sz="2400" dirty="0">
              <a:latin typeface="Segoe Scrip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725144"/>
            <a:ext cx="673224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latin typeface="Segoe Script" pitchFamily="34" charset="0"/>
              </a:rPr>
              <a:t>ΜΑΖΙΚΟΣ ΑΡΙΘΜΟΣ</a:t>
            </a:r>
            <a:r>
              <a:rPr lang="el-GR" sz="2800" dirty="0" smtClean="0">
                <a:latin typeface="Segoe Script" pitchFamily="34" charset="0"/>
              </a:rPr>
              <a:t>: σύμβολο (Α)</a:t>
            </a:r>
          </a:p>
          <a:p>
            <a:r>
              <a:rPr lang="el-GR" sz="2400" dirty="0" smtClean="0">
                <a:latin typeface="Segoe Script" pitchFamily="34" charset="0"/>
              </a:rPr>
              <a:t>Μας λέει πόσα είναι τα πρωτόνια και τα νετρόνια μαζί. Επομένως αν αφαιρέσουμε από τον Μαζικό αριθμό τον Ατομικό βρίσκουμε τα Νετρόνια (</a:t>
            </a:r>
            <a:r>
              <a:rPr lang="en-US" sz="2400" dirty="0" smtClean="0">
                <a:latin typeface="Segoe Script" pitchFamily="34" charset="0"/>
              </a:rPr>
              <a:t>n).</a:t>
            </a:r>
            <a:endParaRPr lang="el-GR" sz="2400" dirty="0">
              <a:latin typeface="Segoe Script" pitchFamily="34" charset="0"/>
            </a:endParaRPr>
          </a:p>
        </p:txBody>
      </p:sp>
      <p:pic>
        <p:nvPicPr>
          <p:cNvPr id="27650" name="Picture 2" descr="C:\Users\Smike\Documents\Σχολείο\eikones\a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2420888"/>
            <a:ext cx="1584176" cy="1545538"/>
          </a:xfrm>
          <a:prstGeom prst="rect">
            <a:avLst/>
          </a:prstGeom>
          <a:noFill/>
        </p:spPr>
      </p:pic>
      <p:pic>
        <p:nvPicPr>
          <p:cNvPr id="27651" name="Picture 3" descr="C:\Users\Smike\Documents\Σχολείο\eikones\az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1380" y="4797152"/>
            <a:ext cx="2210934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143000"/>
          </a:xfrm>
        </p:spPr>
        <p:txBody>
          <a:bodyPr>
            <a:noAutofit/>
          </a:bodyPr>
          <a:lstStyle/>
          <a:p>
            <a:r>
              <a:rPr lang="el-GR" sz="3200" dirty="0" smtClean="0">
                <a:latin typeface="Segoe Script" pitchFamily="34" charset="0"/>
              </a:rPr>
              <a:t>Έχουμε ένα καλάθι που έχει μήλα και αχλάδια. Τα μήλα είναι 11. Τα φρούτα στο καλάθι είναι 21. Πόσα είναι τα αχλάδια;</a:t>
            </a:r>
            <a:endParaRPr lang="el-GR" sz="3200" dirty="0">
              <a:latin typeface="Segoe Script" pitchFamily="34" charset="0"/>
            </a:endParaRPr>
          </a:p>
        </p:txBody>
      </p:sp>
      <p:pic>
        <p:nvPicPr>
          <p:cNvPr id="26626" name="Picture 2" descr="C:\Users\Smike\Documents\Σχολείο\eikones\ap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132856"/>
            <a:ext cx="1152127" cy="1230065"/>
          </a:xfrm>
          <a:prstGeom prst="rect">
            <a:avLst/>
          </a:prstGeom>
          <a:noFill/>
        </p:spPr>
      </p:pic>
      <p:pic>
        <p:nvPicPr>
          <p:cNvPr id="26627" name="Picture 3" descr="C:\Users\Smike\Documents\Σχολείο\eikones\pe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132856"/>
            <a:ext cx="864096" cy="1249247"/>
          </a:xfrm>
          <a:prstGeom prst="rect">
            <a:avLst/>
          </a:prstGeom>
          <a:noFill/>
        </p:spPr>
      </p:pic>
      <p:pic>
        <p:nvPicPr>
          <p:cNvPr id="6" name="Picture 2" descr="C:\Users\Smike\Documents\Σχολείο\eikones\ap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132856"/>
            <a:ext cx="1152127" cy="1230065"/>
          </a:xfrm>
          <a:prstGeom prst="rect">
            <a:avLst/>
          </a:prstGeom>
          <a:noFill/>
        </p:spPr>
      </p:pic>
      <p:pic>
        <p:nvPicPr>
          <p:cNvPr id="7" name="Picture 2" descr="C:\Users\Smike\Documents\Σχολείο\eikones\ap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132856"/>
            <a:ext cx="1152127" cy="1230065"/>
          </a:xfrm>
          <a:prstGeom prst="rect">
            <a:avLst/>
          </a:prstGeom>
          <a:noFill/>
        </p:spPr>
      </p:pic>
      <p:pic>
        <p:nvPicPr>
          <p:cNvPr id="8" name="Picture 2" descr="C:\Users\Smike\Documents\Σχολείο\eikones\ap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356992"/>
            <a:ext cx="1152127" cy="1230065"/>
          </a:xfrm>
          <a:prstGeom prst="rect">
            <a:avLst/>
          </a:prstGeom>
          <a:noFill/>
        </p:spPr>
      </p:pic>
      <p:pic>
        <p:nvPicPr>
          <p:cNvPr id="9" name="Picture 2" descr="C:\Users\Smike\Documents\Σχολείο\eikones\ap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356992"/>
            <a:ext cx="1152127" cy="1230065"/>
          </a:xfrm>
          <a:prstGeom prst="rect">
            <a:avLst/>
          </a:prstGeom>
          <a:noFill/>
        </p:spPr>
      </p:pic>
      <p:pic>
        <p:nvPicPr>
          <p:cNvPr id="10" name="Picture 2" descr="C:\Users\Smike\Documents\Σχολείο\eikones\ap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356992"/>
            <a:ext cx="1152127" cy="1230065"/>
          </a:xfrm>
          <a:prstGeom prst="rect">
            <a:avLst/>
          </a:prstGeom>
          <a:noFill/>
        </p:spPr>
      </p:pic>
      <p:pic>
        <p:nvPicPr>
          <p:cNvPr id="11" name="Picture 2" descr="C:\Users\Smike\Documents\Σχολείο\eikones\ap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132856"/>
            <a:ext cx="1152127" cy="1230065"/>
          </a:xfrm>
          <a:prstGeom prst="rect">
            <a:avLst/>
          </a:prstGeom>
          <a:noFill/>
        </p:spPr>
      </p:pic>
      <p:pic>
        <p:nvPicPr>
          <p:cNvPr id="12" name="Picture 2" descr="C:\Users\Smike\Documents\Σχολείο\eikones\ap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581128"/>
            <a:ext cx="1152127" cy="1230065"/>
          </a:xfrm>
          <a:prstGeom prst="rect">
            <a:avLst/>
          </a:prstGeom>
          <a:noFill/>
        </p:spPr>
      </p:pic>
      <p:pic>
        <p:nvPicPr>
          <p:cNvPr id="13" name="Picture 2" descr="C:\Users\Smike\Documents\Σχολείο\eikones\ap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581128"/>
            <a:ext cx="1152127" cy="1230065"/>
          </a:xfrm>
          <a:prstGeom prst="rect">
            <a:avLst/>
          </a:prstGeom>
          <a:noFill/>
        </p:spPr>
      </p:pic>
      <p:pic>
        <p:nvPicPr>
          <p:cNvPr id="14" name="Picture 2" descr="C:\Users\Smike\Documents\Σχολείο\eikones\ap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581128"/>
            <a:ext cx="1152127" cy="1230065"/>
          </a:xfrm>
          <a:prstGeom prst="rect">
            <a:avLst/>
          </a:prstGeom>
          <a:noFill/>
        </p:spPr>
      </p:pic>
      <p:pic>
        <p:nvPicPr>
          <p:cNvPr id="15" name="Picture 2" descr="C:\Users\Smike\Documents\Σχολείο\eikones\ap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581128"/>
            <a:ext cx="1152127" cy="1230065"/>
          </a:xfrm>
          <a:prstGeom prst="rect">
            <a:avLst/>
          </a:prstGeom>
          <a:noFill/>
        </p:spPr>
      </p:pic>
      <p:pic>
        <p:nvPicPr>
          <p:cNvPr id="16" name="Picture 3" descr="C:\Users\Smike\Documents\Σχολείο\eikones\pe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132856"/>
            <a:ext cx="864096" cy="1249247"/>
          </a:xfrm>
          <a:prstGeom prst="rect">
            <a:avLst/>
          </a:prstGeom>
          <a:noFill/>
        </p:spPr>
      </p:pic>
      <p:pic>
        <p:nvPicPr>
          <p:cNvPr id="17" name="Picture 3" descr="C:\Users\Smike\Documents\Σχολείο\eikones\pe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356992"/>
            <a:ext cx="864096" cy="1249247"/>
          </a:xfrm>
          <a:prstGeom prst="rect">
            <a:avLst/>
          </a:prstGeom>
          <a:noFill/>
        </p:spPr>
      </p:pic>
      <p:pic>
        <p:nvPicPr>
          <p:cNvPr id="18" name="Picture 3" descr="C:\Users\Smike\Documents\Σχολείο\eikones\pe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356992"/>
            <a:ext cx="864096" cy="1249247"/>
          </a:xfrm>
          <a:prstGeom prst="rect">
            <a:avLst/>
          </a:prstGeom>
          <a:noFill/>
        </p:spPr>
      </p:pic>
      <p:pic>
        <p:nvPicPr>
          <p:cNvPr id="19" name="Picture 3" descr="C:\Users\Smike\Documents\Σχολείο\eikones\pe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356992"/>
            <a:ext cx="864096" cy="1249247"/>
          </a:xfrm>
          <a:prstGeom prst="rect">
            <a:avLst/>
          </a:prstGeom>
          <a:noFill/>
        </p:spPr>
      </p:pic>
      <p:pic>
        <p:nvPicPr>
          <p:cNvPr id="20" name="Picture 3" descr="C:\Users\Smike\Documents\Σχολείο\eikones\pe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581128"/>
            <a:ext cx="864096" cy="1249247"/>
          </a:xfrm>
          <a:prstGeom prst="rect">
            <a:avLst/>
          </a:prstGeom>
          <a:noFill/>
        </p:spPr>
      </p:pic>
      <p:pic>
        <p:nvPicPr>
          <p:cNvPr id="21" name="Picture 3" descr="C:\Users\Smike\Documents\Σχολείο\eikones\pe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581128"/>
            <a:ext cx="864096" cy="1249247"/>
          </a:xfrm>
          <a:prstGeom prst="rect">
            <a:avLst/>
          </a:prstGeom>
          <a:noFill/>
        </p:spPr>
      </p:pic>
      <p:pic>
        <p:nvPicPr>
          <p:cNvPr id="22" name="Picture 3" descr="C:\Users\Smike\Documents\Σχολείο\eikones\pe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3356992"/>
            <a:ext cx="864096" cy="1249247"/>
          </a:xfrm>
          <a:prstGeom prst="rect">
            <a:avLst/>
          </a:prstGeom>
          <a:noFill/>
        </p:spPr>
      </p:pic>
      <p:pic>
        <p:nvPicPr>
          <p:cNvPr id="23" name="Picture 3" descr="C:\Users\Smike\Documents\Σχολείο\eikones\pe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2132856"/>
            <a:ext cx="864096" cy="1249247"/>
          </a:xfrm>
          <a:prstGeom prst="rect">
            <a:avLst/>
          </a:prstGeom>
          <a:noFill/>
        </p:spPr>
      </p:pic>
      <p:pic>
        <p:nvPicPr>
          <p:cNvPr id="24" name="Picture 3" descr="C:\Users\Smike\Documents\Σχολείο\eikones\pe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581128"/>
            <a:ext cx="864096" cy="1249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260648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>
                <a:latin typeface="Segoe Script" pitchFamily="34" charset="0"/>
              </a:rPr>
              <a:t>Ταυτότητα των Ατόμων</a:t>
            </a:r>
            <a:endParaRPr lang="el-GR" sz="3600" dirty="0">
              <a:latin typeface="Segoe Scrip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836712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Segoe Script" pitchFamily="34" charset="0"/>
              </a:rPr>
              <a:t> 2. Πώς αναγνωρίζουμε το είδος του ατόμου,    δηλαδή τι στοιχείο είναι;</a:t>
            </a:r>
            <a:endParaRPr lang="el-GR" sz="2800" dirty="0">
              <a:latin typeface="Segoe Scrip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84482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Segoe Script" pitchFamily="34" charset="0"/>
              </a:rPr>
              <a:t>Όλα τα άτομα του ίδιου στοιχείου έχουν ΠΑΝΤΑ τον ίδιο </a:t>
            </a:r>
            <a:r>
              <a:rPr lang="el-GR" sz="2400" u="sng" dirty="0" smtClean="0">
                <a:latin typeface="Segoe Script" pitchFamily="34" charset="0"/>
              </a:rPr>
              <a:t>ΑΤΟΜΙΚΟ</a:t>
            </a:r>
            <a:r>
              <a:rPr lang="el-GR" sz="2400" dirty="0" smtClean="0">
                <a:latin typeface="Segoe Script" pitchFamily="34" charset="0"/>
              </a:rPr>
              <a:t> αριθμό, δηλαδή τον ίδιο αριθμό </a:t>
            </a:r>
            <a:r>
              <a:rPr lang="el-GR" sz="2400" u="sng" dirty="0" smtClean="0">
                <a:latin typeface="Segoe Script" pitchFamily="34" charset="0"/>
              </a:rPr>
              <a:t>ΠΡΩΤΟΝΙΩΝ</a:t>
            </a:r>
            <a:r>
              <a:rPr lang="el-GR" sz="2400" dirty="0" smtClean="0">
                <a:latin typeface="Segoe Script" pitchFamily="34" charset="0"/>
              </a:rPr>
              <a:t>.</a:t>
            </a:r>
            <a:endParaRPr lang="el-GR" sz="2400" dirty="0">
              <a:latin typeface="Segoe Scrip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2924944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Segoe Script" pitchFamily="34" charset="0"/>
              </a:rPr>
              <a:t>Π.χ. Όλα τα άτομα Άνθρακα (</a:t>
            </a:r>
            <a:r>
              <a:rPr lang="en-US" sz="2800" dirty="0" smtClean="0">
                <a:latin typeface="Segoe Script" pitchFamily="34" charset="0"/>
              </a:rPr>
              <a:t>C) </a:t>
            </a:r>
            <a:r>
              <a:rPr lang="el-GR" sz="2800" dirty="0" smtClean="0">
                <a:latin typeface="Segoe Script" pitchFamily="34" charset="0"/>
              </a:rPr>
              <a:t>έχουν </a:t>
            </a:r>
            <a:r>
              <a:rPr lang="en-US" sz="2800" dirty="0" smtClean="0">
                <a:latin typeface="Segoe Script" pitchFamily="34" charset="0"/>
              </a:rPr>
              <a:t>Z = 6</a:t>
            </a:r>
          </a:p>
          <a:p>
            <a:r>
              <a:rPr lang="el-GR" sz="2800" dirty="0" smtClean="0">
                <a:latin typeface="Segoe Script" pitchFamily="34" charset="0"/>
              </a:rPr>
              <a:t>και αν ένα άτομο έχει 6 πρωτόνια τότε είναι άτομο του στοιχείου Άνθρακας.</a:t>
            </a:r>
            <a:endParaRPr lang="el-GR" sz="2400" dirty="0">
              <a:latin typeface="Segoe Scrip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941168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latin typeface="Segoe Script" pitchFamily="34" charset="0"/>
              </a:rPr>
              <a:t>ΠΡΟΣΟΧΗ! </a:t>
            </a:r>
            <a:r>
              <a:rPr lang="el-GR" sz="2800" dirty="0" smtClean="0">
                <a:latin typeface="Segoe Script" pitchFamily="34" charset="0"/>
              </a:rPr>
              <a:t>Δυο άτομα μπορεί να έχουν τον ίδιο ατομικό αλλά διαφορετικό μαζικό αριθμό. Τα άτομα αυτά λέγονται μεταξύ τους ΙΣΟΤΟΠΑ.</a:t>
            </a:r>
            <a:endParaRPr lang="el-GR" sz="2400" b="1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88640"/>
            <a:ext cx="9361040" cy="17281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9600" b="1" dirty="0" smtClean="0"/>
              <a:t>      </a:t>
            </a:r>
            <a:r>
              <a:rPr lang="el-GR" sz="9600" b="1" dirty="0" smtClean="0"/>
              <a:t>   </a:t>
            </a:r>
            <a:r>
              <a:rPr lang="en-US" sz="9600" b="1" dirty="0" smtClean="0"/>
              <a:t>C        </a:t>
            </a:r>
            <a:r>
              <a:rPr lang="en-US" sz="9600" b="1" dirty="0" err="1" smtClean="0"/>
              <a:t>C</a:t>
            </a:r>
            <a:endParaRPr lang="el-GR" sz="9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19872" y="548680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12                                                 13</a:t>
            </a:r>
          </a:p>
          <a:p>
            <a:endParaRPr lang="en-US" b="1" dirty="0" smtClean="0"/>
          </a:p>
          <a:p>
            <a:r>
              <a:rPr lang="en-US" b="1" dirty="0" smtClean="0"/>
              <a:t>     6                                                   6</a:t>
            </a:r>
            <a:endParaRPr lang="el-GR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3040" y="1556792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latin typeface="Segoe Script" pitchFamily="34" charset="0"/>
              </a:rPr>
              <a:t>Πρωτόνια     </a:t>
            </a:r>
            <a:r>
              <a:rPr lang="en-US" sz="3200" b="1" dirty="0" smtClean="0">
                <a:latin typeface="Segoe Script" pitchFamily="34" charset="0"/>
              </a:rPr>
              <a:t>  </a:t>
            </a:r>
            <a:r>
              <a:rPr lang="el-GR" sz="3200" b="1" dirty="0" smtClean="0">
                <a:latin typeface="Segoe Script" pitchFamily="34" charset="0"/>
              </a:rPr>
              <a:t> 6                6</a:t>
            </a:r>
            <a:endParaRPr lang="el-GR" sz="3200" b="1" dirty="0">
              <a:latin typeface="Segoe Scrip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2060848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latin typeface="Segoe Script" pitchFamily="34" charset="0"/>
              </a:rPr>
              <a:t>Ηλεκτρόνια    </a:t>
            </a:r>
            <a:r>
              <a:rPr lang="en-US" sz="3200" b="1" dirty="0" smtClean="0">
                <a:latin typeface="Segoe Script" pitchFamily="34" charset="0"/>
              </a:rPr>
              <a:t> </a:t>
            </a:r>
            <a:r>
              <a:rPr lang="el-GR" sz="3200" b="1" dirty="0" smtClean="0">
                <a:latin typeface="Segoe Script" pitchFamily="34" charset="0"/>
              </a:rPr>
              <a:t>   6                6</a:t>
            </a:r>
            <a:endParaRPr lang="el-GR" sz="3200" b="1" dirty="0">
              <a:latin typeface="Segoe Scrip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3040" y="2564904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latin typeface="Segoe Script" pitchFamily="34" charset="0"/>
              </a:rPr>
              <a:t> Νετρόνια        6                7</a:t>
            </a:r>
            <a:endParaRPr lang="el-GR" sz="3200" b="1" dirty="0">
              <a:latin typeface="Segoe Script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115616" y="3212976"/>
            <a:ext cx="9361040" cy="1728192"/>
            <a:chOff x="1115616" y="3212976"/>
            <a:chExt cx="9361040" cy="1728192"/>
          </a:xfrm>
        </p:grpSpPr>
        <p:sp>
          <p:nvSpPr>
            <p:cNvPr id="14" name="Content Placeholder 2"/>
            <p:cNvSpPr txBox="1">
              <a:spLocks/>
            </p:cNvSpPr>
            <p:nvPr/>
          </p:nvSpPr>
          <p:spPr>
            <a:xfrm>
              <a:off x="1115616" y="3212976"/>
              <a:ext cx="9361040" cy="172819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    </a:t>
              </a:r>
              <a:r>
                <a:rPr kumimoji="0" lang="el-GR" sz="9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 </a:t>
              </a:r>
              <a:r>
                <a:rPr lang="en-US" sz="9600" b="1" dirty="0" smtClean="0"/>
                <a:t>C</a:t>
              </a:r>
              <a:r>
                <a:rPr kumimoji="0" lang="en-US" sz="9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       </a:t>
              </a:r>
              <a:r>
                <a:rPr kumimoji="0" lang="en-US" sz="9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Cl</a:t>
              </a:r>
              <a:endParaRPr kumimoji="0" lang="el-GR" sz="9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03848" y="3573016"/>
              <a:ext cx="61206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   35                                                37</a:t>
              </a:r>
            </a:p>
            <a:p>
              <a:endParaRPr lang="en-US" b="1" dirty="0" smtClean="0"/>
            </a:p>
            <a:p>
              <a:r>
                <a:rPr lang="en-US" b="1" dirty="0" smtClean="0"/>
                <a:t>   17                                                 17</a:t>
              </a:r>
              <a:endParaRPr lang="el-GR" b="1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95536" y="4581128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latin typeface="Segoe Script" pitchFamily="34" charset="0"/>
              </a:rPr>
              <a:t>Πρωτόνια        </a:t>
            </a:r>
            <a:r>
              <a:rPr lang="en-US" sz="3200" b="1" dirty="0" smtClean="0">
                <a:latin typeface="Segoe Script" pitchFamily="34" charset="0"/>
              </a:rPr>
              <a:t>17              17</a:t>
            </a:r>
            <a:endParaRPr lang="el-GR" sz="3200" b="1" dirty="0">
              <a:latin typeface="Segoe Scrip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5157192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Segoe Script" pitchFamily="34" charset="0"/>
              </a:rPr>
              <a:t> </a:t>
            </a:r>
            <a:r>
              <a:rPr lang="el-GR" sz="3200" b="1" dirty="0" smtClean="0">
                <a:latin typeface="Segoe Script" pitchFamily="34" charset="0"/>
              </a:rPr>
              <a:t>Ηλεκτρόνια     </a:t>
            </a:r>
            <a:r>
              <a:rPr lang="en-US" sz="3200" b="1" dirty="0" smtClean="0">
                <a:latin typeface="Segoe Script" pitchFamily="34" charset="0"/>
              </a:rPr>
              <a:t> </a:t>
            </a:r>
            <a:r>
              <a:rPr lang="el-GR" sz="3200" b="1" dirty="0" smtClean="0">
                <a:latin typeface="Segoe Script" pitchFamily="34" charset="0"/>
              </a:rPr>
              <a:t>  </a:t>
            </a:r>
            <a:r>
              <a:rPr lang="en-US" sz="3200" b="1" dirty="0" smtClean="0">
                <a:latin typeface="Segoe Script" pitchFamily="34" charset="0"/>
              </a:rPr>
              <a:t>17              17</a:t>
            </a:r>
            <a:endParaRPr lang="el-GR" sz="3200" b="1" dirty="0">
              <a:latin typeface="Segoe Scrip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536" y="5661248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latin typeface="Segoe Script" pitchFamily="34" charset="0"/>
              </a:rPr>
              <a:t> Νετρόνια         </a:t>
            </a:r>
            <a:r>
              <a:rPr lang="en-US" sz="3200" b="1" dirty="0" smtClean="0">
                <a:latin typeface="Segoe Script" pitchFamily="34" charset="0"/>
              </a:rPr>
              <a:t>18              20</a:t>
            </a:r>
            <a:endParaRPr lang="el-GR" sz="3200" b="1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Callout 9"/>
          <p:cNvSpPr/>
          <p:nvPr/>
        </p:nvSpPr>
        <p:spPr>
          <a:xfrm>
            <a:off x="4716016" y="2060848"/>
            <a:ext cx="1476672" cy="648072"/>
          </a:xfrm>
          <a:prstGeom prst="wedgeEllipseCallout">
            <a:avLst>
              <a:gd name="adj1" fmla="val 60241"/>
              <a:gd name="adj2" fmla="val -117269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Oval Callout 8"/>
          <p:cNvSpPr/>
          <p:nvPr/>
        </p:nvSpPr>
        <p:spPr>
          <a:xfrm>
            <a:off x="2915816" y="908720"/>
            <a:ext cx="1944216" cy="864096"/>
          </a:xfrm>
          <a:prstGeom prst="wedgeEllipseCallout">
            <a:avLst>
              <a:gd name="adj1" fmla="val -54265"/>
              <a:gd name="adj2" fmla="val 80349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3491880" y="116632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dirty="0" smtClean="0">
                <a:latin typeface="Segoe Script" pitchFamily="34" charset="0"/>
              </a:rPr>
              <a:t>Ιόντα</a:t>
            </a:r>
            <a:endParaRPr lang="el-GR" sz="5400" b="1" dirty="0">
              <a:latin typeface="Segoe Script" pitchFamily="34" charset="0"/>
            </a:endParaRPr>
          </a:p>
        </p:txBody>
      </p:sp>
      <p:pic>
        <p:nvPicPr>
          <p:cNvPr id="28674" name="Picture 2" descr="C:\Users\Smike\Documents\Σχολείο\eikones\iodine e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836712"/>
            <a:ext cx="1944216" cy="1944216"/>
          </a:xfrm>
          <a:prstGeom prst="rect">
            <a:avLst/>
          </a:prstGeom>
          <a:noFill/>
        </p:spPr>
      </p:pic>
      <p:pic>
        <p:nvPicPr>
          <p:cNvPr id="28675" name="Picture 3" descr="C:\Users\Smike\Documents\Σχολείο\eikones\kalium em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196752"/>
            <a:ext cx="1368152" cy="133384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278092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egoe Script" pitchFamily="34" charset="0"/>
              </a:rPr>
              <a:t> p =</a:t>
            </a:r>
            <a:r>
              <a:rPr lang="el-GR" sz="2400" b="1" dirty="0" smtClean="0">
                <a:latin typeface="Segoe Script" pitchFamily="34" charset="0"/>
              </a:rPr>
              <a:t>19 </a:t>
            </a:r>
            <a:r>
              <a:rPr lang="en-US" sz="2400" b="1" dirty="0" smtClean="0">
                <a:latin typeface="Segoe Script" pitchFamily="34" charset="0"/>
              </a:rPr>
              <a:t>e =19</a:t>
            </a:r>
            <a:r>
              <a:rPr lang="el-GR" sz="2400" b="1" dirty="0" smtClean="0">
                <a:latin typeface="Segoe Script" pitchFamily="34" charset="0"/>
              </a:rPr>
              <a:t> </a:t>
            </a:r>
            <a:r>
              <a:rPr lang="en-US" sz="2400" b="1" dirty="0" smtClean="0">
                <a:latin typeface="Segoe Script" pitchFamily="34" charset="0"/>
              </a:rPr>
              <a:t>n =20                    p =53</a:t>
            </a:r>
            <a:r>
              <a:rPr lang="el-GR" sz="2400" b="1" dirty="0" smtClean="0">
                <a:latin typeface="Segoe Script" pitchFamily="34" charset="0"/>
              </a:rPr>
              <a:t> </a:t>
            </a:r>
            <a:r>
              <a:rPr lang="en-US" sz="2400" b="1" dirty="0" smtClean="0">
                <a:latin typeface="Segoe Script" pitchFamily="34" charset="0"/>
              </a:rPr>
              <a:t>e =53</a:t>
            </a:r>
            <a:r>
              <a:rPr lang="el-GR" sz="2400" b="1" dirty="0" smtClean="0">
                <a:latin typeface="Segoe Script" pitchFamily="34" charset="0"/>
              </a:rPr>
              <a:t> </a:t>
            </a:r>
            <a:r>
              <a:rPr lang="en-US" sz="2400" b="1" dirty="0" smtClean="0">
                <a:latin typeface="Segoe Script" pitchFamily="34" charset="0"/>
              </a:rPr>
              <a:t>n =74</a:t>
            </a:r>
            <a:endParaRPr lang="el-GR" sz="2400" b="1" dirty="0" smtClean="0">
              <a:latin typeface="Segoe Scrip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1840" y="98072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Segoe Script" pitchFamily="34" charset="0"/>
              </a:rPr>
              <a:t>  Θες ένα ηλεκτρόνιο;</a:t>
            </a:r>
            <a:endParaRPr lang="el-GR" b="1" dirty="0">
              <a:latin typeface="Segoe Scrip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4008" y="220486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Segoe Script" pitchFamily="34" charset="0"/>
              </a:rPr>
              <a:t>  Φέρ’ το.</a:t>
            </a:r>
            <a:endParaRPr lang="el-GR" b="1" dirty="0">
              <a:latin typeface="Segoe Script" pitchFamily="34" charset="0"/>
            </a:endParaRPr>
          </a:p>
        </p:txBody>
      </p:sp>
      <p:pic>
        <p:nvPicPr>
          <p:cNvPr id="28676" name="Picture 4" descr="C:\Users\Smike\Documents\Σχολείο\eikones\iodine an em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789040"/>
            <a:ext cx="2304256" cy="1958617"/>
          </a:xfrm>
          <a:prstGeom prst="rect">
            <a:avLst/>
          </a:prstGeom>
          <a:noFill/>
        </p:spPr>
      </p:pic>
      <p:pic>
        <p:nvPicPr>
          <p:cNvPr id="28677" name="Picture 5" descr="C:\Users\Smike\Documents\Σχολείο\eikones\kalium cat em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149080"/>
            <a:ext cx="1728192" cy="1468963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0" y="587727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egoe Script" pitchFamily="34" charset="0"/>
              </a:rPr>
              <a:t> p =</a:t>
            </a:r>
            <a:r>
              <a:rPr lang="el-GR" sz="2400" b="1" dirty="0" smtClean="0">
                <a:latin typeface="Segoe Script" pitchFamily="34" charset="0"/>
              </a:rPr>
              <a:t>19 </a:t>
            </a:r>
            <a:r>
              <a:rPr lang="en-US" sz="2400" b="1" dirty="0" smtClean="0">
                <a:latin typeface="Segoe Script" pitchFamily="34" charset="0"/>
              </a:rPr>
              <a:t>e =18</a:t>
            </a:r>
            <a:r>
              <a:rPr lang="el-GR" sz="2400" b="1" dirty="0" smtClean="0">
                <a:latin typeface="Segoe Script" pitchFamily="34" charset="0"/>
              </a:rPr>
              <a:t> </a:t>
            </a:r>
            <a:r>
              <a:rPr lang="en-US" sz="2400" b="1" dirty="0" smtClean="0">
                <a:latin typeface="Segoe Script" pitchFamily="34" charset="0"/>
              </a:rPr>
              <a:t>n =20                    p =53</a:t>
            </a:r>
            <a:r>
              <a:rPr lang="el-GR" sz="2400" b="1" dirty="0" smtClean="0">
                <a:latin typeface="Segoe Script" pitchFamily="34" charset="0"/>
              </a:rPr>
              <a:t> </a:t>
            </a:r>
            <a:r>
              <a:rPr lang="en-US" sz="2400" b="1" dirty="0" smtClean="0">
                <a:latin typeface="Segoe Script" pitchFamily="34" charset="0"/>
              </a:rPr>
              <a:t>e =54</a:t>
            </a:r>
            <a:r>
              <a:rPr lang="el-GR" sz="2400" b="1" dirty="0" smtClean="0">
                <a:latin typeface="Segoe Script" pitchFamily="34" charset="0"/>
              </a:rPr>
              <a:t> </a:t>
            </a:r>
            <a:r>
              <a:rPr lang="en-US" sz="2400" b="1" dirty="0" smtClean="0">
                <a:latin typeface="Segoe Script" pitchFamily="34" charset="0"/>
              </a:rPr>
              <a:t>n =74</a:t>
            </a:r>
            <a:endParaRPr lang="el-GR" sz="2400" b="1" dirty="0" smtClean="0">
              <a:latin typeface="Segoe Scrip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3212976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</a:t>
            </a:r>
            <a:r>
              <a:rPr lang="el-GR" sz="2000" b="1" dirty="0" smtClean="0">
                <a:latin typeface="Segoe Script" pitchFamily="34" charset="0"/>
              </a:rPr>
              <a:t>Κάλιο                                                Ιώδιο</a:t>
            </a:r>
            <a:endParaRPr lang="el-GR" sz="2000" b="1" dirty="0">
              <a:latin typeface="Segoe Script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0" y="3573016"/>
            <a:ext cx="914400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51520" y="6309320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Segoe Script" pitchFamily="34" charset="0"/>
              </a:rPr>
              <a:t>      Κατιόν Καλίου                                    Ανιόν Ιωδίου</a:t>
            </a:r>
            <a:endParaRPr lang="el-GR" sz="2000" b="1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7" grpId="0"/>
      <p:bldP spid="8" grpId="0"/>
      <p:bldP spid="11" grpId="0"/>
      <p:bldP spid="21" grpId="0"/>
      <p:bldP spid="22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1880" y="116632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dirty="0" smtClean="0">
                <a:latin typeface="Segoe Script" pitchFamily="34" charset="0"/>
              </a:rPr>
              <a:t>Ιόντα</a:t>
            </a:r>
            <a:endParaRPr lang="el-GR" sz="5400" b="1" dirty="0">
              <a:latin typeface="Segoe Scrip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285860"/>
            <a:ext cx="218164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0" name="Group 19"/>
          <p:cNvGrpSpPr/>
          <p:nvPr/>
        </p:nvGrpSpPr>
        <p:grpSpPr>
          <a:xfrm>
            <a:off x="3000364" y="3714752"/>
            <a:ext cx="2500330" cy="1107996"/>
            <a:chOff x="3143240" y="4071942"/>
            <a:chExt cx="2500330" cy="1107996"/>
          </a:xfrm>
        </p:grpSpPr>
        <p:sp>
          <p:nvSpPr>
            <p:cNvPr id="17" name="TextBox 16"/>
            <p:cNvSpPr txBox="1"/>
            <p:nvPr/>
          </p:nvSpPr>
          <p:spPr>
            <a:xfrm>
              <a:off x="3143240" y="4071942"/>
              <a:ext cx="250033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>
                  <a:latin typeface="Comic Sans MS" pitchFamily="66" charset="0"/>
                </a:rPr>
                <a:t>   H</a:t>
              </a:r>
              <a:endParaRPr lang="el-GR" sz="6600" b="1" dirty="0">
                <a:latin typeface="Comic Sans MS" pitchFamily="66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00496" y="4214818"/>
              <a:ext cx="3225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omic Sans MS" pitchFamily="66" charset="0"/>
                </a:rPr>
                <a:t>1</a:t>
              </a:r>
              <a:endParaRPr lang="el-GR" sz="2400" dirty="0">
                <a:latin typeface="Comic Sans MS" pitchFamily="66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00496" y="4643446"/>
              <a:ext cx="3225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omic Sans MS" pitchFamily="66" charset="0"/>
                </a:rPr>
                <a:t>1</a:t>
              </a:r>
              <a:endParaRPr lang="el-GR" sz="2400" dirty="0">
                <a:latin typeface="Comic Sans MS" pitchFamily="66" charset="0"/>
              </a:endParaRPr>
            </a:p>
          </p:txBody>
        </p:sp>
      </p:grpSp>
      <p:pic>
        <p:nvPicPr>
          <p:cNvPr id="23" name="Picture 22" descr="positive hydrotic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286124"/>
            <a:ext cx="2214578" cy="2380672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0" y="5857891"/>
            <a:ext cx="2500330" cy="1107996"/>
            <a:chOff x="3143240" y="4105002"/>
            <a:chExt cx="2500330" cy="1107996"/>
          </a:xfrm>
        </p:grpSpPr>
        <p:sp>
          <p:nvSpPr>
            <p:cNvPr id="28" name="TextBox 27"/>
            <p:cNvSpPr txBox="1"/>
            <p:nvPr/>
          </p:nvSpPr>
          <p:spPr>
            <a:xfrm>
              <a:off x="3143240" y="4105002"/>
              <a:ext cx="250033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>
                  <a:latin typeface="Comic Sans MS" pitchFamily="66" charset="0"/>
                </a:rPr>
                <a:t>   H</a:t>
              </a:r>
              <a:r>
                <a:rPr lang="en-US" sz="6600" b="1" baseline="30000" dirty="0" smtClean="0">
                  <a:latin typeface="Comic Sans MS" pitchFamily="66" charset="0"/>
                </a:rPr>
                <a:t>+</a:t>
              </a:r>
              <a:endParaRPr lang="el-GR" sz="6600" b="1" dirty="0">
                <a:latin typeface="Comic Sans MS" pitchFamily="66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000496" y="4214818"/>
              <a:ext cx="3225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omic Sans MS" pitchFamily="66" charset="0"/>
                </a:rPr>
                <a:t>1</a:t>
              </a:r>
              <a:endParaRPr lang="el-GR" sz="2400" dirty="0">
                <a:latin typeface="Comic Sans MS" pitchFamily="66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00496" y="4643446"/>
              <a:ext cx="3225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omic Sans MS" pitchFamily="66" charset="0"/>
                </a:rPr>
                <a:t>1</a:t>
              </a:r>
              <a:endParaRPr lang="el-GR" sz="2400" dirty="0">
                <a:latin typeface="Comic Sans MS" pitchFamily="66" charset="0"/>
              </a:endParaRPr>
            </a:p>
          </p:txBody>
        </p:sp>
      </p:grpSp>
      <p:sp>
        <p:nvSpPr>
          <p:cNvPr id="31" name="Curved Down Arrow 30"/>
          <p:cNvSpPr/>
          <p:nvPr/>
        </p:nvSpPr>
        <p:spPr>
          <a:xfrm flipH="1">
            <a:off x="1214414" y="2071678"/>
            <a:ext cx="2357454" cy="1071570"/>
          </a:xfrm>
          <a:prstGeom prst="curved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cxnSp>
        <p:nvCxnSpPr>
          <p:cNvPr id="34" name="Curved Connector 33"/>
          <p:cNvCxnSpPr/>
          <p:nvPr/>
        </p:nvCxnSpPr>
        <p:spPr>
          <a:xfrm rot="16200000" flipV="1">
            <a:off x="1464447" y="1107265"/>
            <a:ext cx="1000132" cy="928694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 descr="flycartoon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71538" y="428604"/>
            <a:ext cx="500066" cy="647700"/>
          </a:xfrm>
          <a:prstGeom prst="rect">
            <a:avLst/>
          </a:prstGeom>
        </p:spPr>
      </p:pic>
      <p:sp>
        <p:nvSpPr>
          <p:cNvPr id="36" name="Curved Down Arrow 35"/>
          <p:cNvSpPr/>
          <p:nvPr/>
        </p:nvSpPr>
        <p:spPr>
          <a:xfrm>
            <a:off x="5286380" y="2071678"/>
            <a:ext cx="2428892" cy="1071570"/>
          </a:xfrm>
          <a:prstGeom prst="curved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37" name="Picture 36" descr="flycartoon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215338" y="785794"/>
            <a:ext cx="500066" cy="647700"/>
          </a:xfrm>
          <a:prstGeom prst="rect">
            <a:avLst/>
          </a:prstGeom>
        </p:spPr>
      </p:pic>
      <p:cxnSp>
        <p:nvCxnSpPr>
          <p:cNvPr id="39" name="Curved Connector 38"/>
          <p:cNvCxnSpPr/>
          <p:nvPr/>
        </p:nvCxnSpPr>
        <p:spPr>
          <a:xfrm rot="10800000" flipV="1">
            <a:off x="6643702" y="1428736"/>
            <a:ext cx="1500198" cy="57150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 descr="negative hydrotico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950" y="3214686"/>
            <a:ext cx="2328869" cy="2479605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6286512" y="5750004"/>
            <a:ext cx="2500330" cy="1107996"/>
            <a:chOff x="3143240" y="4105002"/>
            <a:chExt cx="2500330" cy="1107996"/>
          </a:xfrm>
        </p:grpSpPr>
        <p:sp>
          <p:nvSpPr>
            <p:cNvPr id="45" name="TextBox 44"/>
            <p:cNvSpPr txBox="1"/>
            <p:nvPr/>
          </p:nvSpPr>
          <p:spPr>
            <a:xfrm>
              <a:off x="3143240" y="4105002"/>
              <a:ext cx="250033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>
                  <a:latin typeface="Comic Sans MS" pitchFamily="66" charset="0"/>
                </a:rPr>
                <a:t>   H</a:t>
              </a:r>
              <a:r>
                <a:rPr lang="en-US" sz="6600" b="1" baseline="30000" dirty="0" smtClean="0">
                  <a:latin typeface="Comic Sans MS" pitchFamily="66" charset="0"/>
                </a:rPr>
                <a:t>-</a:t>
              </a:r>
              <a:endParaRPr lang="el-GR" sz="6600" b="1" dirty="0">
                <a:latin typeface="Comic Sans MS" pitchFamily="66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000496" y="4214818"/>
              <a:ext cx="3225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omic Sans MS" pitchFamily="66" charset="0"/>
                </a:rPr>
                <a:t>1</a:t>
              </a:r>
              <a:endParaRPr lang="el-GR" sz="2400" dirty="0">
                <a:latin typeface="Comic Sans MS" pitchFamily="66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000496" y="4643446"/>
              <a:ext cx="3225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omic Sans MS" pitchFamily="66" charset="0"/>
                </a:rPr>
                <a:t>1</a:t>
              </a:r>
              <a:endParaRPr lang="el-GR" sz="2400" dirty="0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4.bp.blogspot.com/_mmICXngFP2k/S8IwrfiGfMI/AAAAAAAAUOo/AaYtTpDKk0A/s1600/%25CE%2594%25CE%2597%25CE%259C%25CE%259F%25CE%259A%25CE%25A1%25CE%2599%25CE%25A4%25CE%259F%25CE%25A3%2B%2B%2B%2B%2B%2B%2B%2B%2B%2B%2B%2B%2B%2B%2B%2B%2B%2B%2B%2B%2B%2B%2B%2B%2B%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428604"/>
            <a:ext cx="3888432" cy="427594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latin typeface="Segoe Script" pitchFamily="34" charset="0"/>
              </a:rPr>
              <a:t>Αυτός φταίει…</a:t>
            </a:r>
            <a:endParaRPr lang="el-GR" sz="3200" b="1" dirty="0">
              <a:latin typeface="Segoe Scrip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785794"/>
            <a:ext cx="442915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Comic Sans MS" pitchFamily="66" charset="0"/>
              </a:rPr>
              <a:t>“</a:t>
            </a:r>
            <a:r>
              <a:rPr lang="el-GR" sz="2000" b="1" i="1" dirty="0" smtClean="0">
                <a:latin typeface="Comic Sans MS" pitchFamily="66" charset="0"/>
              </a:rPr>
              <a:t>Τα βασικά συστατικά του κόσμου είναι δυο,τα άτομα και το κενό. </a:t>
            </a:r>
            <a:r>
              <a:rPr lang="el-GR" sz="2000" b="1" i="1" dirty="0">
                <a:latin typeface="Comic Sans MS" pitchFamily="66" charset="0"/>
              </a:rPr>
              <a:t>Η διαίρεση </a:t>
            </a:r>
            <a:r>
              <a:rPr lang="el-GR" sz="2000" b="1" i="1" dirty="0" smtClean="0">
                <a:latin typeface="Comic Sans MS" pitchFamily="66" charset="0"/>
              </a:rPr>
              <a:t>ενός </a:t>
            </a:r>
            <a:r>
              <a:rPr lang="el-GR" sz="2000" b="1" i="1" dirty="0">
                <a:latin typeface="Comic Sans MS" pitchFamily="66" charset="0"/>
              </a:rPr>
              <a:t>σώματος </a:t>
            </a:r>
            <a:r>
              <a:rPr lang="el-GR" sz="2000" b="1" i="1" dirty="0" smtClean="0">
                <a:latin typeface="Comic Sans MS" pitchFamily="66" charset="0"/>
              </a:rPr>
              <a:t>δεν είναι δυνατόν να προχωρεί επάπειρον πρέπει </a:t>
            </a:r>
            <a:r>
              <a:rPr lang="el-GR" sz="2000" b="1" i="1" dirty="0">
                <a:latin typeface="Comic Sans MS" pitchFamily="66" charset="0"/>
              </a:rPr>
              <a:t>να σταματά σε ένα απειροελάχιστο και αδιαίρετο </a:t>
            </a:r>
            <a:r>
              <a:rPr lang="el-GR" sz="2000" b="1" i="1" dirty="0" smtClean="0">
                <a:latin typeface="Comic Sans MS" pitchFamily="66" charset="0"/>
              </a:rPr>
              <a:t>σώμα, </a:t>
            </a:r>
            <a:r>
              <a:rPr lang="el-GR" sz="2000" b="1" i="1" dirty="0">
                <a:latin typeface="Comic Sans MS" pitchFamily="66" charset="0"/>
              </a:rPr>
              <a:t>το άτομο</a:t>
            </a:r>
            <a:r>
              <a:rPr lang="el-GR" sz="2000" b="1" i="1" dirty="0" smtClean="0">
                <a:latin typeface="Comic Sans MS" pitchFamily="66" charset="0"/>
              </a:rPr>
              <a:t>.</a:t>
            </a:r>
            <a:r>
              <a:rPr lang="en-US" sz="2000" b="1" i="1" dirty="0" smtClean="0">
                <a:latin typeface="Comic Sans MS" pitchFamily="66" charset="0"/>
              </a:rPr>
              <a:t>”</a:t>
            </a:r>
            <a:endParaRPr lang="el-GR" sz="2000" b="1" i="1" dirty="0" smtClean="0">
              <a:latin typeface="Comic Sans MS" pitchFamily="66" charset="0"/>
            </a:endParaRPr>
          </a:p>
          <a:p>
            <a:endParaRPr lang="el-GR" b="1" i="1" dirty="0" smtClean="0">
              <a:latin typeface="Comic Sans MS" pitchFamily="66" charset="0"/>
            </a:endParaRPr>
          </a:p>
          <a:p>
            <a:r>
              <a:rPr lang="el-GR" b="1" i="1" dirty="0">
                <a:latin typeface="Comic Sans MS" pitchFamily="66" charset="0"/>
              </a:rPr>
              <a:t> </a:t>
            </a:r>
            <a:r>
              <a:rPr lang="el-GR" b="1" i="1" dirty="0" smtClean="0">
                <a:latin typeface="Comic Sans MS" pitchFamily="66" charset="0"/>
              </a:rPr>
              <a:t>                                                  Δημόκριτος  460 – 370 π.Χ.</a:t>
            </a:r>
            <a:endParaRPr lang="el-GR" b="1" i="1" dirty="0">
              <a:latin typeface="Comic Sans MS" pitchFamily="6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7158" y="4143380"/>
            <a:ext cx="7166420" cy="2407934"/>
            <a:chOff x="183502" y="6016483"/>
            <a:chExt cx="6666386" cy="2050744"/>
          </a:xfrm>
        </p:grpSpPr>
        <p:pic>
          <p:nvPicPr>
            <p:cNvPr id="8" name="Picture 3" descr="C:\Users\Smike\Documents\Σχολείο\eikones\σφαιρα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8476" y="6721988"/>
              <a:ext cx="1451412" cy="1080120"/>
            </a:xfrm>
            <a:prstGeom prst="rect">
              <a:avLst/>
            </a:prstGeom>
            <a:noFill/>
          </p:spPr>
        </p:pic>
        <p:pic>
          <p:nvPicPr>
            <p:cNvPr id="9" name="Picture 8" descr="4056_picture_of_a_man_looking_through_a_magnifying_glas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3502" y="6016483"/>
              <a:ext cx="3714776" cy="205074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1880" y="116632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dirty="0" smtClean="0">
                <a:latin typeface="Segoe Script" pitchFamily="34" charset="0"/>
              </a:rPr>
              <a:t>Ιόντα</a:t>
            </a:r>
            <a:endParaRPr lang="el-GR" sz="5400" b="1" dirty="0">
              <a:latin typeface="Segoe Scrip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124744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l-GR" sz="2400" dirty="0" smtClean="0">
                <a:latin typeface="Segoe Script" pitchFamily="34" charset="0"/>
              </a:rPr>
              <a:t> Άτομα που δίνουν ή παίρνουν ηλεκτρόνια χαλάνε την ισορροπία θετικών-αρνητικών φορτίων τους, παύουν να είναι ουδέτερα και μετατρέπονται σε Ιόντα.</a:t>
            </a:r>
            <a:endParaRPr lang="el-GR" sz="2400" dirty="0">
              <a:latin typeface="Segoe Scrip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2420888"/>
            <a:ext cx="813690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l-GR" dirty="0" smtClean="0">
              <a:latin typeface="Segoe Scrip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Segoe Script" pitchFamily="34" charset="0"/>
              </a:rPr>
              <a:t> Όταν ένα άτομο ΧΑΣΕΙ ένα ή περισσότερα από τα ηλεκτρόνια του τότε αποκτάει ΘΕΤΙΚΟ ηλεκτρικό φορτίο και ονομάζεται ΚΑΤΙΟΝ.</a:t>
            </a:r>
          </a:p>
          <a:p>
            <a:endParaRPr lang="el-GR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3789040"/>
            <a:ext cx="813690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l-GR" dirty="0" smtClean="0">
              <a:latin typeface="Segoe Scrip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Segoe Script" pitchFamily="34" charset="0"/>
              </a:rPr>
              <a:t> Όταν ένα άτομο ΚΕΡΔΙΣΕΙ ένα ή περισσότερα από τα ηλεκτρόνια του τότε αποκτάει ΑΡΝΗΤΙΚΟ ηλεκτρικό φορτίο και ονομάζεται ΑΝΙΟΝ.</a:t>
            </a:r>
          </a:p>
          <a:p>
            <a:endParaRPr lang="el-GR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5286388"/>
            <a:ext cx="8640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Segoe Script" pitchFamily="34" charset="0"/>
              </a:rPr>
              <a:t>ΠΡΟΣΟΧΗ!! Μόνο τα ηλεκτρόνια μπορούν να φύγουν ή να έρθουν σε ένα άτομο. Τα πρωτόνια και τα νετρόνια βρίσκονται ισχυρά δεμένα στον πυρήνα και δεν μετακινούνται!</a:t>
            </a:r>
          </a:p>
          <a:p>
            <a:r>
              <a:rPr lang="el-GR" b="1" dirty="0" smtClean="0">
                <a:latin typeface="Segoe Script" pitchFamily="34" charset="0"/>
              </a:rPr>
              <a:t>Επίσης εκτός από μεμονωμένα άτομα, ιόντα λέγονται και ομάδες ατόμων που είναι θετικά ή αρνητικά φορτισμένες!</a:t>
            </a:r>
            <a:endParaRPr lang="el-GR" b="1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Segoe Script" pitchFamily="34" charset="0"/>
              </a:rPr>
              <a:t>Τα άτομα σπάνια βρίσκονται μόνα τους στη φύση</a:t>
            </a:r>
            <a:endParaRPr lang="el-GR" dirty="0">
              <a:latin typeface="Segoe Scrip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1700808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 smtClean="0">
                <a:latin typeface="Segoe Script" pitchFamily="34" charset="0"/>
              </a:rPr>
              <a:t>Νερό</a:t>
            </a:r>
            <a:endParaRPr lang="el-GR" sz="4000" dirty="0">
              <a:latin typeface="Segoe Script" pitchFamily="34" charset="0"/>
            </a:endParaRPr>
          </a:p>
        </p:txBody>
      </p:sp>
      <p:pic>
        <p:nvPicPr>
          <p:cNvPr id="31747" name="Picture 3" descr="C:\Users\Smike\Documents\Σχολείο\eikones\watermo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348880"/>
            <a:ext cx="4032448" cy="4113480"/>
          </a:xfrm>
          <a:prstGeom prst="rect">
            <a:avLst/>
          </a:prstGeom>
          <a:noFill/>
        </p:spPr>
      </p:pic>
      <p:pic>
        <p:nvPicPr>
          <p:cNvPr id="31748" name="Picture 4" descr="C:\Users\Smike\Documents\Σχολείο\eikones\h2om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628800"/>
            <a:ext cx="2146668" cy="1872208"/>
          </a:xfrm>
          <a:prstGeom prst="rect">
            <a:avLst/>
          </a:prstGeom>
          <a:noFill/>
        </p:spPr>
      </p:pic>
      <p:pic>
        <p:nvPicPr>
          <p:cNvPr id="31749" name="Picture 5" descr="C:\Users\Smike\Documents\Σχολείο\eikones\WaterMolecul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573015"/>
            <a:ext cx="3600400" cy="3139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645024"/>
            <a:ext cx="3672408" cy="1143000"/>
          </a:xfrm>
        </p:spPr>
        <p:txBody>
          <a:bodyPr>
            <a:normAutofit/>
          </a:bodyPr>
          <a:lstStyle/>
          <a:p>
            <a:r>
              <a:rPr lang="el-GR" sz="2800" dirty="0" smtClean="0">
                <a:latin typeface="Segoe Script" pitchFamily="34" charset="0"/>
              </a:rPr>
              <a:t>Ζάχαρη</a:t>
            </a:r>
            <a:endParaRPr lang="el-GR" sz="2800" dirty="0">
              <a:latin typeface="Segoe Script" pitchFamily="34" charset="0"/>
            </a:endParaRPr>
          </a:p>
        </p:txBody>
      </p:sp>
      <p:pic>
        <p:nvPicPr>
          <p:cNvPr id="35842" name="Picture 2" descr="C:\Users\Smike\Documents\Σχολείο\eikones\Ethanol-c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44824"/>
            <a:ext cx="1656183" cy="1656184"/>
          </a:xfrm>
          <a:prstGeom prst="rect">
            <a:avLst/>
          </a:prstGeom>
          <a:noFill/>
        </p:spPr>
      </p:pic>
      <p:pic>
        <p:nvPicPr>
          <p:cNvPr id="35843" name="Picture 3" descr="C:\Users\Smike\Documents\Σχολείο\eikones\1s-ethanol-molecu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844824"/>
            <a:ext cx="2030995" cy="1584176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51520" y="0"/>
            <a:ext cx="56886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Script" pitchFamily="34" charset="0"/>
                <a:ea typeface="+mj-ea"/>
                <a:cs typeface="+mj-cs"/>
              </a:rPr>
              <a:t>Διοξείδιο του Άνθρακα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64088" y="1772816"/>
            <a:ext cx="3528392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Script" pitchFamily="34" charset="0"/>
                <a:ea typeface="+mj-ea"/>
                <a:cs typeface="+mj-cs"/>
              </a:rPr>
              <a:t>Οινόπνευμα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pic>
        <p:nvPicPr>
          <p:cNvPr id="35844" name="Picture 4" descr="C:\Users\Smike\Documents\Σχολείο\eikones\sugarmo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3202" y="3645025"/>
            <a:ext cx="2459117" cy="1584176"/>
          </a:xfrm>
          <a:prstGeom prst="rect">
            <a:avLst/>
          </a:prstGeom>
          <a:noFill/>
        </p:spPr>
      </p:pic>
      <p:pic>
        <p:nvPicPr>
          <p:cNvPr id="35845" name="Picture 5" descr="C:\Users\Smike\Documents\Σχολείο\eikones\co2molecule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188640"/>
            <a:ext cx="1728192" cy="136095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47664" y="764704"/>
            <a:ext cx="2880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haroni" pitchFamily="2" charset="-79"/>
                <a:cs typeface="Aharoni" pitchFamily="2" charset="-79"/>
              </a:rPr>
              <a:t>       </a:t>
            </a:r>
            <a:r>
              <a:rPr lang="en-US" sz="3600" dirty="0" smtClean="0">
                <a:latin typeface="Britannic Bold" pitchFamily="34" charset="0"/>
                <a:cs typeface="Aharoni" pitchFamily="2" charset="-79"/>
              </a:rPr>
              <a:t>CO</a:t>
            </a:r>
            <a:r>
              <a:rPr lang="en-US" sz="3600" baseline="-25000" dirty="0" smtClean="0">
                <a:latin typeface="Britannic Bold" pitchFamily="34" charset="0"/>
                <a:cs typeface="Aharoni" pitchFamily="2" charset="-79"/>
              </a:rPr>
              <a:t>2</a:t>
            </a:r>
            <a:endParaRPr lang="el-GR" sz="3600" baseline="30000" dirty="0">
              <a:latin typeface="Segoe Script" pitchFamily="34" charset="0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63680" y="256490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ritannic Bold" pitchFamily="34" charset="0"/>
              </a:rPr>
              <a:t>C</a:t>
            </a:r>
            <a:r>
              <a:rPr lang="en-US" sz="3600" baseline="-25000" dirty="0" smtClean="0">
                <a:latin typeface="Britannic Bold" pitchFamily="34" charset="0"/>
              </a:rPr>
              <a:t>2</a:t>
            </a:r>
            <a:r>
              <a:rPr lang="en-US" sz="3600" dirty="0" smtClean="0">
                <a:latin typeface="Britannic Bold" pitchFamily="34" charset="0"/>
              </a:rPr>
              <a:t>H</a:t>
            </a:r>
            <a:r>
              <a:rPr lang="en-US" sz="3600" baseline="-25000" dirty="0" smtClean="0">
                <a:latin typeface="Britannic Bold" pitchFamily="34" charset="0"/>
              </a:rPr>
              <a:t>6</a:t>
            </a:r>
            <a:r>
              <a:rPr lang="en-US" sz="3600" dirty="0" smtClean="0">
                <a:latin typeface="Britannic Bold" pitchFamily="34" charset="0"/>
              </a:rPr>
              <a:t>O</a:t>
            </a:r>
            <a:endParaRPr lang="el-GR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1187624" y="4437112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ritannic Bold" pitchFamily="34" charset="0"/>
              </a:rPr>
              <a:t>C</a:t>
            </a:r>
            <a:r>
              <a:rPr lang="en-US" sz="3600" baseline="-25000" dirty="0" smtClean="0">
                <a:latin typeface="Britannic Bold" pitchFamily="34" charset="0"/>
              </a:rPr>
              <a:t>12</a:t>
            </a:r>
            <a:r>
              <a:rPr lang="en-US" sz="3600" dirty="0" smtClean="0">
                <a:latin typeface="Britannic Bold" pitchFamily="34" charset="0"/>
              </a:rPr>
              <a:t>H</a:t>
            </a:r>
            <a:r>
              <a:rPr lang="en-US" sz="3600" baseline="-25000" dirty="0" smtClean="0">
                <a:latin typeface="Britannic Bold" pitchFamily="34" charset="0"/>
              </a:rPr>
              <a:t>22</a:t>
            </a:r>
            <a:r>
              <a:rPr lang="en-US" sz="3600" dirty="0" smtClean="0">
                <a:latin typeface="Britannic Bold" pitchFamily="34" charset="0"/>
              </a:rPr>
              <a:t>O</a:t>
            </a:r>
            <a:r>
              <a:rPr lang="en-US" sz="3600" baseline="-25000" dirty="0" smtClean="0">
                <a:latin typeface="Britannic Bold" pitchFamily="34" charset="0"/>
              </a:rPr>
              <a:t>11</a:t>
            </a:r>
            <a:endParaRPr lang="el-GR" sz="3600" baseline="-25000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0" y="16288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357301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0" y="530120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>
            <a:off x="5796136" y="5301208"/>
            <a:ext cx="273630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dirty="0" smtClean="0">
                <a:latin typeface="Segoe Script" pitchFamily="34" charset="0"/>
                <a:ea typeface="+mj-ea"/>
                <a:cs typeface="+mj-cs"/>
              </a:rPr>
              <a:t>Όζον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76256" y="602128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ritannic Bold" pitchFamily="34" charset="0"/>
              </a:rPr>
              <a:t>O</a:t>
            </a:r>
            <a:r>
              <a:rPr lang="el-GR" sz="3600" baseline="-25000" dirty="0" smtClean="0">
                <a:latin typeface="Britannic Bold" pitchFamily="34" charset="0"/>
              </a:rPr>
              <a:t>3</a:t>
            </a:r>
            <a:endParaRPr lang="el-GR" sz="3600" baseline="-25000" dirty="0"/>
          </a:p>
        </p:txBody>
      </p:sp>
      <p:pic>
        <p:nvPicPr>
          <p:cNvPr id="35846" name="Picture 6" descr="C:\Users\Smike\Documents\Σχολείο\eikones\img_ozone_molecul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5373216"/>
            <a:ext cx="1619250" cy="1314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0" grpId="0"/>
      <p:bldP spid="11" grpId="0"/>
      <p:bldP spid="12" grpId="0"/>
      <p:bldP spid="24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l-GR" b="1" dirty="0" smtClean="0">
                <a:latin typeface="Segoe Script" pitchFamily="34" charset="0"/>
              </a:rPr>
              <a:t>Μόρια</a:t>
            </a:r>
            <a:endParaRPr lang="el-GR" b="1" dirty="0">
              <a:latin typeface="Segoe Scrip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980728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Segoe Script" pitchFamily="34" charset="0"/>
              </a:rPr>
              <a:t>Οι ουσίες που υπάρχουν στον κόσμο είναι ομάδες ατόμων που είναι συνδεδεμένα μεταξύ τους. Οι ομάδες αυτές των ατόμων ονομάζονται ΜΟΡΙΑ.</a:t>
            </a:r>
            <a:endParaRPr lang="el-GR" sz="2400" dirty="0">
              <a:latin typeface="Segoe Scrip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2276872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Segoe Script" pitchFamily="34" charset="0"/>
              </a:rPr>
              <a:t>Τα μόρια μιας ουσίας μπορεί να αποτελούνται από άτομα ενός μόνο είδους. Π.χ. στον αέρα που αναπνέουμε υπάρχουν τα αέρια Άζωτο (Ν</a:t>
            </a:r>
            <a:r>
              <a:rPr lang="el-GR" sz="2400" baseline="-25000" dirty="0" smtClean="0">
                <a:latin typeface="Segoe Script" pitchFamily="34" charset="0"/>
              </a:rPr>
              <a:t>2</a:t>
            </a:r>
            <a:r>
              <a:rPr lang="el-GR" sz="2400" dirty="0" smtClean="0">
                <a:latin typeface="Segoe Script" pitchFamily="34" charset="0"/>
              </a:rPr>
              <a:t>) και Οξυγόνο (Ο</a:t>
            </a:r>
            <a:r>
              <a:rPr lang="el-GR" sz="2400" baseline="-25000" dirty="0" smtClean="0">
                <a:latin typeface="Segoe Script" pitchFamily="34" charset="0"/>
              </a:rPr>
              <a:t>2</a:t>
            </a:r>
            <a:r>
              <a:rPr lang="el-GR" sz="2400" dirty="0" smtClean="0">
                <a:latin typeface="Segoe Script" pitchFamily="34" charset="0"/>
              </a:rPr>
              <a:t>) ενώ στα ανώτερα τμήματα της ατμόσφαιρας υπάρχει η στοιβάδα του Όζοντος (Ο</a:t>
            </a:r>
            <a:r>
              <a:rPr lang="el-GR" sz="2400" baseline="-25000" dirty="0" smtClean="0">
                <a:latin typeface="Segoe Script" pitchFamily="34" charset="0"/>
              </a:rPr>
              <a:t>3</a:t>
            </a:r>
            <a:r>
              <a:rPr lang="el-GR" sz="2400" dirty="0" smtClean="0">
                <a:latin typeface="Segoe Script" pitchFamily="34" charset="0"/>
              </a:rPr>
              <a:t>). Οι ουσίες αυτές ονομάζονται ΣΤΟΙΧΕΙΑ.</a:t>
            </a:r>
            <a:endParaRPr lang="el-GR" sz="2400" dirty="0">
              <a:latin typeface="Segoe Scrip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725144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Segoe Script" pitchFamily="34" charset="0"/>
              </a:rPr>
              <a:t>Οι περισσότερες όμως ουσίες αποτελούνται από παραπάνω από ένα είδη ατόμων όπως είδαμε στο νερό, τη ζάχαρη και πολλές άλλες. Αυτές οι ουσίες ονομάζονται ΧΗΜΙΚΕΣ ΕΝΩΣΕΙΣ.</a:t>
            </a:r>
            <a:endParaRPr lang="el-GR" sz="2400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Smike\Documents\Σχολείο\eikones\diamond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2383421" cy="2376264"/>
          </a:xfrm>
          <a:prstGeom prst="rect">
            <a:avLst/>
          </a:prstGeom>
          <a:noFill/>
        </p:spPr>
      </p:pic>
      <p:pic>
        <p:nvPicPr>
          <p:cNvPr id="36867" name="Picture 3" descr="C:\Users\Smike\Documents\Σχολείο\eikones\diamond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980728"/>
            <a:ext cx="2016224" cy="2387776"/>
          </a:xfrm>
          <a:prstGeom prst="rect">
            <a:avLst/>
          </a:prstGeom>
          <a:noFill/>
        </p:spPr>
      </p:pic>
      <p:pic>
        <p:nvPicPr>
          <p:cNvPr id="36869" name="Picture 5" descr="C:\Users\Smike\Documents\Σχολείο\eikones\200px-Grafite_-_Ceylon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645024"/>
            <a:ext cx="2664296" cy="1998222"/>
          </a:xfrm>
          <a:prstGeom prst="rect">
            <a:avLst/>
          </a:prstGeom>
          <a:noFill/>
        </p:spPr>
      </p:pic>
      <p:pic>
        <p:nvPicPr>
          <p:cNvPr id="36870" name="Picture 6" descr="C:\Users\Smike\Documents\Σχολείο\eikones\γραφιτη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501008"/>
            <a:ext cx="2304256" cy="2327297"/>
          </a:xfrm>
          <a:prstGeom prst="rect">
            <a:avLst/>
          </a:prstGeom>
          <a:noFill/>
        </p:spPr>
      </p:pic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980728"/>
            <a:ext cx="2664296" cy="2395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3573016"/>
            <a:ext cx="296748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979712" y="188640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>
                <a:latin typeface="Segoe Script" pitchFamily="34" charset="0"/>
              </a:rPr>
              <a:t>Διαμάντι &amp; Γραφίτης</a:t>
            </a:r>
            <a:endParaRPr lang="el-GR" sz="3600" dirty="0">
              <a:latin typeface="Segoe Scrip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5949280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>
                <a:latin typeface="Segoe Script" pitchFamily="34" charset="0"/>
              </a:rPr>
              <a:t>Μόνο Άνθρακας!  Επομένως </a:t>
            </a:r>
            <a:r>
              <a:rPr lang="el-GR" sz="3600" u="sng" dirty="0" smtClean="0">
                <a:latin typeface="Segoe Script" pitchFamily="34" charset="0"/>
              </a:rPr>
              <a:t>στοιχεία!</a:t>
            </a:r>
            <a:endParaRPr lang="el-GR" sz="3600" u="sng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285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 smtClean="0">
                <a:latin typeface="Candara" pitchFamily="34" charset="0"/>
              </a:rPr>
              <a:t>Σταθερές χημικές οντότητες στη φύση</a:t>
            </a:r>
            <a:endParaRPr lang="el-GR" sz="4000" b="1" dirty="0">
              <a:latin typeface="Candara" pitchFamily="34" charset="0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285720" y="1000108"/>
            <a:ext cx="8572528" cy="1428760"/>
            <a:chOff x="285720" y="1000108"/>
            <a:chExt cx="8572528" cy="1428760"/>
          </a:xfrm>
        </p:grpSpPr>
        <p:sp>
          <p:nvSpPr>
            <p:cNvPr id="5" name="TextBox 4"/>
            <p:cNvSpPr txBox="1"/>
            <p:nvPr/>
          </p:nvSpPr>
          <p:spPr>
            <a:xfrm>
              <a:off x="285720" y="1357298"/>
              <a:ext cx="66437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3600" b="1" dirty="0" smtClean="0"/>
                <a:t>Ελεύθερα άτομα  (Ευγενή αέρια)</a:t>
              </a:r>
              <a:endParaRPr lang="el-GR" sz="3600" b="1" dirty="0"/>
            </a:p>
          </p:txBody>
        </p:sp>
        <p:pic>
          <p:nvPicPr>
            <p:cNvPr id="6" name="Picture 5" descr="508721ef31b463dc72168054e90010b6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86578" y="1142984"/>
              <a:ext cx="2071670" cy="988223"/>
            </a:xfrm>
            <a:prstGeom prst="rect">
              <a:avLst/>
            </a:prstGeom>
          </p:spPr>
        </p:pic>
        <p:pic>
          <p:nvPicPr>
            <p:cNvPr id="10" name="Picture 9" descr="002-argon_mode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3636" y="1000108"/>
              <a:ext cx="500066" cy="500066"/>
            </a:xfrm>
            <a:prstGeom prst="rect">
              <a:avLst/>
            </a:prstGeom>
          </p:spPr>
        </p:pic>
        <p:pic>
          <p:nvPicPr>
            <p:cNvPr id="11" name="Picture 10" descr="002-argon_mode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43504" y="1000108"/>
              <a:ext cx="500066" cy="500066"/>
            </a:xfrm>
            <a:prstGeom prst="rect">
              <a:avLst/>
            </a:prstGeom>
          </p:spPr>
        </p:pic>
        <p:pic>
          <p:nvPicPr>
            <p:cNvPr id="12" name="Picture 11" descr="002-argon_mode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3438" y="1142984"/>
              <a:ext cx="500066" cy="500066"/>
            </a:xfrm>
            <a:prstGeom prst="rect">
              <a:avLst/>
            </a:prstGeom>
          </p:spPr>
        </p:pic>
        <p:pic>
          <p:nvPicPr>
            <p:cNvPr id="13" name="Picture 12" descr="002-argon_mode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57950" y="1857364"/>
              <a:ext cx="500066" cy="500066"/>
            </a:xfrm>
            <a:prstGeom prst="rect">
              <a:avLst/>
            </a:prstGeom>
          </p:spPr>
        </p:pic>
        <p:pic>
          <p:nvPicPr>
            <p:cNvPr id="14" name="Picture 13" descr="002-argon_mode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72132" y="1071546"/>
              <a:ext cx="500066" cy="500066"/>
            </a:xfrm>
            <a:prstGeom prst="rect">
              <a:avLst/>
            </a:prstGeom>
          </p:spPr>
        </p:pic>
        <p:pic>
          <p:nvPicPr>
            <p:cNvPr id="15" name="Picture 14" descr="002-argon_mode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86446" y="1928802"/>
              <a:ext cx="500066" cy="500066"/>
            </a:xfrm>
            <a:prstGeom prst="rect">
              <a:avLst/>
            </a:prstGeom>
          </p:spPr>
        </p:pic>
        <p:pic>
          <p:nvPicPr>
            <p:cNvPr id="16" name="Picture 15" descr="002-argon_mode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86380" y="1785926"/>
              <a:ext cx="500066" cy="500066"/>
            </a:xfrm>
            <a:prstGeom prst="rect">
              <a:avLst/>
            </a:prstGeom>
          </p:spPr>
        </p:pic>
      </p:grpSp>
      <p:grpSp>
        <p:nvGrpSpPr>
          <p:cNvPr id="3" name="Group 22"/>
          <p:cNvGrpSpPr/>
          <p:nvPr/>
        </p:nvGrpSpPr>
        <p:grpSpPr>
          <a:xfrm>
            <a:off x="642910" y="2285992"/>
            <a:ext cx="8215370" cy="1630682"/>
            <a:chOff x="642910" y="2285992"/>
            <a:chExt cx="8215370" cy="1630682"/>
          </a:xfrm>
        </p:grpSpPr>
        <p:sp>
          <p:nvSpPr>
            <p:cNvPr id="7" name="TextBox 6"/>
            <p:cNvSpPr txBox="1"/>
            <p:nvPr/>
          </p:nvSpPr>
          <p:spPr>
            <a:xfrm>
              <a:off x="2928926" y="2571744"/>
              <a:ext cx="592935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sz="3600" b="1" dirty="0" smtClean="0"/>
                <a:t>Μόρια</a:t>
              </a:r>
            </a:p>
            <a:p>
              <a:pPr algn="r"/>
              <a:r>
                <a:rPr lang="el-GR" sz="3600" b="1" dirty="0" smtClean="0"/>
                <a:t> (Ουδέτερες ομάδες ατόμων)</a:t>
              </a:r>
              <a:endParaRPr lang="el-GR" sz="3600" b="1" dirty="0"/>
            </a:p>
          </p:txBody>
        </p:sp>
        <p:pic>
          <p:nvPicPr>
            <p:cNvPr id="8" name="Picture 7" descr="Dichlorine-gas-3D-vdW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2910" y="2428868"/>
              <a:ext cx="1500198" cy="1376091"/>
            </a:xfrm>
            <a:prstGeom prst="rect">
              <a:avLst/>
            </a:prstGeom>
          </p:spPr>
        </p:pic>
        <p:pic>
          <p:nvPicPr>
            <p:cNvPr id="9" name="Picture 8" descr="unnamed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43109" y="3286124"/>
              <a:ext cx="914566" cy="630550"/>
            </a:xfrm>
            <a:prstGeom prst="rect">
              <a:avLst/>
            </a:prstGeom>
          </p:spPr>
        </p:pic>
        <p:pic>
          <p:nvPicPr>
            <p:cNvPr id="19" name="Picture 18" descr="o3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00232" y="2285992"/>
              <a:ext cx="500066" cy="372119"/>
            </a:xfrm>
            <a:prstGeom prst="rect">
              <a:avLst/>
            </a:prstGeom>
          </p:spPr>
        </p:pic>
        <p:pic>
          <p:nvPicPr>
            <p:cNvPr id="20" name="Picture 19" descr="o3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3929910">
              <a:off x="2308949" y="2690366"/>
              <a:ext cx="500066" cy="372119"/>
            </a:xfrm>
            <a:prstGeom prst="rect">
              <a:avLst/>
            </a:prstGeom>
          </p:spPr>
        </p:pic>
        <p:pic>
          <p:nvPicPr>
            <p:cNvPr id="21" name="Picture 20" descr="o3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8150952">
              <a:off x="2827312" y="2910850"/>
              <a:ext cx="500066" cy="372119"/>
            </a:xfrm>
            <a:prstGeom prst="rect">
              <a:avLst/>
            </a:prstGeom>
          </p:spPr>
        </p:pic>
        <p:pic>
          <p:nvPicPr>
            <p:cNvPr id="22" name="Picture 21" descr="o3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2162380">
              <a:off x="2624178" y="2439524"/>
              <a:ext cx="500066" cy="372119"/>
            </a:xfrm>
            <a:prstGeom prst="rect">
              <a:avLst/>
            </a:prstGeom>
          </p:spPr>
        </p:pic>
      </p:grpSp>
      <p:grpSp>
        <p:nvGrpSpPr>
          <p:cNvPr id="17" name="Group 27"/>
          <p:cNvGrpSpPr/>
          <p:nvPr/>
        </p:nvGrpSpPr>
        <p:grpSpPr>
          <a:xfrm>
            <a:off x="357158" y="3857628"/>
            <a:ext cx="8361508" cy="1424295"/>
            <a:chOff x="357158" y="3857628"/>
            <a:chExt cx="8361508" cy="1424295"/>
          </a:xfrm>
        </p:grpSpPr>
        <p:sp>
          <p:nvSpPr>
            <p:cNvPr id="24" name="TextBox 23"/>
            <p:cNvSpPr txBox="1"/>
            <p:nvPr/>
          </p:nvSpPr>
          <p:spPr>
            <a:xfrm>
              <a:off x="357158" y="4286256"/>
              <a:ext cx="66437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3600" b="1" dirty="0" smtClean="0"/>
                <a:t>Μονοατομικά ιόντα</a:t>
              </a:r>
              <a:endParaRPr lang="el-GR" sz="3600" b="1" dirty="0"/>
            </a:p>
          </p:txBody>
        </p:sp>
        <p:pic>
          <p:nvPicPr>
            <p:cNvPr id="25" name="Picture 24" descr="NaNa+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72000" y="3857628"/>
              <a:ext cx="2071702" cy="1424295"/>
            </a:xfrm>
            <a:prstGeom prst="rect">
              <a:avLst/>
            </a:prstGeom>
          </p:spPr>
        </p:pic>
        <p:pic>
          <p:nvPicPr>
            <p:cNvPr id="26" name="Picture 25" descr="ClCl-.gi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58016" y="3929066"/>
              <a:ext cx="1860650" cy="1323012"/>
            </a:xfrm>
            <a:prstGeom prst="rect">
              <a:avLst/>
            </a:prstGeom>
          </p:spPr>
        </p:pic>
      </p:grpSp>
      <p:grpSp>
        <p:nvGrpSpPr>
          <p:cNvPr id="18" name="Group 32"/>
          <p:cNvGrpSpPr/>
          <p:nvPr/>
        </p:nvGrpSpPr>
        <p:grpSpPr>
          <a:xfrm>
            <a:off x="142844" y="5429264"/>
            <a:ext cx="8742394" cy="1283002"/>
            <a:chOff x="142844" y="5429264"/>
            <a:chExt cx="8742394" cy="1283002"/>
          </a:xfrm>
        </p:grpSpPr>
        <p:sp>
          <p:nvSpPr>
            <p:cNvPr id="27" name="TextBox 26"/>
            <p:cNvSpPr txBox="1"/>
            <p:nvPr/>
          </p:nvSpPr>
          <p:spPr>
            <a:xfrm>
              <a:off x="142844" y="5572140"/>
              <a:ext cx="66437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3600" b="1" dirty="0" smtClean="0"/>
                <a:t>Πολυατομικά ιόντα</a:t>
              </a:r>
              <a:endParaRPr lang="el-GR" sz="3600" b="1" dirty="0"/>
            </a:p>
          </p:txBody>
        </p:sp>
        <p:pic>
          <p:nvPicPr>
            <p:cNvPr id="29" name="Picture 28" descr="440px-Ammonium-cyanate-3D-vdW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14810" y="5500702"/>
              <a:ext cx="2321735" cy="928694"/>
            </a:xfrm>
            <a:prstGeom prst="rect">
              <a:avLst/>
            </a:prstGeom>
          </p:spPr>
        </p:pic>
        <p:pic>
          <p:nvPicPr>
            <p:cNvPr id="30" name="Picture 29" descr="1200px-Dihydrogen_phosphate.svg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29520" y="5857892"/>
              <a:ext cx="806013" cy="854374"/>
            </a:xfrm>
            <a:prstGeom prst="rect">
              <a:avLst/>
            </a:prstGeom>
          </p:spPr>
        </p:pic>
        <p:pic>
          <p:nvPicPr>
            <p:cNvPr id="31" name="Picture 30" descr="1200px-Hydrogen_phosphate.svg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43900" y="5429264"/>
              <a:ext cx="741338" cy="785818"/>
            </a:xfrm>
            <a:prstGeom prst="rect">
              <a:avLst/>
            </a:prstGeom>
          </p:spPr>
        </p:pic>
        <p:pic>
          <p:nvPicPr>
            <p:cNvPr id="32" name="Picture 31" descr="1200px-Phosphat-Ion.svg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72264" y="5429264"/>
              <a:ext cx="889605" cy="78581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Smike\Documents\Σχολείο\eikones\Define_at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8229600" cy="1143000"/>
          </a:xfrm>
        </p:spPr>
        <p:txBody>
          <a:bodyPr>
            <a:noAutofit/>
          </a:bodyPr>
          <a:lstStyle/>
          <a:p>
            <a:r>
              <a:rPr lang="el-GR" sz="9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Segoe Script" pitchFamily="34" charset="0"/>
              </a:rPr>
              <a:t>ΤΕΛΟΣ</a:t>
            </a:r>
            <a:endParaRPr lang="el-GR" sz="9600" b="1" dirty="0">
              <a:solidFill>
                <a:schemeClr val="accent5">
                  <a:lumMod val="40000"/>
                  <a:lumOff val="60000"/>
                </a:schemeClr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>
                <a:latin typeface="Segoe Script" pitchFamily="34" charset="0"/>
              </a:rPr>
              <a:t>Άτομο = </a:t>
            </a:r>
            <a:br>
              <a:rPr lang="el-GR" dirty="0" smtClean="0">
                <a:latin typeface="Segoe Script" pitchFamily="34" charset="0"/>
              </a:rPr>
            </a:br>
            <a:r>
              <a:rPr lang="el-GR" dirty="0" smtClean="0">
                <a:latin typeface="Segoe Script" pitchFamily="34" charset="0"/>
              </a:rPr>
              <a:t>άτμητο &lt; α στερητ. + τέμνω</a:t>
            </a:r>
            <a:endParaRPr lang="el-GR" dirty="0">
              <a:latin typeface="Segoe Script" pitchFamily="34" charset="0"/>
            </a:endParaRPr>
          </a:p>
        </p:txBody>
      </p:sp>
      <p:pic>
        <p:nvPicPr>
          <p:cNvPr id="1025" name="Picture 1" descr="C:\Users\Smike\Documents\Σχολείο\eikones\theButc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72816"/>
            <a:ext cx="6120680" cy="4835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sers.sch.gr/atmatzidis/gramatosima_math/democritus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4437570" cy="2304256"/>
          </a:xfrm>
          <a:prstGeom prst="rect">
            <a:avLst/>
          </a:prstGeom>
          <a:noFill/>
        </p:spPr>
      </p:pic>
      <p:pic>
        <p:nvPicPr>
          <p:cNvPr id="1028" name="Picture 4" descr="http://1.bp.blogspot.com/_dcW9Vu4MUZA/SqFjhjRvDBI/AAAAAAAAAIo/TUHubQHrIVQ/s400/democritus+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861048"/>
            <a:ext cx="5283425" cy="2232248"/>
          </a:xfrm>
          <a:prstGeom prst="rect">
            <a:avLst/>
          </a:prstGeom>
          <a:noFill/>
        </p:spPr>
      </p:pic>
      <p:pic>
        <p:nvPicPr>
          <p:cNvPr id="1030" name="Picture 6" descr="http://t2.gstatic.com/images?q=tbn:ANd9GcQPO9bvFolyegD7kEozWBUqGoUWvBu1509E2C-lh7wrEqWvhaPechU2OiQJb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861048"/>
            <a:ext cx="3354469" cy="22322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600" y="476672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latin typeface="Segoe Script" pitchFamily="34" charset="0"/>
              </a:rPr>
              <a:t>Τιμητικές Διακρίσεις του Δημόκριτου</a:t>
            </a:r>
            <a:endParaRPr lang="el-GR" sz="2800" b="1" dirty="0">
              <a:latin typeface="Segoe Script" pitchFamily="34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118762" y="1196752"/>
            <a:ext cx="3670850" cy="2304256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thumb/c/c1/J.J_Thomson.jpg/200px-J.J_Thom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2952328" cy="462039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419872" y="1268760"/>
            <a:ext cx="57241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egoe Script" pitchFamily="34" charset="0"/>
              </a:rPr>
              <a:t> </a:t>
            </a:r>
            <a:r>
              <a:rPr lang="en-US" sz="4800" dirty="0" smtClean="0">
                <a:latin typeface="Segoe Script" pitchFamily="34" charset="0"/>
              </a:rPr>
              <a:t>J. J. Thompson</a:t>
            </a:r>
          </a:p>
          <a:p>
            <a:r>
              <a:rPr lang="el-GR" sz="2400" dirty="0" smtClean="0">
                <a:latin typeface="Segoe Script" pitchFamily="34" charset="0"/>
              </a:rPr>
              <a:t> Βραβείο Νόμπελ Φυσικής 1906</a:t>
            </a:r>
            <a:endParaRPr lang="en-US" sz="2400" dirty="0" smtClean="0">
              <a:latin typeface="Segoe Script" pitchFamily="34" charset="0"/>
            </a:endParaRPr>
          </a:p>
          <a:p>
            <a:r>
              <a:rPr lang="el-GR" sz="3200" dirty="0" smtClean="0">
                <a:latin typeface="Segoe Script" pitchFamily="34" charset="0"/>
              </a:rPr>
              <a:t> </a:t>
            </a:r>
            <a:r>
              <a:rPr lang="en-US" sz="3200" dirty="0" smtClean="0">
                <a:latin typeface="Segoe Script" pitchFamily="34" charset="0"/>
              </a:rPr>
              <a:t>  </a:t>
            </a:r>
            <a:r>
              <a:rPr lang="el-GR" sz="3200" dirty="0" smtClean="0">
                <a:latin typeface="Segoe Script" pitchFamily="34" charset="0"/>
              </a:rPr>
              <a:t> </a:t>
            </a:r>
            <a:endParaRPr lang="el-GR" sz="3200" dirty="0">
              <a:latin typeface="Segoe Scrip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3429000"/>
            <a:ext cx="55446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Segoe Script" pitchFamily="34" charset="0"/>
              </a:rPr>
              <a:t>“</a:t>
            </a:r>
            <a:r>
              <a:rPr lang="el-GR" sz="4400" dirty="0" smtClean="0">
                <a:latin typeface="Segoe Script" pitchFamily="34" charset="0"/>
              </a:rPr>
              <a:t>Το άτομο υπάρχει αλλά… δεν είναι άτομο!</a:t>
            </a:r>
            <a:r>
              <a:rPr lang="en-US" sz="4400" dirty="0" smtClean="0">
                <a:latin typeface="Segoe Script" pitchFamily="34" charset="0"/>
              </a:rPr>
              <a:t>”</a:t>
            </a:r>
            <a:endParaRPr lang="el-GR" sz="4400" dirty="0">
              <a:latin typeface="Segoe Scrip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476672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egoe Script" pitchFamily="34" charset="0"/>
              </a:rPr>
              <a:t>T</a:t>
            </a:r>
            <a:r>
              <a:rPr lang="el-GR" sz="2800" dirty="0" smtClean="0">
                <a:latin typeface="Segoe Script" pitchFamily="34" charset="0"/>
              </a:rPr>
              <a:t>έλη 19</a:t>
            </a:r>
            <a:r>
              <a:rPr lang="el-GR" sz="2800" baseline="30000" dirty="0" smtClean="0">
                <a:latin typeface="Segoe Script" pitchFamily="34" charset="0"/>
              </a:rPr>
              <a:t>ου</a:t>
            </a:r>
            <a:r>
              <a:rPr lang="el-GR" sz="2800" dirty="0" smtClean="0">
                <a:latin typeface="Segoe Script" pitchFamily="34" charset="0"/>
              </a:rPr>
              <a:t> Αιώνα…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l-GR" sz="3200" dirty="0" smtClean="0">
                <a:latin typeface="Segoe Script" pitchFamily="34" charset="0"/>
              </a:rPr>
              <a:t> Μέσα στο άτομο υπάρχουν μικρά σφαιρίδια (σωματίδια) που έχουν αρνητικό φορτίο, τα ΗΛΕΚΤΡΟΝΙΑ.</a:t>
            </a:r>
            <a:endParaRPr lang="el-GR" sz="3200" dirty="0">
              <a:latin typeface="Segoe Script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57158" y="2143116"/>
            <a:ext cx="8352928" cy="1653282"/>
            <a:chOff x="395536" y="1772816"/>
            <a:chExt cx="8352928" cy="1653282"/>
          </a:xfrm>
        </p:grpSpPr>
        <p:sp>
          <p:nvSpPr>
            <p:cNvPr id="4" name="TextBox 3"/>
            <p:cNvSpPr txBox="1"/>
            <p:nvPr/>
          </p:nvSpPr>
          <p:spPr>
            <a:xfrm>
              <a:off x="3419872" y="1772816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3600" b="1" dirty="0" smtClean="0">
                  <a:latin typeface="Segoe Script" pitchFamily="34" charset="0"/>
                </a:rPr>
                <a:t>ΟΜΩΣ</a:t>
              </a:r>
              <a:endParaRPr lang="el-GR" sz="3600" b="1" dirty="0">
                <a:latin typeface="Segoe Script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5536" y="2348880"/>
              <a:ext cx="835292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Font typeface="Arial" pitchFamily="34" charset="0"/>
                <a:buChar char="•"/>
              </a:pPr>
              <a:r>
                <a:rPr lang="el-GR" sz="3200" dirty="0" smtClean="0">
                  <a:latin typeface="Segoe Script" pitchFamily="34" charset="0"/>
                </a:rPr>
                <a:t>Η ύλη δεν είναι αρνητικά φορτισμένη, αλλά είναι ουδέτερη</a:t>
              </a:r>
              <a:endParaRPr lang="el-GR" sz="3200" dirty="0">
                <a:latin typeface="Segoe Script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0034" y="4286256"/>
            <a:ext cx="8176992" cy="1653282"/>
            <a:chOff x="395536" y="3429000"/>
            <a:chExt cx="8176992" cy="1653282"/>
          </a:xfrm>
        </p:grpSpPr>
        <p:sp>
          <p:nvSpPr>
            <p:cNvPr id="8" name="TextBox 7"/>
            <p:cNvSpPr txBox="1"/>
            <p:nvPr/>
          </p:nvSpPr>
          <p:spPr>
            <a:xfrm>
              <a:off x="3419872" y="3429000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3600" b="1" dirty="0" smtClean="0">
                  <a:latin typeface="Segoe Script" pitchFamily="34" charset="0"/>
                </a:rPr>
                <a:t>  ΑΡΑ</a:t>
              </a:r>
              <a:endParaRPr lang="el-GR" sz="3600" b="1" dirty="0">
                <a:latin typeface="Segoe Script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5536" y="4005064"/>
              <a:ext cx="817699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Font typeface="Arial" pitchFamily="34" charset="0"/>
                <a:buChar char="•"/>
              </a:pPr>
              <a:r>
                <a:rPr lang="el-GR" sz="3200" dirty="0" smtClean="0">
                  <a:latin typeface="Segoe Script" pitchFamily="34" charset="0"/>
                </a:rPr>
                <a:t>Πρέπει να υπάρχει αντίστοιχα και ύλη που θα είναι θετικά φορτισμένη.</a:t>
              </a:r>
              <a:endParaRPr lang="el-GR" sz="3200" dirty="0">
                <a:latin typeface="Segoe Script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Callout 9"/>
          <p:cNvSpPr/>
          <p:nvPr/>
        </p:nvSpPr>
        <p:spPr>
          <a:xfrm>
            <a:off x="107504" y="4221088"/>
            <a:ext cx="5616624" cy="1656184"/>
          </a:xfrm>
          <a:prstGeom prst="wedgeEllipseCallout">
            <a:avLst>
              <a:gd name="adj1" fmla="val 52088"/>
              <a:gd name="adj2" fmla="val 43529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Oval Callout 5"/>
          <p:cNvSpPr/>
          <p:nvPr/>
        </p:nvSpPr>
        <p:spPr>
          <a:xfrm>
            <a:off x="3059832" y="1340768"/>
            <a:ext cx="5832648" cy="1008112"/>
          </a:xfrm>
          <a:prstGeom prst="wedgeEllipseCallout">
            <a:avLst>
              <a:gd name="adj1" fmla="val -58798"/>
              <a:gd name="adj2" fmla="val 99656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>
                <a:latin typeface="Segoe Script" pitchFamily="34" charset="0"/>
              </a:rPr>
              <a:t>Πώς είναι μέσα φτιαγμένο το άτομο;</a:t>
            </a:r>
            <a:endParaRPr lang="el-GR" sz="3200" b="1" dirty="0">
              <a:latin typeface="Segoe Scrip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/>
          <a:lstStyle/>
          <a:p>
            <a:pPr>
              <a:buNone/>
            </a:pPr>
            <a:r>
              <a:rPr lang="el-GR" dirty="0" smtClean="0">
                <a:latin typeface="Segoe Script" pitchFamily="34" charset="0"/>
              </a:rPr>
              <a:t>                  Είναι σαν σταφιδόψωμο!</a:t>
            </a:r>
            <a:endParaRPr lang="el-GR" dirty="0">
              <a:latin typeface="Segoe Script" pitchFamily="34" charset="0"/>
            </a:endParaRPr>
          </a:p>
        </p:txBody>
      </p:sp>
      <p:pic>
        <p:nvPicPr>
          <p:cNvPr id="5" name="Picture 2" descr="http://upload.wikimedia.org/wikipedia/commons/thumb/c/c1/J.J_Thomson.jpg/200px-J.J_Thom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3"/>
            <a:ext cx="1518379" cy="2376264"/>
          </a:xfrm>
          <a:prstGeom prst="rect">
            <a:avLst/>
          </a:prstGeom>
          <a:noFill/>
        </p:spPr>
      </p:pic>
      <p:pic>
        <p:nvPicPr>
          <p:cNvPr id="20482" name="Picture 2" descr="C:\Users\Smike\Documents\Σχολείο\eikones\σταφιδοψωμ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492896"/>
            <a:ext cx="1692051" cy="1516655"/>
          </a:xfrm>
          <a:prstGeom prst="rect">
            <a:avLst/>
          </a:prstGeom>
          <a:noFill/>
        </p:spPr>
      </p:pic>
      <p:pic>
        <p:nvPicPr>
          <p:cNvPr id="20484" name="Picture 4" descr="http://1.bp.blogspot.com/-ddyI8zml_g8/TYgMSPFCUKI/AAAAAAAAABI/nDGMyZAZ5pw/s1600/ernest%2Brutherfor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509120"/>
            <a:ext cx="2197167" cy="20162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11560" y="4509120"/>
            <a:ext cx="5040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latin typeface="Segoe Script" pitchFamily="34" charset="0"/>
              </a:rPr>
              <a:t>Σιγά μην είναι και σαν σπανακοτυρόπιτα.</a:t>
            </a:r>
            <a:endParaRPr lang="el-GR" sz="3200" b="1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3" grpId="0" build="p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098576" cy="634082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latin typeface="Segoe Script" pitchFamily="34" charset="0"/>
              </a:rPr>
              <a:t>1911 </a:t>
            </a:r>
            <a:endParaRPr lang="el-GR" dirty="0">
              <a:latin typeface="Segoe Script" pitchFamily="34" charset="0"/>
            </a:endParaRPr>
          </a:p>
        </p:txBody>
      </p:sp>
      <p:pic>
        <p:nvPicPr>
          <p:cNvPr id="21506" name="Picture 2" descr="http://upload.wikimedia.org/wikipedia/commons/d/de/Ernest_Rutherford_19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2880320" cy="356975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91880" y="764704"/>
            <a:ext cx="52565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Segoe Script" pitchFamily="34" charset="0"/>
              </a:rPr>
              <a:t>E. Rutherford</a:t>
            </a:r>
          </a:p>
          <a:p>
            <a:pPr algn="ctr"/>
            <a:r>
              <a:rPr lang="el-GR" sz="2400" dirty="0" smtClean="0">
                <a:latin typeface="Segoe Script" pitchFamily="34" charset="0"/>
              </a:rPr>
              <a:t>Βραβείο Νόμπελ Χημείας 1907</a:t>
            </a:r>
            <a:endParaRPr lang="el-GR" sz="2400" dirty="0">
              <a:latin typeface="Segoe Scrip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1916832"/>
            <a:ext cx="56886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egoe Script" pitchFamily="34" charset="0"/>
              </a:rPr>
              <a:t>“</a:t>
            </a:r>
            <a:r>
              <a:rPr lang="el-GR" sz="2400" dirty="0" smtClean="0">
                <a:latin typeface="Segoe Script" pitchFamily="34" charset="0"/>
              </a:rPr>
              <a:t>Το άτομο μοιάζει με το πλανητικό μας σύστημα! Στο κέντρο (στον πυρήνα) είναι συγκεντρωμένο όλο το θετικό φορτίο και γύρω του περιστρέφονται τα ηλεκτρόνια, όπως οι πλανήτες γύρω από τον ήλιο.</a:t>
            </a:r>
            <a:r>
              <a:rPr lang="en-US" sz="2400" dirty="0" smtClean="0">
                <a:latin typeface="Segoe Script" pitchFamily="34" charset="0"/>
              </a:rPr>
              <a:t>”</a:t>
            </a:r>
            <a:endParaRPr lang="el-GR" sz="2400" dirty="0">
              <a:latin typeface="Segoe Script" pitchFamily="34" charset="0"/>
            </a:endParaRPr>
          </a:p>
        </p:txBody>
      </p:sp>
      <p:pic>
        <p:nvPicPr>
          <p:cNvPr id="21508" name="Picture 4" descr="http://www.sfvpld.org/stickney/images/sitepics/solar-system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572008"/>
            <a:ext cx="2088232" cy="2088232"/>
          </a:xfrm>
          <a:prstGeom prst="rect">
            <a:avLst/>
          </a:prstGeom>
          <a:noFill/>
        </p:spPr>
      </p:pic>
      <p:pic>
        <p:nvPicPr>
          <p:cNvPr id="21510" name="Picture 6" descr="http://2.bp.blogspot.com/-BD3bRZhyYg0/TVbxZCUyxGI/AAAAAAAAADA/B1ZAh2WxjCA/s1600/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4572008"/>
            <a:ext cx="2313029" cy="2016224"/>
          </a:xfrm>
          <a:prstGeom prst="rect">
            <a:avLst/>
          </a:prstGeom>
          <a:noFill/>
        </p:spPr>
      </p:pic>
      <p:pic>
        <p:nvPicPr>
          <p:cNvPr id="8" name="Picture 2" descr="C:\Users\Smike\Documents\Σχολείο\eikones\papas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4214818"/>
            <a:ext cx="2357454" cy="2393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Segoe Script" pitchFamily="34" charset="0"/>
              </a:rPr>
              <a:t>“</a:t>
            </a:r>
            <a:r>
              <a:rPr lang="el-GR" dirty="0" smtClean="0">
                <a:latin typeface="Segoe Script" pitchFamily="34" charset="0"/>
              </a:rPr>
              <a:t>Πλανητικό Πρότυπο Ατόμου</a:t>
            </a:r>
            <a:r>
              <a:rPr lang="en-US" dirty="0" smtClean="0">
                <a:latin typeface="Segoe Script" pitchFamily="34" charset="0"/>
              </a:rPr>
              <a:t>”</a:t>
            </a:r>
            <a:endParaRPr lang="el-GR" dirty="0">
              <a:latin typeface="Segoe Scrip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525963"/>
          </a:xfrm>
        </p:spPr>
        <p:txBody>
          <a:bodyPr>
            <a:noAutofit/>
          </a:bodyPr>
          <a:lstStyle/>
          <a:p>
            <a:r>
              <a:rPr lang="el-GR" sz="2800" dirty="0" smtClean="0">
                <a:latin typeface="Segoe Script" pitchFamily="34" charset="0"/>
              </a:rPr>
              <a:t>Στο κέντρο του ατόμου βρίσκεται ο πυρήνας ο οποίος είναι θετικά φορτισμένος. </a:t>
            </a:r>
          </a:p>
          <a:p>
            <a:r>
              <a:rPr lang="el-GR" sz="2800" dirty="0" smtClean="0">
                <a:latin typeface="Segoe Script" pitchFamily="34" charset="0"/>
              </a:rPr>
              <a:t>Το μέγεθος του πυρήνα είναι πολύ μικρό σε σχέση με το μέγεθος του ατόμου αλλά περιέχει σχεδόν όλη τη μάζα του ατόμου.</a:t>
            </a:r>
          </a:p>
          <a:p>
            <a:r>
              <a:rPr lang="el-GR" sz="2800" dirty="0" smtClean="0">
                <a:latin typeface="Segoe Script" pitchFamily="34" charset="0"/>
              </a:rPr>
              <a:t>Γύρω από τον πυρήνα κινούνται σε τυχαίες τροχιές τα αρνητικά φορτισμένα ηλεκτρόνια.</a:t>
            </a:r>
          </a:p>
          <a:p>
            <a:r>
              <a:rPr lang="el-GR" sz="2800" dirty="0" smtClean="0">
                <a:latin typeface="Segoe Script" pitchFamily="34" charset="0"/>
              </a:rPr>
              <a:t>Ανάμεσα στον πυρήνα και τα ηλεκτρόνια υπάρχει κενό.</a:t>
            </a:r>
            <a:endParaRPr lang="el-GR" sz="2800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4358</TotalTime>
  <Words>1004</Words>
  <Application>Microsoft Office PowerPoint</Application>
  <PresentationFormat>On-screen Show (4:3)</PresentationFormat>
  <Paragraphs>128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Σύσταση της ύλης</vt:lpstr>
      <vt:lpstr>Slide 2</vt:lpstr>
      <vt:lpstr>Άτομο =  άτμητο &lt; α στερητ. + τέμνω</vt:lpstr>
      <vt:lpstr>Slide 4</vt:lpstr>
      <vt:lpstr>Slide 5</vt:lpstr>
      <vt:lpstr> Μέσα στο άτομο υπάρχουν μικρά σφαιρίδια (σωματίδια) που έχουν αρνητικό φορτίο, τα ΗΛΕΚΤΡΟΝΙΑ.</vt:lpstr>
      <vt:lpstr>Πώς είναι μέσα φτιαγμένο το άτομο;</vt:lpstr>
      <vt:lpstr>1911 </vt:lpstr>
      <vt:lpstr>“Πλανητικό Πρότυπο Ατόμου”</vt:lpstr>
      <vt:lpstr>1930 </vt:lpstr>
      <vt:lpstr>Slide 11</vt:lpstr>
      <vt:lpstr>Τα άτομα είναι τόσο μικρά που δε φαίνονται ούτε με γυμνό μάτι ούτε με απλό μικροσκόπιο.</vt:lpstr>
      <vt:lpstr>Slide 13</vt:lpstr>
      <vt:lpstr>Slide 14</vt:lpstr>
      <vt:lpstr>Έχουμε ένα καλάθι που έχει μήλα και αχλάδια. Τα μήλα είναι 11. Τα φρούτα στο καλάθι είναι 21. Πόσα είναι τα αχλάδια;</vt:lpstr>
      <vt:lpstr>Slide 16</vt:lpstr>
      <vt:lpstr>Slide 17</vt:lpstr>
      <vt:lpstr>Slide 18</vt:lpstr>
      <vt:lpstr>Slide 19</vt:lpstr>
      <vt:lpstr>Slide 20</vt:lpstr>
      <vt:lpstr>Τα άτομα σπάνια βρίσκονται μόνα τους στη φύση</vt:lpstr>
      <vt:lpstr>Ζάχαρη</vt:lpstr>
      <vt:lpstr>Μόρια</vt:lpstr>
      <vt:lpstr>Slide 24</vt:lpstr>
      <vt:lpstr>Slide 25</vt:lpstr>
      <vt:lpstr>ΤΕΛΟΣ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Smike</dc:creator>
  <cp:lastModifiedBy>Μιχάλης</cp:lastModifiedBy>
  <cp:revision>134</cp:revision>
  <dcterms:created xsi:type="dcterms:W3CDTF">2012-08-30T17:18:23Z</dcterms:created>
  <dcterms:modified xsi:type="dcterms:W3CDTF">2020-09-16T17:30:03Z</dcterms:modified>
</cp:coreProperties>
</file>