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64" r:id="rId3"/>
    <p:sldId id="266" r:id="rId4"/>
    <p:sldId id="268" r:id="rId5"/>
    <p:sldId id="276" r:id="rId6"/>
    <p:sldId id="267" r:id="rId7"/>
    <p:sldId id="269" r:id="rId8"/>
    <p:sldId id="277" r:id="rId9"/>
    <p:sldId id="270" r:id="rId10"/>
    <p:sldId id="272" r:id="rId11"/>
    <p:sldId id="278" r:id="rId12"/>
    <p:sldId id="271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hyperlink" Target="http://www.antenna.gr/liv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alphatv.gr/webtv/live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www.skai.gr/player/tvliv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025" y="203200"/>
            <a:ext cx="8596668" cy="868218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Εισαγωγικά ....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1674208"/>
            <a:ext cx="6209072" cy="4637749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l-GR" sz="2400" dirty="0"/>
              <a:t>Χρησιμοποιείται όταν κατά την εκτέλεση ενός αλγορίθμου/ προγράμματος χρειάζεται να ληφθούν κάποιες αποφάσεις με βάση κάποια δεδομένα κριτήρια....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l-GR" sz="2400" dirty="0"/>
              <a:t>Περιλαμβάνει:</a:t>
            </a:r>
          </a:p>
          <a:p>
            <a:pPr marL="1257300" lvl="2" indent="-342900">
              <a:spcAft>
                <a:spcPts val="600"/>
              </a:spcAft>
              <a:buFont typeface="Wingdings" charset="2"/>
              <a:buChar char="q"/>
            </a:pPr>
            <a:r>
              <a:rPr lang="el-GR" sz="2400" dirty="0"/>
              <a:t>Το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έλεγχο</a:t>
            </a:r>
            <a:r>
              <a:rPr lang="el-GR" sz="2400" dirty="0"/>
              <a:t> κάποιας κατάστασης (συνθήκης), η οποία μπορεί να έχει δύο τιμές (Αληθής ή Ψευδής)</a:t>
            </a:r>
          </a:p>
          <a:p>
            <a:pPr marL="1257300" lvl="2" indent="-342900">
              <a:spcAft>
                <a:spcPts val="600"/>
              </a:spcAft>
              <a:buFont typeface="Wingdings" charset="2"/>
              <a:buChar char="q"/>
            </a:pPr>
            <a:r>
              <a:rPr lang="el-GR" sz="2400" dirty="0"/>
              <a:t>Την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εκτέλεση</a:t>
            </a:r>
            <a:r>
              <a:rPr lang="el-GR" sz="2400" dirty="0"/>
              <a:t> ή όχι της εντολής ή των εντολών, με βάση την τιμή της συνθήκης.</a:t>
            </a:r>
          </a:p>
          <a:p>
            <a:endParaRPr lang="en-US" dirty="0"/>
          </a:p>
        </p:txBody>
      </p:sp>
      <p:pic>
        <p:nvPicPr>
          <p:cNvPr id="4" name="Picture 3" descr="Problem-solv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30" y="1597090"/>
            <a:ext cx="2857913" cy="1905275"/>
          </a:xfrm>
          <a:prstGeom prst="rect">
            <a:avLst/>
          </a:prstGeom>
        </p:spPr>
      </p:pic>
      <p:pic>
        <p:nvPicPr>
          <p:cNvPr id="6" name="Picture 5" descr="fotolia_55368346-300x2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15" y="4291363"/>
            <a:ext cx="2539560" cy="19893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626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90781"/>
            <a:ext cx="8596668" cy="891309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Πολλαπλή Επιλογή - Παράδειγμα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019" y="2285527"/>
            <a:ext cx="3432302" cy="348211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r>
              <a:rPr lang="el-GR" sz="2000" dirty="0"/>
              <a:t>  &lt;Βρέχει&gt; </a:t>
            </a: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τότε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/>
              <a:t>	</a:t>
            </a:r>
            <a:r>
              <a:rPr lang="el-GR" sz="2000" i="1" dirty="0"/>
              <a:t>Πάρω</a:t>
            </a:r>
            <a:r>
              <a:rPr lang="en-US" sz="2000" i="1" dirty="0"/>
              <a:t>_</a:t>
            </a:r>
            <a:r>
              <a:rPr lang="el-GR" sz="2000" i="1" dirty="0"/>
              <a:t>Ομπρέλα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αλλιώς_αν</a:t>
            </a:r>
            <a:r>
              <a:rPr lang="el-GR" sz="2000" b="1" dirty="0"/>
              <a:t> </a:t>
            </a:r>
            <a:r>
              <a:rPr lang="el-GR" sz="2000" dirty="0"/>
              <a:t>&lt;Έχει ήλιο&gt; </a:t>
            </a: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τότε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/>
              <a:t>	</a:t>
            </a:r>
            <a:r>
              <a:rPr lang="el-GR" sz="2000" i="1" dirty="0"/>
              <a:t>Πάρω</a:t>
            </a:r>
            <a:r>
              <a:rPr lang="en-US" sz="2000" i="1" dirty="0"/>
              <a:t>_</a:t>
            </a:r>
            <a:r>
              <a:rPr lang="el-GR" sz="2000" i="1" dirty="0"/>
              <a:t>Γυαλιά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i="1" dirty="0"/>
              <a:t>	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αλλιώς_αν</a:t>
            </a:r>
            <a:r>
              <a:rPr lang="el-GR" sz="2000" dirty="0"/>
              <a:t> &lt;Φυσάει&gt; </a:t>
            </a: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τότε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/>
              <a:t>	</a:t>
            </a:r>
            <a:r>
              <a:rPr lang="el-GR" sz="2000" i="1" dirty="0"/>
              <a:t>Πάρω</a:t>
            </a:r>
            <a:r>
              <a:rPr lang="en-US" sz="2000" i="1" dirty="0"/>
              <a:t>_</a:t>
            </a:r>
            <a:r>
              <a:rPr lang="el-GR" sz="2000" i="1" dirty="0"/>
              <a:t>Ζακέτα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αλλιώς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/>
              <a:t>	</a:t>
            </a:r>
            <a:r>
              <a:rPr lang="el-GR" sz="2000" i="1" dirty="0"/>
              <a:t>Τίποτα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Τέλος_αν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endParaRPr lang="el-GR" sz="2000" dirty="0"/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el-GR" sz="2000" dirty="0"/>
              <a:t>	</a:t>
            </a:r>
            <a:endParaRPr lang="en-US" sz="2000" b="1" dirty="0"/>
          </a:p>
        </p:txBody>
      </p:sp>
      <p:pic>
        <p:nvPicPr>
          <p:cNvPr id="6" name="Content Placeholder 5" descr="pollapli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76" b="-3119"/>
          <a:stretch/>
        </p:blipFill>
        <p:spPr>
          <a:xfrm>
            <a:off x="3857427" y="2285527"/>
            <a:ext cx="6139850" cy="2877141"/>
          </a:xfrm>
        </p:spPr>
      </p:pic>
      <p:sp>
        <p:nvSpPr>
          <p:cNvPr id="4" name="Rectangle 3"/>
          <p:cNvSpPr/>
          <p:nvPr/>
        </p:nvSpPr>
        <p:spPr>
          <a:xfrm>
            <a:off x="157019" y="1062168"/>
            <a:ext cx="9208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chemeClr val="accent2">
                    <a:lumMod val="50000"/>
                  </a:schemeClr>
                </a:solidFill>
              </a:rPr>
              <a:t>Πρόταση: </a:t>
            </a:r>
            <a:r>
              <a:rPr lang="el-GR" sz="2000" dirty="0"/>
              <a:t>Αν βρέχει, θα πάρω την ομπρέλα, αλλιώς αν έχει ήλιο θα πάρω τα γυαλιά ηλίου, αλλιώς αν φυσάει θα πάρω ζακέτα, αλλιώς δεν θα πάρω τίποτα.</a:t>
            </a:r>
          </a:p>
        </p:txBody>
      </p:sp>
    </p:spTree>
    <p:extLst>
      <p:ext uri="{BB962C8B-B14F-4D97-AF65-F5344CB8AC3E}">
        <p14:creationId xmlns="" xmlns:p14="http://schemas.microsoft.com/office/powerpoint/2010/main" val="161977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524" y="126804"/>
            <a:ext cx="8596668" cy="833582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Πολλαπλή Επιλογή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Κατανόηση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sz="half" idx="1"/>
          </p:nvPr>
        </p:nvSpPr>
        <p:spPr bwMode="auto">
          <a:xfrm>
            <a:off x="231437" y="1420383"/>
            <a:ext cx="416879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Αλγόριθμος</a:t>
            </a:r>
            <a:r>
              <a:rPr lang="el-GR" altLang="el-GR" sz="1600" dirty="0"/>
              <a:t> TV</a:t>
            </a:r>
          </a:p>
          <a:p>
            <a:pPr marL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Διάβασε</a:t>
            </a:r>
            <a:r>
              <a:rPr lang="el-GR" altLang="el-GR" sz="1600" dirty="0"/>
              <a:t> κανάλι</a:t>
            </a:r>
          </a:p>
          <a:p>
            <a:pPr marL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r>
              <a:rPr lang="el-GR" altLang="el-GR" sz="1600" dirty="0"/>
              <a:t> κανάλι= 1 </a:t>
            </a:r>
            <a:r>
              <a:rPr lang="el-GR" alt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τότε</a:t>
            </a:r>
            <a:r>
              <a:rPr lang="el-GR" altLang="el-GR" sz="1600" b="1" dirty="0"/>
              <a:t> </a:t>
            </a:r>
          </a:p>
          <a:p>
            <a:pPr marL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600" dirty="0"/>
              <a:t>    </a:t>
            </a:r>
            <a:r>
              <a:rPr lang="el-GR" alt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Εμφάνισε</a:t>
            </a:r>
            <a:r>
              <a:rPr lang="el-GR" altLang="el-GR" sz="1600" dirty="0"/>
              <a:t> "ΑΝΤ1»</a:t>
            </a:r>
          </a:p>
          <a:p>
            <a:pPr mar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αλλιώς</a:t>
            </a:r>
            <a:r>
              <a:rPr lang="en-US" alt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l-GR" alt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 </a:t>
            </a:r>
            <a:r>
              <a:rPr lang="el-GR" altLang="el-GR" sz="1600" dirty="0"/>
              <a:t>κανάλι= 2 </a:t>
            </a:r>
            <a:r>
              <a:rPr lang="el-GR" alt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τότε</a:t>
            </a:r>
            <a:r>
              <a:rPr lang="el-GR" altLang="el-GR" sz="1600" b="1" dirty="0"/>
              <a:t> </a:t>
            </a:r>
          </a:p>
          <a:p>
            <a:pPr marL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600" dirty="0"/>
              <a:t>    </a:t>
            </a:r>
            <a:r>
              <a:rPr lang="el-GR" alt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Εμφάνισε</a:t>
            </a:r>
            <a:r>
              <a:rPr lang="el-GR" altLang="el-GR" sz="1600" dirty="0"/>
              <a:t> </a:t>
            </a:r>
            <a:r>
              <a:rPr lang="en-US" altLang="el-GR" sz="1600" dirty="0"/>
              <a:t>“</a:t>
            </a:r>
            <a:r>
              <a:rPr lang="el-GR" altLang="el-GR" sz="1600" dirty="0"/>
              <a:t>ΣΚΑΙ</a:t>
            </a:r>
            <a:r>
              <a:rPr lang="en-US" altLang="el-GR" sz="1600" dirty="0"/>
              <a:t>”</a:t>
            </a:r>
            <a:endParaRPr lang="el-GR" altLang="el-GR" sz="1600" dirty="0"/>
          </a:p>
          <a:p>
            <a:pPr mar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αλλιώς</a:t>
            </a:r>
            <a:r>
              <a:rPr lang="en-US" alt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l-GR" alt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 </a:t>
            </a:r>
            <a:r>
              <a:rPr lang="el-GR" altLang="el-GR" sz="1600" dirty="0"/>
              <a:t>κανάλι= 3 </a:t>
            </a:r>
            <a:r>
              <a:rPr lang="el-GR" alt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τότε</a:t>
            </a:r>
            <a:r>
              <a:rPr lang="el-GR" altLang="el-GR" sz="1600" b="1" dirty="0"/>
              <a:t> </a:t>
            </a:r>
          </a:p>
          <a:p>
            <a:pPr marL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600" dirty="0"/>
              <a:t>    </a:t>
            </a:r>
            <a:r>
              <a:rPr lang="el-GR" alt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Εμφάνισε</a:t>
            </a:r>
            <a:r>
              <a:rPr lang="el-GR" altLang="el-GR" sz="1600" dirty="0"/>
              <a:t> </a:t>
            </a:r>
            <a:r>
              <a:rPr lang="en-US" altLang="el-GR" sz="1600" dirty="0"/>
              <a:t>“ALPHA”</a:t>
            </a:r>
            <a:endParaRPr lang="el-GR" altLang="el-GR" sz="1600" dirty="0"/>
          </a:p>
          <a:p>
            <a:pPr marL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αλλιώς</a:t>
            </a:r>
          </a:p>
          <a:p>
            <a:pPr marL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600" b="1" dirty="0"/>
              <a:t>    </a:t>
            </a:r>
            <a:r>
              <a:rPr lang="el-GR" alt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Εμφάνισε</a:t>
            </a:r>
            <a:r>
              <a:rPr lang="el-GR" altLang="el-GR" sz="1600" dirty="0"/>
              <a:t> </a:t>
            </a:r>
            <a:r>
              <a:rPr lang="en-US" altLang="el-GR" sz="1600" dirty="0"/>
              <a:t>“</a:t>
            </a:r>
            <a:r>
              <a:rPr lang="el-GR" altLang="el-GR" sz="1600" dirty="0"/>
              <a:t>Δεν υπάρχει τέτοιο κανάλι</a:t>
            </a:r>
            <a:r>
              <a:rPr lang="en-US" altLang="el-GR" sz="1600" dirty="0"/>
              <a:t>”</a:t>
            </a:r>
            <a:endParaRPr lang="el-GR" altLang="el-GR" sz="1600" dirty="0"/>
          </a:p>
          <a:p>
            <a:pPr marL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Τέλος_αν</a:t>
            </a:r>
            <a:endParaRPr lang="el-GR" alt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Τέλος</a:t>
            </a:r>
            <a:r>
              <a:rPr lang="el-GR" altLang="el-GR" sz="1600" dirty="0"/>
              <a:t> TV</a:t>
            </a:r>
            <a:endParaRPr kumimoji="0" lang="el-GR" altLang="el-G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96426" y="1507514"/>
            <a:ext cx="7172558" cy="857727"/>
            <a:chOff x="4733636" y="2967547"/>
            <a:chExt cx="6654935" cy="857727"/>
          </a:xfrm>
        </p:grpSpPr>
        <p:sp>
          <p:nvSpPr>
            <p:cNvPr id="5" name="TextBox 4"/>
            <p:cNvSpPr txBox="1"/>
            <p:nvPr/>
          </p:nvSpPr>
          <p:spPr>
            <a:xfrm>
              <a:off x="4733636" y="3151909"/>
              <a:ext cx="540692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Για κανάλι</a:t>
              </a:r>
              <a:r>
                <a: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=1</a:t>
              </a:r>
              <a:r>
                <a:rPr lang="el-GR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r>
                <a:rPr lang="el-GR" sz="1600" dirty="0"/>
                <a:t>	1η συνθήκη (Α)               </a:t>
              </a:r>
              <a:r>
                <a:rPr lang="en-US" sz="1600" dirty="0"/>
                <a:t>                                 </a:t>
              </a:r>
              <a:r>
                <a:rPr lang="el-GR" altLang="el-GR" sz="1600" dirty="0">
                  <a:latin typeface="Arial" panose="020B0604020202020204" pitchFamily="34" charset="0"/>
                </a:rPr>
                <a:t> </a:t>
              </a:r>
              <a:endParaRPr lang="en-US" sz="16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771177" y="3594605"/>
              <a:ext cx="3666705" cy="206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 descr="antenna.png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0844" y="2967547"/>
              <a:ext cx="857727" cy="85772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319596" y="1756788"/>
            <a:ext cx="646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/>
              <a:t>τότε</a:t>
            </a:r>
            <a:endParaRPr lang="en-US" sz="1600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4248952" y="2473395"/>
            <a:ext cx="7428833" cy="589113"/>
            <a:chOff x="4624927" y="2473395"/>
            <a:chExt cx="6751516" cy="589113"/>
          </a:xfrm>
        </p:grpSpPr>
        <p:sp>
          <p:nvSpPr>
            <p:cNvPr id="26" name="TextBox 25"/>
            <p:cNvSpPr txBox="1"/>
            <p:nvPr/>
          </p:nvSpPr>
          <p:spPr>
            <a:xfrm>
              <a:off x="8579588" y="2526438"/>
              <a:ext cx="5995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/>
                <a:t>τότε</a:t>
              </a:r>
              <a:endParaRPr lang="en-US" sz="1600" b="1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624927" y="2473395"/>
              <a:ext cx="6751516" cy="589113"/>
              <a:chOff x="4814824" y="4182702"/>
              <a:chExt cx="6751516" cy="589113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814824" y="4182702"/>
                <a:ext cx="5404024" cy="584776"/>
                <a:chOff x="4733636" y="3151909"/>
                <a:chExt cx="5010728" cy="584776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4733636" y="3151909"/>
                  <a:ext cx="5010728" cy="584776"/>
                  <a:chOff x="4733636" y="3151909"/>
                  <a:chExt cx="5010728" cy="584776"/>
                </a:xfrm>
              </p:grpSpPr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4733636" y="3151909"/>
                    <a:ext cx="5010728" cy="5847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Για κανάλι</a:t>
                    </a:r>
                    <a:r>
                      <a:rPr lang="en-US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=</a:t>
                    </a:r>
                    <a:r>
                      <a:rPr lang="el-GR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2:</a:t>
                    </a:r>
                  </a:p>
                  <a:p>
                    <a:r>
                      <a:rPr lang="el-GR" sz="1600" dirty="0"/>
                      <a:t>   1η συνθήκη (Ψ)                  </a:t>
                    </a:r>
                    <a:r>
                      <a:rPr lang="el-GR" sz="1600" dirty="0">
                        <a:latin typeface="Arial" panose="020B0604020202020204" pitchFamily="34" charset="0"/>
                      </a:rPr>
                      <a:t>   2</a:t>
                    </a:r>
                    <a:r>
                      <a:rPr lang="el-GR" sz="1600" baseline="30000" dirty="0">
                        <a:latin typeface="Arial" panose="020B0604020202020204" pitchFamily="34" charset="0"/>
                      </a:rPr>
                      <a:t>η</a:t>
                    </a:r>
                    <a:r>
                      <a:rPr lang="el-GR" sz="1600" dirty="0">
                        <a:latin typeface="Arial" panose="020B0604020202020204" pitchFamily="34" charset="0"/>
                      </a:rPr>
                      <a:t> συνθήκη (Α) </a:t>
                    </a:r>
                    <a:endParaRPr lang="en-US" sz="1600" dirty="0"/>
                  </a:p>
                </p:txBody>
              </p:sp>
              <p:cxnSp>
                <p:nvCxnSpPr>
                  <p:cNvPr id="23" name="Straight Arrow Connector 22"/>
                  <p:cNvCxnSpPr/>
                  <p:nvPr/>
                </p:nvCxnSpPr>
                <p:spPr>
                  <a:xfrm>
                    <a:off x="6237923" y="3642086"/>
                    <a:ext cx="957162" cy="3974"/>
                  </a:xfrm>
                  <a:prstGeom prst="straightConnector1">
                    <a:avLst/>
                  </a:prstGeom>
                  <a:ln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" name="TextBox 20"/>
                <p:cNvSpPr txBox="1"/>
                <p:nvPr/>
              </p:nvSpPr>
              <p:spPr>
                <a:xfrm>
                  <a:off x="6247155" y="3228691"/>
                  <a:ext cx="101684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600" b="1" dirty="0"/>
                    <a:t>αλλιώς</a:t>
                  </a:r>
                  <a:r>
                    <a:rPr lang="en-US" sz="1600" b="1" dirty="0"/>
                    <a:t>_</a:t>
                  </a:r>
                  <a:r>
                    <a:rPr lang="el-GR" sz="1600" b="1" dirty="0"/>
                    <a:t>αν</a:t>
                  </a:r>
                  <a:endParaRPr lang="en-US" sz="1600" b="1" dirty="0"/>
                </a:p>
              </p:txBody>
            </p:sp>
          </p:grpSp>
          <p:cxnSp>
            <p:nvCxnSpPr>
              <p:cNvPr id="25" name="Straight Arrow Connector 24"/>
              <p:cNvCxnSpPr/>
              <p:nvPr/>
            </p:nvCxnSpPr>
            <p:spPr>
              <a:xfrm>
                <a:off x="8800389" y="4649139"/>
                <a:ext cx="1634188" cy="397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Picture 27" descr="SKAI-Logo.png">
                <a:hlinkClick r:id="rId4"/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28503" y="4327491"/>
                <a:ext cx="1037837" cy="444324"/>
              </a:xfrm>
              <a:prstGeom prst="rect">
                <a:avLst/>
              </a:prstGeom>
            </p:spPr>
          </p:pic>
        </p:grpSp>
      </p:grpSp>
      <p:sp>
        <p:nvSpPr>
          <p:cNvPr id="32" name="TextBox 31"/>
          <p:cNvSpPr txBox="1"/>
          <p:nvPr/>
        </p:nvSpPr>
        <p:spPr>
          <a:xfrm>
            <a:off x="6084799" y="3937077"/>
            <a:ext cx="599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/>
              <a:t>τότε</a:t>
            </a:r>
            <a:endParaRPr lang="en-US" sz="1600" b="1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177292" y="3840054"/>
            <a:ext cx="1032290" cy="397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884665" y="3438530"/>
            <a:ext cx="1206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/>
              <a:t>αλλιώς</a:t>
            </a:r>
            <a:r>
              <a:rPr lang="en-US" sz="1600" b="1" dirty="0"/>
              <a:t>_</a:t>
            </a:r>
            <a:r>
              <a:rPr lang="el-GR" sz="1600" b="1" dirty="0"/>
              <a:t>αν</a:t>
            </a:r>
            <a:endParaRPr lang="en-US" sz="1600" b="1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162098" y="4338602"/>
            <a:ext cx="4317859" cy="588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141129" y="3424747"/>
            <a:ext cx="1206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/>
              <a:t>αλλιώς</a:t>
            </a:r>
            <a:r>
              <a:rPr lang="en-US" sz="1600" b="1" dirty="0"/>
              <a:t>_</a:t>
            </a:r>
            <a:r>
              <a:rPr lang="el-GR" sz="1600" b="1" dirty="0"/>
              <a:t>αν</a:t>
            </a:r>
            <a:endParaRPr lang="en-US" sz="1600" b="1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8854374" y="3850011"/>
            <a:ext cx="1067760" cy="77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260821" y="3373615"/>
            <a:ext cx="5920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κανάλι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</a:t>
            </a:r>
          </a:p>
          <a:p>
            <a:r>
              <a:rPr lang="el-GR" sz="1600" dirty="0"/>
              <a:t>   1η συνθήκη (Ψ)                  </a:t>
            </a:r>
            <a:r>
              <a:rPr lang="el-GR" sz="1600" dirty="0">
                <a:latin typeface="Arial" panose="020B0604020202020204" pitchFamily="34" charset="0"/>
              </a:rPr>
              <a:t>    2</a:t>
            </a:r>
            <a:r>
              <a:rPr lang="el-GR" sz="1600" baseline="30000" dirty="0">
                <a:latin typeface="Arial" panose="020B0604020202020204" pitchFamily="34" charset="0"/>
              </a:rPr>
              <a:t>η</a:t>
            </a:r>
            <a:r>
              <a:rPr lang="el-GR" sz="1600" dirty="0">
                <a:latin typeface="Arial" panose="020B0604020202020204" pitchFamily="34" charset="0"/>
              </a:rPr>
              <a:t> συνθήκη (Ψ) </a:t>
            </a:r>
          </a:p>
          <a:p>
            <a:r>
              <a:rPr lang="el-GR" sz="1600" dirty="0">
                <a:latin typeface="Arial" panose="020B0604020202020204" pitchFamily="34" charset="0"/>
              </a:rPr>
              <a:t>    </a:t>
            </a:r>
          </a:p>
          <a:p>
            <a:r>
              <a:rPr lang="el-GR" sz="1600" dirty="0">
                <a:latin typeface="Arial" panose="020B0604020202020204" pitchFamily="34" charset="0"/>
              </a:rPr>
              <a:t>    3</a:t>
            </a:r>
            <a:r>
              <a:rPr lang="el-GR" sz="1600" baseline="30000" dirty="0">
                <a:latin typeface="Arial" panose="020B0604020202020204" pitchFamily="34" charset="0"/>
              </a:rPr>
              <a:t>η</a:t>
            </a:r>
            <a:r>
              <a:rPr lang="el-GR" sz="1600" dirty="0">
                <a:latin typeface="Arial" panose="020B0604020202020204" pitchFamily="34" charset="0"/>
              </a:rPr>
              <a:t> συνθήκη (Α)          </a:t>
            </a:r>
            <a:r>
              <a:rPr lang="en-US" sz="1600" dirty="0">
                <a:latin typeface="Arial" panose="020B0604020202020204" pitchFamily="34" charset="0"/>
              </a:rPr>
              <a:t>                                                 </a:t>
            </a:r>
            <a:endParaRPr lang="en-US" sz="1600" dirty="0"/>
          </a:p>
        </p:txBody>
      </p:sp>
      <p:pic>
        <p:nvPicPr>
          <p:cNvPr id="49" name="Picture 48" descr="Alpha-TV-Logo.pn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933" y="3860977"/>
            <a:ext cx="878277" cy="878277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286568" y="4914828"/>
            <a:ext cx="7360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κανάλι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</a:t>
            </a:r>
          </a:p>
          <a:p>
            <a:r>
              <a:rPr lang="el-GR" sz="1600" dirty="0"/>
              <a:t>   1η συνθήκη (Ψ)                  </a:t>
            </a:r>
            <a:r>
              <a:rPr lang="el-GR" sz="1600" dirty="0">
                <a:latin typeface="Arial" panose="020B0604020202020204" pitchFamily="34" charset="0"/>
              </a:rPr>
              <a:t>   2</a:t>
            </a:r>
            <a:r>
              <a:rPr lang="el-GR" sz="1600" baseline="30000" dirty="0">
                <a:latin typeface="Arial" panose="020B0604020202020204" pitchFamily="34" charset="0"/>
              </a:rPr>
              <a:t>η</a:t>
            </a:r>
            <a:r>
              <a:rPr lang="el-GR" sz="1600" dirty="0">
                <a:latin typeface="Arial" panose="020B0604020202020204" pitchFamily="34" charset="0"/>
              </a:rPr>
              <a:t> συνθήκη (Ψ) </a:t>
            </a:r>
          </a:p>
          <a:p>
            <a:r>
              <a:rPr lang="el-GR" sz="1600" dirty="0">
                <a:latin typeface="Arial" panose="020B0604020202020204" pitchFamily="34" charset="0"/>
              </a:rPr>
              <a:t>    </a:t>
            </a:r>
          </a:p>
          <a:p>
            <a:r>
              <a:rPr lang="el-GR" sz="1600" dirty="0">
                <a:latin typeface="Arial" panose="020B0604020202020204" pitchFamily="34" charset="0"/>
              </a:rPr>
              <a:t>    3</a:t>
            </a:r>
            <a:r>
              <a:rPr lang="el-GR" sz="1600" baseline="30000" dirty="0">
                <a:latin typeface="Arial" panose="020B0604020202020204" pitchFamily="34" charset="0"/>
              </a:rPr>
              <a:t>η</a:t>
            </a:r>
            <a:r>
              <a:rPr lang="el-GR" sz="1600" dirty="0">
                <a:latin typeface="Arial" panose="020B0604020202020204" pitchFamily="34" charset="0"/>
              </a:rPr>
              <a:t> συνθήκη (Ψ)                     </a:t>
            </a:r>
            <a:r>
              <a:rPr lang="en-US" sz="1600" dirty="0">
                <a:latin typeface="Arial" panose="020B0604020202020204" pitchFamily="34" charset="0"/>
              </a:rPr>
              <a:t>                     				        </a:t>
            </a: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Δεν υπάρχει 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												       </a:t>
            </a: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τέτοιο κανάλι</a:t>
            </a:r>
            <a:endParaRPr 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6152602" y="5342878"/>
            <a:ext cx="1010387" cy="397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8856746" y="5343107"/>
            <a:ext cx="1010387" cy="397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127952" y="5905467"/>
            <a:ext cx="4003160" cy="177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122715" y="4980493"/>
            <a:ext cx="1206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/>
              <a:t>αλλιώς</a:t>
            </a:r>
            <a:r>
              <a:rPr lang="en-US" sz="1600" b="1" dirty="0"/>
              <a:t>_</a:t>
            </a:r>
            <a:r>
              <a:rPr lang="el-GR" sz="1600" b="1" dirty="0"/>
              <a:t>αν</a:t>
            </a:r>
            <a:endParaRPr lang="en-US" sz="16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8739066" y="4999950"/>
            <a:ext cx="1206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/>
              <a:t>αλλιώς</a:t>
            </a:r>
            <a:r>
              <a:rPr lang="en-US" sz="1600" b="1" dirty="0"/>
              <a:t>_</a:t>
            </a:r>
            <a:r>
              <a:rPr lang="el-GR" sz="1600" b="1" dirty="0"/>
              <a:t>αν</a:t>
            </a:r>
            <a:endParaRPr lang="en-US" sz="1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141129" y="5556062"/>
            <a:ext cx="99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/>
              <a:t>αλλιώς</a:t>
            </a:r>
            <a:endParaRPr 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298426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dvAuto="500"/>
      <p:bldP spid="11" grpId="0"/>
      <p:bldP spid="32" grpId="0"/>
      <p:bldP spid="39" grpId="0"/>
      <p:bldP spid="42" grpId="0"/>
      <p:bldP spid="48" grpId="0"/>
      <p:bldP spid="50" grpId="0"/>
      <p:bldP spid="55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94" y="148971"/>
            <a:ext cx="4450306" cy="671945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Εμφωλευμένες ΑΝ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58246"/>
            <a:ext cx="4248532" cy="5061112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  <a:buFont typeface="Wingdings" charset="2"/>
              <a:buChar char="q"/>
            </a:pPr>
            <a:r>
              <a:rPr lang="el-GR" sz="2800" b="1" i="1" dirty="0">
                <a:solidFill>
                  <a:schemeClr val="accent1">
                    <a:lumMod val="50000"/>
                  </a:schemeClr>
                </a:solidFill>
              </a:rPr>
              <a:t>Σύνταξη: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r>
              <a:rPr lang="el-GR" sz="2400" dirty="0"/>
              <a:t> &lt;Συνθήκη1&gt; 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τότε</a:t>
            </a:r>
          </a:p>
          <a:p>
            <a:pPr marL="0" indent="0">
              <a:buNone/>
            </a:pPr>
            <a:r>
              <a:rPr lang="el-GR" sz="2400" dirty="0"/>
              <a:t>	</a:t>
            </a:r>
            <a:r>
              <a:rPr lang="en-US" sz="2400" dirty="0"/>
              <a:t>	</a:t>
            </a:r>
            <a:r>
              <a:rPr lang="el-GR" sz="2400" i="1" dirty="0"/>
              <a:t>Εντολές1</a:t>
            </a:r>
          </a:p>
          <a:p>
            <a:pPr marL="0" indent="0">
              <a:buNone/>
            </a:pPr>
            <a:r>
              <a:rPr lang="el-GR" sz="2400" dirty="0"/>
              <a:t>	</a:t>
            </a:r>
            <a:r>
              <a:rPr lang="en-US" sz="2400" dirty="0"/>
              <a:t>	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r>
              <a:rPr lang="el-GR" sz="2400" dirty="0"/>
              <a:t> &lt;Συνθήκη2&gt; 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τότε</a:t>
            </a:r>
          </a:p>
          <a:p>
            <a:pPr marL="0" indent="0">
              <a:buNone/>
            </a:pPr>
            <a:r>
              <a:rPr lang="el-GR" sz="2400" dirty="0"/>
              <a:t>		</a:t>
            </a:r>
            <a:r>
              <a:rPr lang="en-US" sz="2400" dirty="0"/>
              <a:t>	</a:t>
            </a:r>
            <a:r>
              <a:rPr lang="el-GR" sz="2400" i="1" dirty="0"/>
              <a:t>Εντολές2</a:t>
            </a:r>
          </a:p>
          <a:p>
            <a:pPr marL="0" indent="0">
              <a:buNone/>
            </a:pPr>
            <a:r>
              <a:rPr lang="el-GR" sz="2400" dirty="0"/>
              <a:t>	</a:t>
            </a:r>
            <a:r>
              <a:rPr lang="en-US" sz="2400" dirty="0"/>
              <a:t>	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αλλιώς</a:t>
            </a:r>
          </a:p>
          <a:p>
            <a:pPr marL="0" indent="0">
              <a:buNone/>
            </a:pPr>
            <a:r>
              <a:rPr lang="el-GR" sz="2400" dirty="0"/>
              <a:t>		</a:t>
            </a:r>
            <a:r>
              <a:rPr lang="en-US" sz="2400" dirty="0"/>
              <a:t>	</a:t>
            </a:r>
            <a:r>
              <a:rPr lang="el-GR" sz="2400" i="1" dirty="0"/>
              <a:t>Εντολές3</a:t>
            </a:r>
          </a:p>
          <a:p>
            <a:pPr marL="0" indent="0">
              <a:buNone/>
            </a:pPr>
            <a:r>
              <a:rPr lang="el-GR" sz="2400" dirty="0"/>
              <a:t>	</a:t>
            </a:r>
            <a:r>
              <a:rPr lang="en-US" sz="2400" dirty="0"/>
              <a:t>	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Τέλος_αν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αλλιώς</a:t>
            </a:r>
            <a:endParaRPr lang="el-G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l-GR" sz="2400" dirty="0"/>
              <a:t>	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r>
              <a:rPr lang="el-GR" sz="2400" dirty="0"/>
              <a:t> &lt;Συνθήκη3&gt; 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τότε</a:t>
            </a:r>
          </a:p>
          <a:p>
            <a:pPr marL="0" indent="0">
              <a:buNone/>
            </a:pPr>
            <a:r>
              <a:rPr lang="el-GR" sz="2400" dirty="0"/>
              <a:t>	</a:t>
            </a:r>
            <a:r>
              <a:rPr lang="en-US" sz="2400" dirty="0"/>
              <a:t>	</a:t>
            </a:r>
            <a:r>
              <a:rPr lang="el-GR" sz="2400" dirty="0"/>
              <a:t>	</a:t>
            </a:r>
            <a:r>
              <a:rPr lang="el-GR" sz="2400" i="1" dirty="0"/>
              <a:t>Εντολές4</a:t>
            </a:r>
          </a:p>
          <a:p>
            <a:pPr marL="0" indent="0">
              <a:buNone/>
            </a:pPr>
            <a:r>
              <a:rPr lang="el-GR" sz="2400" b="1" dirty="0"/>
              <a:t>	</a:t>
            </a:r>
            <a:r>
              <a:rPr lang="en-US" sz="2400" b="1" dirty="0"/>
              <a:t>	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Τέλος_αν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Τέλος_αν</a:t>
            </a:r>
          </a:p>
          <a:p>
            <a:pPr marL="0" indent="0">
              <a:buNone/>
            </a:pPr>
            <a:endParaRPr lang="el-GR" sz="2400" b="1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6" name="Content Placeholder 5" descr="Drawing_emfwleumenes_an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612" b="-779"/>
          <a:stretch/>
        </p:blipFill>
        <p:spPr>
          <a:xfrm>
            <a:off x="4248532" y="2665379"/>
            <a:ext cx="5217713" cy="3998068"/>
          </a:xfrm>
        </p:spPr>
      </p:pic>
      <p:sp>
        <p:nvSpPr>
          <p:cNvPr id="7" name="TextBox 6"/>
          <p:cNvSpPr txBox="1"/>
          <p:nvPr/>
        </p:nvSpPr>
        <p:spPr>
          <a:xfrm>
            <a:off x="4950672" y="2102513"/>
            <a:ext cx="3394363" cy="461665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Διάγραμμα Ροής 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57410" y="679450"/>
            <a:ext cx="5119343" cy="1157591"/>
            <a:chOff x="5622809" y="320554"/>
            <a:chExt cx="3588240" cy="1417834"/>
          </a:xfrm>
        </p:grpSpPr>
        <p:sp>
          <p:nvSpPr>
            <p:cNvPr id="8" name="Wave 7"/>
            <p:cNvSpPr/>
            <p:nvPr/>
          </p:nvSpPr>
          <p:spPr>
            <a:xfrm>
              <a:off x="5622809" y="320554"/>
              <a:ext cx="3588240" cy="1417834"/>
            </a:xfrm>
            <a:prstGeom prst="wav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01653" y="682167"/>
              <a:ext cx="3509396" cy="716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/>
                <a:t>Χρησιμοποιείται όταν μια εντολή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Αν</a:t>
              </a:r>
              <a:r>
                <a:rPr lang="el-GR" sz="1600" b="1" dirty="0"/>
                <a:t>...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τότε</a:t>
              </a:r>
              <a:r>
                <a:rPr lang="el-GR" sz="1600" b="1" dirty="0"/>
                <a:t> </a:t>
              </a:r>
              <a:r>
                <a:rPr lang="el-GR" sz="1600" dirty="0"/>
                <a:t>εκτελείται μετά τον έλεγχο μιας άλλης 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Αν...τότε</a:t>
              </a:r>
              <a:r>
                <a:rPr lang="el-GR" sz="1600" dirty="0"/>
                <a:t>.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80772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53" y="0"/>
            <a:ext cx="9290467" cy="671945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Εμφωλευμένη Επιλογή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937" y="1998829"/>
            <a:ext cx="4747649" cy="44679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Διάβασε</a:t>
            </a:r>
            <a:r>
              <a:rPr lang="el-GR" dirty="0"/>
              <a:t> Β, Υ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r>
              <a:rPr lang="el-GR" dirty="0"/>
              <a:t> Β&lt; 80 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τότε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l-GR" b="1" dirty="0"/>
              <a:t>	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r>
              <a:rPr lang="el-GR" b="1" dirty="0"/>
              <a:t> </a:t>
            </a:r>
            <a:r>
              <a:rPr lang="el-GR" dirty="0"/>
              <a:t>Υ&lt;1.70</a:t>
            </a:r>
            <a:r>
              <a:rPr lang="el-GR" b="1" dirty="0"/>
              <a:t> 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τότε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l-GR" dirty="0"/>
              <a:t>		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Εμφάνισε</a:t>
            </a:r>
            <a:r>
              <a:rPr lang="el-GR" dirty="0"/>
              <a:t> </a:t>
            </a:r>
            <a:r>
              <a:rPr lang="en-US" dirty="0"/>
              <a:t>“</a:t>
            </a:r>
            <a:r>
              <a:rPr lang="el-GR" dirty="0"/>
              <a:t>ελαφρύς</a:t>
            </a:r>
            <a:r>
              <a:rPr lang="en-US" dirty="0"/>
              <a:t> –</a:t>
            </a:r>
            <a:r>
              <a:rPr lang="el-GR" dirty="0"/>
              <a:t> κοντός</a:t>
            </a:r>
            <a:r>
              <a:rPr lang="en-US" dirty="0"/>
              <a:t>”</a:t>
            </a:r>
            <a:endParaRPr lang="el-GR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l-GR" b="1" dirty="0"/>
              <a:t>	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Αλλιώς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l-GR" dirty="0"/>
              <a:t>		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Εμφάνισε</a:t>
            </a:r>
            <a:r>
              <a:rPr lang="el-GR" dirty="0"/>
              <a:t> </a:t>
            </a:r>
            <a:r>
              <a:rPr lang="en-US" dirty="0"/>
              <a:t>“</a:t>
            </a:r>
            <a:r>
              <a:rPr lang="el-GR" dirty="0"/>
              <a:t>ελαφρύς </a:t>
            </a:r>
            <a:r>
              <a:rPr lang="en-US" dirty="0"/>
              <a:t>– </a:t>
            </a:r>
            <a:r>
              <a:rPr lang="el-GR" dirty="0"/>
              <a:t>ψηλός</a:t>
            </a:r>
            <a:r>
              <a:rPr lang="en-US" dirty="0"/>
              <a:t>”</a:t>
            </a:r>
            <a:endParaRPr lang="el-GR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l-GR" dirty="0"/>
              <a:t>	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Τέλος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αλλιώς</a:t>
            </a:r>
            <a:r>
              <a:rPr lang="el-GR" b="1" dirty="0"/>
              <a:t>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l-GR" dirty="0"/>
              <a:t>	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r>
              <a:rPr lang="el-GR" b="1" dirty="0"/>
              <a:t> </a:t>
            </a:r>
            <a:r>
              <a:rPr lang="el-GR" dirty="0"/>
              <a:t>Υ&lt;1.70 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τότε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l-GR" dirty="0"/>
              <a:t>		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Εμφανισε</a:t>
            </a:r>
            <a:r>
              <a:rPr lang="el-GR" dirty="0"/>
              <a:t> </a:t>
            </a:r>
            <a:r>
              <a:rPr lang="en-US" dirty="0"/>
              <a:t>“</a:t>
            </a:r>
            <a:r>
              <a:rPr lang="el-GR" dirty="0"/>
              <a:t>βαρύς </a:t>
            </a:r>
            <a:r>
              <a:rPr lang="en-US" dirty="0"/>
              <a:t>– </a:t>
            </a:r>
            <a:r>
              <a:rPr lang="el-GR" dirty="0"/>
              <a:t>κοντός</a:t>
            </a:r>
            <a:r>
              <a:rPr lang="en-US" dirty="0"/>
              <a:t>”</a:t>
            </a:r>
            <a:endParaRPr lang="el-GR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l-GR" b="1" dirty="0"/>
              <a:t>	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αλλιώς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l-GR" b="1" dirty="0"/>
              <a:t>		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Εμφάνισε</a:t>
            </a:r>
            <a:r>
              <a:rPr lang="el-GR" b="1" dirty="0"/>
              <a:t> </a:t>
            </a:r>
            <a:r>
              <a:rPr lang="en-US" dirty="0"/>
              <a:t>“</a:t>
            </a:r>
            <a:r>
              <a:rPr lang="el-GR" dirty="0"/>
              <a:t>βαρύς </a:t>
            </a:r>
            <a:r>
              <a:rPr lang="en-US" dirty="0"/>
              <a:t>– </a:t>
            </a:r>
            <a:r>
              <a:rPr lang="el-GR" dirty="0"/>
              <a:t>ψηλός</a:t>
            </a:r>
            <a:r>
              <a:rPr lang="en-US" dirty="0"/>
              <a:t>”</a:t>
            </a:r>
            <a:endParaRPr lang="el-GR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l-GR" b="1" dirty="0"/>
              <a:t>	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Τέλος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Τέλος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</a:p>
        </p:txBody>
      </p:sp>
      <p:pic>
        <p:nvPicPr>
          <p:cNvPr id="5" name="Content Placeholder 4" descr="innestedif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6" t="-1031" r="1408" b="-760"/>
          <a:stretch/>
        </p:blipFill>
        <p:spPr>
          <a:xfrm>
            <a:off x="5350213" y="1789889"/>
            <a:ext cx="6841787" cy="4717685"/>
          </a:xfrm>
        </p:spPr>
      </p:pic>
      <p:sp>
        <p:nvSpPr>
          <p:cNvPr id="4" name="Rectangle 3"/>
          <p:cNvSpPr/>
          <p:nvPr/>
        </p:nvSpPr>
        <p:spPr>
          <a:xfrm>
            <a:off x="155351" y="996366"/>
            <a:ext cx="9484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/>
              <a:t>Δίνονται το ύψος (Υ) και το βάρος (Β) ενός άνδρα. Να εμφανίζεται μήνυμα ότι ο άνδρας είναι "ελαφρύς", αν το Β&lt;80 κιλά, αλλιώς να εμφανίζεται μήνυμα </a:t>
            </a:r>
            <a:r>
              <a:rPr lang="en-US" dirty="0"/>
              <a:t>“</a:t>
            </a:r>
            <a:r>
              <a:rPr lang="el-GR" dirty="0"/>
              <a:t>βαρύς</a:t>
            </a:r>
            <a:r>
              <a:rPr lang="en-US" dirty="0"/>
              <a:t>”</a:t>
            </a:r>
            <a:r>
              <a:rPr lang="el-GR" dirty="0"/>
              <a:t>. Επίσης να εμφανίζεται "κοντός" αν το Υ&lt;1.70, αλλιώς να εμφανίζεται "ψηλός".</a:t>
            </a:r>
          </a:p>
        </p:txBody>
      </p:sp>
    </p:spTree>
    <p:extLst>
      <p:ext uri="{BB962C8B-B14F-4D97-AF65-F5344CB8AC3E}">
        <p14:creationId xmlns="" xmlns:p14="http://schemas.microsoft.com/office/powerpoint/2010/main" val="87374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5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53" y="0"/>
            <a:ext cx="9290467" cy="671945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Εμφωλευμένη Επιλογή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(2/2)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351" y="996366"/>
            <a:ext cx="9484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/>
              <a:t>Δίνονται το ύψος (Υ) και το βάρος (Β) ενός άνδρα. Να εμφανίζεται μήνυμα ότι ο άνδρας είναι "ελαφρύς", αν το Β&lt;80 κιλά, αλλιώς να εμφανίζεται μήνυμα </a:t>
            </a:r>
            <a:r>
              <a:rPr lang="en-US" dirty="0"/>
              <a:t>“</a:t>
            </a:r>
            <a:r>
              <a:rPr lang="el-GR" dirty="0"/>
              <a:t>βαρύς</a:t>
            </a:r>
            <a:r>
              <a:rPr lang="en-US" dirty="0"/>
              <a:t>”</a:t>
            </a:r>
            <a:r>
              <a:rPr lang="el-GR" dirty="0"/>
              <a:t>. Επίσης να εμφανίζεται "κοντός" αν το Υ&lt;1.70, αλλιώς να εμφανίζεται "ψηλός".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036028" y="2220675"/>
            <a:ext cx="6488651" cy="1000274"/>
            <a:chOff x="4306455" y="3971637"/>
            <a:chExt cx="5368636" cy="1000274"/>
          </a:xfrm>
        </p:grpSpPr>
        <p:sp>
          <p:nvSpPr>
            <p:cNvPr id="9" name="TextBox 8"/>
            <p:cNvSpPr txBox="1"/>
            <p:nvPr/>
          </p:nvSpPr>
          <p:spPr>
            <a:xfrm>
              <a:off x="4306455" y="3971637"/>
              <a:ext cx="5368636" cy="100027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l-GR" dirty="0"/>
                <a:t>Για</a:t>
              </a:r>
              <a:r>
                <a: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Β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=92 </a:t>
              </a:r>
              <a:r>
                <a:rPr lang="el-GR" dirty="0"/>
                <a:t>και</a:t>
              </a:r>
              <a:r>
                <a: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Υ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r>
                <a: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1.80: </a:t>
              </a:r>
            </a:p>
            <a:p>
              <a:pPr>
                <a:spcAft>
                  <a:spcPts val="300"/>
                </a:spcAft>
              </a:pPr>
              <a:r>
                <a:rPr lang="el-GR" dirty="0"/>
                <a:t>	</a:t>
              </a:r>
              <a:r>
                <a:rPr lang="el-GR" b="1" dirty="0">
                  <a:solidFill>
                    <a:srgbClr val="002060"/>
                  </a:solidFill>
                </a:rPr>
                <a:t>1</a:t>
              </a:r>
              <a:r>
                <a:rPr lang="el-GR" b="1" baseline="30000" dirty="0">
                  <a:solidFill>
                    <a:srgbClr val="002060"/>
                  </a:solidFill>
                </a:rPr>
                <a:t>η</a:t>
              </a:r>
              <a:r>
                <a:rPr lang="el-GR" b="1" dirty="0">
                  <a:solidFill>
                    <a:srgbClr val="002060"/>
                  </a:solidFill>
                </a:rPr>
                <a:t> συνθήκη: </a:t>
              </a:r>
              <a:r>
                <a:rPr lang="el-GR" dirty="0"/>
                <a:t>92</a:t>
              </a:r>
              <a:r>
                <a:rPr lang="en-US" dirty="0"/>
                <a:t> </a:t>
              </a:r>
              <a:r>
                <a:rPr lang="el-GR" dirty="0"/>
                <a:t>&lt;</a:t>
              </a:r>
              <a:r>
                <a:rPr lang="en-US" dirty="0"/>
                <a:t> </a:t>
              </a:r>
              <a:r>
                <a:rPr lang="el-GR" dirty="0"/>
                <a:t>80        </a:t>
              </a:r>
              <a:r>
                <a:rPr lang="en-US" dirty="0"/>
                <a:t>  </a:t>
              </a:r>
              <a:r>
                <a:rPr lang="el-GR" dirty="0"/>
                <a:t>Ψ        </a:t>
              </a:r>
              <a:r>
                <a:rPr lang="en-US" dirty="0"/>
                <a:t>   </a:t>
              </a:r>
              <a:r>
                <a:rPr lang="el-GR" dirty="0"/>
                <a:t>(</a:t>
              </a:r>
              <a:r>
                <a:rPr lang="el-GR" b="1" dirty="0"/>
                <a:t>αλλιώς</a:t>
              </a:r>
              <a:r>
                <a:rPr lang="el-GR" dirty="0"/>
                <a:t>)</a:t>
              </a:r>
            </a:p>
            <a:p>
              <a:pPr>
                <a:spcAft>
                  <a:spcPts val="300"/>
                </a:spcAft>
              </a:pPr>
              <a:r>
                <a:rPr lang="el-GR" dirty="0"/>
                <a:t>	</a:t>
              </a:r>
              <a:r>
                <a:rPr lang="el-GR" b="1" dirty="0">
                  <a:solidFill>
                    <a:srgbClr val="002060"/>
                  </a:solidFill>
                </a:rPr>
                <a:t>2</a:t>
              </a:r>
              <a:r>
                <a:rPr lang="el-GR" b="1" baseline="30000" dirty="0">
                  <a:solidFill>
                    <a:srgbClr val="002060"/>
                  </a:solidFill>
                </a:rPr>
                <a:t>η</a:t>
              </a:r>
              <a:r>
                <a:rPr lang="el-GR" b="1" dirty="0">
                  <a:solidFill>
                    <a:srgbClr val="002060"/>
                  </a:solidFill>
                </a:rPr>
                <a:t> συνθήκη: </a:t>
              </a:r>
              <a:r>
                <a:rPr lang="el-GR" dirty="0"/>
                <a:t>1.80</a:t>
              </a:r>
              <a:r>
                <a:rPr lang="en-US" dirty="0"/>
                <a:t> </a:t>
              </a:r>
              <a:r>
                <a:rPr lang="el-GR" dirty="0"/>
                <a:t>&lt;</a:t>
              </a:r>
              <a:r>
                <a:rPr lang="en-US" dirty="0"/>
                <a:t> </a:t>
              </a:r>
              <a:r>
                <a:rPr lang="el-GR" dirty="0"/>
                <a:t>1.70        </a:t>
              </a:r>
              <a:r>
                <a:rPr lang="en-US" dirty="0"/>
                <a:t>  </a:t>
              </a:r>
              <a:r>
                <a:rPr lang="el-GR" dirty="0"/>
                <a:t>Ψ       </a:t>
              </a:r>
              <a:r>
                <a:rPr lang="en-US" dirty="0"/>
                <a:t>  </a:t>
              </a:r>
              <a:r>
                <a:rPr lang="el-GR" dirty="0"/>
                <a:t>βαρύς </a:t>
              </a:r>
              <a:r>
                <a:rPr lang="en-US" dirty="0"/>
                <a:t>- </a:t>
              </a:r>
              <a:r>
                <a:rPr lang="el-GR" dirty="0"/>
                <a:t>ψηλός          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cxnSpLocks/>
            </p:cNvCxnSpPr>
            <p:nvPr/>
          </p:nvCxnSpPr>
          <p:spPr>
            <a:xfrm>
              <a:off x="6648720" y="4465911"/>
              <a:ext cx="39254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926356" y="4776204"/>
              <a:ext cx="39254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328508" y="4475639"/>
              <a:ext cx="39254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7609287" y="4781874"/>
              <a:ext cx="39254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994586" y="3559576"/>
            <a:ext cx="6530094" cy="1000274"/>
            <a:chOff x="4354946" y="5105400"/>
            <a:chExt cx="5504872" cy="1159120"/>
          </a:xfrm>
        </p:grpSpPr>
        <p:sp>
          <p:nvSpPr>
            <p:cNvPr id="15" name="TextBox 14"/>
            <p:cNvSpPr txBox="1"/>
            <p:nvPr/>
          </p:nvSpPr>
          <p:spPr>
            <a:xfrm>
              <a:off x="4354946" y="5105400"/>
              <a:ext cx="5504872" cy="115912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l-GR" dirty="0"/>
                <a:t>Για</a:t>
              </a:r>
              <a:r>
                <a: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Β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=68 </a:t>
              </a:r>
              <a:r>
                <a:rPr lang="el-GR" dirty="0"/>
                <a:t>και</a:t>
              </a:r>
              <a:r>
                <a: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Υ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r>
                <a: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75</a:t>
              </a:r>
              <a:r>
                <a: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l-GR" dirty="0"/>
                <a:t> </a:t>
              </a:r>
            </a:p>
            <a:p>
              <a:pPr>
                <a:spcAft>
                  <a:spcPts val="300"/>
                </a:spcAft>
              </a:pPr>
              <a:r>
                <a:rPr lang="el-GR" dirty="0"/>
                <a:t>	</a:t>
              </a:r>
              <a:r>
                <a:rPr lang="el-GR" b="1" dirty="0">
                  <a:solidFill>
                    <a:srgbClr val="002060"/>
                  </a:solidFill>
                </a:rPr>
                <a:t>1</a:t>
              </a:r>
              <a:r>
                <a:rPr lang="el-GR" b="1" baseline="30000" dirty="0">
                  <a:solidFill>
                    <a:srgbClr val="002060"/>
                  </a:solidFill>
                </a:rPr>
                <a:t>η</a:t>
              </a:r>
              <a:r>
                <a:rPr lang="el-GR" b="1" dirty="0">
                  <a:solidFill>
                    <a:srgbClr val="002060"/>
                  </a:solidFill>
                </a:rPr>
                <a:t> συνθήκη: </a:t>
              </a:r>
              <a:r>
                <a:rPr lang="en-US" dirty="0"/>
                <a:t>68 </a:t>
              </a:r>
              <a:r>
                <a:rPr lang="el-GR" dirty="0"/>
                <a:t>&lt;</a:t>
              </a:r>
              <a:r>
                <a:rPr lang="en-US" dirty="0"/>
                <a:t> </a:t>
              </a:r>
              <a:r>
                <a:rPr lang="el-GR" dirty="0"/>
                <a:t>80        </a:t>
              </a:r>
              <a:r>
                <a:rPr lang="en-US" dirty="0"/>
                <a:t>  A</a:t>
              </a:r>
              <a:r>
                <a:rPr lang="el-GR" dirty="0"/>
                <a:t>        </a:t>
              </a:r>
              <a:r>
                <a:rPr lang="en-US" dirty="0"/>
                <a:t>   </a:t>
              </a:r>
              <a:r>
                <a:rPr lang="el-GR" dirty="0"/>
                <a:t>(</a:t>
              </a:r>
              <a:r>
                <a:rPr lang="el-GR" b="1" dirty="0"/>
                <a:t>τότε</a:t>
              </a:r>
              <a:r>
                <a:rPr lang="el-GR" dirty="0"/>
                <a:t>)</a:t>
              </a:r>
            </a:p>
            <a:p>
              <a:pPr>
                <a:spcAft>
                  <a:spcPts val="300"/>
                </a:spcAft>
              </a:pPr>
              <a:r>
                <a:rPr lang="el-GR" dirty="0"/>
                <a:t>	</a:t>
              </a:r>
              <a:r>
                <a:rPr lang="el-GR" b="1" dirty="0">
                  <a:solidFill>
                    <a:srgbClr val="002060"/>
                  </a:solidFill>
                </a:rPr>
                <a:t>2</a:t>
              </a:r>
              <a:r>
                <a:rPr lang="el-GR" b="1" baseline="30000" dirty="0">
                  <a:solidFill>
                    <a:srgbClr val="002060"/>
                  </a:solidFill>
                </a:rPr>
                <a:t>η</a:t>
              </a:r>
              <a:r>
                <a:rPr lang="el-GR" b="1" dirty="0">
                  <a:solidFill>
                    <a:srgbClr val="002060"/>
                  </a:solidFill>
                </a:rPr>
                <a:t> συνθήκη: </a:t>
              </a:r>
              <a:r>
                <a:rPr lang="el-GR" dirty="0"/>
                <a:t>1.75</a:t>
              </a:r>
              <a:r>
                <a:rPr lang="en-US" dirty="0"/>
                <a:t> </a:t>
              </a:r>
              <a:r>
                <a:rPr lang="el-GR" dirty="0"/>
                <a:t>&lt;</a:t>
              </a:r>
              <a:r>
                <a:rPr lang="en-US" dirty="0"/>
                <a:t> </a:t>
              </a:r>
              <a:r>
                <a:rPr lang="el-GR" dirty="0"/>
                <a:t>1.70        </a:t>
              </a:r>
              <a:r>
                <a:rPr lang="en-US" dirty="0"/>
                <a:t>  </a:t>
              </a:r>
              <a:r>
                <a:rPr lang="el-GR" dirty="0"/>
                <a:t>Ψ       </a:t>
              </a:r>
              <a:r>
                <a:rPr lang="en-US" dirty="0"/>
                <a:t>  </a:t>
              </a:r>
              <a:r>
                <a:rPr lang="el-GR" dirty="0"/>
                <a:t>ελαφρύς </a:t>
              </a:r>
              <a:r>
                <a:rPr lang="en-US" dirty="0"/>
                <a:t>- </a:t>
              </a:r>
              <a:r>
                <a:rPr lang="el-GR" dirty="0"/>
                <a:t>ψηλός          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679650" y="5687672"/>
              <a:ext cx="392545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395540" y="5691622"/>
              <a:ext cx="392545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019396" y="6051897"/>
              <a:ext cx="392545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719740" y="6040624"/>
              <a:ext cx="392545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ontent Placeholder 2"/>
          <p:cNvSpPr>
            <a:spLocks noGrp="1"/>
          </p:cNvSpPr>
          <p:nvPr>
            <p:ph sz="half" idx="1"/>
          </p:nvPr>
        </p:nvSpPr>
        <p:spPr>
          <a:xfrm>
            <a:off x="246937" y="1998829"/>
            <a:ext cx="4747649" cy="44679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Διάβασε</a:t>
            </a:r>
            <a:r>
              <a:rPr lang="el-GR" dirty="0"/>
              <a:t> Β, Υ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r>
              <a:rPr lang="el-GR" dirty="0"/>
              <a:t> Β&lt; 80 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τότε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l-GR" b="1" dirty="0"/>
              <a:t>	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r>
              <a:rPr lang="el-GR" b="1" dirty="0"/>
              <a:t> </a:t>
            </a:r>
            <a:r>
              <a:rPr lang="el-GR" dirty="0"/>
              <a:t>Υ&lt;1.70</a:t>
            </a:r>
            <a:r>
              <a:rPr lang="el-GR" b="1" dirty="0"/>
              <a:t> 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τότε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l-GR" dirty="0"/>
              <a:t>		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Εμφάνισε</a:t>
            </a:r>
            <a:r>
              <a:rPr lang="el-GR" dirty="0"/>
              <a:t> </a:t>
            </a:r>
            <a:r>
              <a:rPr lang="en-US" dirty="0"/>
              <a:t>“</a:t>
            </a:r>
            <a:r>
              <a:rPr lang="el-GR" dirty="0"/>
              <a:t>ελαφρύς</a:t>
            </a:r>
            <a:r>
              <a:rPr lang="en-US" dirty="0"/>
              <a:t> –</a:t>
            </a:r>
            <a:r>
              <a:rPr lang="el-GR" dirty="0"/>
              <a:t> κοντός</a:t>
            </a:r>
            <a:r>
              <a:rPr lang="en-US" dirty="0"/>
              <a:t>”</a:t>
            </a:r>
            <a:endParaRPr lang="el-GR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l-GR" b="1" dirty="0"/>
              <a:t>	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Αλλιώς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l-GR" dirty="0"/>
              <a:t>		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Εμφάνισε</a:t>
            </a:r>
            <a:r>
              <a:rPr lang="el-GR" dirty="0"/>
              <a:t> </a:t>
            </a:r>
            <a:r>
              <a:rPr lang="en-US" dirty="0"/>
              <a:t>“</a:t>
            </a:r>
            <a:r>
              <a:rPr lang="el-GR" dirty="0"/>
              <a:t>ελαφρύς </a:t>
            </a:r>
            <a:r>
              <a:rPr lang="en-US" dirty="0"/>
              <a:t>– </a:t>
            </a:r>
            <a:r>
              <a:rPr lang="el-GR" dirty="0"/>
              <a:t>ψηλός</a:t>
            </a:r>
            <a:r>
              <a:rPr lang="en-US" dirty="0"/>
              <a:t>”</a:t>
            </a:r>
            <a:endParaRPr lang="el-GR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l-GR" dirty="0"/>
              <a:t>	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Τέλος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αλλιώς</a:t>
            </a:r>
            <a:r>
              <a:rPr lang="el-GR" b="1" dirty="0"/>
              <a:t>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l-GR" dirty="0"/>
              <a:t>	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r>
              <a:rPr lang="el-GR" b="1" dirty="0"/>
              <a:t> </a:t>
            </a:r>
            <a:r>
              <a:rPr lang="el-GR" dirty="0"/>
              <a:t>Υ&lt;1.70 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τότε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l-GR" dirty="0"/>
              <a:t>		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Εμφανισε</a:t>
            </a:r>
            <a:r>
              <a:rPr lang="el-GR" dirty="0"/>
              <a:t> </a:t>
            </a:r>
            <a:r>
              <a:rPr lang="en-US" dirty="0"/>
              <a:t>“</a:t>
            </a:r>
            <a:r>
              <a:rPr lang="el-GR" dirty="0"/>
              <a:t>βαρύς </a:t>
            </a:r>
            <a:r>
              <a:rPr lang="en-US" dirty="0"/>
              <a:t>– </a:t>
            </a:r>
            <a:r>
              <a:rPr lang="el-GR" dirty="0"/>
              <a:t>κοντός</a:t>
            </a:r>
            <a:r>
              <a:rPr lang="en-US" dirty="0"/>
              <a:t>”</a:t>
            </a:r>
            <a:endParaRPr lang="el-GR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l-GR" b="1" dirty="0"/>
              <a:t>	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αλλιώς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l-GR" b="1" dirty="0"/>
              <a:t>		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Εμφάνισε</a:t>
            </a:r>
            <a:r>
              <a:rPr lang="el-GR" b="1" dirty="0"/>
              <a:t> </a:t>
            </a:r>
            <a:r>
              <a:rPr lang="en-US" dirty="0"/>
              <a:t>“</a:t>
            </a:r>
            <a:r>
              <a:rPr lang="el-GR" dirty="0"/>
              <a:t>βαρύς </a:t>
            </a:r>
            <a:r>
              <a:rPr lang="en-US" dirty="0"/>
              <a:t>– </a:t>
            </a:r>
            <a:r>
              <a:rPr lang="el-GR" dirty="0"/>
              <a:t>ψηλός</a:t>
            </a:r>
            <a:r>
              <a:rPr lang="en-US" dirty="0"/>
              <a:t>”</a:t>
            </a:r>
            <a:endParaRPr lang="el-GR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l-GR" b="1" dirty="0"/>
              <a:t>	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Τέλος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Τέλος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</a:p>
        </p:txBody>
      </p:sp>
    </p:spTree>
    <p:extLst>
      <p:ext uri="{BB962C8B-B14F-4D97-AF65-F5344CB8AC3E}">
        <p14:creationId xmlns="" xmlns:p14="http://schemas.microsoft.com/office/powerpoint/2010/main" val="93189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dvAuto="5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71" y="193964"/>
            <a:ext cx="8596668" cy="925945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Είδη Δομών Επιλογής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4209"/>
            <a:ext cx="8596668" cy="4367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	Διακρίνονται στις ακόλουθες μορφές:</a:t>
            </a:r>
          </a:p>
          <a:p>
            <a:pPr marL="1255713" lvl="2" indent="-341313">
              <a:tabLst>
                <a:tab pos="1543050" algn="l"/>
              </a:tabLst>
            </a:pPr>
            <a:r>
              <a:rPr lang="el-GR" sz="2600" b="1" dirty="0"/>
              <a:t>Απλή</a:t>
            </a:r>
            <a:r>
              <a:rPr lang="el-GR" sz="2600" dirty="0"/>
              <a:t> δομή επιλογής</a:t>
            </a:r>
          </a:p>
          <a:p>
            <a:pPr marL="1255713" lvl="2" indent="-341313">
              <a:tabLst>
                <a:tab pos="1543050" algn="l"/>
              </a:tabLst>
            </a:pPr>
            <a:r>
              <a:rPr lang="el-GR" sz="2600" b="1" dirty="0"/>
              <a:t>Σύνθετη</a:t>
            </a:r>
            <a:r>
              <a:rPr lang="el-GR" sz="2600" dirty="0"/>
              <a:t> δομή επιλογής</a:t>
            </a:r>
          </a:p>
          <a:p>
            <a:pPr marL="1255713" lvl="2" indent="-341313">
              <a:tabLst>
                <a:tab pos="1543050" algn="l"/>
              </a:tabLst>
            </a:pPr>
            <a:r>
              <a:rPr lang="el-GR" sz="2600" b="1" dirty="0"/>
              <a:t>Πολλαπλή</a:t>
            </a:r>
            <a:r>
              <a:rPr lang="el-GR" sz="2600" dirty="0"/>
              <a:t> επιλογή</a:t>
            </a:r>
          </a:p>
          <a:p>
            <a:pPr marL="1255713" lvl="2" indent="-341313">
              <a:tabLst>
                <a:tab pos="1543050" algn="l"/>
              </a:tabLst>
            </a:pPr>
            <a:r>
              <a:rPr lang="el-GR" sz="2600" b="1" dirty="0"/>
              <a:t>Ε</a:t>
            </a:r>
            <a:r>
              <a:rPr lang="el-GR" sz="2800" b="1" dirty="0"/>
              <a:t>μφωλευμένες</a:t>
            </a:r>
            <a:r>
              <a:rPr lang="el-GR" sz="2800" dirty="0"/>
              <a:t> δομές επιλογής</a:t>
            </a:r>
          </a:p>
        </p:txBody>
      </p:sp>
    </p:spTree>
    <p:extLst>
      <p:ext uri="{BB962C8B-B14F-4D97-AF65-F5344CB8AC3E}">
        <p14:creationId xmlns="" xmlns:p14="http://schemas.microsoft.com/office/powerpoint/2010/main" val="78308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90" y="163691"/>
            <a:ext cx="8596668" cy="706582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Απλή Επιλογή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778" y="962890"/>
            <a:ext cx="6356512" cy="565958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l-GR" sz="3400" b="1" i="1" dirty="0">
                <a:solidFill>
                  <a:schemeClr val="accent1">
                    <a:lumMod val="50000"/>
                  </a:schemeClr>
                </a:solidFill>
              </a:rPr>
              <a:t>Σύνταξη:</a:t>
            </a:r>
          </a:p>
          <a:p>
            <a:pPr marL="0" indent="0">
              <a:buNone/>
            </a:pPr>
            <a:r>
              <a:rPr lang="el-GR" sz="2900" b="1" dirty="0"/>
              <a:t>	</a:t>
            </a:r>
            <a:r>
              <a:rPr lang="el-GR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r>
              <a:rPr lang="el-GR" sz="2900" dirty="0"/>
              <a:t> &lt;Συνθήκη&gt; </a:t>
            </a:r>
            <a:r>
              <a:rPr lang="el-GR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τότε</a:t>
            </a:r>
          </a:p>
          <a:p>
            <a:pPr marL="0" indent="0">
              <a:buNone/>
            </a:pPr>
            <a:r>
              <a:rPr lang="el-GR" sz="2900" dirty="0"/>
              <a:t>		</a:t>
            </a:r>
            <a:r>
              <a:rPr lang="el-GR" sz="2900" i="1" dirty="0"/>
              <a:t>Εντολή ή Εντολές</a:t>
            </a:r>
          </a:p>
          <a:p>
            <a:pPr marL="0" indent="0">
              <a:buNone/>
            </a:pPr>
            <a:r>
              <a:rPr lang="el-GR" sz="2900" b="1" dirty="0"/>
              <a:t>	</a:t>
            </a:r>
            <a:r>
              <a:rPr lang="el-GR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Τέλος</a:t>
            </a:r>
            <a:r>
              <a:rPr lang="en-US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l-GR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</a:p>
          <a:p>
            <a:pPr marL="0" indent="0">
              <a:buNone/>
            </a:pPr>
            <a:endParaRPr lang="el-GR" sz="2900" b="1" dirty="0"/>
          </a:p>
          <a:p>
            <a:pPr>
              <a:buFont typeface="Wingdings" charset="2"/>
              <a:buChar char="q"/>
            </a:pPr>
            <a:r>
              <a:rPr lang="el-GR" sz="3400" b="1" i="1" dirty="0">
                <a:solidFill>
                  <a:schemeClr val="accent1">
                    <a:lumMod val="50000"/>
                  </a:schemeClr>
                </a:solidFill>
              </a:rPr>
              <a:t>Λειτουργία:</a:t>
            </a:r>
          </a:p>
          <a:p>
            <a:pPr lvl="1">
              <a:lnSpc>
                <a:spcPct val="120000"/>
              </a:lnSpc>
              <a:buFont typeface="Wingdings" charset="2"/>
              <a:buChar char="u"/>
            </a:pPr>
            <a:r>
              <a:rPr lang="el-GR" sz="2900" dirty="0"/>
              <a:t>Αν ισχύει η Συνθήκη (δηλ. αν είναι αληθής), τότε μόνο εκτελούνται οι εντολές ή η εντολή μεταξύ </a:t>
            </a:r>
            <a:r>
              <a:rPr lang="el-GR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τότε</a:t>
            </a:r>
            <a:r>
              <a:rPr lang="el-GR" sz="2900" b="1" dirty="0"/>
              <a:t> </a:t>
            </a:r>
            <a:r>
              <a:rPr lang="el-GR" sz="2900" dirty="0"/>
              <a:t>και </a:t>
            </a:r>
            <a:r>
              <a:rPr lang="el-GR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Τέλος</a:t>
            </a:r>
            <a:r>
              <a:rPr lang="en-US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l-GR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r>
              <a:rPr lang="el-GR" sz="2900" dirty="0"/>
              <a:t>.</a:t>
            </a:r>
          </a:p>
          <a:p>
            <a:pPr lvl="1">
              <a:lnSpc>
                <a:spcPct val="120000"/>
              </a:lnSpc>
              <a:buFont typeface="Wingdings" charset="2"/>
              <a:buChar char="u"/>
            </a:pPr>
            <a:r>
              <a:rPr lang="el-GR" sz="2900" dirty="0"/>
              <a:t>Αν δεν ισχύει η Συνθήκη (δηλ. αν είναι ψευδής), τότε ο αλγόριθμος συνεχίζει να εκτελείται με την εντολή που ακολουθεί το </a:t>
            </a:r>
            <a:r>
              <a:rPr lang="el-GR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Τέλος</a:t>
            </a:r>
            <a:r>
              <a:rPr lang="en-US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l-GR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r>
              <a:rPr lang="el-GR" sz="2900" dirty="0"/>
              <a:t>.</a:t>
            </a:r>
          </a:p>
          <a:p>
            <a:pPr lvl="1">
              <a:lnSpc>
                <a:spcPct val="120000"/>
              </a:lnSpc>
              <a:buFont typeface="Wingdings" charset="2"/>
              <a:buChar char="u"/>
            </a:pPr>
            <a:r>
              <a:rPr lang="el-GR" sz="2900" dirty="0"/>
              <a:t>Ο αλγόριθμος συνεχίζει να εκτελείται με την εντολή που ακολουθεί το </a:t>
            </a:r>
            <a:r>
              <a:rPr lang="el-GR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Τέλος</a:t>
            </a:r>
            <a:r>
              <a:rPr lang="en-US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l-GR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r>
              <a:rPr lang="el-GR" sz="2900" dirty="0"/>
              <a:t>.</a:t>
            </a:r>
            <a:endParaRPr lang="el-GR" sz="2000" dirty="0"/>
          </a:p>
        </p:txBody>
      </p:sp>
      <p:pic>
        <p:nvPicPr>
          <p:cNvPr id="10" name="Content Placeholder 9" descr="Drawing_polles_entol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5468" r="-25468"/>
          <a:stretch>
            <a:fillRect/>
          </a:stretch>
        </p:blipFill>
        <p:spPr>
          <a:xfrm>
            <a:off x="6231438" y="1469334"/>
            <a:ext cx="4184650" cy="3603829"/>
          </a:xfrm>
        </p:spPr>
      </p:pic>
      <p:sp>
        <p:nvSpPr>
          <p:cNvPr id="12" name="TextBox 11"/>
          <p:cNvSpPr txBox="1"/>
          <p:nvPr/>
        </p:nvSpPr>
        <p:spPr>
          <a:xfrm>
            <a:off x="5941186" y="870273"/>
            <a:ext cx="3394363" cy="461665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Διάγραμμα Ροής 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595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39" y="221672"/>
            <a:ext cx="8596668" cy="833582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Απλή Επιλογή - Παράδειγμα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407" y="1781898"/>
            <a:ext cx="4402466" cy="3880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Πρόταση: Αν είμαι άρρωστος, θα πάω στον γιατρό.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	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r>
              <a:rPr lang="el-GR" sz="2400" b="1" dirty="0"/>
              <a:t> </a:t>
            </a:r>
            <a:r>
              <a:rPr lang="el-GR" sz="2400" dirty="0"/>
              <a:t>&lt;άρρωστος&gt; 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τότε</a:t>
            </a:r>
          </a:p>
          <a:p>
            <a:pPr marL="457200" lvl="1" indent="0">
              <a:buNone/>
            </a:pPr>
            <a:r>
              <a:rPr lang="el-GR" sz="2400" dirty="0"/>
              <a:t>	</a:t>
            </a:r>
            <a:r>
              <a:rPr lang="el-GR" sz="2400" i="1" dirty="0"/>
              <a:t>Πάω</a:t>
            </a:r>
            <a:r>
              <a:rPr lang="en-US" sz="2400" i="1" dirty="0"/>
              <a:t>_</a:t>
            </a:r>
            <a:r>
              <a:rPr lang="el-GR" sz="2400" i="1" dirty="0"/>
              <a:t>γιατρό</a:t>
            </a:r>
          </a:p>
          <a:p>
            <a:pPr marL="457200" lvl="1" indent="0">
              <a:buNone/>
            </a:pP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Τέλος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-2-638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209" t="20893" r="15951" b="10638"/>
          <a:stretch/>
        </p:blipFill>
        <p:spPr>
          <a:xfrm>
            <a:off x="5606471" y="1606407"/>
            <a:ext cx="3796147" cy="3723754"/>
          </a:xfrm>
        </p:spPr>
      </p:pic>
    </p:spTree>
    <p:extLst>
      <p:ext uri="{BB962C8B-B14F-4D97-AF65-F5344CB8AC3E}">
        <p14:creationId xmlns="" xmlns:p14="http://schemas.microsoft.com/office/powerpoint/2010/main" val="55844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04" y="200865"/>
            <a:ext cx="8596668" cy="833582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Απλή Επιλογή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Κατανόηση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636" y="1228436"/>
            <a:ext cx="4664164" cy="5329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Δίνεται το παρακάτω τμήμα αλγορίθμου. Τι θα εμφανιστεί;</a:t>
            </a:r>
          </a:p>
          <a:p>
            <a:pPr marL="0" indent="0">
              <a:buNone/>
            </a:pPr>
            <a:endParaRPr lang="el-GR" sz="2400" b="1" dirty="0"/>
          </a:p>
          <a:p>
            <a:pPr marL="0" indent="0">
              <a:buNone/>
            </a:pPr>
            <a:r>
              <a:rPr lang="en-US" sz="2400" b="1" dirty="0"/>
              <a:t>b       </a:t>
            </a:r>
            <a:r>
              <a:rPr lang="el-GR" sz="2400" b="1" dirty="0"/>
              <a:t>  </a:t>
            </a:r>
            <a:r>
              <a:rPr lang="en-US" sz="2400" b="1" dirty="0"/>
              <a:t>4</a:t>
            </a:r>
          </a:p>
          <a:p>
            <a:pPr marL="0" indent="0">
              <a:buNone/>
            </a:pPr>
            <a:r>
              <a:rPr lang="en-US" sz="2400" b="1" dirty="0"/>
              <a:t>a      </a:t>
            </a:r>
            <a:r>
              <a:rPr lang="el-GR" sz="2400" b="1" dirty="0"/>
              <a:t>   </a:t>
            </a:r>
            <a:r>
              <a:rPr lang="en-US" sz="2400" b="1" dirty="0"/>
              <a:t>1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r>
              <a:rPr lang="el-GR" sz="2400" b="1" dirty="0"/>
              <a:t> </a:t>
            </a:r>
            <a:r>
              <a:rPr lang="el-GR" sz="2400" dirty="0"/>
              <a:t> </a:t>
            </a:r>
            <a:r>
              <a:rPr lang="en-US" sz="2400" dirty="0"/>
              <a:t>b&lt;5 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</a:t>
            </a:r>
            <a:r>
              <a:rPr lang="el-GR" sz="2400" dirty="0"/>
              <a:t> </a:t>
            </a:r>
            <a:r>
              <a:rPr lang="en-US" sz="2400" dirty="0"/>
              <a:t>a</a:t>
            </a:r>
            <a:r>
              <a:rPr lang="el-GR" sz="2400" dirty="0"/>
              <a:t>&gt;</a:t>
            </a:r>
            <a:r>
              <a:rPr lang="en-US" sz="2400" dirty="0"/>
              <a:t>b </a:t>
            </a:r>
            <a:r>
              <a:rPr lang="el-GR" sz="2400" dirty="0"/>
              <a:t> </a:t>
            </a:r>
            <a:r>
              <a:rPr lang="el-GR" sz="2400" b="1" dirty="0"/>
              <a:t>τότε</a:t>
            </a:r>
          </a:p>
          <a:p>
            <a:pPr marL="457200" lvl="1" indent="0">
              <a:buNone/>
            </a:pPr>
            <a:r>
              <a:rPr lang="el-GR" sz="2400" dirty="0"/>
              <a:t>	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Εμφάνισε</a:t>
            </a:r>
            <a:r>
              <a:rPr lang="el-GR" sz="2400" i="1" dirty="0"/>
              <a:t> </a:t>
            </a:r>
            <a:r>
              <a:rPr lang="en-US" sz="2400" i="1" dirty="0"/>
              <a:t>“</a:t>
            </a:r>
            <a:r>
              <a:rPr lang="el-GR" sz="2400" i="1" dirty="0"/>
              <a:t>ΕΛΛΑΔΑ</a:t>
            </a:r>
            <a:r>
              <a:rPr lang="en-US" sz="2400" i="1" dirty="0"/>
              <a:t>”</a:t>
            </a:r>
          </a:p>
          <a:p>
            <a:pPr marL="457200" lvl="1" indent="0">
              <a:buNone/>
            </a:pP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Τέλος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r>
              <a:rPr lang="el-GR" sz="2400" b="1" dirty="0"/>
              <a:t> </a:t>
            </a:r>
            <a:r>
              <a:rPr lang="el-GR" sz="2400" dirty="0"/>
              <a:t> </a:t>
            </a:r>
            <a:r>
              <a:rPr lang="en-US" sz="2400" dirty="0"/>
              <a:t>b&gt;0 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</a:t>
            </a:r>
            <a:r>
              <a:rPr lang="el-GR" sz="2400" dirty="0"/>
              <a:t> </a:t>
            </a:r>
            <a:r>
              <a:rPr lang="en-US" sz="2400" dirty="0"/>
              <a:t>a</a:t>
            </a:r>
            <a:r>
              <a:rPr lang="el-GR" sz="2400" dirty="0"/>
              <a:t>&gt;</a:t>
            </a:r>
            <a:r>
              <a:rPr lang="en-US" sz="2400" dirty="0"/>
              <a:t>b </a:t>
            </a:r>
            <a:r>
              <a:rPr lang="el-GR" sz="2400" dirty="0"/>
              <a:t> </a:t>
            </a:r>
            <a:r>
              <a:rPr lang="el-GR" sz="2400" b="1" dirty="0"/>
              <a:t>τότε</a:t>
            </a:r>
          </a:p>
          <a:p>
            <a:pPr marL="457200" lvl="1" indent="0">
              <a:buNone/>
            </a:pPr>
            <a:r>
              <a:rPr lang="el-GR" sz="2400" dirty="0"/>
              <a:t>	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Εμφάνισε</a:t>
            </a:r>
            <a:r>
              <a:rPr lang="el-GR" sz="2400" i="1" dirty="0"/>
              <a:t> </a:t>
            </a:r>
            <a:r>
              <a:rPr lang="en-US" sz="2400" i="1" dirty="0"/>
              <a:t>“</a:t>
            </a:r>
            <a:r>
              <a:rPr lang="el-GR" sz="2400" i="1" dirty="0"/>
              <a:t>ΑΓΓΛΙΑ</a:t>
            </a:r>
            <a:r>
              <a:rPr lang="en-US" sz="2400" i="1" dirty="0"/>
              <a:t>”</a:t>
            </a:r>
          </a:p>
          <a:p>
            <a:pPr marL="457200" lvl="1" indent="0">
              <a:buNone/>
            </a:pP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Τέλος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sz="2400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4327930" y="2499186"/>
            <a:ext cx="5397960" cy="369332"/>
            <a:chOff x="4710545" y="1870364"/>
            <a:chExt cx="4791364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4710545" y="1870364"/>
              <a:ext cx="4791364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b="1" dirty="0"/>
                <a:t>1</a:t>
              </a:r>
              <a:r>
                <a:rPr lang="el-GR" b="1" baseline="30000" dirty="0"/>
                <a:t>η</a:t>
              </a:r>
              <a:r>
                <a:rPr lang="el-GR" b="1" dirty="0"/>
                <a:t> συνθήκη: </a:t>
              </a:r>
              <a:r>
                <a:rPr lang="el-GR" dirty="0"/>
                <a:t>4 &lt; 5 </a:t>
              </a:r>
              <a:r>
                <a:rPr lang="el-GR" b="1" dirty="0"/>
                <a:t>και</a:t>
              </a:r>
              <a:r>
                <a:rPr lang="el-GR" dirty="0"/>
                <a:t> 1 &gt; 4	    Α </a:t>
              </a:r>
              <a:r>
                <a:rPr lang="el-GR" b="1" dirty="0"/>
                <a:t>και</a:t>
              </a:r>
              <a:r>
                <a:rPr lang="el-GR" dirty="0"/>
                <a:t> Ψ	   Ψ	  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7434836" y="2055030"/>
              <a:ext cx="392545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330237" y="3504541"/>
            <a:ext cx="5395653" cy="369332"/>
            <a:chOff x="4747489" y="2609334"/>
            <a:chExt cx="4943765" cy="369332"/>
          </a:xfrm>
        </p:grpSpPr>
        <p:sp>
          <p:nvSpPr>
            <p:cNvPr id="24" name="TextBox 23"/>
            <p:cNvSpPr txBox="1"/>
            <p:nvPr/>
          </p:nvSpPr>
          <p:spPr>
            <a:xfrm>
              <a:off x="4747489" y="2609334"/>
              <a:ext cx="4943765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b="1" dirty="0"/>
                <a:t>2</a:t>
              </a:r>
              <a:r>
                <a:rPr lang="el-GR" b="1" baseline="30000" dirty="0"/>
                <a:t>η</a:t>
              </a:r>
              <a:r>
                <a:rPr lang="el-GR" b="1" dirty="0"/>
                <a:t> συνθήκη: </a:t>
              </a:r>
              <a:r>
                <a:rPr lang="el-GR" dirty="0"/>
                <a:t>4 &gt; 0 </a:t>
              </a:r>
              <a:r>
                <a:rPr lang="el-GR" b="1" dirty="0"/>
                <a:t>ή</a:t>
              </a:r>
              <a:r>
                <a:rPr lang="el-GR" dirty="0"/>
                <a:t> 1 &gt; 4	       Α </a:t>
              </a:r>
              <a:r>
                <a:rPr lang="el-GR" b="1" dirty="0"/>
                <a:t>ή</a:t>
              </a:r>
              <a:r>
                <a:rPr lang="el-GR" dirty="0"/>
                <a:t> Ψ  	   Ψ	  </a:t>
              </a: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8407546" y="2794000"/>
              <a:ext cx="346364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779817" y="4791363"/>
            <a:ext cx="479136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/>
              <a:t>Άρα θα εμφανιστεί </a:t>
            </a:r>
            <a:r>
              <a:rPr lang="el-GR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ΑΓΓΛΙΑ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772227" y="2654675"/>
            <a:ext cx="39254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200849" y="3700753"/>
            <a:ext cx="39254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H="1" flipV="1">
            <a:off x="734289" y="2817095"/>
            <a:ext cx="671947" cy="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>
            <a:off x="734289" y="3315859"/>
            <a:ext cx="671947" cy="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6389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58" y="146322"/>
            <a:ext cx="8596668" cy="718127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Σύνθετη Επιλογή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732" y="864449"/>
            <a:ext cx="8200941" cy="574878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charset="2"/>
              <a:buChar char="q"/>
            </a:pPr>
            <a:r>
              <a:rPr lang="el-GR" sz="2400" b="1" i="1" dirty="0">
                <a:solidFill>
                  <a:schemeClr val="accent1">
                    <a:lumMod val="50000"/>
                  </a:schemeClr>
                </a:solidFill>
              </a:rPr>
              <a:t>Σύνταξη: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000" b="1" dirty="0"/>
              <a:t>	Αν</a:t>
            </a:r>
            <a:r>
              <a:rPr lang="el-GR" sz="2000" dirty="0"/>
              <a:t> &lt;Συνθήκη&gt; </a:t>
            </a:r>
            <a:r>
              <a:rPr lang="el-GR" sz="2000" b="1" dirty="0"/>
              <a:t>τότε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000" dirty="0"/>
              <a:t>		</a:t>
            </a:r>
            <a:r>
              <a:rPr lang="el-GR" sz="2000" i="1" dirty="0"/>
              <a:t>Εντολές1</a:t>
            </a:r>
            <a:endParaRPr lang="el-GR" sz="2000" b="1" dirty="0"/>
          </a:p>
          <a:p>
            <a:pPr marL="0" indent="0">
              <a:spcBef>
                <a:spcPts val="600"/>
              </a:spcBef>
              <a:buNone/>
            </a:pPr>
            <a:r>
              <a:rPr lang="el-GR" sz="2000" b="1" dirty="0"/>
              <a:t>	αλλιώς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000" i="1" dirty="0"/>
              <a:t>	 	Εντολές2</a:t>
            </a:r>
            <a:endParaRPr lang="el-GR" sz="2000" b="1" dirty="0"/>
          </a:p>
          <a:p>
            <a:pPr marL="0" indent="0">
              <a:spcBef>
                <a:spcPts val="600"/>
              </a:spcBef>
              <a:buNone/>
            </a:pPr>
            <a:r>
              <a:rPr lang="el-GR" sz="2000" b="1" dirty="0"/>
              <a:t>	Τέλος</a:t>
            </a:r>
            <a:r>
              <a:rPr lang="en-US" sz="2000" b="1" dirty="0"/>
              <a:t>_</a:t>
            </a:r>
            <a:r>
              <a:rPr lang="el-GR" sz="2000" b="1" dirty="0"/>
              <a:t>αν</a:t>
            </a:r>
          </a:p>
          <a:p>
            <a:pPr marL="0" indent="0">
              <a:spcBef>
                <a:spcPts val="0"/>
              </a:spcBef>
              <a:buNone/>
            </a:pPr>
            <a:endParaRPr lang="el-GR" sz="2000" b="1" dirty="0"/>
          </a:p>
          <a:p>
            <a:pPr>
              <a:buFont typeface="Wingdings" charset="2"/>
              <a:buChar char="q"/>
            </a:pPr>
            <a:r>
              <a:rPr lang="el-GR" sz="2400" b="1" i="1" dirty="0"/>
              <a:t>Λειτουργία:</a:t>
            </a:r>
          </a:p>
          <a:p>
            <a:pPr lvl="1">
              <a:buFont typeface="Wingdings" charset="2"/>
              <a:buChar char="u"/>
            </a:pPr>
            <a:r>
              <a:rPr lang="el-GR" sz="2000" dirty="0"/>
              <a:t>Αν ισχύει η Συνθήκη (δηλ. </a:t>
            </a:r>
            <a:r>
              <a:rPr lang="en-US" sz="2000" dirty="0"/>
              <a:t> </a:t>
            </a:r>
            <a:r>
              <a:rPr lang="el-GR" sz="2000" dirty="0"/>
              <a:t>αν είναι αληθής), τότε εκτελούνται οι εντολές μεταξύ</a:t>
            </a:r>
            <a:r>
              <a:rPr lang="el-GR" sz="2000" b="1" dirty="0"/>
              <a:t> </a:t>
            </a: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τότε</a:t>
            </a:r>
            <a:r>
              <a:rPr lang="el-GR" sz="2000" b="1" dirty="0"/>
              <a:t> </a:t>
            </a:r>
            <a:r>
              <a:rPr lang="el-GR" sz="2000" dirty="0"/>
              <a:t>και </a:t>
            </a: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αλλιώς</a:t>
            </a:r>
            <a:r>
              <a:rPr lang="el-GR" sz="2000" dirty="0"/>
              <a:t>.</a:t>
            </a:r>
          </a:p>
          <a:p>
            <a:pPr lvl="1">
              <a:buFont typeface="Wingdings" charset="2"/>
              <a:buChar char="u"/>
            </a:pPr>
            <a:r>
              <a:rPr lang="el-GR" sz="2000" dirty="0"/>
              <a:t>Αν δεν ισχύει η Συνθήκη (δηλ. αν είναι ψευδής), τότε εκτελούνται οι εντολές μεταξύ </a:t>
            </a: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αλλιώς</a:t>
            </a:r>
            <a:r>
              <a:rPr lang="el-GR" sz="2000" dirty="0"/>
              <a:t> και </a:t>
            </a:r>
            <a:r>
              <a:rPr lang="el-G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</a:t>
            </a: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έλος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r>
              <a:rPr lang="el-GR" sz="2000" dirty="0"/>
              <a:t>.</a:t>
            </a:r>
          </a:p>
          <a:p>
            <a:pPr lvl="1">
              <a:buFont typeface="Wingdings" charset="2"/>
              <a:buChar char="u"/>
            </a:pPr>
            <a:r>
              <a:rPr lang="el-GR" sz="2000" dirty="0"/>
              <a:t>Ο αλγόριθμος συνεχίζει να εκτελείται με την εντολή που ακολουθεί το </a:t>
            </a: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Τέλος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r>
              <a:rPr lang="el-GR" sz="2000" dirty="0"/>
              <a:t>.</a:t>
            </a:r>
          </a:p>
        </p:txBody>
      </p:sp>
      <p:pic>
        <p:nvPicPr>
          <p:cNvPr id="5" name="Content Placeholder 4" descr="Drawing_sintheti_an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3239" b="-1431"/>
          <a:stretch/>
        </p:blipFill>
        <p:spPr>
          <a:xfrm>
            <a:off x="5477600" y="633618"/>
            <a:ext cx="4035416" cy="3393438"/>
          </a:xfrm>
        </p:spPr>
      </p:pic>
      <p:sp>
        <p:nvSpPr>
          <p:cNvPr id="7" name="TextBox 6"/>
          <p:cNvSpPr txBox="1"/>
          <p:nvPr/>
        </p:nvSpPr>
        <p:spPr>
          <a:xfrm>
            <a:off x="5733472" y="448951"/>
            <a:ext cx="3394363" cy="369332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Διάγραμμα Ροής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655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13" y="305648"/>
            <a:ext cx="8596668" cy="682644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Σύνθετη Επιλογή - Παράδειγμα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413" y="1252386"/>
            <a:ext cx="4402466" cy="4905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Πρόταση</a:t>
            </a:r>
            <a:r>
              <a:rPr lang="el-GR" sz="2400" b="1" dirty="0"/>
              <a:t>: Αν βρέχει, θα πάρω την ομπρέλα, αλλιώς θα πάρω τα γυαλιά ηλίου.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	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r>
              <a:rPr lang="el-GR" sz="2400" b="1" dirty="0"/>
              <a:t> </a:t>
            </a:r>
            <a:r>
              <a:rPr lang="el-GR" sz="2400" dirty="0"/>
              <a:t>&lt;Βρέχει&gt; 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τότε</a:t>
            </a:r>
          </a:p>
          <a:p>
            <a:pPr marL="457200" lvl="1" indent="0">
              <a:buNone/>
            </a:pPr>
            <a:r>
              <a:rPr lang="el-GR" sz="2400" dirty="0"/>
              <a:t>	</a:t>
            </a:r>
            <a:r>
              <a:rPr lang="el-GR" sz="2400" i="1" dirty="0"/>
              <a:t>Πάρω</a:t>
            </a:r>
            <a:r>
              <a:rPr lang="en-US" sz="2400" i="1" dirty="0"/>
              <a:t>_</a:t>
            </a:r>
            <a:r>
              <a:rPr lang="el-GR" sz="2400" i="1" dirty="0"/>
              <a:t>ομπρέλα</a:t>
            </a:r>
          </a:p>
          <a:p>
            <a:pPr marL="457200" lvl="1" indent="0">
              <a:buNone/>
            </a:pP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αλλιώς</a:t>
            </a:r>
          </a:p>
          <a:p>
            <a:pPr marL="457200" lvl="1" indent="0">
              <a:buNone/>
            </a:pPr>
            <a:r>
              <a:rPr lang="el-GR" sz="2400" i="1" dirty="0"/>
              <a:t>	Πάρω</a:t>
            </a:r>
            <a:r>
              <a:rPr lang="en-US" sz="2400" i="1" dirty="0"/>
              <a:t>_</a:t>
            </a:r>
            <a:r>
              <a:rPr lang="el-GR" sz="2400" i="1" dirty="0"/>
              <a:t>γυαλιά</a:t>
            </a:r>
          </a:p>
          <a:p>
            <a:pPr marL="457200" lvl="1" indent="0">
              <a:buNone/>
            </a:pP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Τέλος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if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7" r="407"/>
          <a:stretch>
            <a:fillRect/>
          </a:stretch>
        </p:blipFill>
        <p:spPr>
          <a:xfrm>
            <a:off x="5089970" y="1928134"/>
            <a:ext cx="4434654" cy="4229873"/>
          </a:xfrm>
        </p:spPr>
      </p:pic>
    </p:spTree>
    <p:extLst>
      <p:ext uri="{BB962C8B-B14F-4D97-AF65-F5344CB8AC3E}">
        <p14:creationId xmlns="" xmlns:p14="http://schemas.microsoft.com/office/powerpoint/2010/main" val="324059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08" y="148814"/>
            <a:ext cx="8596668" cy="833582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Σύνθετη Επιλογή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Κατανόηση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635" y="1512455"/>
            <a:ext cx="5495638" cy="49068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400" b="1" dirty="0"/>
              <a:t>Δίνεται το παρακάτω τμήμα αλγορίθμου. Να εκτελεστεί για Χ</a:t>
            </a:r>
            <a:r>
              <a:rPr lang="en-US" sz="2400" b="1" dirty="0"/>
              <a:t>=</a:t>
            </a:r>
            <a:r>
              <a:rPr lang="el-GR" sz="2400" b="1" dirty="0"/>
              <a:t>5.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l-GR" sz="2400" dirty="0"/>
              <a:t>1.</a:t>
            </a:r>
            <a:r>
              <a:rPr lang="el-GR" sz="2400" b="1" dirty="0"/>
              <a:t> 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Διάβασε</a:t>
            </a:r>
            <a:r>
              <a:rPr lang="el-GR" sz="2400" b="1" dirty="0"/>
              <a:t> </a:t>
            </a:r>
            <a:r>
              <a:rPr lang="el-GR" sz="2400" dirty="0"/>
              <a:t>Χ</a:t>
            </a:r>
          </a:p>
          <a:p>
            <a:pPr marL="0" indent="0">
              <a:buNone/>
            </a:pPr>
            <a:r>
              <a:rPr lang="el-GR" sz="2400" dirty="0"/>
              <a:t>2. Β</a:t>
            </a:r>
            <a:r>
              <a:rPr lang="en-US" sz="2400" dirty="0"/>
              <a:t> </a:t>
            </a:r>
            <a:r>
              <a:rPr lang="el-GR" sz="2400" dirty="0"/>
              <a:t>    2*Χ</a:t>
            </a:r>
            <a:r>
              <a:rPr lang="en-US" sz="2400" dirty="0"/>
              <a:t>      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3. 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r>
              <a:rPr lang="el-GR" sz="2400" dirty="0"/>
              <a:t> Β&lt;</a:t>
            </a:r>
            <a:r>
              <a:rPr lang="en-US" sz="2400" dirty="0"/>
              <a:t>=</a:t>
            </a:r>
            <a:r>
              <a:rPr lang="el-GR" sz="2400" dirty="0"/>
              <a:t>Χ 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τότε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/>
              <a:t>4. 		B </a:t>
            </a:r>
            <a:r>
              <a:rPr lang="el-GR" sz="2400" dirty="0"/>
              <a:t>     </a:t>
            </a:r>
            <a:r>
              <a:rPr lang="en-US" sz="2400" dirty="0"/>
              <a:t>(X+1)div</a:t>
            </a:r>
            <a:r>
              <a:rPr lang="el-GR" sz="2400" dirty="0"/>
              <a:t>2</a:t>
            </a:r>
            <a:r>
              <a:rPr lang="en-US" sz="2400" dirty="0"/>
              <a:t>+4</a:t>
            </a:r>
            <a:r>
              <a:rPr lang="el-GR" sz="2400" dirty="0"/>
              <a:t> </a:t>
            </a:r>
          </a:p>
          <a:p>
            <a:pPr marL="0" indent="0">
              <a:buNone/>
            </a:pPr>
            <a:r>
              <a:rPr lang="el-GR" sz="2400" dirty="0"/>
              <a:t>5. 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αλλιώς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l-GR" sz="2400" dirty="0"/>
              <a:t>6. </a:t>
            </a:r>
            <a:r>
              <a:rPr lang="en-US" sz="2400" dirty="0"/>
              <a:t>		</a:t>
            </a:r>
            <a:r>
              <a:rPr lang="el-GR" sz="2400" dirty="0"/>
              <a:t>Β </a:t>
            </a:r>
            <a:r>
              <a:rPr lang="en-US" sz="2400" dirty="0"/>
              <a:t>      </a:t>
            </a:r>
            <a:r>
              <a:rPr lang="el-GR" sz="2400" dirty="0"/>
              <a:t>Β </a:t>
            </a:r>
            <a:r>
              <a:rPr lang="en-US" sz="2400" dirty="0"/>
              <a:t>div</a:t>
            </a:r>
            <a:r>
              <a:rPr lang="el-GR" sz="2400" dirty="0"/>
              <a:t> 2</a:t>
            </a:r>
          </a:p>
          <a:p>
            <a:pPr marL="0" indent="0">
              <a:buNone/>
            </a:pPr>
            <a:r>
              <a:rPr lang="el-GR" sz="2400" dirty="0"/>
              <a:t>7. 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Τέλος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/>
              <a:t>8. B      X+3*B</a:t>
            </a:r>
          </a:p>
          <a:p>
            <a:pPr marL="457200" lvl="1" indent="0">
              <a:buNone/>
            </a:pPr>
            <a:endParaRPr lang="en-US" sz="2400" b="1" dirty="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 flipV="1">
            <a:off x="1066797" y="3290455"/>
            <a:ext cx="353295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1655621" y="4147126"/>
            <a:ext cx="39023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1655621" y="5013036"/>
            <a:ext cx="43179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 flipV="1">
            <a:off x="1066797" y="5860471"/>
            <a:ext cx="40408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63830525"/>
              </p:ext>
            </p:extLst>
          </p:nvPr>
        </p:nvGraphicFramePr>
        <p:xfrm>
          <a:off x="4468089" y="2562781"/>
          <a:ext cx="4638964" cy="288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7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9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97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97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840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Αριθμός Γραμμής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Συνθήκη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8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49091" y="3244272"/>
            <a:ext cx="62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11273" y="3255817"/>
            <a:ext cx="58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51400" y="3662217"/>
            <a:ext cx="62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839855" y="4147126"/>
            <a:ext cx="62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74491" y="4574309"/>
            <a:ext cx="62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62945" y="5013036"/>
            <a:ext cx="62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8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918036" y="3719944"/>
            <a:ext cx="62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10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883400" y="4585854"/>
            <a:ext cx="62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  5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906491" y="5036126"/>
            <a:ext cx="62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 </a:t>
            </a:r>
            <a:r>
              <a:rPr lang="el-GR" b="1" dirty="0">
                <a:solidFill>
                  <a:schemeClr val="accent5"/>
                </a:solidFill>
              </a:rPr>
              <a:t>20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07036" y="4158672"/>
            <a:ext cx="107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660066"/>
                </a:solidFill>
              </a:rPr>
              <a:t>Ψευδής</a:t>
            </a:r>
            <a:endParaRPr lang="en-US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441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3" grpId="0"/>
      <p:bldP spid="25" grpId="0"/>
      <p:bldP spid="27" grpId="0"/>
      <p:bldP spid="28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207" y="151207"/>
            <a:ext cx="8596668" cy="718127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Πολλαπλή Επιλογή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05842"/>
            <a:ext cx="9071659" cy="53262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el-GR" sz="2400" b="1" i="1" dirty="0"/>
              <a:t>Σύνταξη: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	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r>
              <a:rPr lang="el-GR" dirty="0"/>
              <a:t>  &lt;Συνθήκη1&gt; 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τότε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/>
              <a:t>	</a:t>
            </a:r>
            <a:r>
              <a:rPr lang="en-US" dirty="0"/>
              <a:t>	</a:t>
            </a:r>
            <a:r>
              <a:rPr lang="el-GR" i="1" dirty="0"/>
              <a:t>Εντολές1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	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αλλιώς_αν</a:t>
            </a:r>
            <a:r>
              <a:rPr lang="el-GR" b="1" dirty="0"/>
              <a:t> </a:t>
            </a:r>
            <a:r>
              <a:rPr lang="el-GR" dirty="0"/>
              <a:t>&lt;Συνθήκη2&gt; 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τότε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l-GR" dirty="0"/>
              <a:t>	</a:t>
            </a:r>
            <a:r>
              <a:rPr lang="el-GR" i="1" dirty="0"/>
              <a:t>Εντολές2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/>
              <a:t>	</a:t>
            </a:r>
            <a:r>
              <a:rPr lang="el-GR" i="1" dirty="0"/>
              <a:t>	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	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αλλιώς_αν</a:t>
            </a:r>
            <a:r>
              <a:rPr lang="el-GR" dirty="0"/>
              <a:t> &lt;ΣυνθήκηΝ&gt; 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τότε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l-GR" dirty="0"/>
              <a:t>	</a:t>
            </a:r>
            <a:r>
              <a:rPr lang="el-GR" i="1" dirty="0"/>
              <a:t>ΕντολέςΝ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	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αλλιώς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l-GR" dirty="0"/>
              <a:t>	</a:t>
            </a:r>
            <a:r>
              <a:rPr lang="el-GR" i="1" dirty="0"/>
              <a:t>Εντολές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	</a:t>
            </a:r>
            <a:r>
              <a:rPr lang="el-G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Τέλος_αν</a:t>
            </a:r>
            <a:endParaRPr lang="el-G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l-GR" b="1" dirty="0"/>
          </a:p>
          <a:p>
            <a:pPr>
              <a:buFont typeface="Wingdings" charset="2"/>
              <a:buChar char="q"/>
            </a:pPr>
            <a:r>
              <a:rPr lang="el-GR" sz="2400" b="1" i="1" dirty="0"/>
              <a:t>Λειτουργία:</a:t>
            </a:r>
          </a:p>
          <a:p>
            <a:pPr marL="400050" lvl="1" indent="0">
              <a:buNone/>
            </a:pPr>
            <a:r>
              <a:rPr lang="el-GR" sz="1800" dirty="0"/>
              <a:t>Σε περίπτωση που ισχύει η Συνθήκη1, εκτελείται το τμήμα του δικού της </a:t>
            </a:r>
            <a:r>
              <a:rPr lang="el-GR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τότε</a:t>
            </a:r>
            <a:r>
              <a:rPr lang="el-GR" sz="1800" dirty="0"/>
              <a:t>. Διαφορετικά (αν δεν ισχύει) ελέγχεται η επόμενη συνθήκη (που βρίσκεται στο </a:t>
            </a:r>
            <a:r>
              <a:rPr lang="el-GR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αλλιώς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l-GR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r>
              <a:rPr lang="el-GR" sz="1800" dirty="0"/>
              <a:t>), κοκ. Αν καμία συνθήκη δεν είναι αληθής εκτελούνται οι εντολές στο τελευταίο τμήμα </a:t>
            </a:r>
            <a:r>
              <a:rPr lang="el-GR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αλλιώς</a:t>
            </a:r>
            <a:r>
              <a:rPr lang="el-GR" sz="1800" dirty="0"/>
              <a:t>.</a:t>
            </a:r>
            <a:endParaRPr lang="en-US" sz="1800" dirty="0"/>
          </a:p>
          <a:p>
            <a:pPr>
              <a:buFont typeface="Wingdings" charset="2"/>
              <a:buChar char="v"/>
            </a:pPr>
            <a:r>
              <a:rPr lang="el-GR" dirty="0"/>
              <a:t>Ο αλγόριθμος συνεχίζει να εκτελείται με την εντολή που ακολουθεί το 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Τέλος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Content Placeholder 5" descr="Drawing_pollaples_an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978" t="-1928" r="978" b="-9748"/>
          <a:stretch/>
        </p:blipFill>
        <p:spPr>
          <a:xfrm>
            <a:off x="3579288" y="2583956"/>
            <a:ext cx="5878750" cy="2634589"/>
          </a:xfrm>
        </p:spPr>
      </p:pic>
      <p:grpSp>
        <p:nvGrpSpPr>
          <p:cNvPr id="10" name="Group 9"/>
          <p:cNvGrpSpPr/>
          <p:nvPr/>
        </p:nvGrpSpPr>
        <p:grpSpPr>
          <a:xfrm>
            <a:off x="5344581" y="249381"/>
            <a:ext cx="5434255" cy="1394691"/>
            <a:chOff x="5733785" y="653435"/>
            <a:chExt cx="3538917" cy="1689073"/>
          </a:xfrm>
        </p:grpSpPr>
        <p:sp>
          <p:nvSpPr>
            <p:cNvPr id="7" name="Wave 6"/>
            <p:cNvSpPr/>
            <p:nvPr/>
          </p:nvSpPr>
          <p:spPr>
            <a:xfrm>
              <a:off x="5733785" y="653435"/>
              <a:ext cx="3538917" cy="1689073"/>
            </a:xfrm>
            <a:prstGeom prst="wav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23379" y="1162821"/>
              <a:ext cx="3359727" cy="641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dirty="0"/>
                <a:t>Χρησιμοποιείται σε προβλήματα όπου μπορεί να ληφθούν διαφορετικές αποφάσεις ανάλογα με την τιμή μιας έκφρασης. </a:t>
              </a:r>
              <a:endParaRPr lang="en-US" sz="14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92541" y="1865625"/>
            <a:ext cx="3394363" cy="400110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Διάγραμμα Ροής 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267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814</TotalTime>
  <Words>585</Words>
  <Application>Microsoft Office PowerPoint</Application>
  <PresentationFormat>Προσαρμογή</PresentationFormat>
  <Paragraphs>210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Όψη</vt:lpstr>
      <vt:lpstr>Εισαγωγικά ....</vt:lpstr>
      <vt:lpstr>Είδη Δομών Επιλογής</vt:lpstr>
      <vt:lpstr>Απλή Επιλογή</vt:lpstr>
      <vt:lpstr>Απλή Επιλογή - Παράδειγμα</vt:lpstr>
      <vt:lpstr>Απλή Επιλογή - Κατανόηση</vt:lpstr>
      <vt:lpstr>Σύνθετη Επιλογή</vt:lpstr>
      <vt:lpstr>Σύνθετη Επιλογή - Παράδειγμα</vt:lpstr>
      <vt:lpstr>Σύνθετη Επιλογή - Κατανόηση</vt:lpstr>
      <vt:lpstr>Πολλαπλή Επιλογή</vt:lpstr>
      <vt:lpstr>Πολλαπλή Επιλογή - Παράδειγμα</vt:lpstr>
      <vt:lpstr>Πολλαπλή Επιλογή - Κατανόηση</vt:lpstr>
      <vt:lpstr>Εμφωλευμένες ΑΝ</vt:lpstr>
      <vt:lpstr>Εμφωλευμένη Επιλογή – Παράδειγμα (1/2)</vt:lpstr>
      <vt:lpstr>Εμφωλευμένη Επιλογή – Παράδειγμα (2/2)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Α.Ε.Π.Π.</dc:title>
  <dc:creator>user04</dc:creator>
  <cp:lastModifiedBy>Ειρήνη</cp:lastModifiedBy>
  <cp:revision>94</cp:revision>
  <dcterms:created xsi:type="dcterms:W3CDTF">2017-05-23T16:28:05Z</dcterms:created>
  <dcterms:modified xsi:type="dcterms:W3CDTF">2018-03-04T19:31:15Z</dcterms:modified>
</cp:coreProperties>
</file>