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72" r:id="rId5"/>
    <p:sldId id="276" r:id="rId6"/>
    <p:sldId id="277" r:id="rId7"/>
    <p:sldId id="278" r:id="rId8"/>
    <p:sldId id="256" r:id="rId9"/>
    <p:sldId id="257" r:id="rId10"/>
    <p:sldId id="258" r:id="rId11"/>
    <p:sldId id="259" r:id="rId12"/>
    <p:sldId id="260" r:id="rId13"/>
    <p:sldId id="270" r:id="rId14"/>
    <p:sldId id="271" r:id="rId15"/>
    <p:sldId id="268" r:id="rId16"/>
    <p:sldId id="269" r:id="rId17"/>
    <p:sldId id="289" r:id="rId18"/>
    <p:sldId id="264" r:id="rId19"/>
    <p:sldId id="265" r:id="rId20"/>
    <p:sldId id="279" r:id="rId21"/>
    <p:sldId id="280" r:id="rId22"/>
    <p:sldId id="281" r:id="rId23"/>
    <p:sldId id="282" r:id="rId24"/>
    <p:sldId id="266" r:id="rId25"/>
    <p:sldId id="267" r:id="rId26"/>
    <p:sldId id="286" r:id="rId27"/>
    <p:sldId id="283" r:id="rId28"/>
    <p:sldId id="273" r:id="rId29"/>
    <p:sldId id="274" r:id="rId30"/>
    <p:sldId id="288" r:id="rId31"/>
    <p:sldId id="275" r:id="rId32"/>
    <p:sldId id="284" r:id="rId33"/>
    <p:sldId id="285" r:id="rId34"/>
    <p:sldId id="290" r:id="rId35"/>
    <p:sldId id="287"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0C5347C-D77F-4B64-93E6-AFB1156C16E3}" type="datetimeFigureOut">
              <a:rPr lang="el-GR" smtClean="0"/>
              <a:pPr/>
              <a:t>14/11/2020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38ADF45-3CBC-4249-818F-B9DD6ED9B43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347C-D77F-4B64-93E6-AFB1156C16E3}" type="datetimeFigureOut">
              <a:rPr lang="el-GR" smtClean="0"/>
              <a:pPr/>
              <a:t>14/11/2020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ADF45-3CBC-4249-818F-B9DD6ED9B43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Γεωμετρική περίοδος</a:t>
            </a:r>
            <a:br>
              <a:rPr lang="el-GR" dirty="0" smtClean="0"/>
            </a:br>
            <a:endParaRPr lang="el-GR" dirty="0"/>
          </a:p>
        </p:txBody>
      </p:sp>
      <p:sp>
        <p:nvSpPr>
          <p:cNvPr id="3" name="2 - Θέση περιεχομένου"/>
          <p:cNvSpPr>
            <a:spLocks noGrp="1"/>
          </p:cNvSpPr>
          <p:nvPr>
            <p:ph idx="1"/>
          </p:nvPr>
        </p:nvSpPr>
        <p:spPr>
          <a:xfrm>
            <a:off x="714348" y="928670"/>
            <a:ext cx="8158162" cy="5286412"/>
          </a:xfrm>
        </p:spPr>
        <p:txBody>
          <a:bodyPr>
            <a:noAutofit/>
          </a:bodyPr>
          <a:lstStyle/>
          <a:p>
            <a:pPr indent="-457200" algn="just" fontAlgn="base">
              <a:spcBef>
                <a:spcPts val="600"/>
              </a:spcBef>
              <a:buNone/>
            </a:pPr>
            <a:r>
              <a:rPr lang="el-GR" sz="2000" dirty="0" smtClean="0"/>
              <a:t>     Τα </a:t>
            </a:r>
            <a:r>
              <a:rPr lang="el-GR" sz="2000" dirty="0"/>
              <a:t>πολυπληθέστερα υλικά κατάλοιπα της περιόδου </a:t>
            </a:r>
            <a:r>
              <a:rPr lang="el-GR" sz="2000" dirty="0" smtClean="0"/>
              <a:t>αποτελούν </a:t>
            </a:r>
            <a:r>
              <a:rPr lang="el-GR" sz="2000" dirty="0"/>
              <a:t>αναμφισβήτητα τα πήλινα αγγεία. Η </a:t>
            </a:r>
            <a:r>
              <a:rPr lang="el-GR" sz="2000" dirty="0" err="1"/>
              <a:t>διακόσμησή</a:t>
            </a:r>
            <a:r>
              <a:rPr lang="el-GR" sz="2000" dirty="0"/>
              <a:t> τους με </a:t>
            </a:r>
            <a:r>
              <a:rPr lang="el-GR" sz="2000" b="1" dirty="0"/>
              <a:t>σκούρα «γεωμετρικά» μοτίβα σε ανοικτό βάθος</a:t>
            </a:r>
            <a:r>
              <a:rPr lang="el-GR" sz="2000" dirty="0"/>
              <a:t> έδωσε και το όνομα στην τέχνη της εποχής και κατ’ επέκταση σε ολόκληρη την περίοδο από το 900 ως το 700 </a:t>
            </a:r>
            <a:r>
              <a:rPr lang="el-GR" sz="2000" dirty="0" err="1"/>
              <a:t>π.Χ.</a:t>
            </a:r>
            <a:r>
              <a:rPr lang="el-GR" sz="2000" dirty="0"/>
              <a:t> </a:t>
            </a:r>
            <a:endParaRPr lang="el-GR" sz="2000" dirty="0" smtClean="0"/>
          </a:p>
          <a:p>
            <a:pPr indent="-457200" algn="just" fontAlgn="base">
              <a:spcBef>
                <a:spcPts val="600"/>
              </a:spcBef>
              <a:buNone/>
            </a:pPr>
            <a:r>
              <a:rPr lang="el-GR" sz="2000" dirty="0"/>
              <a:t> </a:t>
            </a:r>
            <a:r>
              <a:rPr lang="el-GR" sz="2000" dirty="0" smtClean="0"/>
              <a:t>     Προηγήθηκε </a:t>
            </a:r>
            <a:r>
              <a:rPr lang="el-GR" sz="2000" dirty="0"/>
              <a:t>μία μεταβατική περίοδος γνωστή ως «</a:t>
            </a:r>
            <a:r>
              <a:rPr lang="el-GR" sz="2000" b="1" dirty="0"/>
              <a:t>Πρωτογεωμετρική</a:t>
            </a:r>
            <a:r>
              <a:rPr lang="el-GR" sz="2000" dirty="0"/>
              <a:t>» </a:t>
            </a:r>
            <a:r>
              <a:rPr lang="el-GR" sz="2000" b="1" dirty="0"/>
              <a:t>(1050 – 900 </a:t>
            </a:r>
            <a:r>
              <a:rPr lang="el-GR" sz="2000" b="1" dirty="0" err="1"/>
              <a:t>π.Χ.</a:t>
            </a:r>
            <a:r>
              <a:rPr lang="el-GR" sz="2000" b="1" dirty="0"/>
              <a:t>). </a:t>
            </a:r>
            <a:r>
              <a:rPr lang="el-GR" sz="2000" dirty="0"/>
              <a:t>Τα σχήματα και το σύστημα διακόσμησης των πρώιμων πρωτογεωμετρικών αγγείων φανερώνουν την καταγωγή τους από εκείνα της </a:t>
            </a:r>
            <a:r>
              <a:rPr lang="el-GR" sz="2000" dirty="0" err="1"/>
              <a:t>υπομυκηναϊκής</a:t>
            </a:r>
            <a:r>
              <a:rPr lang="el-GR" sz="2000" dirty="0"/>
              <a:t> περιόδου, ωστόσο τα ξεπερνούν ως προς την ποιότητα κατασκευής και την ακρίβεια στην εκτέλεση του σχεδίου. </a:t>
            </a:r>
          </a:p>
          <a:p>
            <a:pPr indent="-457200" fontAlgn="base">
              <a:spcBef>
                <a:spcPts val="600"/>
              </a:spcBef>
              <a:buNone/>
            </a:pPr>
            <a:r>
              <a:rPr lang="el-GR" sz="2000" dirty="0" smtClean="0"/>
              <a:t>    </a:t>
            </a:r>
            <a:r>
              <a:rPr lang="el-GR" sz="2000" dirty="0"/>
              <a:t> </a:t>
            </a:r>
            <a:r>
              <a:rPr lang="el-GR" sz="2000" dirty="0" smtClean="0"/>
              <a:t> Η διακόσμηση, που διακρίνεται από συμμετρία και εκλεπτυσμένη αυστηρότητα, έχει περιορισμένο θεματικό εύρος: μελανές ταινίες, τεθλασμένες γραμμές, διαγραμμισμένα τρίγωνα και κυρίως ομόκεντρους κύκλους και ημικύκλια διατεταγμένα σε ζώνες με μετόπες και εκτελεσμένα με τη βοήθεια διαβήτη, στον οποίο προσαρμοζόταν πολλαπλό πινέλο.</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286380" y="3000372"/>
            <a:ext cx="3400420" cy="3125791"/>
          </a:xfrm>
        </p:spPr>
        <p:txBody>
          <a:bodyPr>
            <a:normAutofit/>
          </a:bodyPr>
          <a:lstStyle/>
          <a:p>
            <a:pPr fontAlgn="base">
              <a:buNone/>
            </a:pPr>
            <a:r>
              <a:rPr lang="el-GR" sz="2000" dirty="0" smtClean="0"/>
              <a:t>     Αττικός </a:t>
            </a:r>
            <a:r>
              <a:rPr lang="el-GR" sz="2000" dirty="0" err="1"/>
              <a:t>υστερογεωμετρικός</a:t>
            </a:r>
            <a:r>
              <a:rPr lang="el-GR" sz="2000" dirty="0"/>
              <a:t> κρατήρας</a:t>
            </a:r>
            <a:r>
              <a:rPr lang="el-GR" sz="2000" dirty="0" smtClean="0"/>
              <a:t>.</a:t>
            </a:r>
          </a:p>
          <a:p>
            <a:pPr fontAlgn="base">
              <a:buNone/>
            </a:pPr>
            <a:r>
              <a:rPr lang="el-GR" sz="2000" dirty="0"/>
              <a:t> </a:t>
            </a:r>
            <a:r>
              <a:rPr lang="el-GR" sz="2000" dirty="0" smtClean="0"/>
              <a:t>   </a:t>
            </a:r>
            <a:r>
              <a:rPr lang="el-GR" sz="2000" dirty="0"/>
              <a:t>Από τον </a:t>
            </a:r>
            <a:r>
              <a:rPr lang="el-GR" sz="2000" dirty="0" err="1"/>
              <a:t>Κεραμεικό</a:t>
            </a:r>
            <a:r>
              <a:rPr lang="el-GR" sz="2000" dirty="0"/>
              <a:t> (Δίπυλο). Του Ζωγράφου του </a:t>
            </a:r>
            <a:r>
              <a:rPr lang="el-GR" sz="2000" dirty="0" err="1"/>
              <a:t>Hirschfeld</a:t>
            </a:r>
            <a:r>
              <a:rPr lang="el-GR" sz="2000" dirty="0"/>
              <a:t>. 750-735 </a:t>
            </a:r>
            <a:r>
              <a:rPr lang="el-GR" sz="2000" dirty="0" err="1"/>
              <a:t>π.Χ.</a:t>
            </a:r>
            <a:r>
              <a:rPr lang="el-GR" sz="2000" dirty="0"/>
              <a:t> (Α 990).</a:t>
            </a:r>
          </a:p>
        </p:txBody>
      </p:sp>
      <p:pic>
        <p:nvPicPr>
          <p:cNvPr id="15362" name="Picture 2" descr="https://www.namuseum.gr/wp-content/uploads/2018/10/990_carousel-1.jpg"/>
          <p:cNvPicPr>
            <a:picLocks noChangeAspect="1" noChangeArrowheads="1"/>
          </p:cNvPicPr>
          <p:nvPr/>
        </p:nvPicPr>
        <p:blipFill>
          <a:blip r:embed="rId2"/>
          <a:srcRect/>
          <a:stretch>
            <a:fillRect/>
          </a:stretch>
        </p:blipFill>
        <p:spPr bwMode="auto">
          <a:xfrm>
            <a:off x="428597" y="500042"/>
            <a:ext cx="5107378" cy="57341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643570" y="3214686"/>
            <a:ext cx="3043230" cy="2911477"/>
          </a:xfrm>
        </p:spPr>
        <p:txBody>
          <a:bodyPr/>
          <a:lstStyle/>
          <a:p>
            <a:r>
              <a:rPr lang="el-GR" sz="2000" dirty="0"/>
              <a:t>Αττική </a:t>
            </a:r>
            <a:r>
              <a:rPr lang="el-GR" sz="2000" dirty="0" err="1"/>
              <a:t>υστερογεωμετρική</a:t>
            </a:r>
            <a:r>
              <a:rPr lang="el-GR" sz="2000" dirty="0"/>
              <a:t> πυξίδα με τέσσερα άλογα στο πώμα. Από τον </a:t>
            </a:r>
            <a:r>
              <a:rPr lang="el-GR" sz="2000" dirty="0" err="1"/>
              <a:t>Κεραμεικό</a:t>
            </a:r>
            <a:r>
              <a:rPr lang="el-GR" sz="2000" dirty="0"/>
              <a:t>. 750-735 </a:t>
            </a:r>
            <a:r>
              <a:rPr lang="el-GR" sz="2000" dirty="0" err="1"/>
              <a:t>π.Χ.</a:t>
            </a:r>
            <a:r>
              <a:rPr lang="el-GR" sz="2000" dirty="0"/>
              <a:t> (Α 17972)</a:t>
            </a:r>
          </a:p>
          <a:p>
            <a:endParaRPr lang="el-GR" dirty="0"/>
          </a:p>
        </p:txBody>
      </p:sp>
      <p:pic>
        <p:nvPicPr>
          <p:cNvPr id="16386" name="Picture 2" descr="https://www.namuseum.gr/wp-content/uploads/2018/10/17972_lightbox.jpg"/>
          <p:cNvPicPr>
            <a:picLocks noChangeAspect="1" noChangeArrowheads="1"/>
          </p:cNvPicPr>
          <p:nvPr/>
        </p:nvPicPr>
        <p:blipFill>
          <a:blip r:embed="rId2"/>
          <a:srcRect/>
          <a:stretch>
            <a:fillRect/>
          </a:stretch>
        </p:blipFill>
        <p:spPr bwMode="auto">
          <a:xfrm>
            <a:off x="642910" y="357166"/>
            <a:ext cx="4943475" cy="6191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143504" y="2643183"/>
            <a:ext cx="3543296" cy="3357586"/>
          </a:xfrm>
        </p:spPr>
        <p:txBody>
          <a:bodyPr>
            <a:normAutofit lnSpcReduction="10000"/>
          </a:bodyPr>
          <a:lstStyle/>
          <a:p>
            <a:pPr fontAlgn="base">
              <a:buNone/>
            </a:pPr>
            <a:r>
              <a:rPr lang="el-GR" sz="2400" b="0" dirty="0" smtClean="0"/>
              <a:t>     Αττικός </a:t>
            </a:r>
            <a:r>
              <a:rPr lang="el-GR" sz="2400" b="0" dirty="0" err="1" smtClean="0"/>
              <a:t>υστερογεωμετρικός</a:t>
            </a:r>
            <a:r>
              <a:rPr lang="el-GR" sz="2400" b="0" dirty="0" smtClean="0"/>
              <a:t> αμφορέας. </a:t>
            </a:r>
          </a:p>
          <a:p>
            <a:pPr fontAlgn="base">
              <a:buNone/>
            </a:pPr>
            <a:r>
              <a:rPr lang="el-GR" sz="2400" b="0" dirty="0" smtClean="0"/>
              <a:t>     Από την Αθήνα. Του Ζωγράφου του Διπύλου. 760-750 </a:t>
            </a:r>
            <a:r>
              <a:rPr lang="el-GR" sz="2400" b="0" dirty="0" err="1" smtClean="0"/>
              <a:t>π.Χ.</a:t>
            </a:r>
            <a:r>
              <a:rPr lang="el-GR" sz="2400" b="0" dirty="0" smtClean="0"/>
              <a:t> (Α 804)</a:t>
            </a:r>
          </a:p>
          <a:p>
            <a:pPr>
              <a:buNone/>
            </a:pPr>
            <a:r>
              <a:rPr lang="el-GR" sz="2400" b="0" dirty="0" smtClean="0"/>
              <a:t/>
            </a:r>
            <a:br>
              <a:rPr lang="el-GR" sz="2400" b="0" dirty="0" smtClean="0"/>
            </a:br>
            <a:endParaRPr lang="el-GR" sz="2400" dirty="0"/>
          </a:p>
        </p:txBody>
      </p:sp>
      <p:pic>
        <p:nvPicPr>
          <p:cNvPr id="17410" name="Picture 2" descr="https://www.namuseum.gr/wp-content/uploads/2018/10/804_lightbox.jpg"/>
          <p:cNvPicPr>
            <a:picLocks noChangeAspect="1" noChangeArrowheads="1"/>
          </p:cNvPicPr>
          <p:nvPr/>
        </p:nvPicPr>
        <p:blipFill>
          <a:blip r:embed="rId2"/>
          <a:srcRect/>
          <a:stretch>
            <a:fillRect/>
          </a:stretch>
        </p:blipFill>
        <p:spPr bwMode="auto">
          <a:xfrm>
            <a:off x="928662" y="357166"/>
            <a:ext cx="3762375" cy="6191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500694" y="1928802"/>
            <a:ext cx="3186106" cy="4197361"/>
          </a:xfrm>
        </p:spPr>
        <p:txBody>
          <a:bodyPr/>
          <a:lstStyle/>
          <a:p>
            <a:r>
              <a:rPr lang="el-GR" dirty="0"/>
              <a:t>Τροχήλατο ειδώλιο ελαφιού, από καύση του 925-900 </a:t>
            </a:r>
            <a:r>
              <a:rPr lang="el-GR" dirty="0" err="1"/>
              <a:t>π.Χ.</a:t>
            </a:r>
            <a:r>
              <a:rPr lang="el-GR" dirty="0"/>
              <a:t> Αθήνα, Μουσείο </a:t>
            </a:r>
            <a:r>
              <a:rPr lang="el-GR" dirty="0" err="1"/>
              <a:t>Κεραμεικού</a:t>
            </a:r>
            <a:endParaRPr lang="el-GR" dirty="0"/>
          </a:p>
        </p:txBody>
      </p:sp>
      <p:pic>
        <p:nvPicPr>
          <p:cNvPr id="25602" name="Picture 2" descr="Picture"/>
          <p:cNvPicPr>
            <a:picLocks noChangeAspect="1" noChangeArrowheads="1"/>
          </p:cNvPicPr>
          <p:nvPr/>
        </p:nvPicPr>
        <p:blipFill>
          <a:blip r:embed="rId2"/>
          <a:srcRect/>
          <a:stretch>
            <a:fillRect/>
          </a:stretch>
        </p:blipFill>
        <p:spPr bwMode="auto">
          <a:xfrm>
            <a:off x="857224" y="357166"/>
            <a:ext cx="4071966" cy="63459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500694" y="1643050"/>
            <a:ext cx="3186106" cy="4483113"/>
          </a:xfrm>
        </p:spPr>
        <p:txBody>
          <a:bodyPr>
            <a:normAutofit/>
          </a:bodyPr>
          <a:lstStyle/>
          <a:p>
            <a:r>
              <a:rPr lang="el-GR" sz="2000" dirty="0"/>
              <a:t>Τροχήλατο ειδώλιο κενταύρου από το </a:t>
            </a:r>
            <a:r>
              <a:rPr lang="el-GR" sz="2000" dirty="0" err="1"/>
              <a:t>Λευκαντί</a:t>
            </a:r>
            <a:r>
              <a:rPr lang="el-GR" sz="2000" dirty="0"/>
              <a:t> της Εύβοιας. 900-875 </a:t>
            </a:r>
            <a:r>
              <a:rPr lang="el-GR" sz="2000" dirty="0" err="1"/>
              <a:t>π.Χ.</a:t>
            </a:r>
            <a:r>
              <a:rPr lang="el-GR" sz="2000" dirty="0"/>
              <a:t>, Αρχαιολογικό Μουσείο Ερέτριας</a:t>
            </a:r>
          </a:p>
        </p:txBody>
      </p:sp>
      <p:pic>
        <p:nvPicPr>
          <p:cNvPr id="28674" name="Picture 2" descr="Picture"/>
          <p:cNvPicPr>
            <a:picLocks noChangeAspect="1" noChangeArrowheads="1"/>
          </p:cNvPicPr>
          <p:nvPr/>
        </p:nvPicPr>
        <p:blipFill>
          <a:blip r:embed="rId2"/>
          <a:srcRect/>
          <a:stretch>
            <a:fillRect/>
          </a:stretch>
        </p:blipFill>
        <p:spPr bwMode="auto">
          <a:xfrm>
            <a:off x="642910" y="428604"/>
            <a:ext cx="5000660" cy="605343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rmAutofit fontScale="90000"/>
          </a:bodyPr>
          <a:lstStyle/>
          <a:p>
            <a:endParaRPr lang="el-GR" dirty="0"/>
          </a:p>
        </p:txBody>
      </p:sp>
      <p:sp>
        <p:nvSpPr>
          <p:cNvPr id="3" name="2 - Θέση περιεχομένου"/>
          <p:cNvSpPr>
            <a:spLocks noGrp="1"/>
          </p:cNvSpPr>
          <p:nvPr>
            <p:ph idx="1"/>
          </p:nvPr>
        </p:nvSpPr>
        <p:spPr>
          <a:xfrm>
            <a:off x="428596" y="642918"/>
            <a:ext cx="8258204" cy="5857916"/>
          </a:xfrm>
        </p:spPr>
        <p:txBody>
          <a:bodyPr>
            <a:normAutofit fontScale="77500" lnSpcReduction="20000"/>
          </a:bodyPr>
          <a:lstStyle/>
          <a:p>
            <a:pPr fontAlgn="base"/>
            <a:r>
              <a:rPr lang="el-GR" dirty="0"/>
              <a:t>Η γένεση των Ομηρικών Επών επηρεάζει σε μεγάλο βαθμό την τέχνη. Στη </a:t>
            </a:r>
            <a:r>
              <a:rPr lang="el-GR" dirty="0" err="1"/>
              <a:t>μικροπλαστική</a:t>
            </a:r>
            <a:r>
              <a:rPr lang="el-GR" dirty="0"/>
              <a:t> δεσπόζει ο ιδεώδης τύπος του ήρωα-πολεμιστή, ο ηνίοχος και το άλογο, σύμβολα ισχύος κοινωνικής και πολιτικής. Τα έργα, αρκετά άτεχνα στην αρχή, χαρακτηρίζονται από αυστηρότητα, λιτότητα, </a:t>
            </a:r>
            <a:r>
              <a:rPr lang="el-GR" dirty="0" err="1"/>
              <a:t>τεκτονικότητα</a:t>
            </a:r>
            <a:r>
              <a:rPr lang="el-GR" dirty="0"/>
              <a:t>, </a:t>
            </a:r>
            <a:r>
              <a:rPr lang="el-GR" dirty="0" err="1"/>
              <a:t>σχηματικότητα</a:t>
            </a:r>
            <a:r>
              <a:rPr lang="el-GR" dirty="0"/>
              <a:t> και καθαρά περιγράμματα. Με την πάροδο του χρόνου η εξέλιξη της τέχνης έχει ως αποτέλεσμα την απόδοση της ιδιότητας των μορφών και συχνά τη διάκριση διαφορετικών τεχνοτροπιών και εργαστηρίων με ιδιαίτερα χαρακτηριστικά το καθένα (κορινθιακό, </a:t>
            </a:r>
            <a:r>
              <a:rPr lang="el-GR" dirty="0" err="1"/>
              <a:t>αργειακό</a:t>
            </a:r>
            <a:r>
              <a:rPr lang="el-GR" dirty="0"/>
              <a:t>, λακωνικό, αττικό κ.α.).</a:t>
            </a:r>
          </a:p>
          <a:p>
            <a:pPr fontAlgn="base"/>
            <a:r>
              <a:rPr lang="el-GR" dirty="0"/>
              <a:t>Παράδειγμα αποτελούν τα ειδώλια αλόγων, που συνήθως παριστάνονται επάνω σε διάτρητες ή συμπαγείς βάσεις και συνήθως τα βρίσκουμε ως αφιερώματα των προσκυνητών στα ιερά της εποχής. Ιδιαίτερα ενδιαφέρουσες συνθέσεις κάνουν δειλά την εμφάνισή τους, όπως μορφές σε κύκλιο χορό, συμπλέγματα ζώων κ.α</a:t>
            </a:r>
            <a:r>
              <a:rPr lang="el-GR" dirty="0" smtClean="0"/>
              <a:t>.</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9718"/>
          </a:xfrm>
        </p:spPr>
        <p:txBody>
          <a:bodyPr>
            <a:normAutofit fontScale="90000"/>
          </a:bodyPr>
          <a:lstStyle/>
          <a:p>
            <a:endParaRPr lang="el-GR" dirty="0"/>
          </a:p>
        </p:txBody>
      </p:sp>
      <p:sp>
        <p:nvSpPr>
          <p:cNvPr id="3" name="2 - Θέση περιεχομένου"/>
          <p:cNvSpPr>
            <a:spLocks noGrp="1"/>
          </p:cNvSpPr>
          <p:nvPr>
            <p:ph idx="1"/>
          </p:nvPr>
        </p:nvSpPr>
        <p:spPr>
          <a:xfrm>
            <a:off x="500034" y="1000108"/>
            <a:ext cx="8186766" cy="5126055"/>
          </a:xfrm>
        </p:spPr>
        <p:txBody>
          <a:bodyPr>
            <a:normAutofit fontScale="70000" lnSpcReduction="20000"/>
          </a:bodyPr>
          <a:lstStyle/>
          <a:p>
            <a:pPr fontAlgn="base"/>
            <a:r>
              <a:rPr lang="el-GR" dirty="0" smtClean="0"/>
              <a:t>Ποικιλία τύπων παρουσιάζουν τα μετάλλινα κοσμήματα και ιδίως τα περίαπτα (κρεμαστά κοσμήματα), οι πόρπες (παραμάνες), συχνά με εγχάρακτες παραστάσεις, οι περόνες (καρφίτσες) και τα </a:t>
            </a:r>
            <a:r>
              <a:rPr lang="el-GR" dirty="0" err="1" smtClean="0"/>
              <a:t>ψέλια</a:t>
            </a:r>
            <a:r>
              <a:rPr lang="el-GR" dirty="0" smtClean="0"/>
              <a:t> (βραχιόλια). Ξεχωρίζει η ιδιαίτερη ομάδα των «μακεδονικών χαλκών», η οποία ανάγεται στον 8ο – 7ο αι. </a:t>
            </a:r>
            <a:r>
              <a:rPr lang="el-GR" dirty="0" err="1" smtClean="0"/>
              <a:t>π.Χ.</a:t>
            </a:r>
            <a:r>
              <a:rPr lang="el-GR" dirty="0" smtClean="0"/>
              <a:t> περιλαμβάνοντας κυρίως κοσμήματα. Κατασκευάζονται σε εργαστήρια στη Μακεδονία, στην κεντρική και νότια Ελλάδα και εμφανίζουν ομοιότητες μεταξύ τους και με έργα του πολιτισμού </a:t>
            </a:r>
            <a:r>
              <a:rPr lang="el-GR" dirty="0" err="1" smtClean="0"/>
              <a:t>Villanova</a:t>
            </a:r>
            <a:r>
              <a:rPr lang="el-GR" dirty="0" smtClean="0"/>
              <a:t> στη Βόρεια Ιταλία.</a:t>
            </a:r>
          </a:p>
          <a:p>
            <a:pPr fontAlgn="base"/>
            <a:r>
              <a:rPr lang="el-GR" dirty="0" smtClean="0"/>
              <a:t>Εκτός </a:t>
            </a:r>
            <a:r>
              <a:rPr lang="el-GR" dirty="0"/>
              <a:t>από τα μικρού μεγέθους έργα που έχουν βρεθεί ως κτερίσματα σε τάφους και ως αναθήματα σε ιερά, από τον 9ο αι. </a:t>
            </a:r>
            <a:r>
              <a:rPr lang="el-GR" dirty="0" err="1"/>
              <a:t>π.X</a:t>
            </a:r>
            <a:r>
              <a:rPr lang="el-GR" dirty="0"/>
              <a:t>. κι εξής, σε χώρους λατρείας αφιερώνονται οι μεγάλου μεγέθους χάλκινοι τριποδικοί λέβητες </a:t>
            </a:r>
            <a:r>
              <a:rPr lang="el-GR" dirty="0" err="1"/>
              <a:t>Oι</a:t>
            </a:r>
            <a:r>
              <a:rPr lang="el-GR" dirty="0"/>
              <a:t> κυκλικές λαβές και το χείλος τους διακοσμούνται με ειδώλια γυμνών ανδρικών μορφών, πολεμιστών, ηνιόχων και ζώων, ιδίως αλόγων. Τα σκεύη στηρίζονται σε τρία ψηλά πόδια με γεωμετρικά κοσμήματα.</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628" y="2285992"/>
            <a:ext cx="3686172" cy="3840171"/>
          </a:xfrm>
        </p:spPr>
        <p:txBody>
          <a:bodyPr/>
          <a:lstStyle/>
          <a:p>
            <a:endParaRPr lang="el-GR" dirty="0"/>
          </a:p>
        </p:txBody>
      </p:sp>
      <p:pic>
        <p:nvPicPr>
          <p:cNvPr id="47106" name="Picture 2" descr="Χάλκινη λαβή&#10;τριποδικού λέβητα&#10;με ιππάριο.&#10;Πιθανότατα εργαστηρίου του Άργους.&#10;Περί τα μέσα του 8ου αι. π.Χ.&#10; "/>
          <p:cNvPicPr>
            <a:picLocks noChangeAspect="1" noChangeArrowheads="1"/>
          </p:cNvPicPr>
          <p:nvPr/>
        </p:nvPicPr>
        <p:blipFill>
          <a:blip r:embed="rId2"/>
          <a:srcRect/>
          <a:stretch>
            <a:fillRect/>
          </a:stretch>
        </p:blipFill>
        <p:spPr bwMode="auto">
          <a:xfrm>
            <a:off x="500034" y="500042"/>
            <a:ext cx="8024173" cy="602441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714348" y="5500702"/>
            <a:ext cx="7972452" cy="1143008"/>
          </a:xfrm>
        </p:spPr>
        <p:txBody>
          <a:bodyPr>
            <a:normAutofit/>
          </a:bodyPr>
          <a:lstStyle/>
          <a:p>
            <a:r>
              <a:rPr lang="el-GR" sz="2000" dirty="0"/>
              <a:t>Χάλκινο ειδώλιο φοράδας με το πουλάρι της . Άγνωστη προέλευση. Αργίτικου εργαστηρίου. Μέσα 8ου αι. </a:t>
            </a:r>
            <a:r>
              <a:rPr lang="el-GR" sz="2000" dirty="0" err="1"/>
              <a:t>π.Χ.</a:t>
            </a:r>
            <a:r>
              <a:rPr lang="el-GR" sz="2000" dirty="0"/>
              <a:t> (X 7647).</a:t>
            </a:r>
          </a:p>
          <a:p>
            <a:endParaRPr lang="el-GR" dirty="0"/>
          </a:p>
        </p:txBody>
      </p:sp>
      <p:pic>
        <p:nvPicPr>
          <p:cNvPr id="18434" name="Picture 2" descr="https://www.namuseum.gr/wp-content/uploads/2018/10/2-%CE%A7-7647_lightbox.jpg"/>
          <p:cNvPicPr>
            <a:picLocks noChangeAspect="1" noChangeArrowheads="1"/>
          </p:cNvPicPr>
          <p:nvPr/>
        </p:nvPicPr>
        <p:blipFill>
          <a:blip r:embed="rId2"/>
          <a:srcRect/>
          <a:stretch>
            <a:fillRect/>
          </a:stretch>
        </p:blipFill>
        <p:spPr bwMode="auto">
          <a:xfrm>
            <a:off x="399988" y="642918"/>
            <a:ext cx="8486835" cy="4714908"/>
          </a:xfrm>
          <a:prstGeom prst="rect">
            <a:avLst/>
          </a:prstGeom>
          <a:noFill/>
        </p:spPr>
      </p:pic>
      <p:sp>
        <p:nvSpPr>
          <p:cNvPr id="5" name="4 - Ορθογώνιο"/>
          <p:cNvSpPr/>
          <p:nvPr/>
        </p:nvSpPr>
        <p:spPr>
          <a:xfrm>
            <a:off x="142844" y="1142984"/>
            <a:ext cx="2286016" cy="2862322"/>
          </a:xfrm>
          <a:prstGeom prst="rect">
            <a:avLst/>
          </a:prstGeom>
        </p:spPr>
        <p:txBody>
          <a:bodyPr wrap="square">
            <a:spAutoFit/>
          </a:bodyPr>
          <a:lstStyle/>
          <a:p>
            <a:r>
              <a:rPr lang="el-GR" dirty="0"/>
              <a:t>Η έννοια της μητρότητας και ο ίππος, σύμβολο των προνομιούχων στρωμάτων της αρχαίας ελληνικής κοινωνίας και αγαπημένο ζώο θεών και ηρώων, έχουν αποδοθεί αφαιρετικά.</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714348" y="5286388"/>
            <a:ext cx="7972452" cy="839775"/>
          </a:xfrm>
        </p:spPr>
        <p:txBody>
          <a:bodyPr>
            <a:normAutofit fontScale="70000" lnSpcReduction="20000"/>
          </a:bodyPr>
          <a:lstStyle/>
          <a:p>
            <a:r>
              <a:rPr lang="el-GR" dirty="0"/>
              <a:t>Χάλκινο ειδώλιο πολεμιστή. Από το ιερό του Διός στην Ολυμπία. Αργίτικου εργαστηρίου. Αρχές 7ου αι. </a:t>
            </a:r>
            <a:r>
              <a:rPr lang="el-GR" dirty="0" err="1"/>
              <a:t>π.Χ.</a:t>
            </a:r>
            <a:r>
              <a:rPr lang="el-GR" dirty="0"/>
              <a:t> (X 6178α).</a:t>
            </a:r>
          </a:p>
          <a:p>
            <a:endParaRPr lang="el-GR" dirty="0"/>
          </a:p>
        </p:txBody>
      </p:sp>
      <p:pic>
        <p:nvPicPr>
          <p:cNvPr id="22530" name="Picture 2" descr="https://www.namuseum.gr/wp-content/uploads/2018/10/1-6178%CE%B1_lightbox.jpg"/>
          <p:cNvPicPr>
            <a:picLocks noChangeAspect="1" noChangeArrowheads="1"/>
          </p:cNvPicPr>
          <p:nvPr/>
        </p:nvPicPr>
        <p:blipFill>
          <a:blip r:embed="rId2"/>
          <a:srcRect/>
          <a:stretch>
            <a:fillRect/>
          </a:stretch>
        </p:blipFill>
        <p:spPr bwMode="auto">
          <a:xfrm>
            <a:off x="285720" y="357166"/>
            <a:ext cx="8443893" cy="4691052"/>
          </a:xfrm>
          <a:prstGeom prst="rect">
            <a:avLst/>
          </a:prstGeom>
          <a:noFill/>
        </p:spPr>
      </p:pic>
      <p:sp>
        <p:nvSpPr>
          <p:cNvPr id="5" name="4 - Ορθογώνιο"/>
          <p:cNvSpPr/>
          <p:nvPr/>
        </p:nvSpPr>
        <p:spPr>
          <a:xfrm>
            <a:off x="5429256" y="1500174"/>
            <a:ext cx="3214710" cy="2031325"/>
          </a:xfrm>
          <a:prstGeom prst="rect">
            <a:avLst/>
          </a:prstGeom>
        </p:spPr>
        <p:txBody>
          <a:bodyPr wrap="square">
            <a:spAutoFit/>
          </a:bodyPr>
          <a:lstStyle/>
          <a:p>
            <a:r>
              <a:rPr lang="el-GR" dirty="0"/>
              <a:t>Φορεί κράνος και ζωστήρα, ενώ στο δεξί του χέρι θα πρέπει να κρατούσε δόρυ. Η μορφή πιθανώς απεικόνιζε το Δία στον τύπο του πολεμιστή, όπως τα παλαιότερα ειδώλια από το χώρο.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74638"/>
            <a:ext cx="8115328" cy="225404"/>
          </a:xfrm>
        </p:spPr>
        <p:txBody>
          <a:bodyPr>
            <a:normAutofit fontScale="90000"/>
          </a:bodyPr>
          <a:lstStyle/>
          <a:p>
            <a:endParaRPr lang="el-GR" dirty="0"/>
          </a:p>
        </p:txBody>
      </p:sp>
      <p:sp>
        <p:nvSpPr>
          <p:cNvPr id="3" name="2 - Θέση περιεχομένου"/>
          <p:cNvSpPr>
            <a:spLocks noGrp="1"/>
          </p:cNvSpPr>
          <p:nvPr>
            <p:ph idx="1"/>
          </p:nvPr>
        </p:nvSpPr>
        <p:spPr>
          <a:xfrm>
            <a:off x="571472" y="642918"/>
            <a:ext cx="8115328" cy="5483245"/>
          </a:xfrm>
        </p:spPr>
        <p:txBody>
          <a:bodyPr>
            <a:noAutofit/>
          </a:bodyPr>
          <a:lstStyle/>
          <a:p>
            <a:pPr fontAlgn="base">
              <a:buNone/>
            </a:pPr>
            <a:r>
              <a:rPr lang="el-GR" sz="2400" dirty="0" smtClean="0"/>
              <a:t>          </a:t>
            </a:r>
          </a:p>
          <a:p>
            <a:pPr algn="just">
              <a:buNone/>
            </a:pPr>
            <a:r>
              <a:rPr lang="el-GR" sz="2400" dirty="0" smtClean="0"/>
              <a:t>     </a:t>
            </a:r>
            <a:r>
              <a:rPr lang="el-GR" sz="2000" dirty="0" smtClean="0"/>
              <a:t>Η διακόσμηση των αγγείων της </a:t>
            </a:r>
            <a:r>
              <a:rPr lang="el-GR" sz="2000" b="1" dirty="0" smtClean="0"/>
              <a:t>πρώιμης γεωμετρικής περιόδου (900-850 </a:t>
            </a:r>
            <a:r>
              <a:rPr lang="el-GR" sz="2000" b="1" dirty="0" err="1" smtClean="0"/>
              <a:t>π.Χ.</a:t>
            </a:r>
            <a:r>
              <a:rPr lang="el-GR" sz="2000" b="1" dirty="0" smtClean="0"/>
              <a:t>) </a:t>
            </a:r>
            <a:r>
              <a:rPr lang="el-GR" sz="2000" dirty="0" smtClean="0"/>
              <a:t>περιορίζεται σε στενές ζώνες ή μετόπες στον λαιμό, την κοιλιά ή τον ώμο του αγγείου, ενώ κατά τη </a:t>
            </a:r>
            <a:r>
              <a:rPr lang="el-GR" sz="2000" b="1" dirty="0" smtClean="0"/>
              <a:t>μέση γεωμετρική περίοδο (850-760 </a:t>
            </a:r>
            <a:r>
              <a:rPr lang="el-GR" sz="2000" b="1" dirty="0" err="1" smtClean="0"/>
              <a:t>π.Χ.</a:t>
            </a:r>
            <a:r>
              <a:rPr lang="el-GR" sz="2000" b="1" dirty="0" smtClean="0"/>
              <a:t>) </a:t>
            </a:r>
            <a:r>
              <a:rPr lang="el-GR" sz="2000" dirty="0" smtClean="0"/>
              <a:t>αρχίζει να καταλαμβάνει όλο και μεγαλύτερο τμήμα περιορίζοντας την έκταση της σκουρόχρωμης επιφάνειας. Τα διακοσμητικά μοτίβα, που χαρακτηρίζονται από μεγαλύτερη ποικιλία και πολυπλοκότητα, διατάσσονται με αυστηρή πειθαρχία σε ζώνες ποικίλου ύψους, οι οποίες κατά την </a:t>
            </a:r>
            <a:r>
              <a:rPr lang="el-GR" sz="2000" b="1" dirty="0" smtClean="0"/>
              <a:t>ύστερη γεωμετρική περίοδο (760-700 </a:t>
            </a:r>
            <a:r>
              <a:rPr lang="el-GR" sz="2000" b="1" dirty="0" err="1" smtClean="0"/>
              <a:t>π.Χ.</a:t>
            </a:r>
            <a:r>
              <a:rPr lang="el-GR" sz="2000" b="1" dirty="0" smtClean="0"/>
              <a:t>) </a:t>
            </a:r>
            <a:r>
              <a:rPr lang="el-GR" sz="2000" dirty="0" smtClean="0"/>
              <a:t>καλύπτουν πια ολόκληρη την επιφάνεια του αγγείου. Σημαντική θέση στη διακόσμηση κατέχουν τα χρόνια αυτά φιλόδοξες συνθέσεις με ανθρώπινες μορφές, όπως επιτάφιοι θρήνοι, πομπές αρμάτων, μάχες στα πλοία, κυνήγια και χοροί. Στα όψιμα έργα της περιόδου η αυστηρότητα στη διάταξη των συνθέσεων χαλαρώνει, οι εικονιστικές σκηνές αποκτούν μεγαλύτερη κίνηση, η ποιότητα ωστόσο του σχεδίου πέφτει σημαντικά.</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500694" y="1571612"/>
            <a:ext cx="3186106" cy="4554551"/>
          </a:xfrm>
        </p:spPr>
        <p:txBody>
          <a:bodyPr>
            <a:normAutofit/>
          </a:bodyPr>
          <a:lstStyle/>
          <a:p>
            <a:r>
              <a:rPr lang="el-GR" sz="2400" dirty="0"/>
              <a:t>Ειδώλιο ανδρός που παίζει φόρμιγγα. Ορειχάλκινο αγαλματίδιο. Κρήτη, 8ος </a:t>
            </a:r>
            <a:r>
              <a:rPr lang="el-GR" sz="2400" dirty="0" err="1"/>
              <a:t>αι.Μουσείο</a:t>
            </a:r>
            <a:r>
              <a:rPr lang="el-GR" sz="2400" dirty="0"/>
              <a:t> Ηρακλείου</a:t>
            </a:r>
          </a:p>
        </p:txBody>
      </p:sp>
      <p:pic>
        <p:nvPicPr>
          <p:cNvPr id="36866" name="Picture 2" descr="Picture"/>
          <p:cNvPicPr>
            <a:picLocks noChangeAspect="1" noChangeArrowheads="1"/>
          </p:cNvPicPr>
          <p:nvPr/>
        </p:nvPicPr>
        <p:blipFill>
          <a:blip r:embed="rId2"/>
          <a:srcRect/>
          <a:stretch>
            <a:fillRect/>
          </a:stretch>
        </p:blipFill>
        <p:spPr bwMode="auto">
          <a:xfrm>
            <a:off x="357158" y="857232"/>
            <a:ext cx="5041504" cy="53470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5572132" y="1714488"/>
            <a:ext cx="3114668" cy="4411675"/>
          </a:xfrm>
        </p:spPr>
        <p:txBody>
          <a:bodyPr>
            <a:normAutofit lnSpcReduction="10000"/>
          </a:bodyPr>
          <a:lstStyle/>
          <a:p>
            <a:r>
              <a:rPr lang="el-GR" sz="2800" dirty="0"/>
              <a:t>Άνθρωπος και Κένταυρος των μέσων του 8ου αι </a:t>
            </a:r>
            <a:r>
              <a:rPr lang="el-GR" sz="2800" dirty="0" err="1"/>
              <a:t>π.Χ.</a:t>
            </a:r>
            <a:r>
              <a:rPr lang="el-GR" sz="2800" dirty="0"/>
              <a:t> Θεωρείται ότι προέρχεται από λακωνικό εργαστήριο. Μητροπολιτικό Μουσείο Τέχνης της Νέας Υόρκης</a:t>
            </a:r>
            <a:r>
              <a:rPr lang="el-GR" dirty="0"/>
              <a:t>.</a:t>
            </a:r>
          </a:p>
        </p:txBody>
      </p:sp>
      <p:pic>
        <p:nvPicPr>
          <p:cNvPr id="37890" name="Picture 2" descr="Picture"/>
          <p:cNvPicPr>
            <a:picLocks noChangeAspect="1" noChangeArrowheads="1"/>
          </p:cNvPicPr>
          <p:nvPr/>
        </p:nvPicPr>
        <p:blipFill>
          <a:blip r:embed="rId2"/>
          <a:srcRect/>
          <a:stretch>
            <a:fillRect/>
          </a:stretch>
        </p:blipFill>
        <p:spPr bwMode="auto">
          <a:xfrm>
            <a:off x="571472" y="451499"/>
            <a:ext cx="4857784" cy="60533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72066" y="1643050"/>
            <a:ext cx="3614734" cy="4483113"/>
          </a:xfrm>
        </p:spPr>
        <p:txBody>
          <a:bodyPr/>
          <a:lstStyle/>
          <a:p>
            <a:r>
              <a:rPr lang="el-GR" sz="2800" dirty="0"/>
              <a:t>Μπρούτζινο αγαλματίδιο αλόγου από την Ολυμπία, </a:t>
            </a:r>
            <a:r>
              <a:rPr lang="el-GR" sz="2800" dirty="0" err="1"/>
              <a:t>περ</a:t>
            </a:r>
            <a:r>
              <a:rPr lang="el-GR" sz="2800" dirty="0"/>
              <a:t>. 740 </a:t>
            </a:r>
            <a:r>
              <a:rPr lang="el-GR" sz="2800" dirty="0" err="1"/>
              <a:t>π.Χ.</a:t>
            </a:r>
            <a:r>
              <a:rPr lang="el-GR" sz="2800" dirty="0"/>
              <a:t>, Μουσείο του Λούβρου</a:t>
            </a:r>
            <a:r>
              <a:rPr lang="el-GR" dirty="0"/>
              <a:t>.</a:t>
            </a:r>
          </a:p>
        </p:txBody>
      </p:sp>
      <p:pic>
        <p:nvPicPr>
          <p:cNvPr id="38914" name="Picture 2" descr="Picture"/>
          <p:cNvPicPr>
            <a:picLocks noChangeAspect="1" noChangeArrowheads="1"/>
          </p:cNvPicPr>
          <p:nvPr/>
        </p:nvPicPr>
        <p:blipFill>
          <a:blip r:embed="rId2"/>
          <a:srcRect/>
          <a:stretch>
            <a:fillRect/>
          </a:stretch>
        </p:blipFill>
        <p:spPr bwMode="auto">
          <a:xfrm>
            <a:off x="500034" y="1285860"/>
            <a:ext cx="4572032" cy="45720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714876" y="1785926"/>
            <a:ext cx="3971924" cy="4340237"/>
          </a:xfrm>
        </p:spPr>
        <p:txBody>
          <a:bodyPr/>
          <a:lstStyle/>
          <a:p>
            <a:r>
              <a:rPr lang="el-GR" dirty="0"/>
              <a:t>Χάλκινο συμπαγές ειδώλιο πολεμιστή. Πιθανόν προϊόν αθηναϊκού εργαστηρίου από τα τέλη του 8ου αι. </a:t>
            </a:r>
            <a:r>
              <a:rPr lang="el-GR" dirty="0" err="1"/>
              <a:t>π.Χ.</a:t>
            </a:r>
            <a:endParaRPr lang="el-GR" dirty="0"/>
          </a:p>
        </p:txBody>
      </p:sp>
      <p:pic>
        <p:nvPicPr>
          <p:cNvPr id="39938" name="Picture 2" descr="Picture"/>
          <p:cNvPicPr>
            <a:picLocks noChangeAspect="1" noChangeArrowheads="1"/>
          </p:cNvPicPr>
          <p:nvPr/>
        </p:nvPicPr>
        <p:blipFill>
          <a:blip r:embed="rId2"/>
          <a:srcRect/>
          <a:stretch>
            <a:fillRect/>
          </a:stretch>
        </p:blipFill>
        <p:spPr bwMode="auto">
          <a:xfrm>
            <a:off x="1214414" y="-500090"/>
            <a:ext cx="2286016" cy="762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214414" y="4786322"/>
            <a:ext cx="7072362" cy="1339841"/>
          </a:xfrm>
        </p:spPr>
        <p:txBody>
          <a:bodyPr>
            <a:normAutofit fontScale="92500" lnSpcReduction="20000"/>
          </a:bodyPr>
          <a:lstStyle/>
          <a:p>
            <a:pPr fontAlgn="base">
              <a:buNone/>
            </a:pPr>
            <a:r>
              <a:rPr lang="el-GR" sz="2000" dirty="0" smtClean="0"/>
              <a:t>       Χάλκινη </a:t>
            </a:r>
            <a:r>
              <a:rPr lang="el-GR" sz="2000" dirty="0" err="1"/>
              <a:t>οκτώσχημη</a:t>
            </a:r>
            <a:r>
              <a:rPr lang="el-GR" sz="2000" dirty="0"/>
              <a:t> πόρπη. Από τη Μακεδονία. 8ος -7ος αι. </a:t>
            </a:r>
            <a:r>
              <a:rPr lang="el-GR" sz="2000" dirty="0" err="1"/>
              <a:t>π.Χ.</a:t>
            </a:r>
            <a:r>
              <a:rPr lang="el-GR" sz="2000" dirty="0"/>
              <a:t> (Χ 20226</a:t>
            </a:r>
            <a:r>
              <a:rPr lang="el-GR" sz="2000" dirty="0" smtClean="0"/>
              <a:t>)</a:t>
            </a:r>
            <a:r>
              <a:rPr lang="el-GR" sz="2000" dirty="0"/>
              <a:t> </a:t>
            </a:r>
            <a:endParaRPr lang="el-GR" sz="2000" dirty="0" smtClean="0"/>
          </a:p>
          <a:p>
            <a:pPr fontAlgn="base">
              <a:buNone/>
            </a:pPr>
            <a:r>
              <a:rPr lang="el-GR" sz="2000" dirty="0" smtClean="0"/>
              <a:t>      Οι </a:t>
            </a:r>
            <a:r>
              <a:rPr lang="el-GR" sz="2000" dirty="0" err="1"/>
              <a:t>οκτώσχημες</a:t>
            </a:r>
            <a:r>
              <a:rPr lang="el-GR" sz="2000" dirty="0"/>
              <a:t> πόρπες ήταν συνήθη αναθήματα σε ιερά ή κτερίσματα τάφων σε Μακεδονία, Ήπειρο, Κεντρική Ελλάδα και Πελοπόννησο.</a:t>
            </a:r>
          </a:p>
          <a:p>
            <a:endParaRPr lang="el-GR" sz="2000" dirty="0" smtClean="0"/>
          </a:p>
        </p:txBody>
      </p:sp>
      <p:pic>
        <p:nvPicPr>
          <p:cNvPr id="23554" name="Picture 2" descr="https://www.namuseum.gr/wp-content/uploads/2018/10/4-%CE%A7-20226_lightbox.jpg"/>
          <p:cNvPicPr>
            <a:picLocks noChangeAspect="1" noChangeArrowheads="1"/>
          </p:cNvPicPr>
          <p:nvPr/>
        </p:nvPicPr>
        <p:blipFill>
          <a:blip r:embed="rId2"/>
          <a:srcRect/>
          <a:stretch>
            <a:fillRect/>
          </a:stretch>
        </p:blipFill>
        <p:spPr bwMode="auto">
          <a:xfrm>
            <a:off x="500034" y="142852"/>
            <a:ext cx="8072494" cy="44847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5072074"/>
            <a:ext cx="8186766" cy="1482717"/>
          </a:xfrm>
        </p:spPr>
        <p:txBody>
          <a:bodyPr>
            <a:normAutofit/>
          </a:bodyPr>
          <a:lstStyle/>
          <a:p>
            <a:pPr>
              <a:buNone/>
            </a:pPr>
            <a:r>
              <a:rPr lang="el-GR" sz="2400" dirty="0" smtClean="0"/>
              <a:t>     Χάλκινη </a:t>
            </a:r>
            <a:r>
              <a:rPr lang="el-GR" sz="2400" dirty="0"/>
              <a:t>κυκλική λαβή τριποδικού λέβητα με ίππο. Άγνωστη προέλευση. Πιθανότατα αργίτικου εργαστηρίου. Γύρω στα μέσα του 8ου αι. </a:t>
            </a:r>
            <a:r>
              <a:rPr lang="el-GR" sz="2400" dirty="0" err="1"/>
              <a:t>π.Χ.</a:t>
            </a:r>
            <a:r>
              <a:rPr lang="el-GR" sz="2400" dirty="0"/>
              <a:t> (X 7842).</a:t>
            </a:r>
          </a:p>
          <a:p>
            <a:endParaRPr lang="el-GR" dirty="0"/>
          </a:p>
        </p:txBody>
      </p:sp>
      <p:pic>
        <p:nvPicPr>
          <p:cNvPr id="24578" name="Picture 2" descr="https://www.namuseum.gr/wp-content/uploads/2018/10/5-%CE%A7-7842_lightbox.jpg"/>
          <p:cNvPicPr>
            <a:picLocks noChangeAspect="1" noChangeArrowheads="1"/>
          </p:cNvPicPr>
          <p:nvPr/>
        </p:nvPicPr>
        <p:blipFill>
          <a:blip r:embed="rId2"/>
          <a:srcRect/>
          <a:stretch>
            <a:fillRect/>
          </a:stretch>
        </p:blipFill>
        <p:spPr bwMode="auto">
          <a:xfrm>
            <a:off x="285720" y="214290"/>
            <a:ext cx="8572482" cy="4762490"/>
          </a:xfrm>
          <a:prstGeom prst="rect">
            <a:avLst/>
          </a:prstGeom>
          <a:noFill/>
        </p:spPr>
      </p:pic>
      <p:sp>
        <p:nvSpPr>
          <p:cNvPr id="5" name="4 - Ορθογώνιο"/>
          <p:cNvSpPr/>
          <p:nvPr/>
        </p:nvSpPr>
        <p:spPr>
          <a:xfrm>
            <a:off x="6429388" y="285728"/>
            <a:ext cx="2286000" cy="4801314"/>
          </a:xfrm>
          <a:prstGeom prst="rect">
            <a:avLst/>
          </a:prstGeom>
        </p:spPr>
        <p:txBody>
          <a:bodyPr wrap="square">
            <a:spAutoFit/>
          </a:bodyPr>
          <a:lstStyle/>
          <a:p>
            <a:pPr fontAlgn="base"/>
            <a:r>
              <a:rPr lang="el-GR" dirty="0"/>
              <a:t>Μεγάλοι χάλκινοι τριποδικοί λέβητες με περίτεχνες λαβές αποτελούσαν συνήθη αφιερώματα στα μεγάλα, πανελλήνια ιερά κατά τους γεωμετρικούς χρόνους. Στα ομηρικά έπη αναφέρεται η πρακτική της απονομής τριπόδων ως επάθλων σε αγώνες προς τιμήν θεών ή νεκρών.</a:t>
            </a:r>
          </a:p>
          <a:p>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643702" y="1714488"/>
            <a:ext cx="2043098" cy="4411675"/>
          </a:xfrm>
        </p:spPr>
        <p:txBody>
          <a:bodyPr/>
          <a:lstStyle/>
          <a:p>
            <a:endParaRPr lang="el-GR" dirty="0"/>
          </a:p>
        </p:txBody>
      </p:sp>
      <p:pic>
        <p:nvPicPr>
          <p:cNvPr id="44034" name="Picture 2" descr="https://image.slidesharecdn.com/random-141118014649-conversion-gate02/95/8-118-18-638.jpg?cb=1446047591"/>
          <p:cNvPicPr>
            <a:picLocks noChangeAspect="1" noChangeArrowheads="1"/>
          </p:cNvPicPr>
          <p:nvPr/>
        </p:nvPicPr>
        <p:blipFill>
          <a:blip r:embed="rId2"/>
          <a:srcRect/>
          <a:stretch>
            <a:fillRect/>
          </a:stretch>
        </p:blipFill>
        <p:spPr bwMode="auto">
          <a:xfrm>
            <a:off x="500034" y="357166"/>
            <a:ext cx="7928723" cy="59527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357950" y="1785926"/>
            <a:ext cx="2328850" cy="4340237"/>
          </a:xfrm>
        </p:spPr>
        <p:txBody>
          <a:bodyPr>
            <a:normAutofit fontScale="77500" lnSpcReduction="20000"/>
          </a:bodyPr>
          <a:lstStyle/>
          <a:p>
            <a:r>
              <a:rPr lang="el-GR" dirty="0"/>
              <a:t>Πήλινο ομοίωμα ναού από το Ηραίο του Άργους, δεύτερο μισό του 8ου αι. </a:t>
            </a:r>
            <a:r>
              <a:rPr lang="el-GR" dirty="0" err="1"/>
              <a:t>π.Χ.</a:t>
            </a:r>
            <a:r>
              <a:rPr lang="el-GR" dirty="0"/>
              <a:t> Αθήνα, Εθνικό Αρχαιολογικό Μουσείο.</a:t>
            </a:r>
          </a:p>
          <a:p>
            <a:pPr>
              <a:buNone/>
            </a:pPr>
            <a:r>
              <a:rPr lang="el-GR" dirty="0" smtClean="0"/>
              <a:t/>
            </a:r>
            <a:br>
              <a:rPr lang="el-GR" dirty="0" smtClean="0"/>
            </a:br>
            <a:endParaRPr lang="el-GR" dirty="0"/>
          </a:p>
        </p:txBody>
      </p:sp>
      <p:pic>
        <p:nvPicPr>
          <p:cNvPr id="40962" name="Picture 2" descr="Picture"/>
          <p:cNvPicPr>
            <a:picLocks noChangeAspect="1" noChangeArrowheads="1"/>
          </p:cNvPicPr>
          <p:nvPr/>
        </p:nvPicPr>
        <p:blipFill>
          <a:blip r:embed="rId2"/>
          <a:srcRect/>
          <a:stretch>
            <a:fillRect/>
          </a:stretch>
        </p:blipFill>
        <p:spPr bwMode="auto">
          <a:xfrm>
            <a:off x="285688" y="285696"/>
            <a:ext cx="6072262" cy="607226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286512" y="1643050"/>
            <a:ext cx="2400288" cy="4483113"/>
          </a:xfrm>
        </p:spPr>
        <p:txBody>
          <a:bodyPr/>
          <a:lstStyle/>
          <a:p>
            <a:endParaRPr lang="el-GR" dirty="0"/>
          </a:p>
        </p:txBody>
      </p:sp>
      <p:pic>
        <p:nvPicPr>
          <p:cNvPr id="30722" name="Picture 2" descr="https://image.slidesharecdn.com/random-141113121146-conversion-gate01/95/1100-800-5-638.jpg?cb=1416273650"/>
          <p:cNvPicPr>
            <a:picLocks noChangeAspect="1" noChangeArrowheads="1"/>
          </p:cNvPicPr>
          <p:nvPr/>
        </p:nvPicPr>
        <p:blipFill>
          <a:blip r:embed="rId2"/>
          <a:srcRect/>
          <a:stretch>
            <a:fillRect/>
          </a:stretch>
        </p:blipFill>
        <p:spPr bwMode="auto">
          <a:xfrm>
            <a:off x="500034" y="285728"/>
            <a:ext cx="8262200" cy="62031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143636" y="1571612"/>
            <a:ext cx="2543164" cy="4554551"/>
          </a:xfrm>
        </p:spPr>
        <p:txBody>
          <a:bodyPr/>
          <a:lstStyle/>
          <a:p>
            <a:endParaRPr lang="el-GR" dirty="0"/>
          </a:p>
        </p:txBody>
      </p:sp>
      <p:pic>
        <p:nvPicPr>
          <p:cNvPr id="31746" name="Picture 2" descr="https://image.slidesharecdn.com/random-141113121146-conversion-gate01/95/1100-800-6-638.jpg?cb=1416273650"/>
          <p:cNvPicPr>
            <a:picLocks noChangeAspect="1" noChangeArrowheads="1"/>
          </p:cNvPicPr>
          <p:nvPr/>
        </p:nvPicPr>
        <p:blipFill>
          <a:blip r:embed="rId2"/>
          <a:srcRect/>
          <a:stretch>
            <a:fillRect/>
          </a:stretch>
        </p:blipFill>
        <p:spPr bwMode="auto">
          <a:xfrm>
            <a:off x="571472" y="357166"/>
            <a:ext cx="8001056" cy="60070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96842"/>
          </a:xfrm>
        </p:spPr>
        <p:txBody>
          <a:bodyPr>
            <a:normAutofit fontScale="90000"/>
          </a:bodyPr>
          <a:lstStyle/>
          <a:p>
            <a:endParaRPr lang="el-GR" dirty="0"/>
          </a:p>
        </p:txBody>
      </p:sp>
      <p:sp>
        <p:nvSpPr>
          <p:cNvPr id="3" name="2 - Θέση περιεχομένου"/>
          <p:cNvSpPr>
            <a:spLocks noGrp="1"/>
          </p:cNvSpPr>
          <p:nvPr>
            <p:ph idx="1"/>
          </p:nvPr>
        </p:nvSpPr>
        <p:spPr>
          <a:xfrm>
            <a:off x="571472" y="1000108"/>
            <a:ext cx="8115328" cy="5500726"/>
          </a:xfrm>
        </p:spPr>
        <p:txBody>
          <a:bodyPr>
            <a:normAutofit fontScale="55000" lnSpcReduction="20000"/>
          </a:bodyPr>
          <a:lstStyle/>
          <a:p>
            <a:pPr algn="just">
              <a:buNone/>
            </a:pPr>
            <a:r>
              <a:rPr lang="el-GR" dirty="0" smtClean="0"/>
              <a:t>      </a:t>
            </a:r>
            <a:r>
              <a:rPr lang="el-GR" sz="4400" dirty="0" smtClean="0"/>
              <a:t>Είναι βέβαιο ότι στη δημιουργία του πρωτογεωμετρικού και γεωμετρικού ρυθμού πρωτοστάτησε ο αθηναϊκός </a:t>
            </a:r>
            <a:r>
              <a:rPr lang="el-GR" sz="4400" dirty="0" err="1" smtClean="0"/>
              <a:t>Kεραμεικός</a:t>
            </a:r>
            <a:r>
              <a:rPr lang="el-GR" sz="4400" dirty="0" smtClean="0"/>
              <a:t>, ο οποίος έθεσε και τα πρότυπα που ακολούθησαν με παραλλαγές και τα επαρχιακά εργαστήρια γεωμετρικής κεραμικής που δραστηριοποιήθηκαν στον ελλαδικό χώρο και τα νησιά του Αιγαίου. Μεγάλος αριθμός αττικών γεωμετρικών αγγείων βρέθηκε στο νεκροταφείο έξω από το μεταγενέστερο Δίπυλο, κοντά στην οδό Πειραιώς, αλλά και σε άλλα νεκροταφεία της Αθήνας, όπως εκείνα στην περιοχή του </a:t>
            </a:r>
            <a:r>
              <a:rPr lang="el-GR" sz="4400" dirty="0" err="1" smtClean="0"/>
              <a:t>Κυνοσάργους</a:t>
            </a:r>
            <a:r>
              <a:rPr lang="el-GR" sz="4400" dirty="0" smtClean="0"/>
              <a:t> και της Καλλιθέας. Από το νεκροταφείο του Διπύλου προέρχονται και τα </a:t>
            </a:r>
            <a:r>
              <a:rPr lang="el-GR" sz="4400" dirty="0" err="1" smtClean="0"/>
              <a:t>εμβληματικότερα</a:t>
            </a:r>
            <a:r>
              <a:rPr lang="el-GR" sz="4400" dirty="0" smtClean="0"/>
              <a:t> παραδείγματα του ρυθμού, οι μνημειακού μεγέθους αμφορείς και κρατήρες με σκηνές πρόθεσης ή εκφοράς, που ήταν στημένοι επάνω σε τάφους πλούσιων αριστοκρατών.</a:t>
            </a:r>
          </a:p>
          <a:p>
            <a:pPr>
              <a:buNone/>
            </a:pPr>
            <a:endParaRPr lang="el-GR"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643570" y="1643050"/>
            <a:ext cx="3043230" cy="4483113"/>
          </a:xfrm>
        </p:spPr>
        <p:txBody>
          <a:bodyPr/>
          <a:lstStyle/>
          <a:p>
            <a:endParaRPr lang="el-GR" dirty="0"/>
          </a:p>
        </p:txBody>
      </p:sp>
      <p:pic>
        <p:nvPicPr>
          <p:cNvPr id="46082" name="Picture 2" descr="Αγγείο&#10;της γεωμετρικής εποχής με&#10;το ελληνικό αλφάβητο&#10;Εθνικό Αρχαιολογικό&#10;Μουσείο.&#10; "/>
          <p:cNvPicPr>
            <a:picLocks noChangeAspect="1" noChangeArrowheads="1"/>
          </p:cNvPicPr>
          <p:nvPr/>
        </p:nvPicPr>
        <p:blipFill>
          <a:blip r:embed="rId2"/>
          <a:srcRect/>
          <a:stretch>
            <a:fillRect/>
          </a:stretch>
        </p:blipFill>
        <p:spPr bwMode="auto">
          <a:xfrm>
            <a:off x="785786" y="714356"/>
            <a:ext cx="7429552" cy="55779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215074" y="2000240"/>
            <a:ext cx="2471726" cy="4125923"/>
          </a:xfrm>
        </p:spPr>
        <p:txBody>
          <a:bodyPr>
            <a:normAutofit fontScale="70000" lnSpcReduction="20000"/>
          </a:bodyPr>
          <a:lstStyle/>
          <a:p>
            <a:r>
              <a:rPr lang="el-GR" dirty="0"/>
              <a:t>Επιγραφή σε όστρακο </a:t>
            </a:r>
            <a:r>
              <a:rPr lang="el-GR" dirty="0" err="1"/>
              <a:t>σκύφου</a:t>
            </a:r>
            <a:r>
              <a:rPr lang="el-GR" dirty="0"/>
              <a:t>, Ερέτρια, 750-700 </a:t>
            </a:r>
            <a:r>
              <a:rPr lang="el-GR" dirty="0" err="1"/>
              <a:t>π.Χ.</a:t>
            </a:r>
            <a:r>
              <a:rPr lang="el-GR" dirty="0"/>
              <a:t>, Αρχαιολογικό Μουσείο </a:t>
            </a:r>
            <a:r>
              <a:rPr lang="el-GR" dirty="0" err="1"/>
              <a:t>Ερέτριας.Το</a:t>
            </a:r>
            <a:r>
              <a:rPr lang="el-GR" dirty="0"/>
              <a:t> κείμενο διαβάζεται από τα δεξιά προς τα αριστερά. Διακρίνεται η λέξη 'νόστος'.</a:t>
            </a:r>
          </a:p>
        </p:txBody>
      </p:sp>
      <p:pic>
        <p:nvPicPr>
          <p:cNvPr id="32770" name="Picture 2" descr="Picture"/>
          <p:cNvPicPr>
            <a:picLocks noChangeAspect="1" noChangeArrowheads="1"/>
          </p:cNvPicPr>
          <p:nvPr/>
        </p:nvPicPr>
        <p:blipFill>
          <a:blip r:embed="rId2"/>
          <a:srcRect/>
          <a:stretch>
            <a:fillRect/>
          </a:stretch>
        </p:blipFill>
        <p:spPr bwMode="auto">
          <a:xfrm>
            <a:off x="357158" y="1285860"/>
            <a:ext cx="5765410" cy="48705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643702" y="1928802"/>
            <a:ext cx="2043098" cy="4197361"/>
          </a:xfrm>
        </p:spPr>
        <p:txBody>
          <a:bodyPr/>
          <a:lstStyle/>
          <a:p>
            <a:endParaRPr lang="el-GR" dirty="0"/>
          </a:p>
        </p:txBody>
      </p:sp>
      <p:pic>
        <p:nvPicPr>
          <p:cNvPr id="41986" name="Picture 2" descr="https://image.slidesharecdn.com/random-141118014649-conversion-gate02/95/8-118-4-638.jpg?cb=1446047591"/>
          <p:cNvPicPr>
            <a:picLocks noChangeAspect="1" noChangeArrowheads="1"/>
          </p:cNvPicPr>
          <p:nvPr/>
        </p:nvPicPr>
        <p:blipFill>
          <a:blip r:embed="rId2"/>
          <a:srcRect/>
          <a:stretch>
            <a:fillRect/>
          </a:stretch>
        </p:blipFill>
        <p:spPr bwMode="auto">
          <a:xfrm>
            <a:off x="642910" y="571480"/>
            <a:ext cx="7786742" cy="58461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8143900" y="1428736"/>
            <a:ext cx="542900" cy="4697427"/>
          </a:xfrm>
        </p:spPr>
        <p:txBody>
          <a:bodyPr/>
          <a:lstStyle/>
          <a:p>
            <a:endParaRPr lang="el-GR" dirty="0"/>
          </a:p>
        </p:txBody>
      </p:sp>
      <p:pic>
        <p:nvPicPr>
          <p:cNvPr id="43010" name="Picture 2" descr="https://image.slidesharecdn.com/random-141118014649-conversion-gate02/95/8-118-17-638.jpg?cb=1446047591"/>
          <p:cNvPicPr>
            <a:picLocks noChangeAspect="1" noChangeArrowheads="1"/>
          </p:cNvPicPr>
          <p:nvPr/>
        </p:nvPicPr>
        <p:blipFill>
          <a:blip r:embed="rId2"/>
          <a:srcRect/>
          <a:stretch>
            <a:fillRect/>
          </a:stretch>
        </p:blipFill>
        <p:spPr bwMode="auto">
          <a:xfrm>
            <a:off x="500034" y="428380"/>
            <a:ext cx="8001056" cy="60070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357818" y="1643050"/>
            <a:ext cx="3328982" cy="4483113"/>
          </a:xfrm>
        </p:spPr>
        <p:txBody>
          <a:bodyPr/>
          <a:lstStyle/>
          <a:p>
            <a:endParaRPr lang="el-GR" dirty="0"/>
          </a:p>
        </p:txBody>
      </p:sp>
      <p:pic>
        <p:nvPicPr>
          <p:cNvPr id="1026" name="Picture 2" descr="Πήλινο&#10;ομοίωμα ναού&#10;β’ μισό του 8ου αι. π.Χ.&#10;Εθνικό Αρχαιολογικό Μουσείο, Αθήνα.&#10;από το&#10;Ηραίο του Άργους&#10; "/>
          <p:cNvPicPr>
            <a:picLocks noChangeAspect="1" noChangeArrowheads="1"/>
          </p:cNvPicPr>
          <p:nvPr/>
        </p:nvPicPr>
        <p:blipFill>
          <a:blip r:embed="rId2"/>
          <a:srcRect/>
          <a:stretch>
            <a:fillRect/>
          </a:stretch>
        </p:blipFill>
        <p:spPr bwMode="auto">
          <a:xfrm>
            <a:off x="500034" y="180659"/>
            <a:ext cx="7929618" cy="595342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357818" y="1928802"/>
            <a:ext cx="3328982" cy="4197361"/>
          </a:xfrm>
        </p:spPr>
        <p:txBody>
          <a:bodyPr/>
          <a:lstStyle/>
          <a:p>
            <a:endParaRPr lang="el-GR" dirty="0"/>
          </a:p>
        </p:txBody>
      </p:sp>
      <p:pic>
        <p:nvPicPr>
          <p:cNvPr id="45058" name="Picture 2" descr="https://image.slidesharecdn.com/random-141113121146-conversion-gate01/95/1100-800-13-638.jpg?cb=1416273650"/>
          <p:cNvPicPr>
            <a:picLocks noChangeAspect="1" noChangeArrowheads="1"/>
          </p:cNvPicPr>
          <p:nvPr/>
        </p:nvPicPr>
        <p:blipFill>
          <a:blip r:embed="rId2"/>
          <a:srcRect/>
          <a:stretch>
            <a:fillRect/>
          </a:stretch>
        </p:blipFill>
        <p:spPr bwMode="auto">
          <a:xfrm>
            <a:off x="571471" y="571480"/>
            <a:ext cx="8095909" cy="60782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143636" y="1571612"/>
            <a:ext cx="2543164" cy="4554551"/>
          </a:xfrm>
        </p:spPr>
        <p:txBody>
          <a:bodyPr/>
          <a:lstStyle/>
          <a:p>
            <a:endParaRPr lang="el-GR" dirty="0"/>
          </a:p>
        </p:txBody>
      </p:sp>
      <p:pic>
        <p:nvPicPr>
          <p:cNvPr id="29698" name="Picture 2" descr="https://image.slidesharecdn.com/random-141113121146-conversion-gate01/95/1100-800-4-638.jpg?cb=1416273650"/>
          <p:cNvPicPr>
            <a:picLocks noChangeAspect="1" noChangeArrowheads="1"/>
          </p:cNvPicPr>
          <p:nvPr/>
        </p:nvPicPr>
        <p:blipFill>
          <a:blip r:embed="rId2"/>
          <a:srcRect/>
          <a:stretch>
            <a:fillRect/>
          </a:stretch>
        </p:blipFill>
        <p:spPr bwMode="auto">
          <a:xfrm>
            <a:off x="285720" y="214290"/>
            <a:ext cx="8560381" cy="64269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429256" y="1643051"/>
            <a:ext cx="3257544" cy="2143140"/>
          </a:xfrm>
        </p:spPr>
        <p:txBody>
          <a:bodyPr/>
          <a:lstStyle/>
          <a:p>
            <a:r>
              <a:rPr lang="el-GR" dirty="0"/>
              <a:t>Αθήνα, 1150 </a:t>
            </a:r>
            <a:r>
              <a:rPr lang="el-GR" dirty="0" err="1"/>
              <a:t>π.Χ.</a:t>
            </a:r>
            <a:r>
              <a:rPr lang="el-GR" dirty="0"/>
              <a:t> Μουσείο </a:t>
            </a:r>
            <a:r>
              <a:rPr lang="el-GR" dirty="0" err="1"/>
              <a:t>Κεραμεικού</a:t>
            </a:r>
            <a:r>
              <a:rPr lang="el-GR" dirty="0"/>
              <a:t>.</a:t>
            </a:r>
          </a:p>
        </p:txBody>
      </p:sp>
      <p:pic>
        <p:nvPicPr>
          <p:cNvPr id="33794" name="Picture 2" descr="Picture"/>
          <p:cNvPicPr>
            <a:picLocks noChangeAspect="1" noChangeArrowheads="1"/>
          </p:cNvPicPr>
          <p:nvPr/>
        </p:nvPicPr>
        <p:blipFill>
          <a:blip r:embed="rId2"/>
          <a:srcRect/>
          <a:stretch>
            <a:fillRect/>
          </a:stretch>
        </p:blipFill>
        <p:spPr bwMode="auto">
          <a:xfrm>
            <a:off x="928662" y="1285860"/>
            <a:ext cx="3500462" cy="44945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929322" y="1928802"/>
            <a:ext cx="2757478" cy="4197361"/>
          </a:xfrm>
        </p:spPr>
        <p:txBody>
          <a:bodyPr>
            <a:normAutofit/>
          </a:bodyPr>
          <a:lstStyle/>
          <a:p>
            <a:r>
              <a:rPr lang="el-GR" sz="2000" dirty="0"/>
              <a:t>Αττικός τεφροδόχος αμφορέας Πρωτογεωμετρικής εποχής. Περίπου 950 </a:t>
            </a:r>
            <a:r>
              <a:rPr lang="el-GR" sz="2000" dirty="0" err="1"/>
              <a:t>π.Χ.</a:t>
            </a:r>
            <a:r>
              <a:rPr lang="el-GR" sz="2000" dirty="0"/>
              <a:t> Μουσείο </a:t>
            </a:r>
            <a:r>
              <a:rPr lang="el-GR" sz="2000" dirty="0" err="1"/>
              <a:t>Κεραμεικού</a:t>
            </a:r>
            <a:endParaRPr lang="el-GR" sz="2000" dirty="0"/>
          </a:p>
        </p:txBody>
      </p:sp>
      <p:pic>
        <p:nvPicPr>
          <p:cNvPr id="34818" name="Picture 2" descr="Picture"/>
          <p:cNvPicPr>
            <a:picLocks noChangeAspect="1" noChangeArrowheads="1"/>
          </p:cNvPicPr>
          <p:nvPr/>
        </p:nvPicPr>
        <p:blipFill>
          <a:blip r:embed="rId2"/>
          <a:srcRect/>
          <a:stretch>
            <a:fillRect/>
          </a:stretch>
        </p:blipFill>
        <p:spPr bwMode="auto">
          <a:xfrm>
            <a:off x="1000100" y="741519"/>
            <a:ext cx="4429156" cy="56248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286380" y="1500174"/>
            <a:ext cx="3400420" cy="4625989"/>
          </a:xfrm>
        </p:spPr>
        <p:txBody>
          <a:bodyPr/>
          <a:lstStyle/>
          <a:p>
            <a:r>
              <a:rPr lang="el-GR" sz="2400" dirty="0"/>
              <a:t>Αττικός τεφροδόχος αμφορέας της Γεωμετρικής εποχής. 860-840 </a:t>
            </a:r>
            <a:r>
              <a:rPr lang="el-GR" sz="2400" dirty="0" err="1"/>
              <a:t>π.Χ.</a:t>
            </a:r>
            <a:r>
              <a:rPr lang="el-GR" sz="2400" dirty="0"/>
              <a:t> Αθήνα, Μουσείο </a:t>
            </a:r>
            <a:r>
              <a:rPr lang="el-GR" sz="2400" dirty="0" err="1"/>
              <a:t>Κεραμεικού</a:t>
            </a:r>
            <a:r>
              <a:rPr lang="el-GR" dirty="0"/>
              <a:t>.</a:t>
            </a:r>
          </a:p>
        </p:txBody>
      </p:sp>
      <p:pic>
        <p:nvPicPr>
          <p:cNvPr id="35842" name="Picture 2" descr="Picture"/>
          <p:cNvPicPr>
            <a:picLocks noChangeAspect="1" noChangeArrowheads="1"/>
          </p:cNvPicPr>
          <p:nvPr/>
        </p:nvPicPr>
        <p:blipFill>
          <a:blip r:embed="rId2"/>
          <a:srcRect/>
          <a:stretch>
            <a:fillRect/>
          </a:stretch>
        </p:blipFill>
        <p:spPr bwMode="auto">
          <a:xfrm>
            <a:off x="785786" y="219413"/>
            <a:ext cx="4143404" cy="59289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a:xfrm>
            <a:off x="4857752" y="3714752"/>
            <a:ext cx="3357586" cy="2500330"/>
          </a:xfrm>
        </p:spPr>
        <p:txBody>
          <a:bodyPr>
            <a:normAutofit/>
          </a:bodyPr>
          <a:lstStyle/>
          <a:p>
            <a:pPr fontAlgn="base"/>
            <a:r>
              <a:rPr lang="el-GR" sz="1700" dirty="0"/>
              <a:t>Γεωμετρική </a:t>
            </a:r>
            <a:r>
              <a:rPr lang="el-GR" sz="1700" dirty="0" smtClean="0"/>
              <a:t>περίοδος</a:t>
            </a:r>
            <a:endParaRPr lang="el-GR" sz="1700" dirty="0"/>
          </a:p>
          <a:p>
            <a:pPr fontAlgn="base"/>
            <a:r>
              <a:rPr lang="el-GR" sz="1700" dirty="0"/>
              <a:t>Αττικός </a:t>
            </a:r>
            <a:r>
              <a:rPr lang="el-GR" sz="1700" dirty="0" err="1"/>
              <a:t>μεσογεωμετρικός</a:t>
            </a:r>
            <a:r>
              <a:rPr lang="el-GR" sz="1700" dirty="0"/>
              <a:t> αμφορέας. Από τον </a:t>
            </a:r>
            <a:r>
              <a:rPr lang="el-GR" sz="1700" dirty="0" err="1"/>
              <a:t>Κεραμεικό</a:t>
            </a:r>
            <a:r>
              <a:rPr lang="el-GR" sz="1700" dirty="0"/>
              <a:t>. Του Ζωγράφου των Αθηνών 216. 850-800 </a:t>
            </a:r>
            <a:r>
              <a:rPr lang="el-GR" sz="1700" dirty="0" err="1"/>
              <a:t>π.Χ.</a:t>
            </a:r>
            <a:r>
              <a:rPr lang="el-GR" sz="1700" dirty="0"/>
              <a:t> (Α 216)</a:t>
            </a:r>
          </a:p>
          <a:p>
            <a:endParaRPr lang="el-GR" dirty="0"/>
          </a:p>
        </p:txBody>
      </p:sp>
      <p:pic>
        <p:nvPicPr>
          <p:cNvPr id="1026" name="Picture 2" descr="C:\Users\user\Desktop\216_lightbox.jpg"/>
          <p:cNvPicPr>
            <a:picLocks noChangeAspect="1" noChangeArrowheads="1"/>
          </p:cNvPicPr>
          <p:nvPr/>
        </p:nvPicPr>
        <p:blipFill>
          <a:blip r:embed="rId2"/>
          <a:srcRect/>
          <a:stretch>
            <a:fillRect/>
          </a:stretch>
        </p:blipFill>
        <p:spPr bwMode="auto">
          <a:xfrm>
            <a:off x="714348" y="285728"/>
            <a:ext cx="4124325" cy="6191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0" y="2214554"/>
            <a:ext cx="4114800" cy="3911609"/>
          </a:xfrm>
        </p:spPr>
        <p:txBody>
          <a:bodyPr>
            <a:normAutofit fontScale="47500" lnSpcReduction="20000"/>
          </a:bodyPr>
          <a:lstStyle/>
          <a:p>
            <a:pPr fontAlgn="base">
              <a:buNone/>
            </a:pPr>
            <a:r>
              <a:rPr lang="el-GR" b="0" dirty="0" smtClean="0"/>
              <a:t>        Αττική γεωμετρική </a:t>
            </a:r>
            <a:r>
              <a:rPr lang="el-GR" b="0" dirty="0" err="1" smtClean="0"/>
              <a:t>τριφυλλόστομη</a:t>
            </a:r>
            <a:r>
              <a:rPr lang="el-GR" b="0" dirty="0" smtClean="0"/>
              <a:t> οινοχόη. Από την Αθήνα (Δίπυλο). 750-725 </a:t>
            </a:r>
            <a:r>
              <a:rPr lang="el-GR" b="0" dirty="0" err="1" smtClean="0"/>
              <a:t>π.Χ.</a:t>
            </a:r>
            <a:r>
              <a:rPr lang="el-GR" b="0" dirty="0" smtClean="0"/>
              <a:t> (Α 192).</a:t>
            </a:r>
          </a:p>
          <a:p>
            <a:pPr fontAlgn="base">
              <a:buNone/>
            </a:pPr>
            <a:r>
              <a:rPr lang="el-GR" b="0" dirty="0" smtClean="0"/>
              <a:t/>
            </a:r>
            <a:br>
              <a:rPr lang="el-GR" b="0" dirty="0" smtClean="0"/>
            </a:br>
            <a:r>
              <a:rPr lang="el-GR" dirty="0"/>
              <a:t>Στον ώμο του αγγείου είναι χαραγμένη μία από τις αρχαιότερες αττικές επιγραφές, «επί τα </a:t>
            </a:r>
            <a:r>
              <a:rPr lang="el-GR" dirty="0" err="1"/>
              <a:t>λαιά</a:t>
            </a:r>
            <a:r>
              <a:rPr lang="el-GR" dirty="0"/>
              <a:t>», δηλαδή από τα δεξιά προς τα αριστερά «ΗΟΣ ΝΥΝ ΟΡΧΕΣΤΟΝ ΠΑΝΤΟΝ ΑΤΑΛΟΤΑΤΑ ΠΑΙΖΕΙ ΤΟ ΤΟΔΕ ΚΛ[?]ΜΙ[?]Ν» (όποιος τώρα από όλους τους χορευτές χορέψει πιο χαριτωμένα, σ’ αυτόν τούτο…). Το τελευταίο μέρος της επιγραφής που είναι αμελέστερα χαραγμένο έχει διαβαστεί και ερμηνευθεί με διάφορους τρόπους από τους μελετητές.</a:t>
            </a:r>
          </a:p>
          <a:p>
            <a:pPr>
              <a:buNone/>
            </a:pPr>
            <a:r>
              <a:rPr lang="el-GR" dirty="0"/>
              <a:t/>
            </a:r>
            <a:br>
              <a:rPr lang="el-GR" dirty="0"/>
            </a:br>
            <a:endParaRPr lang="el-GR" dirty="0"/>
          </a:p>
        </p:txBody>
      </p:sp>
      <p:pic>
        <p:nvPicPr>
          <p:cNvPr id="2050" name="Picture 2" descr="https://www.namuseum.gr/wp-content/uploads/2018/10/192_carousel-1.jpg"/>
          <p:cNvPicPr>
            <a:picLocks noChangeAspect="1" noChangeArrowheads="1"/>
          </p:cNvPicPr>
          <p:nvPr/>
        </p:nvPicPr>
        <p:blipFill>
          <a:blip r:embed="rId2"/>
          <a:stretch>
            <a:fillRect/>
          </a:stretch>
        </p:blipFill>
        <p:spPr bwMode="auto">
          <a:xfrm>
            <a:off x="571472" y="571480"/>
            <a:ext cx="4071966" cy="59425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1185</Words>
  <Application>Microsoft Office PowerPoint</Application>
  <PresentationFormat>Προβολή στην οθόνη (4:3)</PresentationFormat>
  <Paragraphs>43</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Γεωμετρική περίοδος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44</cp:revision>
  <dcterms:created xsi:type="dcterms:W3CDTF">2020-11-14T09:02:49Z</dcterms:created>
  <dcterms:modified xsi:type="dcterms:W3CDTF">2020-11-14T11:10:25Z</dcterms:modified>
</cp:coreProperties>
</file>