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41" r:id="rId3"/>
    <p:sldId id="256" r:id="rId4"/>
    <p:sldId id="257" r:id="rId5"/>
    <p:sldId id="267" r:id="rId6"/>
    <p:sldId id="259" r:id="rId7"/>
    <p:sldId id="340" r:id="rId8"/>
    <p:sldId id="268" r:id="rId9"/>
    <p:sldId id="269" r:id="rId10"/>
    <p:sldId id="270" r:id="rId11"/>
    <p:sldId id="346" r:id="rId12"/>
    <p:sldId id="343" r:id="rId13"/>
    <p:sldId id="344" r:id="rId14"/>
    <p:sldId id="345" r:id="rId15"/>
    <p:sldId id="34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33E6-8D92-45FF-90A4-8B6F033FB9AA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B804-3392-4DD1-8FCA-FDF26117B3D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330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4 από αυτά</a:t>
            </a:r>
            <a:r>
              <a:rPr lang="el-GR" baseline="0" smtClean="0"/>
              <a:t> είναι ίδια. Ποιά;;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Υπάρχει όξινο νιτρικό;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4 από αυτά</a:t>
            </a:r>
            <a:r>
              <a:rPr lang="el-GR" baseline="0" smtClean="0"/>
              <a:t> είναι ίδια. Ποιά;;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Το φορτίο αναφέρεται σε όλο το συγκρότημα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Προσοχή το Η είναι αρνητικό!! έχει πάρει ηλεκτρόνιο</a:t>
            </a:r>
            <a:r>
              <a:rPr lang="el-GR" baseline="0" smtClean="0"/>
              <a:t> από κάποιο μέταλλο συνήθως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Υπάρχει όξινο νιτρικό;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Υπάρχει όξινο νιτρικό;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Υπάρχει όξινο νιτρικό;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mtClean="0"/>
              <a:t>Υπάρχει όξινο νιτρικό; 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8B804-3392-4DD1-8FCA-FDF26117B3D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FC7FDF-4E9B-4E92-A185-E4B6A5B3C969}" type="datetimeFigureOut">
              <a:rPr lang="el-GR" smtClean="0"/>
              <a:pPr/>
              <a:t>22/11/2024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1646069-9D01-4371-9397-BE3DD3AD45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lobalwarmingart.com/images/9/93/Sulfuric_Acid_Molecule_Formula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hyperlink" Target="http://www.globalwarmingart.com/images/9/93/Sulfuric_Acid_Molecule_Formula.png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hyperlink" Target="http://www.globalwarmingart.com/images/f/f2/Sulfuric_Acid_Molecule_VdW.pn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3313355" cy="1702160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Palatino Linotype" panose="02040502050505030304" pitchFamily="18" charset="0"/>
              </a:rPr>
              <a:t>Χημεία </a:t>
            </a:r>
            <a:br>
              <a:rPr lang="el-GR" dirty="0" smtClean="0">
                <a:latin typeface="Palatino Linotype" panose="02040502050505030304" pitchFamily="18" charset="0"/>
              </a:rPr>
            </a:br>
            <a:r>
              <a:rPr lang="el-GR" dirty="0" smtClean="0">
                <a:latin typeface="Palatino Linotype" panose="02040502050505030304" pitchFamily="18" charset="0"/>
              </a:rPr>
              <a:t>Α’ Λυκείου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Palatino Linotype" panose="02040502050505030304" pitchFamily="18" charset="0"/>
                <a:cs typeface="Times New Roman"/>
              </a:rPr>
              <a:t>Εισαγωγή στην ονοματολογία</a:t>
            </a:r>
          </a:p>
        </p:txBody>
      </p:sp>
    </p:spTree>
    <p:extLst>
      <p:ext uri="{BB962C8B-B14F-4D97-AF65-F5344CB8AC3E}">
        <p14:creationId xmlns:p14="http://schemas.microsoft.com/office/powerpoint/2010/main" val="34306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Γι</a:t>
            </a:r>
            <a:r>
              <a:rPr lang="en-GB" sz="2400" dirty="0" smtClean="0"/>
              <a:t>α </a:t>
            </a:r>
            <a:r>
              <a:rPr lang="en-GB" sz="2400" dirty="0"/>
              <a:t>τη </a:t>
            </a:r>
            <a:r>
              <a:rPr lang="el-GR" sz="2400" dirty="0" smtClean="0"/>
              <a:t>χρήση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/>
              <a:t>μορι</a:t>
            </a:r>
            <a:r>
              <a:rPr lang="en-GB" sz="2400" dirty="0"/>
              <a:t>ακών τύπων είναι απαραίτητη η γνώση </a:t>
            </a:r>
            <a:endParaRPr lang="el-GR" sz="2400" dirty="0" smtClean="0"/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κυριότερων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ιόντων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 dirty="0"/>
              <a:t>των </a:t>
            </a:r>
            <a:r>
              <a:rPr lang="el-GR" sz="2400" dirty="0" smtClean="0"/>
              <a:t>             στοιχείων </a:t>
            </a:r>
            <a:r>
              <a:rPr lang="el-GR" sz="2400" dirty="0"/>
              <a:t>στις ενώσεις </a:t>
            </a:r>
            <a:r>
              <a:rPr lang="el-GR" sz="2400" dirty="0" smtClean="0"/>
              <a:t>τους</a:t>
            </a:r>
          </a:p>
          <a:p>
            <a:r>
              <a:rPr lang="el-GR" sz="2400" b="1" dirty="0" smtClean="0"/>
              <a:t>Σελ.6</a:t>
            </a:r>
            <a:r>
              <a:rPr lang="en-US" sz="2400" b="1" dirty="0" smtClean="0"/>
              <a:t>3</a:t>
            </a:r>
            <a:endParaRPr lang="el-GR" sz="2400" b="1" dirty="0"/>
          </a:p>
          <a:p>
            <a:r>
              <a:rPr lang="el-GR" sz="2400" b="1" u="sng" dirty="0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1928802"/>
            <a:ext cx="314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smtClean="0"/>
              <a:t>Σ</a:t>
            </a:r>
            <a:r>
              <a:rPr lang="en-GB" sz="2400" b="1" u="sng" smtClean="0"/>
              <a:t>υγκροτήματα ατόμων</a:t>
            </a:r>
            <a:endParaRPr lang="el-GR" sz="2400" b="1" u="sn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91202"/>
              </p:ext>
            </p:extLst>
          </p:nvPr>
        </p:nvGraphicFramePr>
        <p:xfrm>
          <a:off x="0" y="2447309"/>
          <a:ext cx="9144000" cy="4251859"/>
        </p:xfrm>
        <a:graphic>
          <a:graphicData uri="http://schemas.openxmlformats.org/drawingml/2006/table">
            <a:tbl>
              <a:tblPr/>
              <a:tblGrid>
                <a:gridCol w="2428860"/>
                <a:gridCol w="3929090"/>
                <a:gridCol w="2786050"/>
              </a:tblGrid>
              <a:tr h="59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800" b="1" kern="1400" baseline="-25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+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αμμώνιο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79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OH</a:t>
                      </a:r>
                      <a:r>
                        <a:rPr lang="el-GR" sz="2800" b="1" kern="1400" baseline="300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υδροξείδιο</a:t>
                      </a:r>
                    </a:p>
                    <a:p>
                      <a:endParaRPr lang="el-G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el-GR" sz="1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32240" y="881516"/>
            <a:ext cx="2232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SOS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8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Γι</a:t>
            </a:r>
            <a:r>
              <a:rPr lang="en-GB" sz="2400" dirty="0" smtClean="0"/>
              <a:t>α </a:t>
            </a:r>
            <a:r>
              <a:rPr lang="en-GB" sz="2400" dirty="0"/>
              <a:t>τη </a:t>
            </a:r>
            <a:r>
              <a:rPr lang="el-GR" sz="2400" dirty="0" smtClean="0"/>
              <a:t>χρήση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/>
              <a:t>μορι</a:t>
            </a:r>
            <a:r>
              <a:rPr lang="en-GB" sz="2400" dirty="0"/>
              <a:t>ακών τύπων είναι απαραίτητη η γνώση </a:t>
            </a:r>
            <a:endParaRPr lang="el-GR" sz="2400" dirty="0" smtClean="0"/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κυριότερων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ιόντων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 dirty="0"/>
              <a:t>των </a:t>
            </a:r>
            <a:r>
              <a:rPr lang="el-GR" sz="2400" dirty="0" smtClean="0"/>
              <a:t>             στοιχείων </a:t>
            </a:r>
            <a:r>
              <a:rPr lang="el-GR" sz="2400" dirty="0"/>
              <a:t>στις ενώσεις </a:t>
            </a:r>
            <a:r>
              <a:rPr lang="el-GR" sz="2400" dirty="0" smtClean="0"/>
              <a:t>τους</a:t>
            </a:r>
          </a:p>
          <a:p>
            <a:r>
              <a:rPr lang="el-GR" sz="2400" b="1" dirty="0" smtClean="0"/>
              <a:t>Σελ.6</a:t>
            </a:r>
            <a:r>
              <a:rPr lang="en-US" sz="2400" b="1" dirty="0" smtClean="0"/>
              <a:t>3</a:t>
            </a:r>
            <a:endParaRPr lang="el-GR" sz="2400" b="1" dirty="0"/>
          </a:p>
          <a:p>
            <a:r>
              <a:rPr lang="el-GR" sz="2400" b="1" u="sng" dirty="0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1928802"/>
            <a:ext cx="314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smtClean="0"/>
              <a:t>Σ</a:t>
            </a:r>
            <a:r>
              <a:rPr lang="en-GB" sz="2400" b="1" u="sng" smtClean="0"/>
              <a:t>υγκροτήματα ατόμων</a:t>
            </a:r>
            <a:endParaRPr lang="el-GR" sz="2400" b="1" u="sn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78165"/>
              </p:ext>
            </p:extLst>
          </p:nvPr>
        </p:nvGraphicFramePr>
        <p:xfrm>
          <a:off x="0" y="2447309"/>
          <a:ext cx="9144000" cy="4251859"/>
        </p:xfrm>
        <a:graphic>
          <a:graphicData uri="http://schemas.openxmlformats.org/drawingml/2006/table">
            <a:tbl>
              <a:tblPr/>
              <a:tblGrid>
                <a:gridCol w="2428860"/>
                <a:gridCol w="3929090"/>
                <a:gridCol w="2786050"/>
              </a:tblGrid>
              <a:tr h="59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NO</a:t>
                      </a:r>
                      <a:r>
                        <a:rPr lang="el-GR" sz="3200" b="1" kern="1400" baseline="-25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νιτρικό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800" b="1" kern="1400" baseline="-25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+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αμμώνιο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l-GR" sz="28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79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3-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OH</a:t>
                      </a:r>
                      <a:r>
                        <a:rPr lang="el-GR" sz="2800" b="1" kern="1400" baseline="300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υδροξείδιο</a:t>
                      </a:r>
                    </a:p>
                    <a:p>
                      <a:endParaRPr lang="el-G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32240" y="881516"/>
            <a:ext cx="2232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SOS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8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Γι</a:t>
            </a:r>
            <a:r>
              <a:rPr lang="en-GB" sz="2400" dirty="0" smtClean="0"/>
              <a:t>α </a:t>
            </a:r>
            <a:r>
              <a:rPr lang="en-GB" sz="2400" dirty="0"/>
              <a:t>τη </a:t>
            </a:r>
            <a:r>
              <a:rPr lang="el-GR" sz="2400" dirty="0" smtClean="0"/>
              <a:t>χρήση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/>
              <a:t>μορι</a:t>
            </a:r>
            <a:r>
              <a:rPr lang="en-GB" sz="2400" dirty="0"/>
              <a:t>ακών τύπων είναι απαραίτητη η γνώση </a:t>
            </a:r>
            <a:endParaRPr lang="el-GR" sz="2400" dirty="0" smtClean="0"/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κυριότερων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ιόντων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 dirty="0"/>
              <a:t>των </a:t>
            </a:r>
            <a:r>
              <a:rPr lang="el-GR" sz="2400" dirty="0" smtClean="0"/>
              <a:t>             στοιχείων </a:t>
            </a:r>
            <a:r>
              <a:rPr lang="el-GR" sz="2400" dirty="0"/>
              <a:t>στις ενώσεις </a:t>
            </a:r>
            <a:r>
              <a:rPr lang="el-GR" sz="2400" dirty="0" smtClean="0"/>
              <a:t>τους</a:t>
            </a:r>
          </a:p>
          <a:p>
            <a:r>
              <a:rPr lang="el-GR" sz="2400" b="1" dirty="0" smtClean="0"/>
              <a:t>Σελ.6</a:t>
            </a:r>
            <a:r>
              <a:rPr lang="en-US" sz="2400" b="1" dirty="0" smtClean="0"/>
              <a:t>3</a:t>
            </a:r>
            <a:endParaRPr lang="el-GR" sz="2400" b="1" dirty="0"/>
          </a:p>
          <a:p>
            <a:r>
              <a:rPr lang="el-GR" sz="2400" b="1" u="sng" dirty="0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1928802"/>
            <a:ext cx="314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smtClean="0"/>
              <a:t>Σ</a:t>
            </a:r>
            <a:r>
              <a:rPr lang="en-GB" sz="2400" b="1" u="sng" smtClean="0"/>
              <a:t>υγκροτήματα ατόμων</a:t>
            </a:r>
            <a:endParaRPr lang="el-GR" sz="2400" b="1" u="sn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29375"/>
              </p:ext>
            </p:extLst>
          </p:nvPr>
        </p:nvGraphicFramePr>
        <p:xfrm>
          <a:off x="0" y="2447309"/>
          <a:ext cx="9144000" cy="4251859"/>
        </p:xfrm>
        <a:graphic>
          <a:graphicData uri="http://schemas.openxmlformats.org/drawingml/2006/table">
            <a:tbl>
              <a:tblPr/>
              <a:tblGrid>
                <a:gridCol w="2428860"/>
                <a:gridCol w="3929090"/>
                <a:gridCol w="2786050"/>
              </a:tblGrid>
              <a:tr h="59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NO</a:t>
                      </a:r>
                      <a:r>
                        <a:rPr lang="el-GR" sz="3200" b="1" kern="1400" baseline="-25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νιτρικό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800" b="1" kern="1400" baseline="-25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+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αμμώνιο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l-GR" sz="28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latin typeface="+mn-lt"/>
                          <a:ea typeface="Times New Roman"/>
                        </a:rPr>
                        <a:t>HCO</a:t>
                      </a:r>
                      <a:r>
                        <a:rPr lang="el-GR" sz="32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όξινο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79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HSO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όξινο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3-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HPO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όξινο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OH</a:t>
                      </a:r>
                      <a:r>
                        <a:rPr lang="el-GR" sz="2800" b="1" kern="1400" baseline="300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υδροξείδιο</a:t>
                      </a:r>
                    </a:p>
                    <a:p>
                      <a:endParaRPr lang="el-G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δισόξινο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32240" y="881516"/>
            <a:ext cx="2232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SOS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8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Γι</a:t>
            </a:r>
            <a:r>
              <a:rPr lang="en-GB" sz="2400" dirty="0" smtClean="0"/>
              <a:t>α </a:t>
            </a:r>
            <a:r>
              <a:rPr lang="en-GB" sz="2400" dirty="0"/>
              <a:t>τη </a:t>
            </a:r>
            <a:r>
              <a:rPr lang="el-GR" sz="2400" dirty="0" smtClean="0"/>
              <a:t>χρήση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/>
              <a:t>μορι</a:t>
            </a:r>
            <a:r>
              <a:rPr lang="en-GB" sz="2400" dirty="0"/>
              <a:t>ακών τύπων είναι απαραίτητη η γνώση </a:t>
            </a:r>
            <a:endParaRPr lang="el-GR" sz="2400" dirty="0" smtClean="0"/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κυριότερων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ιόντων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 dirty="0"/>
              <a:t>των </a:t>
            </a:r>
            <a:r>
              <a:rPr lang="el-GR" sz="2400" dirty="0" smtClean="0"/>
              <a:t>             στοιχείων </a:t>
            </a:r>
            <a:r>
              <a:rPr lang="el-GR" sz="2400" dirty="0"/>
              <a:t>στις ενώσεις </a:t>
            </a:r>
            <a:r>
              <a:rPr lang="el-GR" sz="2400" dirty="0" smtClean="0"/>
              <a:t>τους</a:t>
            </a:r>
          </a:p>
          <a:p>
            <a:r>
              <a:rPr lang="el-GR" sz="2400" b="1" dirty="0" smtClean="0"/>
              <a:t>Σελ.6</a:t>
            </a:r>
            <a:r>
              <a:rPr lang="en-US" sz="2400" b="1" dirty="0" smtClean="0"/>
              <a:t>3</a:t>
            </a:r>
            <a:endParaRPr lang="el-GR" sz="2400" b="1" dirty="0"/>
          </a:p>
          <a:p>
            <a:r>
              <a:rPr lang="el-GR" sz="2400" b="1" u="sng" dirty="0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1928802"/>
            <a:ext cx="314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smtClean="0"/>
              <a:t>Σ</a:t>
            </a:r>
            <a:r>
              <a:rPr lang="en-GB" sz="2400" b="1" u="sng" smtClean="0"/>
              <a:t>υγκροτήματα ατόμων</a:t>
            </a:r>
            <a:endParaRPr lang="el-GR" sz="2400" b="1" u="sn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8775"/>
              </p:ext>
            </p:extLst>
          </p:nvPr>
        </p:nvGraphicFramePr>
        <p:xfrm>
          <a:off x="0" y="2447309"/>
          <a:ext cx="9144000" cy="4251859"/>
        </p:xfrm>
        <a:graphic>
          <a:graphicData uri="http://schemas.openxmlformats.org/drawingml/2006/table">
            <a:tbl>
              <a:tblPr/>
              <a:tblGrid>
                <a:gridCol w="2428860"/>
                <a:gridCol w="3929090"/>
                <a:gridCol w="2786050"/>
              </a:tblGrid>
              <a:tr h="59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NO</a:t>
                      </a:r>
                      <a:r>
                        <a:rPr lang="el-GR" sz="3200" b="1" kern="1400" baseline="-25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νιτρικό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800" b="1" kern="1400" baseline="-25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+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αμμώνιο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υπερχλωρικό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l-GR" sz="28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latin typeface="+mn-lt"/>
                          <a:ea typeface="Times New Roman"/>
                        </a:rPr>
                        <a:t>HCO</a:t>
                      </a:r>
                      <a:r>
                        <a:rPr lang="el-GR" sz="32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όξινο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  χλωρικό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79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HSO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όξινο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χλωριώδες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3-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HPO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όξινο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32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υποχλωριώδες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OH</a:t>
                      </a:r>
                      <a:r>
                        <a:rPr lang="el-GR" sz="2800" b="1" kern="1400" baseline="300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υδροξείδιο</a:t>
                      </a:r>
                    </a:p>
                    <a:p>
                      <a:endParaRPr lang="el-G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δισόξινο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32240" y="881516"/>
            <a:ext cx="2232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SOS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8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Γι</a:t>
            </a:r>
            <a:r>
              <a:rPr lang="en-GB" sz="2400" dirty="0" smtClean="0"/>
              <a:t>α </a:t>
            </a:r>
            <a:r>
              <a:rPr lang="en-GB" sz="2400" dirty="0"/>
              <a:t>τη </a:t>
            </a:r>
            <a:r>
              <a:rPr lang="el-GR" sz="2400" dirty="0" smtClean="0"/>
              <a:t>χρήση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/>
              <a:t>μορι</a:t>
            </a:r>
            <a:r>
              <a:rPr lang="en-GB" sz="2400" dirty="0"/>
              <a:t>ακών τύπων είναι απαραίτητη η γνώση </a:t>
            </a:r>
            <a:endParaRPr lang="el-GR" sz="2400" dirty="0" smtClean="0"/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κυριότερων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ιόντων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 dirty="0"/>
              <a:t>των </a:t>
            </a:r>
            <a:r>
              <a:rPr lang="el-GR" sz="2400" dirty="0" smtClean="0"/>
              <a:t>             στοιχείων </a:t>
            </a:r>
            <a:r>
              <a:rPr lang="el-GR" sz="2400" dirty="0"/>
              <a:t>στις ενώσεις </a:t>
            </a:r>
            <a:r>
              <a:rPr lang="el-GR" sz="2400" dirty="0" smtClean="0"/>
              <a:t>τους</a:t>
            </a:r>
          </a:p>
          <a:p>
            <a:r>
              <a:rPr lang="el-GR" sz="2400" b="1" dirty="0" smtClean="0"/>
              <a:t>Σελ.6</a:t>
            </a:r>
            <a:r>
              <a:rPr lang="en-US" sz="2400" b="1" dirty="0" smtClean="0"/>
              <a:t>3</a:t>
            </a:r>
            <a:endParaRPr lang="el-GR" sz="2400" b="1" dirty="0"/>
          </a:p>
          <a:p>
            <a:r>
              <a:rPr lang="el-GR" sz="2400" b="1" u="sng" dirty="0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1928802"/>
            <a:ext cx="314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smtClean="0"/>
              <a:t>Σ</a:t>
            </a:r>
            <a:r>
              <a:rPr lang="en-GB" sz="2400" b="1" u="sng" smtClean="0"/>
              <a:t>υγκροτήματα ατόμων</a:t>
            </a:r>
            <a:endParaRPr lang="el-GR" sz="2400" b="1" u="sng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94868"/>
              </p:ext>
            </p:extLst>
          </p:nvPr>
        </p:nvGraphicFramePr>
        <p:xfrm>
          <a:off x="0" y="2447309"/>
          <a:ext cx="9144000" cy="4251859"/>
        </p:xfrm>
        <a:graphic>
          <a:graphicData uri="http://schemas.openxmlformats.org/drawingml/2006/table">
            <a:tbl>
              <a:tblPr/>
              <a:tblGrid>
                <a:gridCol w="2428860"/>
                <a:gridCol w="3929090"/>
                <a:gridCol w="2786050"/>
              </a:tblGrid>
              <a:tr h="595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NO</a:t>
                      </a:r>
                      <a:r>
                        <a:rPr lang="el-GR" sz="3200" b="1" kern="1400" baseline="-25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νιτρικό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NH</a:t>
                      </a:r>
                      <a:r>
                        <a:rPr lang="el-GR" sz="2800" b="1" kern="1400" baseline="-25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+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αμμώνιο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υπερχλωρικό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latin typeface="+mn-lt"/>
                          <a:ea typeface="Times New Roman"/>
                        </a:rPr>
                        <a:t>CO</a:t>
                      </a:r>
                      <a:r>
                        <a:rPr lang="el-GR" sz="28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kern="1400" dirty="0" smtClean="0">
                          <a:latin typeface="+mn-lt"/>
                          <a:ea typeface="Times New Roman"/>
                        </a:rPr>
                        <a:t>HCO</a:t>
                      </a:r>
                      <a:r>
                        <a:rPr lang="el-GR" sz="3200" b="1" kern="14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3200" b="1" kern="1400" baseline="30000" dirty="0" smtClean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όξινο ανθρακικό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  χλωρικό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79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HSO</a:t>
                      </a:r>
                      <a:r>
                        <a:rPr lang="el-GR" sz="2800" b="1" kern="1400" baseline="-25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όξινο θειικό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  χλωριώδες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3-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HPO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800" kern="1400" dirty="0" smtClean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όξινο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ClO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3200" b="1" kern="1400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υποχλωριώδες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82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OH</a:t>
                      </a:r>
                      <a:r>
                        <a:rPr lang="el-GR" sz="2800" b="1" kern="1400" baseline="300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υδροξείδιο</a:t>
                      </a:r>
                    </a:p>
                    <a:p>
                      <a:endParaRPr lang="el-G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l-GR" sz="2800" b="1" kern="14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PO</a:t>
                      </a:r>
                      <a:r>
                        <a:rPr lang="el-GR" sz="2800" b="1" kern="1400" baseline="-25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b="1" kern="1400" baseline="30000" dirty="0" smtClean="0">
                          <a:latin typeface="+mn-lt"/>
                          <a:ea typeface="Times New Roman"/>
                        </a:rPr>
                        <a:t>  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δισόξινο φωσφορικό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Cr</a:t>
                      </a:r>
                      <a:r>
                        <a:rPr lang="en-US" sz="2800" b="1" kern="1400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l-GR" sz="2800" b="1" kern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O</a:t>
                      </a:r>
                      <a:r>
                        <a:rPr lang="en-US" sz="2800" b="1" kern="1400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el-GR" sz="2800" b="1" kern="14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b="1" kern="1400" baseline="300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διχρωμικό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CN</a:t>
                      </a:r>
                      <a:r>
                        <a:rPr lang="el-GR" sz="2800" b="1" kern="1400" baseline="30000" dirty="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κυάνιο </a:t>
                      </a:r>
                      <a:r>
                        <a:rPr lang="el-GR" sz="1400" kern="1400" dirty="0" smtClean="0">
                          <a:latin typeface="+mn-lt"/>
                          <a:ea typeface="Times New Roman"/>
                        </a:rPr>
                        <a:t>(κυανίδιο)</a:t>
                      </a:r>
                      <a:r>
                        <a:rPr lang="el-GR" sz="1400" b="1" kern="140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el-GR" sz="1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MnO</a:t>
                      </a:r>
                      <a:r>
                        <a:rPr lang="el-GR" sz="2800" b="1" kern="1400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800" kern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υπερμαγγανικό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CrO</a:t>
                      </a:r>
                      <a:r>
                        <a:rPr lang="en-US" sz="2800" b="1" kern="1400" baseline="-25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el-GR" sz="2800" b="1" kern="1400" baseline="30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dirty="0" smtClean="0">
                          <a:latin typeface="+mn-lt"/>
                          <a:ea typeface="Times New Roman"/>
                        </a:rPr>
                        <a:t>  χρωμικό</a:t>
                      </a:r>
                      <a:endParaRPr lang="el-GR" sz="2400" kern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32240" y="881516"/>
            <a:ext cx="2232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SOS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72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28"/>
            <a:ext cx="914400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b="1" u="sng" dirty="0"/>
              <a:t>Στόχοι μαθήματος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u="sng" dirty="0">
              <a:solidFill>
                <a:srgbClr val="00B050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Ποια είναι τα ονόματα των στοιχείων;</a:t>
            </a:r>
            <a:endParaRPr lang="el-GR" sz="2400" dirty="0"/>
          </a:p>
          <a:p>
            <a:pPr lvl="0" algn="ctr">
              <a:spcBef>
                <a:spcPct val="20000"/>
              </a:spcBef>
              <a:defRPr/>
            </a:pPr>
            <a:endParaRPr lang="el-GR" sz="2400" dirty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Ποια </a:t>
            </a:r>
            <a:r>
              <a:rPr lang="el-GR" sz="2400" dirty="0"/>
              <a:t>είναι τα ονόματα των </a:t>
            </a:r>
            <a:r>
              <a:rPr lang="el-GR" sz="2400" dirty="0" smtClean="0"/>
              <a:t>στοιχείων στις ενώσεις;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Τι χρειάζεται να γνωρίζουμε για να ονομαστεί μια χημική ένωση;</a:t>
            </a:r>
            <a:endParaRPr lang="el-GR" sz="2400" dirty="0"/>
          </a:p>
          <a:p>
            <a:pPr lvl="0" algn="ctr">
              <a:spcBef>
                <a:spcPct val="20000"/>
              </a:spcBef>
              <a:defRPr/>
            </a:pPr>
            <a:endParaRPr lang="el-GR" sz="2400" dirty="0"/>
          </a:p>
        </p:txBody>
      </p:sp>
      <p:pic>
        <p:nvPicPr>
          <p:cNvPr id="3" name="Picture 2" descr="File:Sulfuric Acid Molecule Formul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481" y="3564069"/>
            <a:ext cx="1173325" cy="107153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4743995"/>
            <a:ext cx="1285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/>
          <a:srcRect l="66495" t="25184" r="11855" b="58616"/>
          <a:stretch>
            <a:fillRect/>
          </a:stretch>
        </p:blipFill>
        <p:spPr bwMode="auto">
          <a:xfrm>
            <a:off x="7236296" y="5301208"/>
            <a:ext cx="1285884" cy="10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849781"/>
            <a:ext cx="1772659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52678"/>
            <a:ext cx="7286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Παλιά οι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χημικές ενώσεις </a:t>
            </a:r>
            <a:r>
              <a:rPr lang="el-GR" sz="2400" dirty="0" smtClean="0"/>
              <a:t>ονομάζονταν με </a:t>
            </a:r>
            <a:r>
              <a:rPr lang="el-GR" sz="2400" dirty="0"/>
              <a:t>βάση </a:t>
            </a:r>
            <a:endParaRPr lang="el-GR" sz="2400" dirty="0" smtClean="0"/>
          </a:p>
          <a:p>
            <a:pPr algn="ctr"/>
            <a:r>
              <a:rPr lang="el-GR" sz="2400" dirty="0" smtClean="0"/>
              <a:t>την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προέλευση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ή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τις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ιδιότητές τους </a:t>
            </a:r>
          </a:p>
          <a:p>
            <a:pPr algn="ctr"/>
            <a:r>
              <a:rPr lang="el-GR" sz="2400" dirty="0" smtClean="0"/>
              <a:t>πχ. οινόπνευμα ή άκουα φόρτε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9622"/>
            <a:ext cx="1368152" cy="260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13891"/>
            <a:ext cx="936104" cy="252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8099"/>
            <a:ext cx="1815665" cy="36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39"/>
            <a:ext cx="2942869" cy="22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80" y="4033610"/>
            <a:ext cx="1224136" cy="24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40160" cy="218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7215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Σήμερα η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Διεθνής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Ένωση</a:t>
            </a:r>
            <a:r>
              <a:rPr lang="en-GB" sz="2400" b="1" dirty="0">
                <a:solidFill>
                  <a:srgbClr val="00B0F0"/>
                </a:solidFill>
              </a:rPr>
              <a:t> </a:t>
            </a:r>
            <a:r>
              <a:rPr lang="en-GB" sz="2400" b="1" dirty="0" err="1">
                <a:solidFill>
                  <a:srgbClr val="00B0F0"/>
                </a:solidFill>
              </a:rPr>
              <a:t>Θεωρητικής</a:t>
            </a:r>
            <a:r>
              <a:rPr lang="en-GB" sz="2400" b="1" dirty="0">
                <a:solidFill>
                  <a:srgbClr val="00B0F0"/>
                </a:solidFill>
              </a:rPr>
              <a:t> και </a:t>
            </a:r>
            <a:r>
              <a:rPr lang="en-GB" sz="2400" b="1" dirty="0" err="1">
                <a:solidFill>
                  <a:srgbClr val="00B0F0"/>
                </a:solidFill>
              </a:rPr>
              <a:t>Εφ</a:t>
            </a:r>
            <a:r>
              <a:rPr lang="en-GB" sz="2400" b="1" dirty="0">
                <a:solidFill>
                  <a:srgbClr val="00B0F0"/>
                </a:solidFill>
              </a:rPr>
              <a:t>αρμοσμένης Χημείας</a:t>
            </a:r>
            <a:r>
              <a:rPr lang="en-GB" sz="2400" dirty="0"/>
              <a:t> (</a:t>
            </a:r>
            <a:r>
              <a:rPr lang="en-GB" sz="2400" dirty="0">
                <a:solidFill>
                  <a:srgbClr val="00B0F0"/>
                </a:solidFill>
              </a:rPr>
              <a:t>IUPAC</a:t>
            </a:r>
            <a:r>
              <a:rPr lang="en-GB" sz="2400" dirty="0"/>
              <a:t>) </a:t>
            </a:r>
            <a:r>
              <a:rPr lang="el-GR" sz="2400" dirty="0" smtClean="0"/>
              <a:t>ορίζει κανόνες για τις ονομασίες αυτές.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smtClean="0"/>
              <a:t>Τα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χημικά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σύμ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βολα </a:t>
            </a:r>
            <a:r>
              <a:rPr lang="en-GB" sz="2400" dirty="0"/>
              <a:t>είναι συντομογραφίες των αγγλικ</a:t>
            </a:r>
            <a:r>
              <a:rPr lang="el-GR" sz="2400" dirty="0"/>
              <a:t>ών</a:t>
            </a:r>
            <a:r>
              <a:rPr lang="en-GB" sz="2400" dirty="0"/>
              <a:t> ή </a:t>
            </a:r>
            <a:r>
              <a:rPr lang="el-GR" sz="2400" dirty="0"/>
              <a:t>των</a:t>
            </a:r>
            <a:r>
              <a:rPr lang="en-GB" sz="2400" dirty="0"/>
              <a:t> λα</a:t>
            </a:r>
            <a:r>
              <a:rPr lang="en-GB" sz="2400" dirty="0" err="1"/>
              <a:t>τινικ</a:t>
            </a:r>
            <a:r>
              <a:rPr lang="el-GR" sz="2400" dirty="0"/>
              <a:t>ών</a:t>
            </a:r>
            <a:r>
              <a:rPr lang="en-GB" sz="2400" dirty="0"/>
              <a:t> </a:t>
            </a:r>
            <a:r>
              <a:rPr lang="en-GB" sz="2400" dirty="0" err="1"/>
              <a:t>ονομάτων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11</a:t>
            </a:r>
            <a:r>
              <a:rPr lang="el-GR" sz="2400" dirty="0"/>
              <a:t>8</a:t>
            </a:r>
            <a:r>
              <a:rPr lang="en-GB" sz="2400" dirty="0"/>
              <a:t> </a:t>
            </a:r>
            <a:r>
              <a:rPr lang="en-GB" sz="2400" dirty="0" err="1"/>
              <a:t>στοιχείων</a:t>
            </a:r>
            <a:r>
              <a:rPr lang="en-GB" sz="2400" dirty="0"/>
              <a:t>. </a:t>
            </a:r>
            <a:endParaRPr lang="el-GR" sz="2400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985" y="196406"/>
            <a:ext cx="15430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17854" r="690" b="6673"/>
          <a:stretch/>
        </p:blipFill>
        <p:spPr bwMode="auto">
          <a:xfrm>
            <a:off x="435646" y="2614435"/>
            <a:ext cx="7776864" cy="421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7143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/>
              <a:t>Οι χημικοί τύποι </a:t>
            </a:r>
            <a:r>
              <a:rPr lang="el-GR" sz="2400" smtClean="0"/>
              <a:t>που χρησιμοποιούνται </a:t>
            </a:r>
            <a:r>
              <a:rPr lang="el-GR" sz="2400" b="1" smtClean="0">
                <a:solidFill>
                  <a:srgbClr val="FF0000"/>
                </a:solidFill>
              </a:rPr>
              <a:t>συνήθως</a:t>
            </a:r>
            <a:r>
              <a:rPr lang="el-GR" sz="2400" smtClean="0"/>
              <a:t> στην </a:t>
            </a:r>
            <a:r>
              <a:rPr lang="el-GR" sz="2400" b="1" smtClean="0">
                <a:solidFill>
                  <a:srgbClr val="00B050"/>
                </a:solidFill>
              </a:rPr>
              <a:t>ανόργανη χημεία </a:t>
            </a:r>
            <a:r>
              <a:rPr lang="el-GR" sz="2400" smtClean="0"/>
              <a:t>είναι οι </a:t>
            </a:r>
            <a:r>
              <a:rPr lang="el-GR" sz="2400" b="1" i="1">
                <a:solidFill>
                  <a:srgbClr val="00B050"/>
                </a:solidFill>
              </a:rPr>
              <a:t>μοριακοί </a:t>
            </a:r>
            <a:r>
              <a:rPr lang="el-GR" sz="2400" b="1" i="1" smtClean="0">
                <a:solidFill>
                  <a:srgbClr val="00B050"/>
                </a:solidFill>
              </a:rPr>
              <a:t>τύποι </a:t>
            </a:r>
            <a:r>
              <a:rPr lang="el-GR" sz="2400" smtClean="0"/>
              <a:t>και δείχνουν</a:t>
            </a:r>
            <a:r>
              <a:rPr lang="el-GR" sz="2400"/>
              <a:t>:</a:t>
            </a:r>
          </a:p>
          <a:p>
            <a:pPr marL="723900" lvl="0" indent="-341313">
              <a:buFont typeface="+mj-lt"/>
              <a:buAutoNum type="arabicPeriod"/>
            </a:pPr>
            <a:r>
              <a:rPr lang="el-GR" sz="2400"/>
              <a:t>από </a:t>
            </a:r>
            <a:r>
              <a:rPr lang="el-GR" sz="2400" b="1"/>
              <a:t>ποια στοιχεία </a:t>
            </a:r>
            <a:r>
              <a:rPr lang="el-GR" sz="2400"/>
              <a:t>αποτελείται η ένωση</a:t>
            </a:r>
          </a:p>
          <a:p>
            <a:pPr marL="723900" lvl="0" indent="-341313">
              <a:buFont typeface="+mj-lt"/>
              <a:buAutoNum type="arabicPeriod"/>
            </a:pPr>
            <a:r>
              <a:rPr lang="el-GR" sz="2400" smtClean="0"/>
              <a:t>τον </a:t>
            </a:r>
            <a:r>
              <a:rPr lang="el-GR" sz="2400" b="1" smtClean="0"/>
              <a:t>αριθμό </a:t>
            </a:r>
            <a:r>
              <a:rPr lang="el-GR" sz="2400" b="1"/>
              <a:t>των ατόμων </a:t>
            </a:r>
            <a:r>
              <a:rPr lang="el-GR" sz="2400"/>
              <a:t>στο μόριο της </a:t>
            </a:r>
            <a:r>
              <a:rPr lang="el-GR" sz="2400" smtClean="0"/>
              <a:t>ένωσης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71437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/>
              <a:t>Οι χημικοί τύποι </a:t>
            </a:r>
            <a:r>
              <a:rPr lang="el-GR" sz="2400" smtClean="0"/>
              <a:t>που χρησιμοποιούνται </a:t>
            </a:r>
            <a:r>
              <a:rPr lang="el-GR" sz="2400" b="1" smtClean="0">
                <a:solidFill>
                  <a:srgbClr val="FF0000"/>
                </a:solidFill>
              </a:rPr>
              <a:t>συνήθως</a:t>
            </a:r>
            <a:r>
              <a:rPr lang="el-GR" sz="2400" smtClean="0"/>
              <a:t> στην </a:t>
            </a:r>
            <a:r>
              <a:rPr lang="el-GR" sz="2400" b="1" smtClean="0">
                <a:solidFill>
                  <a:srgbClr val="00B050"/>
                </a:solidFill>
              </a:rPr>
              <a:t>ανόργανη χημεία </a:t>
            </a:r>
            <a:r>
              <a:rPr lang="el-GR" sz="2400" smtClean="0"/>
              <a:t>είναι οι </a:t>
            </a:r>
            <a:r>
              <a:rPr lang="el-GR" sz="2400" b="1" i="1">
                <a:solidFill>
                  <a:srgbClr val="00B050"/>
                </a:solidFill>
              </a:rPr>
              <a:t>μοριακοί </a:t>
            </a:r>
            <a:r>
              <a:rPr lang="el-GR" sz="2400" b="1" i="1" smtClean="0">
                <a:solidFill>
                  <a:srgbClr val="00B050"/>
                </a:solidFill>
              </a:rPr>
              <a:t>τύποι </a:t>
            </a:r>
            <a:r>
              <a:rPr lang="el-GR" sz="2400" smtClean="0"/>
              <a:t>και δείχνουν</a:t>
            </a:r>
            <a:r>
              <a:rPr lang="el-GR" sz="2400"/>
              <a:t>:</a:t>
            </a:r>
          </a:p>
          <a:p>
            <a:pPr marL="723900" lvl="0" indent="-341313">
              <a:buFont typeface="+mj-lt"/>
              <a:buAutoNum type="arabicPeriod"/>
            </a:pPr>
            <a:r>
              <a:rPr lang="el-GR" sz="2400"/>
              <a:t>από </a:t>
            </a:r>
            <a:r>
              <a:rPr lang="el-GR" sz="2400" b="1"/>
              <a:t>ποια στοιχεία </a:t>
            </a:r>
            <a:r>
              <a:rPr lang="el-GR" sz="2400"/>
              <a:t>αποτελείται η ένωση</a:t>
            </a:r>
          </a:p>
          <a:p>
            <a:pPr marL="723900" lvl="0" indent="-341313">
              <a:buFont typeface="+mj-lt"/>
              <a:buAutoNum type="arabicPeriod"/>
            </a:pPr>
            <a:r>
              <a:rPr lang="el-GR" sz="2400" smtClean="0"/>
              <a:t>τον </a:t>
            </a:r>
            <a:r>
              <a:rPr lang="el-GR" sz="2400" b="1" smtClean="0"/>
              <a:t>αριθμό </a:t>
            </a:r>
            <a:r>
              <a:rPr lang="el-GR" sz="2400" b="1"/>
              <a:t>των ατόμων </a:t>
            </a:r>
            <a:r>
              <a:rPr lang="el-GR" sz="2400"/>
              <a:t>στο μόριο της </a:t>
            </a:r>
            <a:r>
              <a:rPr lang="el-GR" sz="2400" smtClean="0"/>
              <a:t>ένωσης</a:t>
            </a:r>
          </a:p>
          <a:p>
            <a:pPr lvl="0"/>
            <a:endParaRPr lang="el-GR" sz="2400" smtClean="0"/>
          </a:p>
          <a:p>
            <a:pPr lvl="0"/>
            <a:endParaRPr lang="el-GR" sz="2400" smtClean="0"/>
          </a:p>
          <a:p>
            <a:pPr lvl="0"/>
            <a:endParaRPr lang="el-GR" sz="2400" smtClean="0"/>
          </a:p>
          <a:p>
            <a:pPr lvl="0"/>
            <a:endParaRPr lang="en-US" sz="2400" smtClean="0"/>
          </a:p>
          <a:p>
            <a:pPr lvl="0"/>
            <a:endParaRPr lang="en-US" sz="2400" smtClean="0"/>
          </a:p>
          <a:p>
            <a:pPr lvl="0"/>
            <a:endParaRPr lang="en-US" sz="2400" smtClean="0"/>
          </a:p>
          <a:p>
            <a:pPr lvl="0"/>
            <a:endParaRPr lang="en-US" sz="2400" smtClean="0"/>
          </a:p>
          <a:p>
            <a:pPr lvl="0"/>
            <a:endParaRPr lang="en-US" sz="2400" smtClean="0"/>
          </a:p>
          <a:p>
            <a:pPr lvl="0"/>
            <a:endParaRPr lang="el-GR" sz="2400"/>
          </a:p>
          <a:p>
            <a:pPr algn="ctr"/>
            <a:r>
              <a:rPr lang="el-GR" sz="2400" smtClean="0"/>
              <a:t>Η </a:t>
            </a:r>
            <a:r>
              <a:rPr lang="el-GR" sz="2400" b="1">
                <a:solidFill>
                  <a:schemeClr val="accent6">
                    <a:lumMod val="50000"/>
                  </a:schemeClr>
                </a:solidFill>
              </a:rPr>
              <a:t>οργανική χημεία </a:t>
            </a:r>
            <a:r>
              <a:rPr lang="el-GR" sz="2400"/>
              <a:t>περιλαμβάνει </a:t>
            </a:r>
            <a:r>
              <a:rPr lang="el-GR" sz="2400" b="1">
                <a:solidFill>
                  <a:schemeClr val="accent6">
                    <a:lumMod val="50000"/>
                  </a:schemeClr>
                </a:solidFill>
              </a:rPr>
              <a:t>τις ενώσεις του άνθρακα</a:t>
            </a:r>
            <a:r>
              <a:rPr lang="el-GR" sz="2400"/>
              <a:t> </a:t>
            </a:r>
            <a:r>
              <a:rPr lang="el-GR" sz="2400" b="1">
                <a:solidFill>
                  <a:srgbClr val="FF0000"/>
                </a:solidFill>
              </a:rPr>
              <a:t>πλην</a:t>
            </a:r>
            <a:r>
              <a:rPr lang="el-GR" sz="2400"/>
              <a:t> του </a:t>
            </a:r>
            <a:r>
              <a:rPr lang="en-US" sz="2400" b="1">
                <a:solidFill>
                  <a:srgbClr val="00B050"/>
                </a:solidFill>
              </a:rPr>
              <a:t>CO</a:t>
            </a:r>
            <a:r>
              <a:rPr lang="el-GR" sz="2400"/>
              <a:t>, </a:t>
            </a:r>
            <a:r>
              <a:rPr lang="en-US" sz="2400" b="1">
                <a:solidFill>
                  <a:srgbClr val="00B050"/>
                </a:solidFill>
              </a:rPr>
              <a:t>CO</a:t>
            </a:r>
            <a:r>
              <a:rPr lang="el-GR" sz="2400" b="1" baseline="-25000">
                <a:solidFill>
                  <a:srgbClr val="00B050"/>
                </a:solidFill>
              </a:rPr>
              <a:t>2</a:t>
            </a:r>
            <a:r>
              <a:rPr lang="el-GR" sz="2400"/>
              <a:t>, </a:t>
            </a:r>
            <a:r>
              <a:rPr lang="en-US" sz="2400" b="1">
                <a:solidFill>
                  <a:srgbClr val="00B050"/>
                </a:solidFill>
              </a:rPr>
              <a:t>H</a:t>
            </a:r>
            <a:r>
              <a:rPr lang="el-GR" sz="2400" b="1" baseline="-25000">
                <a:solidFill>
                  <a:srgbClr val="00B050"/>
                </a:solidFill>
              </a:rPr>
              <a:t>2</a:t>
            </a:r>
            <a:r>
              <a:rPr lang="en-US" sz="2400" b="1">
                <a:solidFill>
                  <a:srgbClr val="00B050"/>
                </a:solidFill>
              </a:rPr>
              <a:t>CO</a:t>
            </a:r>
            <a:r>
              <a:rPr lang="el-GR" sz="2400" b="1" baseline="-25000">
                <a:solidFill>
                  <a:srgbClr val="00B050"/>
                </a:solidFill>
              </a:rPr>
              <a:t>3</a:t>
            </a:r>
            <a:r>
              <a:rPr lang="el-GR" sz="2400" b="1">
                <a:solidFill>
                  <a:srgbClr val="00B050"/>
                </a:solidFill>
              </a:rPr>
              <a:t> </a:t>
            </a:r>
            <a:r>
              <a:rPr lang="el-GR" sz="2400"/>
              <a:t>και </a:t>
            </a:r>
            <a:r>
              <a:rPr lang="el-GR" sz="2400" b="1">
                <a:solidFill>
                  <a:srgbClr val="00B050"/>
                </a:solidFill>
              </a:rPr>
              <a:t>ανθρακικών αλάτων</a:t>
            </a:r>
            <a:r>
              <a:rPr lang="el-GR" sz="2400"/>
              <a:t>.</a:t>
            </a:r>
          </a:p>
          <a:p>
            <a:endParaRPr lang="el-GR" sz="2400" smtClean="0"/>
          </a:p>
        </p:txBody>
      </p:sp>
      <p:pic>
        <p:nvPicPr>
          <p:cNvPr id="11266" name="Picture 2" descr="File:Sulfuric Acid Molecule Formul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3116"/>
            <a:ext cx="1173325" cy="1071530"/>
          </a:xfrm>
          <a:prstGeom prst="rect">
            <a:avLst/>
          </a:prstGeom>
          <a:noFill/>
        </p:spPr>
      </p:pic>
      <p:pic>
        <p:nvPicPr>
          <p:cNvPr id="11268" name="Picture 4" descr="File:Sulfuric Acid Molecule VdW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57166"/>
            <a:ext cx="1542153" cy="121444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571876"/>
            <a:ext cx="1285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 l="31522" t="83657" r="29348" b="573"/>
          <a:stretch>
            <a:fillRect/>
          </a:stretch>
        </p:blipFill>
        <p:spPr bwMode="auto">
          <a:xfrm>
            <a:off x="7143768" y="5286388"/>
            <a:ext cx="171451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2.8g"/>
          <p:cNvPicPr>
            <a:picLocks noChangeAspect="1" noChangeArrowheads="1"/>
          </p:cNvPicPr>
          <p:nvPr/>
        </p:nvPicPr>
        <p:blipFill>
          <a:blip r:embed="rId9"/>
          <a:srcRect l="47826" t="10413" r="34783"/>
          <a:stretch>
            <a:fillRect/>
          </a:stretch>
        </p:blipFill>
        <p:spPr bwMode="auto">
          <a:xfrm>
            <a:off x="3143240" y="2357430"/>
            <a:ext cx="1143008" cy="81945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 l="62120" t="78161" r="12302" b="992"/>
          <a:stretch>
            <a:fillRect/>
          </a:stretch>
        </p:blipFill>
        <p:spPr bwMode="auto">
          <a:xfrm>
            <a:off x="4643438" y="200024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/>
          <a:srcRect l="66495" t="25184" r="11855" b="58616"/>
          <a:stretch>
            <a:fillRect/>
          </a:stretch>
        </p:blipFill>
        <p:spPr bwMode="auto">
          <a:xfrm>
            <a:off x="3929058" y="3643314"/>
            <a:ext cx="1285884" cy="10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" name="Rectangle 24"/>
          <p:cNvSpPr/>
          <p:nvPr/>
        </p:nvSpPr>
        <p:spPr>
          <a:xfrm>
            <a:off x="642910" y="2071678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smtClean="0">
                <a:solidFill>
                  <a:srgbClr val="00B050"/>
                </a:solidFill>
              </a:rPr>
              <a:t>μοριακός τύπος</a:t>
            </a:r>
            <a:endParaRPr lang="el-GR" b="1">
              <a:solidFill>
                <a:srgbClr val="00B05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00306"/>
            <a:ext cx="1772659" cy="785818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857628"/>
            <a:ext cx="1422680" cy="57150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64347" y="6091268"/>
            <a:ext cx="621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i="1" dirty="0" smtClean="0">
                <a:solidFill>
                  <a:srgbClr val="00B050"/>
                </a:solidFill>
                <a:cs typeface="Arial" pitchFamily="34" charset="0"/>
              </a:rPr>
              <a:t>Ποιες είναι οι ανόργανες ενώσεις;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mtClean="0"/>
              <a:t>Για </a:t>
            </a:r>
            <a:r>
              <a:rPr lang="en-GB" sz="2400"/>
              <a:t>τη </a:t>
            </a:r>
            <a:r>
              <a:rPr lang="el-GR" sz="2400" smtClean="0"/>
              <a:t>χρήση </a:t>
            </a:r>
            <a:r>
              <a:rPr lang="en-GB" sz="2400" smtClean="0"/>
              <a:t>των </a:t>
            </a:r>
            <a:r>
              <a:rPr lang="en-GB" sz="2400"/>
              <a:t>μοριακών τύπων είναι απαραίτητη η γνώση </a:t>
            </a:r>
            <a:endParaRPr lang="el-GR" sz="2400" smtClean="0"/>
          </a:p>
          <a:p>
            <a:pPr marL="1435100" indent="-342900">
              <a:buFont typeface="+mj-lt"/>
              <a:buAutoNum type="arabicPeriod"/>
            </a:pPr>
            <a:r>
              <a:rPr lang="en-GB" sz="2400" smtClean="0"/>
              <a:t>των </a:t>
            </a:r>
            <a:r>
              <a:rPr lang="en-GB" sz="2400" b="1">
                <a:solidFill>
                  <a:schemeClr val="accent2">
                    <a:lumMod val="75000"/>
                  </a:schemeClr>
                </a:solidFill>
              </a:rPr>
              <a:t>κυριότερων ιόντων </a:t>
            </a:r>
            <a:endParaRPr lang="el-GR" sz="2400" b="1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smtClean="0"/>
              <a:t>των</a:t>
            </a:r>
            <a:r>
              <a:rPr lang="el-GR" sz="2400" smtClean="0"/>
              <a:t> </a:t>
            </a:r>
            <a:r>
              <a:rPr lang="el-GR" sz="2400" b="1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/>
              <a:t>των </a:t>
            </a:r>
            <a:r>
              <a:rPr lang="el-GR" sz="2400" smtClean="0"/>
              <a:t>             στοιχείων </a:t>
            </a:r>
            <a:r>
              <a:rPr lang="el-GR" sz="2400"/>
              <a:t>στις ενώσεις </a:t>
            </a:r>
            <a:r>
              <a:rPr lang="el-GR" sz="2400" smtClean="0"/>
              <a:t>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mtClean="0"/>
              <a:t>Για </a:t>
            </a:r>
            <a:r>
              <a:rPr lang="en-GB" sz="2400"/>
              <a:t>τη </a:t>
            </a:r>
            <a:r>
              <a:rPr lang="el-GR" sz="2400" smtClean="0"/>
              <a:t>χρήση </a:t>
            </a:r>
            <a:r>
              <a:rPr lang="en-GB" sz="2400" smtClean="0"/>
              <a:t>των </a:t>
            </a:r>
            <a:r>
              <a:rPr lang="en-GB" sz="2400"/>
              <a:t>μοριακών τύπων είναι απαραίτητη η γνώση </a:t>
            </a:r>
            <a:endParaRPr lang="el-GR" sz="2400" smtClean="0"/>
          </a:p>
          <a:p>
            <a:pPr marL="1435100" indent="-342900">
              <a:buFont typeface="+mj-lt"/>
              <a:buAutoNum type="arabicPeriod"/>
            </a:pPr>
            <a:r>
              <a:rPr lang="en-GB" sz="2400" smtClean="0"/>
              <a:t>των </a:t>
            </a:r>
            <a:r>
              <a:rPr lang="en-GB" sz="2400" b="1">
                <a:solidFill>
                  <a:schemeClr val="accent2">
                    <a:lumMod val="75000"/>
                  </a:schemeClr>
                </a:solidFill>
              </a:rPr>
              <a:t>κυριότερων ιόντων </a:t>
            </a:r>
            <a:endParaRPr lang="el-GR" sz="2400" b="1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smtClean="0"/>
              <a:t>των</a:t>
            </a:r>
            <a:r>
              <a:rPr lang="el-GR" sz="2400" smtClean="0"/>
              <a:t> </a:t>
            </a:r>
            <a:r>
              <a:rPr lang="el-GR" sz="2400" b="1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/>
              <a:t>των </a:t>
            </a:r>
            <a:r>
              <a:rPr lang="el-GR" sz="2400" smtClean="0"/>
              <a:t>             στοιχείων </a:t>
            </a:r>
            <a:r>
              <a:rPr lang="el-GR" sz="2400"/>
              <a:t>στις ενώσεις </a:t>
            </a:r>
            <a:r>
              <a:rPr lang="el-GR" sz="2400" smtClean="0"/>
              <a:t>τους</a:t>
            </a:r>
          </a:p>
          <a:p>
            <a:endParaRPr lang="el-GR" sz="2400" b="1" smtClean="0"/>
          </a:p>
          <a:p>
            <a:r>
              <a:rPr lang="el-GR" sz="2400" b="1" u="sng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/>
              <a:t>Τα </a:t>
            </a:r>
            <a:r>
              <a:rPr lang="en-GB" sz="240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r>
              <a:rPr lang="en-GB" sz="2400"/>
              <a:t> </a:t>
            </a:r>
            <a:r>
              <a:rPr lang="en-GB" sz="2400" smtClean="0"/>
              <a:t>είναι </a:t>
            </a:r>
            <a:endParaRPr lang="el-GR" sz="2400" smtClean="0"/>
          </a:p>
          <a:p>
            <a:pPr marL="1427163" indent="-457200">
              <a:buFont typeface="+mj-lt"/>
              <a:buAutoNum type="arabicPeriod"/>
            </a:pPr>
            <a:r>
              <a:rPr lang="en-GB" sz="2400" smtClean="0"/>
              <a:t>φορτισμένα </a:t>
            </a:r>
            <a:r>
              <a:rPr lang="en-GB" sz="2400" b="1">
                <a:solidFill>
                  <a:srgbClr val="7030A0"/>
                </a:solidFill>
              </a:rPr>
              <a:t>άτομα</a:t>
            </a:r>
            <a:r>
              <a:rPr lang="en-GB" sz="2400"/>
              <a:t>, π.χ. </a:t>
            </a:r>
            <a:r>
              <a:rPr lang="en-GB" sz="2400" b="1">
                <a:solidFill>
                  <a:srgbClr val="7030A0"/>
                </a:solidFill>
              </a:rPr>
              <a:t>Na</a:t>
            </a:r>
            <a:r>
              <a:rPr lang="en-GB" sz="2400" b="1" baseline="30000">
                <a:solidFill>
                  <a:srgbClr val="7030A0"/>
                </a:solidFill>
              </a:rPr>
              <a:t>+</a:t>
            </a:r>
            <a:r>
              <a:rPr lang="en-GB" sz="2400"/>
              <a:t>, </a:t>
            </a:r>
            <a:r>
              <a:rPr lang="en-GB" sz="2400" b="1" smtClean="0">
                <a:solidFill>
                  <a:srgbClr val="7030A0"/>
                </a:solidFill>
              </a:rPr>
              <a:t>S</a:t>
            </a:r>
            <a:r>
              <a:rPr lang="en-GB" sz="2400" b="1" baseline="30000" smtClean="0">
                <a:solidFill>
                  <a:srgbClr val="7030A0"/>
                </a:solidFill>
              </a:rPr>
              <a:t>2-</a:t>
            </a:r>
            <a:endParaRPr lang="el-GR" sz="2400" b="1" smtClean="0">
              <a:solidFill>
                <a:srgbClr val="7030A0"/>
              </a:solidFill>
            </a:endParaRPr>
          </a:p>
          <a:p>
            <a:pPr marL="1427163" indent="-457200">
              <a:buFont typeface="+mj-lt"/>
              <a:buAutoNum type="arabicPeriod"/>
            </a:pPr>
            <a:r>
              <a:rPr lang="en-GB" sz="2400" smtClean="0"/>
              <a:t>φορτισμένα </a:t>
            </a:r>
            <a:r>
              <a:rPr lang="en-GB" sz="2400" b="1">
                <a:solidFill>
                  <a:srgbClr val="00B050"/>
                </a:solidFill>
              </a:rPr>
              <a:t>συγκροτήματα ατόμων</a:t>
            </a:r>
            <a:r>
              <a:rPr lang="en-GB" sz="2400"/>
              <a:t>, π.χ. </a:t>
            </a:r>
            <a:r>
              <a:rPr lang="en-GB" sz="2400" b="1">
                <a:solidFill>
                  <a:srgbClr val="00B050"/>
                </a:solidFill>
              </a:rPr>
              <a:t>NH</a:t>
            </a:r>
            <a:r>
              <a:rPr lang="en-GB" sz="2400" b="1" baseline="-25000">
                <a:solidFill>
                  <a:srgbClr val="00B050"/>
                </a:solidFill>
              </a:rPr>
              <a:t>4</a:t>
            </a:r>
            <a:r>
              <a:rPr lang="en-GB" sz="2400" b="1" baseline="30000">
                <a:solidFill>
                  <a:srgbClr val="00B050"/>
                </a:solidFill>
              </a:rPr>
              <a:t>+</a:t>
            </a:r>
            <a:r>
              <a:rPr lang="en-GB" sz="2400"/>
              <a:t>, </a:t>
            </a:r>
            <a:r>
              <a:rPr lang="en-GB" sz="2400" b="1" smtClean="0">
                <a:solidFill>
                  <a:srgbClr val="00B050"/>
                </a:solidFill>
              </a:rPr>
              <a:t>SO</a:t>
            </a:r>
            <a:r>
              <a:rPr lang="en-GB" sz="2400" b="1" baseline="-25000" smtClean="0">
                <a:solidFill>
                  <a:srgbClr val="00B050"/>
                </a:solidFill>
              </a:rPr>
              <a:t>4</a:t>
            </a:r>
            <a:r>
              <a:rPr lang="en-GB" sz="2400" b="1" baseline="30000" smtClean="0">
                <a:solidFill>
                  <a:srgbClr val="00B050"/>
                </a:solidFill>
              </a:rPr>
              <a:t>2-</a:t>
            </a:r>
            <a:endParaRPr lang="el-GR" sz="2400" b="1" baseline="30000" smtClean="0">
              <a:solidFill>
                <a:srgbClr val="00B050"/>
              </a:solidFill>
            </a:endParaRPr>
          </a:p>
          <a:p>
            <a:pPr algn="ctr"/>
            <a:endParaRPr lang="el-GR" sz="2400" smtClean="0"/>
          </a:p>
          <a:p>
            <a:pPr algn="ctr"/>
            <a:endParaRPr lang="el-GR" sz="2400" smtClean="0"/>
          </a:p>
          <a:p>
            <a:pPr algn="ctr"/>
            <a:r>
              <a:rPr lang="en-GB" sz="2400" smtClean="0"/>
              <a:t>Αυτά </a:t>
            </a:r>
            <a:r>
              <a:rPr lang="en-GB" sz="2400"/>
              <a:t>που έχουν </a:t>
            </a:r>
            <a:r>
              <a:rPr lang="en-GB" sz="2400" b="1">
                <a:solidFill>
                  <a:srgbClr val="FF0000"/>
                </a:solidFill>
              </a:rPr>
              <a:t>θετικό φορτίο </a:t>
            </a:r>
            <a:r>
              <a:rPr lang="en-GB" sz="2400"/>
              <a:t>λέγονται </a:t>
            </a:r>
            <a:r>
              <a:rPr lang="en-GB" sz="2400">
                <a:solidFill>
                  <a:srgbClr val="FF0000"/>
                </a:solidFill>
              </a:rPr>
              <a:t>κατιόντα</a:t>
            </a:r>
            <a:r>
              <a:rPr lang="en-GB" sz="2400" smtClean="0"/>
              <a:t>,</a:t>
            </a:r>
            <a:endParaRPr lang="el-GR" sz="2400" smtClean="0"/>
          </a:p>
          <a:p>
            <a:pPr algn="ctr"/>
            <a:r>
              <a:rPr lang="en-GB" sz="2400" smtClean="0"/>
              <a:t> </a:t>
            </a:r>
            <a:r>
              <a:rPr lang="en-GB" sz="2400"/>
              <a:t>ενώ αυτά που έχουν </a:t>
            </a:r>
            <a:r>
              <a:rPr lang="en-GB" sz="2400" b="1">
                <a:solidFill>
                  <a:srgbClr val="0070C0"/>
                </a:solidFill>
              </a:rPr>
              <a:t>αρνητικό φορτίο </a:t>
            </a:r>
            <a:r>
              <a:rPr lang="en-GB" sz="2400"/>
              <a:t>λέγονται </a:t>
            </a:r>
            <a:r>
              <a:rPr lang="en-GB" sz="2400">
                <a:solidFill>
                  <a:srgbClr val="0070C0"/>
                </a:solidFill>
              </a:rPr>
              <a:t>ανιόντα</a:t>
            </a:r>
            <a:r>
              <a:rPr lang="en-GB" sz="2400"/>
              <a:t>. </a:t>
            </a:r>
            <a:endParaRPr 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Γι</a:t>
            </a:r>
            <a:r>
              <a:rPr lang="en-GB" sz="2400" dirty="0" smtClean="0"/>
              <a:t>α </a:t>
            </a:r>
            <a:r>
              <a:rPr lang="en-GB" sz="2400" dirty="0"/>
              <a:t>τη </a:t>
            </a:r>
            <a:r>
              <a:rPr lang="el-GR" sz="2400" dirty="0" smtClean="0"/>
              <a:t>χρήση </a:t>
            </a: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dirty="0" err="1"/>
              <a:t>μορι</a:t>
            </a:r>
            <a:r>
              <a:rPr lang="en-GB" sz="2400" dirty="0"/>
              <a:t>ακών τύπων είναι απαραίτητη η γνώση </a:t>
            </a:r>
            <a:endParaRPr lang="el-GR" sz="2400" dirty="0" smtClean="0"/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n-GB" sz="2400" dirty="0" smtClean="0"/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κυριότερων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</a:rPr>
              <a:t>ιόντων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435100" indent="-342900">
              <a:buFont typeface="+mj-lt"/>
              <a:buAutoNum type="arabicPeriod"/>
            </a:pPr>
            <a:r>
              <a:rPr lang="en-GB" sz="2400" dirty="0" err="1" smtClean="0"/>
              <a:t>των</a:t>
            </a:r>
            <a:r>
              <a:rPr lang="el-GR" sz="2400" dirty="0" smtClean="0"/>
              <a:t>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συνηθέστερων αριθμών οξείδωσης </a:t>
            </a:r>
            <a:r>
              <a:rPr lang="el-GR" sz="2400" dirty="0"/>
              <a:t>των </a:t>
            </a:r>
            <a:r>
              <a:rPr lang="el-GR" sz="2400" dirty="0" smtClean="0"/>
              <a:t>             στοιχείων </a:t>
            </a:r>
            <a:r>
              <a:rPr lang="el-GR" sz="2400" dirty="0"/>
              <a:t>στις ενώσεις </a:t>
            </a:r>
            <a:r>
              <a:rPr lang="el-GR" sz="2400" dirty="0" smtClean="0"/>
              <a:t>τους</a:t>
            </a:r>
          </a:p>
          <a:p>
            <a:r>
              <a:rPr lang="el-GR" sz="2400" b="1" dirty="0" smtClean="0"/>
              <a:t>Σελ. 63</a:t>
            </a:r>
          </a:p>
          <a:p>
            <a:r>
              <a:rPr lang="el-GR" sz="2400" b="1" u="sng" dirty="0" smtClean="0">
                <a:solidFill>
                  <a:schemeClr val="accent2">
                    <a:lumMod val="75000"/>
                  </a:schemeClr>
                </a:solidFill>
              </a:rPr>
              <a:t>Ιόντα</a:t>
            </a:r>
            <a:endParaRPr lang="el-GR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2928934"/>
          <a:ext cx="9144000" cy="3143250"/>
        </p:xfrm>
        <a:graphic>
          <a:graphicData uri="http://schemas.openxmlformats.org/drawingml/2006/table">
            <a:tbl>
              <a:tblPr/>
              <a:tblGrid>
                <a:gridCol w="4639347"/>
                <a:gridCol w="4504653"/>
              </a:tblGrid>
              <a:tr h="6286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Cl</a:t>
                      </a:r>
                      <a:r>
                        <a:rPr lang="el-GR" sz="2800" b="1" kern="1400" baseline="30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=</a:t>
                      </a:r>
                      <a:r>
                        <a:rPr lang="el-GR" sz="2400" kern="1400" baseline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χλωριούχο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ή χλωρίδιο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O</a:t>
                      </a:r>
                      <a:r>
                        <a:rPr lang="el-GR" sz="2800" b="1" kern="1400" baseline="3000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= οξυγονούχο ή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οξείδιο</a:t>
                      </a:r>
                      <a:endParaRPr lang="el-GR" sz="2400" b="1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Br</a:t>
                      </a:r>
                      <a:r>
                        <a:rPr lang="el-GR" sz="2800" b="1" kern="1400" baseline="30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>
                          <a:solidFill>
                            <a:schemeClr val="accent6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= </a:t>
                      </a:r>
                      <a:r>
                        <a:rPr lang="el-GR" sz="2400" b="1" kern="1400">
                          <a:latin typeface="+mn-lt"/>
                          <a:ea typeface="Times New Roman"/>
                        </a:rPr>
                        <a:t>βρωμιούχο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ή βρωμίδιο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H</a:t>
                      </a:r>
                      <a:r>
                        <a:rPr lang="el-GR" sz="2800" b="1" kern="1400" baseline="3000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= υδρογονούχο ή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υδρίδιο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800" b="1" kern="14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l-GR" sz="2800" b="1" kern="1400" baseline="300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= </a:t>
                      </a:r>
                      <a:r>
                        <a:rPr lang="el-GR" sz="2400" b="1" kern="1400">
                          <a:latin typeface="+mn-lt"/>
                          <a:ea typeface="Times New Roman"/>
                        </a:rPr>
                        <a:t>ιωδιούχο</a:t>
                      </a:r>
                      <a:r>
                        <a:rPr lang="el-GR" sz="2400" kern="1400">
                          <a:latin typeface="+mn-lt"/>
                          <a:ea typeface="Times New Roman"/>
                        </a:rPr>
                        <a:t> ή ιωδίδιο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</a:t>
                      </a:r>
                      <a:r>
                        <a:rPr lang="el-GR" sz="2800" b="1" kern="1400" baseline="3000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2-</a:t>
                      </a:r>
                      <a:r>
                        <a:rPr lang="el-GR" sz="2400" kern="1400" baseline="3000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= 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θειούχο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ή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σουλφίδιο</a:t>
                      </a:r>
                      <a:endParaRPr lang="el-GR" sz="2400" b="1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l-GR" sz="2800" b="1" smtClean="0">
                          <a:solidFill>
                            <a:schemeClr val="accent6"/>
                          </a:solidFill>
                          <a:latin typeface="+mn-lt"/>
                        </a:rPr>
                        <a:t>F</a:t>
                      </a:r>
                      <a:r>
                        <a:rPr lang="el-GR" sz="2400" b="1" baseline="30000" smtClean="0">
                          <a:solidFill>
                            <a:schemeClr val="accent6"/>
                          </a:solidFill>
                          <a:latin typeface="+mn-lt"/>
                        </a:rPr>
                        <a:t>-</a:t>
                      </a:r>
                      <a:r>
                        <a:rPr lang="el-GR" sz="2400" smtClean="0">
                          <a:latin typeface="+mn-lt"/>
                        </a:rPr>
                        <a:t> = </a:t>
                      </a:r>
                      <a:r>
                        <a:rPr lang="el-GR" sz="2400" b="1">
                          <a:latin typeface="+mn-lt"/>
                        </a:rPr>
                        <a:t>φθοριούχο</a:t>
                      </a:r>
                      <a:r>
                        <a:rPr lang="el-GR" sz="2400">
                          <a:latin typeface="+mn-lt"/>
                        </a:rPr>
                        <a:t> ή φθορίδιο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kern="140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N</a:t>
                      </a:r>
                      <a:r>
                        <a:rPr lang="el-GR" sz="2800" b="1" kern="1400" baseline="30000" smtClean="0">
                          <a:solidFill>
                            <a:srgbClr val="7030A0"/>
                          </a:solidFill>
                          <a:latin typeface="+mn-lt"/>
                          <a:ea typeface="Times New Roman"/>
                        </a:rPr>
                        <a:t>3-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=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αζωτούχο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ή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νιτρίδιο</a:t>
                      </a:r>
                      <a:endParaRPr lang="el-GR" sz="2400" b="1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2400" kern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40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l-GR" sz="2800" b="1" kern="1400" baseline="3000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3-</a:t>
                      </a:r>
                      <a:r>
                        <a:rPr lang="el-GR" sz="2800" b="1" kern="140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=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φωσφορούχο</a:t>
                      </a:r>
                      <a:r>
                        <a:rPr lang="el-GR" sz="2400" kern="1400" smtClean="0">
                          <a:latin typeface="+mn-lt"/>
                          <a:ea typeface="Times New Roman"/>
                        </a:rPr>
                        <a:t> ή </a:t>
                      </a:r>
                      <a:r>
                        <a:rPr lang="el-GR" sz="2400" b="1" kern="1400" smtClean="0">
                          <a:latin typeface="+mn-lt"/>
                          <a:ea typeface="Times New Roman"/>
                        </a:rPr>
                        <a:t>φωσφίδιο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57554" y="2428868"/>
            <a:ext cx="2660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smtClean="0"/>
              <a:t>Φ</a:t>
            </a:r>
            <a:r>
              <a:rPr lang="en-GB" sz="2400" b="1" u="sng" smtClean="0"/>
              <a:t>ορτισμένα άτομα</a:t>
            </a:r>
            <a:endParaRPr lang="el-GR" sz="2400" b="1" u="sng"/>
          </a:p>
        </p:txBody>
      </p:sp>
      <p:sp>
        <p:nvSpPr>
          <p:cNvPr id="5" name="Rectangle 4"/>
          <p:cNvSpPr/>
          <p:nvPr/>
        </p:nvSpPr>
        <p:spPr>
          <a:xfrm>
            <a:off x="6444208" y="1286372"/>
            <a:ext cx="2232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SOS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921</TotalTime>
  <Words>676</Words>
  <Application>Microsoft Office PowerPoint</Application>
  <PresentationFormat>On-screen Show (4:3)</PresentationFormat>
  <Paragraphs>168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Austin</vt:lpstr>
      <vt:lpstr>Χημεία  Α’ Λυκείου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Kostas</dc:creator>
  <cp:lastModifiedBy>Deme</cp:lastModifiedBy>
  <cp:revision>55</cp:revision>
  <dcterms:created xsi:type="dcterms:W3CDTF">2010-06-30T06:21:46Z</dcterms:created>
  <dcterms:modified xsi:type="dcterms:W3CDTF">2024-11-22T12:27:34Z</dcterms:modified>
</cp:coreProperties>
</file>