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92" r:id="rId3"/>
    <p:sldId id="256" r:id="rId4"/>
    <p:sldId id="288" r:id="rId5"/>
    <p:sldId id="264" r:id="rId6"/>
    <p:sldId id="268" r:id="rId7"/>
    <p:sldId id="290" r:id="rId8"/>
    <p:sldId id="293" r:id="rId9"/>
    <p:sldId id="269" r:id="rId10"/>
    <p:sldId id="272" r:id="rId11"/>
    <p:sldId id="291"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2CB"/>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67" autoAdjust="0"/>
  </p:normalViewPr>
  <p:slideViewPr>
    <p:cSldViewPr>
      <p:cViewPr varScale="1">
        <p:scale>
          <a:sx n="78" d="100"/>
          <a:sy n="78" d="100"/>
        </p:scale>
        <p:origin x="-149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B274E-625A-4BD6-9A97-51011BAE7605}" type="datetimeFigureOut">
              <a:rPr lang="el-GR" smtClean="0"/>
              <a:pPr/>
              <a:t>7/3/2025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FB1F8-4134-4759-A9FC-141B34E6192F}" type="slidenum">
              <a:rPr lang="el-GR" smtClean="0"/>
              <a:pPr/>
              <a:t>‹#›</a:t>
            </a:fld>
            <a:endParaRPr lang="el-GR"/>
          </a:p>
        </p:txBody>
      </p:sp>
    </p:spTree>
    <p:extLst>
      <p:ext uri="{BB962C8B-B14F-4D97-AF65-F5344CB8AC3E}">
        <p14:creationId xmlns:p14="http://schemas.microsoft.com/office/powerpoint/2010/main" val="285766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l-GR" b="0" i="0" u="none" strike="noStrike" cap="none" normalizeH="0" baseline="0" smtClean="0">
                <a:ln>
                  <a:noFill/>
                </a:ln>
                <a:solidFill>
                  <a:schemeClr val="tx1"/>
                </a:solidFill>
                <a:effectLst/>
                <a:ea typeface="Times New Roman" pitchFamily="18" charset="0"/>
                <a:cs typeface="Arial" pitchFamily="34" charset="0"/>
              </a:rPr>
              <a:t>το pH της βροχής και του χιονιού σε πολλές περιοχές της βόρειας Ευρώπης και των ανατολικών ακτών των ΗΠΑ,  έπεσε γύρω στο 5 και σε κάποιες περιπτώσεις ακόμα και στο 3.</a:t>
            </a:r>
            <a:endParaRPr lang="el-GR"/>
          </a:p>
        </p:txBody>
      </p:sp>
      <p:sp>
        <p:nvSpPr>
          <p:cNvPr id="4" name="Slide Number Placeholder 3"/>
          <p:cNvSpPr>
            <a:spLocks noGrp="1"/>
          </p:cNvSpPr>
          <p:nvPr>
            <p:ph type="sldNum" sz="quarter" idx="10"/>
          </p:nvPr>
        </p:nvSpPr>
        <p:spPr/>
        <p:txBody>
          <a:bodyPr/>
          <a:lstStyle/>
          <a:p>
            <a:fld id="{232FB1F8-4134-4759-A9FC-141B34E6192F}"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l-GR" b="0" i="0" u="none" strike="noStrike" cap="none" normalizeH="0" baseline="0" smtClean="0">
                <a:ln>
                  <a:noFill/>
                </a:ln>
                <a:solidFill>
                  <a:schemeClr val="tx1"/>
                </a:solidFill>
                <a:effectLst/>
                <a:ea typeface="Times New Roman" pitchFamily="18" charset="0"/>
                <a:cs typeface="Arial" pitchFamily="34" charset="0"/>
              </a:rPr>
              <a:t>το pH της βροχής και του χιονιού σε πολλές περιοχές της βόρειας Ευρώπης και των ανατολικών ακτών των ΗΠΑ,  έπεσε γύρω στο 5 και σε κάποιες περιπτώσεις ακόμα και στο 3.</a:t>
            </a:r>
            <a:endParaRPr lang="el-GR"/>
          </a:p>
        </p:txBody>
      </p:sp>
      <p:sp>
        <p:nvSpPr>
          <p:cNvPr id="4" name="Slide Number Placeholder 3"/>
          <p:cNvSpPr>
            <a:spLocks noGrp="1"/>
          </p:cNvSpPr>
          <p:nvPr>
            <p:ph type="sldNum" sz="quarter" idx="10"/>
          </p:nvPr>
        </p:nvSpPr>
        <p:spPr/>
        <p:txBody>
          <a:bodyPr/>
          <a:lstStyle/>
          <a:p>
            <a:fld id="{232FB1F8-4134-4759-A9FC-141B34E6192F}"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B4420EA-E09E-4900-A241-ACF729E467C2}" type="datetimeFigureOut">
              <a:rPr lang="el-GR" smtClean="0"/>
              <a:pPr/>
              <a:t>7/3/2025</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F26CE49-6557-4F1A-B781-15F98A9E221E}" type="slidenum">
              <a:rPr lang="el-GR" smtClean="0"/>
              <a:pPr/>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B4420EA-E09E-4900-A241-ACF729E467C2}" type="datetimeFigureOut">
              <a:rPr lang="el-GR" smtClean="0"/>
              <a:pPr/>
              <a:t>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F26CE49-6557-4F1A-B781-15F98A9E221E}" type="slidenum">
              <a:rPr lang="el-GR" smtClean="0"/>
              <a:pPr/>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4420EA-E09E-4900-A241-ACF729E467C2}" type="datetimeFigureOut">
              <a:rPr lang="el-GR" smtClean="0"/>
              <a:pPr/>
              <a:t>7/3/2025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420EA-E09E-4900-A241-ACF729E467C2}" type="datetimeFigureOut">
              <a:rPr lang="el-GR" smtClean="0"/>
              <a:pPr/>
              <a:t>7/3/2025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420EA-E09E-4900-A241-ACF729E467C2}" type="datetimeFigureOut">
              <a:rPr lang="el-GR" smtClean="0"/>
              <a:pPr/>
              <a:t>7/3/2025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B4420EA-E09E-4900-A241-ACF729E467C2}" type="datetimeFigureOut">
              <a:rPr lang="el-GR" smtClean="0"/>
              <a:pPr/>
              <a:t>7/3/2025</a:t>
            </a:fld>
            <a:endParaRPr lang="el-GR"/>
          </a:p>
        </p:txBody>
      </p:sp>
      <p:sp>
        <p:nvSpPr>
          <p:cNvPr id="7" name="Slide Number Placeholder 6"/>
          <p:cNvSpPr>
            <a:spLocks noGrp="1"/>
          </p:cNvSpPr>
          <p:nvPr>
            <p:ph type="sldNum" sz="quarter" idx="12"/>
          </p:nvPr>
        </p:nvSpPr>
        <p:spPr/>
        <p:txBody>
          <a:bodyPr/>
          <a:lstStyle/>
          <a:p>
            <a:fld id="{8F26CE49-6557-4F1A-B781-15F98A9E221E}" type="slidenum">
              <a:rPr lang="el-GR" smtClean="0"/>
              <a:pPr/>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20EA-E09E-4900-A241-ACF729E467C2}" type="datetimeFigureOut">
              <a:rPr lang="el-GR" smtClean="0"/>
              <a:pPr/>
              <a:t>7/3/2025</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420EA-E09E-4900-A241-ACF729E467C2}" type="datetimeFigureOut">
              <a:rPr lang="el-GR" smtClean="0"/>
              <a:pPr/>
              <a:t>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B4420EA-E09E-4900-A241-ACF729E467C2}" type="datetimeFigureOut">
              <a:rPr lang="el-GR" smtClean="0"/>
              <a:pPr/>
              <a:t>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B4420EA-E09E-4900-A241-ACF729E467C2}" type="datetimeFigureOut">
              <a:rPr lang="el-GR" smtClean="0"/>
              <a:pPr/>
              <a:t>7/3/2025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B4420EA-E09E-4900-A241-ACF729E467C2}" type="datetimeFigureOut">
              <a:rPr lang="el-GR" smtClean="0"/>
              <a:pPr/>
              <a:t>7/3/2025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420EA-E09E-4900-A241-ACF729E467C2}" type="datetimeFigureOut">
              <a:rPr lang="el-GR" smtClean="0"/>
              <a:pPr/>
              <a:t>7/3/2025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20EA-E09E-4900-A241-ACF729E467C2}" type="datetimeFigureOut">
              <a:rPr lang="el-GR" smtClean="0"/>
              <a:pPr/>
              <a:t>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20EA-E09E-4900-A241-ACF729E467C2}" type="datetimeFigureOut">
              <a:rPr lang="el-GR" smtClean="0"/>
              <a:pPr/>
              <a:t>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F26CE49-6557-4F1A-B781-15F98A9E221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420EA-E09E-4900-A241-ACF729E467C2}" type="datetimeFigureOut">
              <a:rPr lang="el-GR" smtClean="0"/>
              <a:pPr/>
              <a:t>7/3/2025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6CE49-6557-4F1A-B781-15F98A9E221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B4420EA-E09E-4900-A241-ACF729E467C2}" type="datetimeFigureOut">
              <a:rPr lang="el-GR" smtClean="0"/>
              <a:pPr/>
              <a:t>7/3/2025</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F26CE49-6557-4F1A-B781-15F98A9E221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476672"/>
            <a:ext cx="3313355" cy="1702160"/>
          </a:xfrm>
        </p:spPr>
        <p:txBody>
          <a:bodyPr>
            <a:normAutofit/>
          </a:bodyPr>
          <a:lstStyle/>
          <a:p>
            <a:r>
              <a:rPr lang="el-GR" dirty="0" smtClean="0">
                <a:latin typeface="Palatino Linotype" panose="02040502050505030304" pitchFamily="18" charset="0"/>
              </a:rPr>
              <a:t>Χημεία </a:t>
            </a:r>
            <a:br>
              <a:rPr lang="el-GR" dirty="0" smtClean="0">
                <a:latin typeface="Palatino Linotype" panose="02040502050505030304" pitchFamily="18" charset="0"/>
              </a:rPr>
            </a:br>
            <a:r>
              <a:rPr lang="el-GR" dirty="0" smtClean="0">
                <a:latin typeface="Palatino Linotype" panose="02040502050505030304" pitchFamily="18" charset="0"/>
              </a:rPr>
              <a:t>Α’ Λυκείου</a:t>
            </a:r>
            <a:endParaRPr lang="el-GR" dirty="0">
              <a:latin typeface="Palatino Linotype" panose="02040502050505030304" pitchFamily="18" charset="0"/>
            </a:endParaRPr>
          </a:p>
        </p:txBody>
      </p:sp>
      <p:sp>
        <p:nvSpPr>
          <p:cNvPr id="3" name="Subtitle 2"/>
          <p:cNvSpPr>
            <a:spLocks noGrp="1"/>
          </p:cNvSpPr>
          <p:nvPr>
            <p:ph type="subTitle" idx="1"/>
          </p:nvPr>
        </p:nvSpPr>
        <p:spPr/>
        <p:txBody>
          <a:bodyPr>
            <a:normAutofit lnSpcReduction="10000"/>
          </a:bodyPr>
          <a:lstStyle/>
          <a:p>
            <a:pPr algn="ctr"/>
            <a:r>
              <a:rPr lang="el-GR" sz="2800" b="1" dirty="0" smtClean="0">
                <a:latin typeface="Palatino Linotype" panose="02040502050505030304" pitchFamily="18" charset="0"/>
                <a:cs typeface="Times New Roman"/>
              </a:rPr>
              <a:t>Οξέα, βάσεις</a:t>
            </a:r>
            <a:r>
              <a:rPr lang="el-GR" sz="2800" b="1" smtClean="0">
                <a:latin typeface="Palatino Linotype" panose="02040502050505030304" pitchFamily="18" charset="0"/>
                <a:cs typeface="Times New Roman"/>
              </a:rPr>
              <a:t>, άλατα </a:t>
            </a:r>
            <a:r>
              <a:rPr lang="el-GR" sz="2800" b="1" dirty="0" smtClean="0">
                <a:latin typeface="Palatino Linotype" panose="02040502050505030304" pitchFamily="18" charset="0"/>
                <a:cs typeface="Times New Roman"/>
              </a:rPr>
              <a:t>και καθημερινή ζωή</a:t>
            </a:r>
            <a:endParaRPr lang="el-GR" sz="2200" dirty="0">
              <a:latin typeface="Palatino Linotype" panose="02040502050505030304" pitchFamily="18" charset="0"/>
            </a:endParaRPr>
          </a:p>
        </p:txBody>
      </p:sp>
    </p:spTree>
    <p:extLst>
      <p:ext uri="{BB962C8B-B14F-4D97-AF65-F5344CB8AC3E}">
        <p14:creationId xmlns:p14="http://schemas.microsoft.com/office/powerpoint/2010/main" val="344237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8205" y="214290"/>
            <a:ext cx="3135795" cy="461665"/>
          </a:xfrm>
          <a:prstGeom prst="rect">
            <a:avLst/>
          </a:prstGeom>
        </p:spPr>
        <p:txBody>
          <a:bodyPr wrap="none">
            <a:spAutoFit/>
          </a:bodyPr>
          <a:lstStyle/>
          <a:p>
            <a:pPr lvl="0" eaLnBrk="0" fontAlgn="base" hangingPunct="0">
              <a:spcBef>
                <a:spcPct val="0"/>
              </a:spcBef>
              <a:spcAft>
                <a:spcPct val="0"/>
              </a:spcAft>
            </a:pPr>
            <a:r>
              <a:rPr lang="el-GR" sz="2400" b="1" smtClean="0">
                <a:solidFill>
                  <a:srgbClr val="FF0000"/>
                </a:solidFill>
                <a:ea typeface="Times New Roman" pitchFamily="18" charset="0"/>
                <a:cs typeface="Arial" pitchFamily="34" charset="0"/>
              </a:rPr>
              <a:t>Ασκήσεις 37, 38, 44</a:t>
            </a:r>
            <a:r>
              <a:rPr lang="en-US" sz="2400" b="1" smtClean="0">
                <a:solidFill>
                  <a:srgbClr val="FF0000"/>
                </a:solidFill>
                <a:ea typeface="Times New Roman" pitchFamily="18" charset="0"/>
                <a:cs typeface="Arial" pitchFamily="34" charset="0"/>
              </a:rPr>
              <a:t>, </a:t>
            </a:r>
            <a:r>
              <a:rPr lang="el-GR" sz="2400" b="1" smtClean="0">
                <a:solidFill>
                  <a:srgbClr val="FF0000"/>
                </a:solidFill>
                <a:ea typeface="Times New Roman" pitchFamily="18" charset="0"/>
                <a:cs typeface="Arial" pitchFamily="34" charset="0"/>
              </a:rPr>
              <a:t>46</a:t>
            </a:r>
            <a:endParaRPr lang="el-GR" sz="2400" dirty="0" smtClean="0">
              <a:cs typeface="Arial" pitchFamily="34" charset="0"/>
            </a:endParaRPr>
          </a:p>
        </p:txBody>
      </p:sp>
      <p:sp>
        <p:nvSpPr>
          <p:cNvPr id="5" name="Rectangle 4"/>
          <p:cNvSpPr/>
          <p:nvPr/>
        </p:nvSpPr>
        <p:spPr>
          <a:xfrm>
            <a:off x="0" y="142852"/>
            <a:ext cx="9144000" cy="461665"/>
          </a:xfrm>
          <a:prstGeom prst="rect">
            <a:avLst/>
          </a:prstGeom>
        </p:spPr>
        <p:txBody>
          <a:bodyPr wrap="square">
            <a:spAutoFit/>
          </a:bodyPr>
          <a:lstStyle/>
          <a:p>
            <a:r>
              <a:rPr lang="el-GR" sz="2400" b="1" u="sng" smtClean="0"/>
              <a:t>Ερωτήσεις</a:t>
            </a:r>
            <a:endParaRPr lang="el-GR" sz="2400" b="1" u="sng"/>
          </a:p>
        </p:txBody>
      </p:sp>
      <p:sp>
        <p:nvSpPr>
          <p:cNvPr id="6" name="Rectangle 5"/>
          <p:cNvSpPr/>
          <p:nvPr/>
        </p:nvSpPr>
        <p:spPr>
          <a:xfrm>
            <a:off x="0" y="727835"/>
            <a:ext cx="9144000" cy="4154984"/>
          </a:xfrm>
          <a:prstGeom prst="rect">
            <a:avLst/>
          </a:prstGeom>
        </p:spPr>
        <p:txBody>
          <a:bodyPr wrap="square">
            <a:spAutoFit/>
          </a:bodyPr>
          <a:lstStyle/>
          <a:p>
            <a:pPr lvl="0"/>
            <a:r>
              <a:rPr lang="el-GR" sz="2400" b="1" dirty="0" smtClean="0"/>
              <a:t>47</a:t>
            </a:r>
            <a:r>
              <a:rPr lang="en-GB" sz="2400" b="1" dirty="0" smtClean="0"/>
              <a:t>. </a:t>
            </a:r>
            <a:r>
              <a:rPr lang="el-GR" sz="2400" dirty="0" smtClean="0"/>
              <a:t>Να συμπληρώσετε τις παρακάτω προτάσεις:</a:t>
            </a:r>
          </a:p>
          <a:p>
            <a:pPr marL="363538" indent="-363538"/>
            <a:r>
              <a:rPr lang="el-GR" sz="2400" b="1" dirty="0" smtClean="0"/>
              <a:t>α. </a:t>
            </a:r>
            <a:r>
              <a:rPr lang="el-GR" sz="2400" dirty="0" smtClean="0"/>
              <a:t>Τα όξινα οξείδια ή …….……    ………… είναι συνήθως οξείδια ..……… και όταν διαλυθούν στο νερό ……..… με αυτό και παρέχουν το ….……… </a:t>
            </a:r>
          </a:p>
          <a:p>
            <a:pPr marL="363538" indent="-363538"/>
            <a:r>
              <a:rPr lang="el-GR" sz="2400" b="1" dirty="0" smtClean="0"/>
              <a:t>β. </a:t>
            </a:r>
            <a:r>
              <a:rPr lang="el-GR" sz="2400" dirty="0" smtClean="0"/>
              <a:t>Τα βασικά οξείδια ή …………    ………… είναι συνήθως οξείδια ………… και όταν διαλυθούν στο νερό ……..… με αυτό και παρέχουν την ………… .</a:t>
            </a:r>
          </a:p>
          <a:p>
            <a:pPr marL="363538" indent="-363538"/>
            <a:r>
              <a:rPr lang="el-GR" sz="2400" b="1" dirty="0" smtClean="0"/>
              <a:t>γ. </a:t>
            </a:r>
            <a:r>
              <a:rPr lang="el-GR" sz="2400" dirty="0" smtClean="0">
                <a:solidFill>
                  <a:schemeClr val="bg1">
                    <a:lumMod val="50000"/>
                  </a:schemeClr>
                </a:solidFill>
              </a:rPr>
              <a:t>(εκτός ύλης)</a:t>
            </a:r>
          </a:p>
          <a:p>
            <a:pPr marL="363538" indent="-363538"/>
            <a:r>
              <a:rPr lang="el-GR" sz="2400" b="1" dirty="0" smtClean="0"/>
              <a:t>δ. </a:t>
            </a:r>
            <a:r>
              <a:rPr lang="el-GR" sz="2400" dirty="0">
                <a:solidFill>
                  <a:schemeClr val="bg1">
                    <a:lumMod val="50000"/>
                  </a:schemeClr>
                </a:solidFill>
              </a:rPr>
              <a:t>(εκτός ύλης)</a:t>
            </a:r>
          </a:p>
          <a:p>
            <a:pPr marL="363538" indent="-363538"/>
            <a:r>
              <a:rPr lang="el-GR" sz="2400" b="1" dirty="0" smtClean="0"/>
              <a:t>ε. </a:t>
            </a:r>
            <a:r>
              <a:rPr lang="el-GR" sz="2400" dirty="0" smtClean="0"/>
              <a:t>Τα οξέα αντιδρούν με τις ……… και παρέχουν ……… και ……….</a:t>
            </a:r>
          </a:p>
          <a:p>
            <a:pPr marL="363538" indent="-363538"/>
            <a:r>
              <a:rPr lang="el-GR" sz="2400" b="1" dirty="0" smtClean="0"/>
              <a:t>στ. </a:t>
            </a:r>
            <a:r>
              <a:rPr lang="el-GR" sz="2400" dirty="0" smtClean="0"/>
              <a:t>Αρκετά μέταλλα που είναι δραστικότερα του ……… αντιδρούν με τα διαλύματα των ……… και παρέχουν άλας και αέριο ………</a:t>
            </a:r>
          </a:p>
        </p:txBody>
      </p:sp>
      <p:sp>
        <p:nvSpPr>
          <p:cNvPr id="77825" name="Rectangle 1"/>
          <p:cNvSpPr>
            <a:spLocks noChangeArrowheads="1"/>
          </p:cNvSpPr>
          <p:nvPr/>
        </p:nvSpPr>
        <p:spPr bwMode="auto">
          <a:xfrm>
            <a:off x="0" y="486916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tab pos="288925" algn="l"/>
              </a:tabLst>
            </a:pPr>
            <a:r>
              <a:rPr kumimoji="0" lang="el-GR" sz="2400" b="1" i="0" u="none" strike="noStrike" cap="none" normalizeH="0" baseline="0" dirty="0" smtClean="0">
                <a:ln>
                  <a:noFill/>
                </a:ln>
                <a:effectLst/>
                <a:ea typeface="Times New Roman" pitchFamily="18" charset="0"/>
                <a:cs typeface="Arial" pitchFamily="34" charset="0"/>
              </a:rPr>
              <a:t>35. </a:t>
            </a:r>
            <a:r>
              <a:rPr kumimoji="0" lang="el-GR" sz="2400" b="0" i="0" u="none" strike="noStrike" cap="none" normalizeH="0" baseline="0" dirty="0" smtClean="0">
                <a:ln>
                  <a:noFill/>
                </a:ln>
                <a:effectLst/>
                <a:ea typeface="Times New Roman" pitchFamily="18" charset="0"/>
                <a:cs typeface="Arial" pitchFamily="34" charset="0"/>
              </a:rPr>
              <a:t>Να συμπληρώσετε τις προτάσεις:</a:t>
            </a:r>
            <a:endParaRPr kumimoji="0" lang="el-GR" sz="2400"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8925" algn="l"/>
              </a:tabLst>
            </a:pPr>
            <a:r>
              <a:rPr kumimoji="0" lang="el-GR" sz="2400" b="0" i="0" u="none" strike="noStrike" cap="none" normalizeH="0" baseline="0" dirty="0" smtClean="0">
                <a:ln>
                  <a:noFill/>
                </a:ln>
                <a:effectLst/>
                <a:ea typeface="Times New Roman" pitchFamily="18" charset="0"/>
                <a:cs typeface="Arial" pitchFamily="34" charset="0"/>
              </a:rPr>
              <a:t>        α. Όξινα λέγονται τα οξείδια ……… .</a:t>
            </a:r>
            <a:endParaRPr kumimoji="0" lang="el-GR" sz="2400" b="0" i="0" u="none" strike="noStrike" cap="none" normalizeH="0" baseline="0" dirty="0" smtClean="0">
              <a:ln>
                <a:noFill/>
              </a:ln>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8925" algn="l"/>
              </a:tabLst>
            </a:pPr>
            <a:r>
              <a:rPr kumimoji="0" lang="el-GR" sz="2400" b="0" i="0" u="none" strike="noStrike" cap="none" normalizeH="0" baseline="0" dirty="0" smtClean="0">
                <a:ln>
                  <a:noFill/>
                </a:ln>
                <a:effectLst/>
                <a:ea typeface="Times New Roman" pitchFamily="18" charset="0"/>
                <a:cs typeface="Arial" pitchFamily="34" charset="0"/>
              </a:rPr>
              <a:t>        β. Βασικά λέγονται τα οξείδια ……… .</a:t>
            </a:r>
            <a:endParaRPr kumimoji="0" lang="en-GB" sz="2400" b="0" i="0" u="none" strike="noStrike" cap="none" normalizeH="0" baseline="0" dirty="0" smtClean="0">
              <a:ln>
                <a:noFill/>
              </a:ln>
              <a:effectLst/>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8925" algn="l"/>
              </a:tabLst>
            </a:pPr>
            <a:r>
              <a:rPr kumimoji="0" lang="en-GB" sz="2400" b="0" i="0" u="none" strike="noStrike" cap="none" normalizeH="0" baseline="0" dirty="0" smtClean="0">
                <a:ln>
                  <a:noFill/>
                </a:ln>
                <a:effectLst/>
                <a:ea typeface="Times New Roman" pitchFamily="18" charset="0"/>
                <a:cs typeface="Arial" pitchFamily="34" charset="0"/>
              </a:rPr>
              <a:t>        γ. Επα</a:t>
            </a:r>
            <a:r>
              <a:rPr kumimoji="0" lang="en-GB" sz="2400" b="0" i="0" u="none" strike="noStrike" cap="none" normalizeH="0" baseline="0" dirty="0" err="1" smtClean="0">
                <a:ln>
                  <a:noFill/>
                </a:ln>
                <a:effectLst/>
                <a:ea typeface="Times New Roman" pitchFamily="18" charset="0"/>
                <a:cs typeface="Arial" pitchFamily="34" charset="0"/>
              </a:rPr>
              <a:t>μφοτερίζοντ</a:t>
            </a:r>
            <a:r>
              <a:rPr kumimoji="0" lang="en-GB" sz="2400" b="0" i="0" u="none" strike="noStrike" cap="none" normalizeH="0" baseline="0" dirty="0" smtClean="0">
                <a:ln>
                  <a:noFill/>
                </a:ln>
                <a:effectLst/>
                <a:ea typeface="Times New Roman" pitchFamily="18" charset="0"/>
                <a:cs typeface="Arial" pitchFamily="34" charset="0"/>
              </a:rPr>
              <a:t>α λέγονται τα οξείδια ……… </a:t>
            </a:r>
            <a:endParaRPr kumimoji="0" lang="en-GB" sz="2400"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4744"/>
            <a:ext cx="9144000" cy="2677656"/>
          </a:xfrm>
          <a:prstGeom prst="rect">
            <a:avLst/>
          </a:prstGeom>
        </p:spPr>
        <p:txBody>
          <a:bodyPr wrap="square">
            <a:spAutoFit/>
          </a:bodyPr>
          <a:lstStyle/>
          <a:p>
            <a:pPr lvl="0" algn="ctr">
              <a:spcBef>
                <a:spcPct val="20000"/>
              </a:spcBef>
              <a:defRPr/>
            </a:pPr>
            <a:r>
              <a:rPr lang="el-GR" sz="2400" b="1" u="sng" dirty="0"/>
              <a:t>Στόχοι μαθήματος</a:t>
            </a:r>
          </a:p>
          <a:p>
            <a:pPr lvl="0" algn="ctr">
              <a:spcBef>
                <a:spcPct val="20000"/>
              </a:spcBef>
              <a:defRPr/>
            </a:pPr>
            <a:endParaRPr lang="el-GR" sz="2400" u="sng" dirty="0">
              <a:solidFill>
                <a:srgbClr val="00B050"/>
              </a:solidFill>
            </a:endParaRPr>
          </a:p>
          <a:p>
            <a:pPr lvl="0" algn="ctr">
              <a:spcBef>
                <a:spcPct val="20000"/>
              </a:spcBef>
              <a:defRPr/>
            </a:pPr>
            <a:r>
              <a:rPr lang="el-GR" sz="2400" dirty="0" smtClean="0"/>
              <a:t>Πώς οι ηλεκτρολύτες εμφανίζονται στην καθημερινή ζωή;</a:t>
            </a:r>
            <a:endParaRPr lang="en-US" sz="2400" dirty="0" smtClean="0"/>
          </a:p>
          <a:p>
            <a:pPr lvl="0" algn="ctr">
              <a:spcBef>
                <a:spcPct val="20000"/>
              </a:spcBef>
              <a:defRPr/>
            </a:pPr>
            <a:endParaRPr lang="en-US" sz="2400" dirty="0"/>
          </a:p>
          <a:p>
            <a:pPr lvl="0" algn="ctr">
              <a:spcBef>
                <a:spcPct val="20000"/>
              </a:spcBef>
              <a:defRPr/>
            </a:pPr>
            <a:r>
              <a:rPr lang="el-GR" sz="2400" dirty="0" smtClean="0"/>
              <a:t>Σε ποια φυσικά φαινόμενα συναντάμε </a:t>
            </a:r>
          </a:p>
          <a:p>
            <a:pPr lvl="0" algn="ctr">
              <a:spcBef>
                <a:spcPct val="20000"/>
              </a:spcBef>
              <a:defRPr/>
            </a:pPr>
            <a:r>
              <a:rPr lang="el-GR" sz="2400" dirty="0" smtClean="0"/>
              <a:t>οξέα, βάσεις, άλατα, οξείδια, εξουδετερώσεις;</a:t>
            </a:r>
            <a:endParaRPr lang="el-G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1484784"/>
            <a:ext cx="5786446" cy="646331"/>
          </a:xfrm>
          <a:prstGeom prst="rect">
            <a:avLst/>
          </a:prstGeom>
        </p:spPr>
        <p:txBody>
          <a:bodyPr wrap="square">
            <a:spAutoFit/>
          </a:bodyPr>
          <a:lstStyle/>
          <a:p>
            <a:pPr lvl="0" algn="ctr"/>
            <a:r>
              <a:rPr lang="el-GR" sz="3600" b="1" dirty="0" smtClean="0">
                <a:solidFill>
                  <a:schemeClr val="accent6">
                    <a:lumMod val="75000"/>
                  </a:schemeClr>
                </a:solidFill>
              </a:rPr>
              <a:t>Όξινη βροχή</a:t>
            </a:r>
          </a:p>
        </p:txBody>
      </p:sp>
      <p:pic>
        <p:nvPicPr>
          <p:cNvPr id="27649" name="Picture 1"/>
          <p:cNvPicPr>
            <a:picLocks noChangeAspect="1" noChangeArrowheads="1"/>
          </p:cNvPicPr>
          <p:nvPr/>
        </p:nvPicPr>
        <p:blipFill>
          <a:blip r:embed="rId3"/>
          <a:srcRect/>
          <a:stretch>
            <a:fillRect/>
          </a:stretch>
        </p:blipFill>
        <p:spPr bwMode="auto">
          <a:xfrm>
            <a:off x="0" y="3214686"/>
            <a:ext cx="5081876" cy="3643314"/>
          </a:xfrm>
          <a:prstGeom prst="rect">
            <a:avLst/>
          </a:prstGeom>
          <a:noFill/>
          <a:ln w="9525">
            <a:noFill/>
            <a:miter lim="800000"/>
            <a:headEnd/>
            <a:tailEnd/>
          </a:ln>
          <a:effectLst/>
        </p:spPr>
      </p:pic>
      <p:pic>
        <p:nvPicPr>
          <p:cNvPr id="27650" name="Picture 2"/>
          <p:cNvPicPr>
            <a:picLocks noChangeAspect="1" noChangeArrowheads="1"/>
          </p:cNvPicPr>
          <p:nvPr/>
        </p:nvPicPr>
        <p:blipFill>
          <a:blip r:embed="rId4" cstate="print"/>
          <a:srcRect/>
          <a:stretch>
            <a:fillRect/>
          </a:stretch>
        </p:blipFill>
        <p:spPr bwMode="auto">
          <a:xfrm>
            <a:off x="0" y="1410880"/>
            <a:ext cx="2428860" cy="1821646"/>
          </a:xfrm>
          <a:prstGeom prst="rect">
            <a:avLst/>
          </a:prstGeom>
          <a:noFill/>
          <a:ln w="9525">
            <a:noFill/>
            <a:miter lim="800000"/>
            <a:headEnd/>
            <a:tailEnd/>
          </a:ln>
          <a:effectLst/>
        </p:spPr>
      </p:pic>
      <p:pic>
        <p:nvPicPr>
          <p:cNvPr id="27651" name="Picture 3"/>
          <p:cNvPicPr>
            <a:picLocks noChangeAspect="1" noChangeArrowheads="1"/>
          </p:cNvPicPr>
          <p:nvPr/>
        </p:nvPicPr>
        <p:blipFill>
          <a:blip r:embed="rId5" cstate="print"/>
          <a:srcRect/>
          <a:stretch>
            <a:fillRect/>
          </a:stretch>
        </p:blipFill>
        <p:spPr bwMode="auto">
          <a:xfrm>
            <a:off x="1" y="0"/>
            <a:ext cx="2428859" cy="1618227"/>
          </a:xfrm>
          <a:prstGeom prst="rect">
            <a:avLst/>
          </a:prstGeom>
          <a:noFill/>
          <a:ln w="9525">
            <a:noFill/>
            <a:miter lim="800000"/>
            <a:headEnd/>
            <a:tailEnd/>
          </a:ln>
          <a:effectLst/>
        </p:spPr>
      </p:pic>
      <p:pic>
        <p:nvPicPr>
          <p:cNvPr id="27652" name="Picture 4"/>
          <p:cNvPicPr>
            <a:picLocks noChangeAspect="1" noChangeArrowheads="1"/>
          </p:cNvPicPr>
          <p:nvPr/>
        </p:nvPicPr>
        <p:blipFill>
          <a:blip r:embed="rId6"/>
          <a:srcRect/>
          <a:stretch>
            <a:fillRect/>
          </a:stretch>
        </p:blipFill>
        <p:spPr bwMode="auto">
          <a:xfrm>
            <a:off x="5072066" y="5343524"/>
            <a:ext cx="2271714" cy="1514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7554" y="142852"/>
            <a:ext cx="5786446" cy="5139869"/>
          </a:xfrm>
          <a:prstGeom prst="rect">
            <a:avLst/>
          </a:prstGeom>
        </p:spPr>
        <p:txBody>
          <a:bodyPr wrap="square">
            <a:spAutoFit/>
          </a:bodyPr>
          <a:lstStyle/>
          <a:p>
            <a:pPr lvl="0" algn="ctr"/>
            <a:r>
              <a:rPr lang="el-GR" sz="2400" b="1" u="sng" dirty="0" smtClean="0">
                <a:solidFill>
                  <a:schemeClr val="accent6">
                    <a:lumMod val="75000"/>
                  </a:schemeClr>
                </a:solidFill>
              </a:rPr>
              <a:t>Όξινη βροχή</a:t>
            </a:r>
          </a:p>
          <a:p>
            <a:pPr lvl="0" algn="ctr"/>
            <a:endParaRPr lang="el-GR" sz="2400" i="1" dirty="0" smtClean="0"/>
          </a:p>
          <a:p>
            <a:pPr lvl="0" algn="ctr"/>
            <a:r>
              <a:rPr lang="el-GR" sz="2400" i="1" dirty="0" smtClean="0"/>
              <a:t>Είναι η βροχή που έχει pH μικρότερο του 5,6 </a:t>
            </a:r>
          </a:p>
          <a:p>
            <a:pPr lvl="0" algn="ctr"/>
            <a:r>
              <a:rPr lang="el-GR" sz="2400" i="1" dirty="0" smtClean="0"/>
              <a:t>(5,6=pH της «καθαρής» βροχής)</a:t>
            </a:r>
          </a:p>
          <a:p>
            <a:pPr lvl="0" algn="ctr"/>
            <a:endParaRPr lang="el-GR" sz="2400" i="1" dirty="0" smtClean="0"/>
          </a:p>
          <a:p>
            <a:pPr lvl="0" algn="ctr"/>
            <a:endParaRPr lang="el-GR" sz="2400" dirty="0" smtClean="0"/>
          </a:p>
          <a:p>
            <a:pPr algn="ctr"/>
            <a:r>
              <a:rPr lang="en-GB" sz="2400" dirty="0" err="1" smtClean="0"/>
              <a:t>Οι</a:t>
            </a:r>
            <a:r>
              <a:rPr lang="en-GB" sz="2400" dirty="0" smtClean="0"/>
              <a:t> </a:t>
            </a:r>
            <a:r>
              <a:rPr lang="en-GB" sz="2400" dirty="0" err="1" smtClean="0"/>
              <a:t>δύο</a:t>
            </a:r>
            <a:r>
              <a:rPr lang="en-GB" sz="2400" dirty="0" smtClean="0"/>
              <a:t> </a:t>
            </a:r>
            <a:r>
              <a:rPr lang="en-GB" sz="2400" dirty="0" err="1" smtClean="0"/>
              <a:t>κύριες</a:t>
            </a:r>
            <a:r>
              <a:rPr lang="en-GB" sz="2400" dirty="0" smtClean="0"/>
              <a:t> π</a:t>
            </a:r>
            <a:r>
              <a:rPr lang="en-GB" sz="2400" dirty="0" err="1" smtClean="0"/>
              <a:t>ηγές</a:t>
            </a:r>
            <a:r>
              <a:rPr lang="en-GB" sz="2400" dirty="0" smtClean="0"/>
              <a:t> </a:t>
            </a:r>
            <a:r>
              <a:rPr lang="en-GB" sz="2400" dirty="0" err="1" smtClean="0"/>
              <a:t>ρυ</a:t>
            </a:r>
            <a:r>
              <a:rPr lang="en-GB" sz="2400" dirty="0" smtClean="0"/>
              <a:t>παντών </a:t>
            </a:r>
            <a:endParaRPr lang="el-GR" sz="2400" dirty="0" smtClean="0"/>
          </a:p>
          <a:p>
            <a:pPr marL="1344613" algn="ctr"/>
            <a:endParaRPr lang="el-GR" sz="2400" dirty="0" smtClean="0"/>
          </a:p>
          <a:p>
            <a:pPr marL="1344613" algn="ctr"/>
            <a:endParaRPr lang="el-GR" sz="2400" dirty="0" smtClean="0"/>
          </a:p>
          <a:p>
            <a:pPr marL="1344613" algn="ctr"/>
            <a:r>
              <a:rPr lang="en-US" sz="3200" dirty="0" smtClean="0">
                <a:solidFill>
                  <a:srgbClr val="7030A0"/>
                </a:solidFill>
              </a:rPr>
              <a:t>SO</a:t>
            </a:r>
            <a:r>
              <a:rPr lang="en-GB" sz="3200" baseline="-25000" dirty="0" smtClean="0">
                <a:solidFill>
                  <a:srgbClr val="7030A0"/>
                </a:solidFill>
              </a:rPr>
              <a:t>2</a:t>
            </a:r>
            <a:r>
              <a:rPr lang="el-GR" sz="3200" baseline="-25000" dirty="0" smtClean="0"/>
              <a:t> </a:t>
            </a:r>
            <a:r>
              <a:rPr lang="el-GR" sz="3200" dirty="0" smtClean="0">
                <a:ea typeface="Times New Roman" pitchFamily="18" charset="0"/>
                <a:cs typeface="Arial" pitchFamily="34" charset="0"/>
                <a:sym typeface="Symbol" pitchFamily="18" charset="2"/>
              </a:rPr>
              <a:t></a:t>
            </a:r>
            <a:r>
              <a:rPr lang="el-GR" sz="3200" dirty="0" smtClean="0">
                <a:sym typeface="Wingdings" pitchFamily="2" charset="2"/>
              </a:rPr>
              <a:t> </a:t>
            </a:r>
            <a:r>
              <a:rPr lang="en-US" sz="3200" dirty="0" smtClean="0">
                <a:sym typeface="Wingdings" pitchFamily="2" charset="2"/>
              </a:rPr>
              <a:t> </a:t>
            </a:r>
            <a:r>
              <a:rPr lang="en-US" sz="3200" dirty="0" smtClean="0">
                <a:solidFill>
                  <a:srgbClr val="7030A0"/>
                </a:solidFill>
              </a:rPr>
              <a:t>SO</a:t>
            </a:r>
            <a:r>
              <a:rPr lang="en-GB" sz="3200" baseline="-25000" dirty="0" smtClean="0">
                <a:solidFill>
                  <a:srgbClr val="7030A0"/>
                </a:solidFill>
              </a:rPr>
              <a:t>3</a:t>
            </a:r>
            <a:r>
              <a:rPr lang="el-GR" sz="3200" dirty="0" smtClean="0">
                <a:sym typeface="Wingdings" pitchFamily="2" charset="2"/>
              </a:rPr>
              <a:t> </a:t>
            </a:r>
            <a:r>
              <a:rPr lang="en-US" sz="3200" dirty="0" smtClean="0">
                <a:sym typeface="Wingdings" pitchFamily="2" charset="2"/>
              </a:rPr>
              <a:t> </a:t>
            </a:r>
            <a:r>
              <a:rPr lang="el-GR" sz="3200" dirty="0" smtClean="0">
                <a:ea typeface="Times New Roman" pitchFamily="18" charset="0"/>
                <a:cs typeface="Arial" pitchFamily="34" charset="0"/>
                <a:sym typeface="Symbol" pitchFamily="18" charset="2"/>
              </a:rPr>
              <a:t></a:t>
            </a:r>
            <a:r>
              <a:rPr lang="el-GR" sz="3200" dirty="0" smtClean="0">
                <a:sym typeface="Wingdings" pitchFamily="2" charset="2"/>
              </a:rPr>
              <a:t> </a:t>
            </a:r>
            <a:r>
              <a:rPr lang="en-GB" sz="3200" dirty="0" smtClean="0">
                <a:solidFill>
                  <a:srgbClr val="FF0000"/>
                </a:solidFill>
              </a:rPr>
              <a:t>Η</a:t>
            </a:r>
            <a:r>
              <a:rPr lang="en-GB" sz="3200" baseline="-25000" dirty="0" smtClean="0">
                <a:solidFill>
                  <a:srgbClr val="FF0000"/>
                </a:solidFill>
              </a:rPr>
              <a:t>2</a:t>
            </a:r>
            <a:r>
              <a:rPr lang="en-US" sz="3200" dirty="0" smtClean="0">
                <a:solidFill>
                  <a:srgbClr val="FF0000"/>
                </a:solidFill>
              </a:rPr>
              <a:t>SO</a:t>
            </a:r>
            <a:r>
              <a:rPr lang="en-GB" sz="3200" baseline="-25000" dirty="0" smtClean="0">
                <a:solidFill>
                  <a:srgbClr val="FF0000"/>
                </a:solidFill>
              </a:rPr>
              <a:t>4</a:t>
            </a:r>
            <a:r>
              <a:rPr lang="en-GB" sz="3200" dirty="0" smtClean="0"/>
              <a:t> </a:t>
            </a:r>
            <a:r>
              <a:rPr lang="el-GR" sz="3200" dirty="0" smtClean="0">
                <a:sym typeface="Wingdings" pitchFamily="2" charset="2"/>
              </a:rPr>
              <a:t>  </a:t>
            </a:r>
          </a:p>
          <a:p>
            <a:pPr marL="1344613" algn="ctr"/>
            <a:endParaRPr lang="el-GR" sz="2400" dirty="0" smtClean="0">
              <a:sym typeface="Wingdings" pitchFamily="2" charset="2"/>
            </a:endParaRPr>
          </a:p>
          <a:p>
            <a:pPr marL="1344613" algn="ctr"/>
            <a:r>
              <a:rPr lang="el-GR" sz="2400" dirty="0" smtClean="0">
                <a:sym typeface="Wingdings" pitchFamily="2" charset="2"/>
              </a:rPr>
              <a:t> </a:t>
            </a:r>
            <a:endParaRPr lang="el-GR" sz="2400" dirty="0" smtClean="0"/>
          </a:p>
          <a:p>
            <a:pPr marL="1344613" algn="ctr"/>
            <a:r>
              <a:rPr lang="en-US" sz="3200" dirty="0" smtClean="0">
                <a:solidFill>
                  <a:srgbClr val="7030A0"/>
                </a:solidFill>
              </a:rPr>
              <a:t>NO</a:t>
            </a:r>
            <a:r>
              <a:rPr lang="el-GR" sz="3200" dirty="0" smtClean="0">
                <a:sym typeface="Wingdings" pitchFamily="2" charset="2"/>
              </a:rPr>
              <a:t> </a:t>
            </a:r>
            <a:r>
              <a:rPr lang="el-GR" sz="3200" dirty="0">
                <a:ea typeface="Times New Roman" pitchFamily="18" charset="0"/>
                <a:cs typeface="Arial" pitchFamily="34" charset="0"/>
                <a:sym typeface="Symbol" pitchFamily="18" charset="2"/>
              </a:rPr>
              <a:t></a:t>
            </a:r>
            <a:r>
              <a:rPr lang="el-GR" sz="3200" dirty="0" smtClean="0">
                <a:sym typeface="Wingdings" pitchFamily="2" charset="2"/>
              </a:rPr>
              <a:t> </a:t>
            </a:r>
            <a:r>
              <a:rPr lang="en-US" sz="3200" dirty="0" smtClean="0">
                <a:solidFill>
                  <a:srgbClr val="7030A0"/>
                </a:solidFill>
              </a:rPr>
              <a:t>NO</a:t>
            </a:r>
            <a:r>
              <a:rPr lang="en-GB" sz="3200" baseline="-25000" dirty="0" smtClean="0">
                <a:solidFill>
                  <a:srgbClr val="7030A0"/>
                </a:solidFill>
              </a:rPr>
              <a:t>2</a:t>
            </a:r>
            <a:r>
              <a:rPr lang="el-GR" sz="3200" dirty="0" smtClean="0">
                <a:sym typeface="Wingdings" pitchFamily="2" charset="2"/>
              </a:rPr>
              <a:t> </a:t>
            </a:r>
            <a:r>
              <a:rPr lang="el-GR" sz="3200" dirty="0">
                <a:ea typeface="Times New Roman" pitchFamily="18" charset="0"/>
                <a:cs typeface="Arial" pitchFamily="34" charset="0"/>
                <a:sym typeface="Symbol" pitchFamily="18" charset="2"/>
              </a:rPr>
              <a:t></a:t>
            </a:r>
            <a:r>
              <a:rPr lang="en-GB" sz="3200" dirty="0" smtClean="0"/>
              <a:t> </a:t>
            </a:r>
            <a:r>
              <a:rPr lang="en-GB" sz="3200" dirty="0" smtClean="0">
                <a:solidFill>
                  <a:srgbClr val="FF0000"/>
                </a:solidFill>
              </a:rPr>
              <a:t>Η</a:t>
            </a:r>
            <a:r>
              <a:rPr lang="en-US" sz="3200" dirty="0" smtClean="0">
                <a:solidFill>
                  <a:srgbClr val="FF0000"/>
                </a:solidFill>
              </a:rPr>
              <a:t>NO</a:t>
            </a:r>
            <a:r>
              <a:rPr lang="en-GB" sz="3200" baseline="-25000" dirty="0" smtClean="0">
                <a:solidFill>
                  <a:srgbClr val="FF0000"/>
                </a:solidFill>
              </a:rPr>
              <a:t>3</a:t>
            </a:r>
            <a:endParaRPr lang="el-GR" sz="3200" dirty="0" smtClean="0">
              <a:solidFill>
                <a:srgbClr val="FF0000"/>
              </a:solidFill>
            </a:endParaRPr>
          </a:p>
        </p:txBody>
      </p:sp>
      <p:sp>
        <p:nvSpPr>
          <p:cNvPr id="3" name="Rectangle 2"/>
          <p:cNvSpPr/>
          <p:nvPr/>
        </p:nvSpPr>
        <p:spPr>
          <a:xfrm>
            <a:off x="5849833" y="4425294"/>
            <a:ext cx="538930" cy="461665"/>
          </a:xfrm>
          <a:prstGeom prst="rect">
            <a:avLst/>
          </a:prstGeom>
        </p:spPr>
        <p:txBody>
          <a:bodyPr wrap="none">
            <a:spAutoFit/>
          </a:bodyPr>
          <a:lstStyle/>
          <a:p>
            <a:r>
              <a:rPr lang="en-US" sz="2400" b="1" dirty="0" smtClean="0">
                <a:solidFill>
                  <a:srgbClr val="FF0000"/>
                </a:solidFill>
              </a:rPr>
              <a:t>O</a:t>
            </a:r>
            <a:r>
              <a:rPr lang="en-GB" sz="2400" b="1" baseline="-25000" dirty="0" smtClean="0">
                <a:solidFill>
                  <a:srgbClr val="FF0000"/>
                </a:solidFill>
              </a:rPr>
              <a:t>2</a:t>
            </a:r>
            <a:r>
              <a:rPr lang="el-GR" sz="2400" b="1" baseline="-25000" dirty="0" smtClean="0">
                <a:solidFill>
                  <a:srgbClr val="FF0000"/>
                </a:solidFill>
              </a:rPr>
              <a:t> </a:t>
            </a:r>
            <a:endParaRPr lang="el-GR" sz="2400" b="1" dirty="0">
              <a:solidFill>
                <a:srgbClr val="FF0000"/>
              </a:solidFill>
            </a:endParaRPr>
          </a:p>
        </p:txBody>
      </p:sp>
      <p:sp>
        <p:nvSpPr>
          <p:cNvPr id="4" name="Rectangle 3"/>
          <p:cNvSpPr/>
          <p:nvPr/>
        </p:nvSpPr>
        <p:spPr>
          <a:xfrm>
            <a:off x="5758176" y="3212556"/>
            <a:ext cx="538930" cy="461665"/>
          </a:xfrm>
          <a:prstGeom prst="rect">
            <a:avLst/>
          </a:prstGeom>
        </p:spPr>
        <p:txBody>
          <a:bodyPr wrap="none">
            <a:spAutoFit/>
          </a:bodyPr>
          <a:lstStyle/>
          <a:p>
            <a:r>
              <a:rPr lang="en-US" sz="2400" b="1" dirty="0" smtClean="0">
                <a:solidFill>
                  <a:srgbClr val="FF0000"/>
                </a:solidFill>
              </a:rPr>
              <a:t>O</a:t>
            </a:r>
            <a:r>
              <a:rPr lang="en-GB" sz="2400" b="1" baseline="-25000" dirty="0" smtClean="0">
                <a:solidFill>
                  <a:srgbClr val="FF0000"/>
                </a:solidFill>
              </a:rPr>
              <a:t>2</a:t>
            </a:r>
            <a:r>
              <a:rPr lang="el-GR" sz="2400" b="1" baseline="-25000" dirty="0" smtClean="0">
                <a:solidFill>
                  <a:srgbClr val="FF0000"/>
                </a:solidFill>
              </a:rPr>
              <a:t> </a:t>
            </a:r>
            <a:endParaRPr lang="el-GR" sz="2400" b="1" dirty="0">
              <a:solidFill>
                <a:srgbClr val="FF0000"/>
              </a:solidFill>
            </a:endParaRPr>
          </a:p>
        </p:txBody>
      </p:sp>
      <p:sp>
        <p:nvSpPr>
          <p:cNvPr id="5" name="Rectangle 4"/>
          <p:cNvSpPr/>
          <p:nvPr/>
        </p:nvSpPr>
        <p:spPr>
          <a:xfrm>
            <a:off x="6978135" y="4432280"/>
            <a:ext cx="731290" cy="461665"/>
          </a:xfrm>
          <a:prstGeom prst="rect">
            <a:avLst/>
          </a:prstGeom>
        </p:spPr>
        <p:txBody>
          <a:bodyPr wrap="none">
            <a:spAutoFit/>
          </a:bodyPr>
          <a:lstStyle/>
          <a:p>
            <a:r>
              <a:rPr lang="el-GR" sz="2400" b="1" dirty="0" smtClean="0">
                <a:solidFill>
                  <a:srgbClr val="00B0F0"/>
                </a:solidFill>
              </a:rPr>
              <a:t>Η</a:t>
            </a:r>
            <a:r>
              <a:rPr lang="en-GB" sz="2400" b="1" baseline="-25000" dirty="0" smtClean="0">
                <a:solidFill>
                  <a:srgbClr val="00B0F0"/>
                </a:solidFill>
              </a:rPr>
              <a:t>2</a:t>
            </a:r>
            <a:r>
              <a:rPr lang="el-GR" sz="2400" b="1" baseline="-25000" dirty="0" smtClean="0">
                <a:solidFill>
                  <a:srgbClr val="00B0F0"/>
                </a:solidFill>
              </a:rPr>
              <a:t> </a:t>
            </a:r>
            <a:r>
              <a:rPr lang="en-US" sz="2400" b="1" dirty="0" smtClean="0">
                <a:solidFill>
                  <a:srgbClr val="00B0F0"/>
                </a:solidFill>
              </a:rPr>
              <a:t>O</a:t>
            </a:r>
            <a:endParaRPr lang="el-GR" sz="2400" b="1" dirty="0">
              <a:solidFill>
                <a:srgbClr val="00B0F0"/>
              </a:solidFill>
            </a:endParaRPr>
          </a:p>
        </p:txBody>
      </p:sp>
      <p:sp>
        <p:nvSpPr>
          <p:cNvPr id="7" name="Rectangle 6"/>
          <p:cNvSpPr/>
          <p:nvPr/>
        </p:nvSpPr>
        <p:spPr>
          <a:xfrm>
            <a:off x="6978135" y="3098863"/>
            <a:ext cx="731290" cy="461665"/>
          </a:xfrm>
          <a:prstGeom prst="rect">
            <a:avLst/>
          </a:prstGeom>
        </p:spPr>
        <p:txBody>
          <a:bodyPr wrap="none">
            <a:spAutoFit/>
          </a:bodyPr>
          <a:lstStyle/>
          <a:p>
            <a:r>
              <a:rPr lang="el-GR" sz="2400" b="1" smtClean="0">
                <a:solidFill>
                  <a:srgbClr val="00B0F0"/>
                </a:solidFill>
              </a:rPr>
              <a:t>Η</a:t>
            </a:r>
            <a:r>
              <a:rPr lang="en-GB" sz="2400" b="1" baseline="-25000" smtClean="0">
                <a:solidFill>
                  <a:srgbClr val="00B0F0"/>
                </a:solidFill>
              </a:rPr>
              <a:t>2</a:t>
            </a:r>
            <a:r>
              <a:rPr lang="el-GR" sz="2400" b="1" baseline="-25000" smtClean="0">
                <a:solidFill>
                  <a:srgbClr val="00B0F0"/>
                </a:solidFill>
              </a:rPr>
              <a:t> </a:t>
            </a:r>
            <a:r>
              <a:rPr lang="en-US" sz="2400" b="1" smtClean="0">
                <a:solidFill>
                  <a:srgbClr val="00B0F0"/>
                </a:solidFill>
              </a:rPr>
              <a:t>O</a:t>
            </a:r>
            <a:endParaRPr lang="el-GR" sz="2400" b="1">
              <a:solidFill>
                <a:srgbClr val="00B0F0"/>
              </a:solidFill>
            </a:endParaRPr>
          </a:p>
        </p:txBody>
      </p:sp>
      <p:pic>
        <p:nvPicPr>
          <p:cNvPr id="27649" name="Picture 1"/>
          <p:cNvPicPr>
            <a:picLocks noChangeAspect="1" noChangeArrowheads="1"/>
          </p:cNvPicPr>
          <p:nvPr/>
        </p:nvPicPr>
        <p:blipFill>
          <a:blip r:embed="rId3"/>
          <a:srcRect/>
          <a:stretch>
            <a:fillRect/>
          </a:stretch>
        </p:blipFill>
        <p:spPr bwMode="auto">
          <a:xfrm>
            <a:off x="0" y="3214686"/>
            <a:ext cx="5081876" cy="3643314"/>
          </a:xfrm>
          <a:prstGeom prst="rect">
            <a:avLst/>
          </a:prstGeom>
          <a:noFill/>
          <a:ln w="9525">
            <a:noFill/>
            <a:miter lim="800000"/>
            <a:headEnd/>
            <a:tailEnd/>
          </a:ln>
          <a:effectLst/>
        </p:spPr>
      </p:pic>
      <p:pic>
        <p:nvPicPr>
          <p:cNvPr id="27650" name="Picture 2"/>
          <p:cNvPicPr>
            <a:picLocks noChangeAspect="1" noChangeArrowheads="1"/>
          </p:cNvPicPr>
          <p:nvPr/>
        </p:nvPicPr>
        <p:blipFill>
          <a:blip r:embed="rId4" cstate="print"/>
          <a:srcRect/>
          <a:stretch>
            <a:fillRect/>
          </a:stretch>
        </p:blipFill>
        <p:spPr bwMode="auto">
          <a:xfrm>
            <a:off x="0" y="1410880"/>
            <a:ext cx="2428860" cy="1821646"/>
          </a:xfrm>
          <a:prstGeom prst="rect">
            <a:avLst/>
          </a:prstGeom>
          <a:noFill/>
          <a:ln w="9525">
            <a:noFill/>
            <a:miter lim="800000"/>
            <a:headEnd/>
            <a:tailEnd/>
          </a:ln>
          <a:effectLst/>
        </p:spPr>
      </p:pic>
      <p:pic>
        <p:nvPicPr>
          <p:cNvPr id="27651" name="Picture 3"/>
          <p:cNvPicPr>
            <a:picLocks noChangeAspect="1" noChangeArrowheads="1"/>
          </p:cNvPicPr>
          <p:nvPr/>
        </p:nvPicPr>
        <p:blipFill>
          <a:blip r:embed="rId5" cstate="print"/>
          <a:srcRect/>
          <a:stretch>
            <a:fillRect/>
          </a:stretch>
        </p:blipFill>
        <p:spPr bwMode="auto">
          <a:xfrm>
            <a:off x="1" y="0"/>
            <a:ext cx="2428859" cy="1618227"/>
          </a:xfrm>
          <a:prstGeom prst="rect">
            <a:avLst/>
          </a:prstGeom>
          <a:noFill/>
          <a:ln w="9525">
            <a:noFill/>
            <a:miter lim="800000"/>
            <a:headEnd/>
            <a:tailEnd/>
          </a:ln>
          <a:effectLst/>
        </p:spPr>
      </p:pic>
      <p:pic>
        <p:nvPicPr>
          <p:cNvPr id="27652" name="Picture 4"/>
          <p:cNvPicPr>
            <a:picLocks noChangeAspect="1" noChangeArrowheads="1"/>
          </p:cNvPicPr>
          <p:nvPr/>
        </p:nvPicPr>
        <p:blipFill>
          <a:blip r:embed="rId6"/>
          <a:srcRect/>
          <a:stretch>
            <a:fillRect/>
          </a:stretch>
        </p:blipFill>
        <p:spPr bwMode="auto">
          <a:xfrm>
            <a:off x="5072066" y="5343524"/>
            <a:ext cx="2271714" cy="1514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03" y="1412776"/>
            <a:ext cx="9144000" cy="3416320"/>
          </a:xfrm>
          <a:prstGeom prst="rect">
            <a:avLst/>
          </a:prstGeom>
        </p:spPr>
        <p:txBody>
          <a:bodyPr wrap="square">
            <a:spAutoFit/>
          </a:bodyPr>
          <a:lstStyle/>
          <a:p>
            <a:pPr algn="ctr"/>
            <a:r>
              <a:rPr lang="el-GR" sz="2400" dirty="0" smtClean="0"/>
              <a:t>Στ</a:t>
            </a:r>
            <a:r>
              <a:rPr lang="en-GB" sz="2400" dirty="0" smtClean="0"/>
              <a:t>ο α</a:t>
            </a:r>
            <a:r>
              <a:rPr lang="en-GB" sz="2400" dirty="0" err="1" smtClean="0"/>
              <a:t>μυντικό</a:t>
            </a:r>
            <a:r>
              <a:rPr lang="en-GB" sz="2400" dirty="0" smtClean="0"/>
              <a:t> </a:t>
            </a:r>
            <a:r>
              <a:rPr lang="en-GB" sz="2400" dirty="0" err="1" smtClean="0"/>
              <a:t>σύστημ</a:t>
            </a:r>
            <a:r>
              <a:rPr lang="en-GB" sz="2400" dirty="0" smtClean="0"/>
              <a:t>α των εντόμων </a:t>
            </a:r>
            <a:r>
              <a:rPr lang="el-GR" sz="2400" dirty="0" smtClean="0"/>
              <a:t>έχουμε</a:t>
            </a:r>
            <a:r>
              <a:rPr lang="en-GB" sz="2400" dirty="0" smtClean="0"/>
              <a:t> </a:t>
            </a:r>
            <a:r>
              <a:rPr lang="en-GB" sz="2400" dirty="0" err="1" smtClean="0"/>
              <a:t>έκκριση</a:t>
            </a:r>
            <a:r>
              <a:rPr lang="en-GB" sz="2400" dirty="0" smtClean="0"/>
              <a:t> </a:t>
            </a:r>
            <a:r>
              <a:rPr lang="en-GB" sz="2400" dirty="0" err="1" smtClean="0"/>
              <a:t>οξέων</a:t>
            </a:r>
            <a:r>
              <a:rPr lang="en-GB" sz="2400" dirty="0" smtClean="0"/>
              <a:t> ή β</a:t>
            </a:r>
            <a:r>
              <a:rPr lang="en-GB" sz="2400" dirty="0" err="1" smtClean="0"/>
              <a:t>άσεων</a:t>
            </a:r>
            <a:r>
              <a:rPr lang="en-GB" sz="2400" dirty="0" smtClean="0"/>
              <a:t>. </a:t>
            </a:r>
            <a:endParaRPr lang="el-GR" sz="2400" dirty="0" smtClean="0"/>
          </a:p>
          <a:p>
            <a:pPr algn="ctr"/>
            <a:endParaRPr lang="el-GR" sz="2400" dirty="0" smtClean="0"/>
          </a:p>
          <a:p>
            <a:pPr algn="ctr"/>
            <a:endParaRPr lang="el-GR" sz="2400" dirty="0" smtClean="0"/>
          </a:p>
          <a:p>
            <a:pPr algn="ctr"/>
            <a:r>
              <a:rPr lang="el-GR" sz="2400" dirty="0" smtClean="0"/>
              <a:t>Τ</a:t>
            </a:r>
            <a:r>
              <a:rPr lang="en-GB" sz="2400" dirty="0" smtClean="0"/>
              <a:t>ο </a:t>
            </a:r>
            <a:r>
              <a:rPr lang="en-GB" sz="2400" b="1" dirty="0" err="1" smtClean="0">
                <a:solidFill>
                  <a:srgbClr val="0070C0"/>
                </a:solidFill>
              </a:rPr>
              <a:t>τσίμ</a:t>
            </a:r>
            <a:r>
              <a:rPr lang="en-GB" sz="2400" b="1" dirty="0" smtClean="0">
                <a:solidFill>
                  <a:srgbClr val="0070C0"/>
                </a:solidFill>
              </a:rPr>
              <a:t>πημα της σφήκας </a:t>
            </a:r>
            <a:r>
              <a:rPr lang="en-GB" sz="2400" dirty="0" smtClean="0"/>
              <a:t>έχει </a:t>
            </a:r>
            <a:r>
              <a:rPr lang="en-GB" sz="2400" dirty="0" smtClean="0">
                <a:solidFill>
                  <a:srgbClr val="0070C0"/>
                </a:solidFill>
              </a:rPr>
              <a:t>βασικές ιδιότητες </a:t>
            </a:r>
            <a:r>
              <a:rPr lang="en-GB" sz="2400" dirty="0" smtClean="0"/>
              <a:t>και μπορεί να </a:t>
            </a:r>
            <a:r>
              <a:rPr lang="en-GB" sz="2400" dirty="0" smtClean="0">
                <a:solidFill>
                  <a:srgbClr val="FF0000"/>
                </a:solidFill>
              </a:rPr>
              <a:t>«εξουδετερωθεί» </a:t>
            </a:r>
            <a:r>
              <a:rPr lang="en-GB" sz="2400" dirty="0" smtClean="0">
                <a:solidFill>
                  <a:srgbClr val="FFC000"/>
                </a:solidFill>
              </a:rPr>
              <a:t>με οξύ </a:t>
            </a:r>
            <a:r>
              <a:rPr lang="en-GB" sz="2400" dirty="0" smtClean="0"/>
              <a:t>(π.χ. </a:t>
            </a:r>
            <a:r>
              <a:rPr lang="en-GB" sz="2400" dirty="0" err="1" smtClean="0"/>
              <a:t>ξίδι</a:t>
            </a:r>
            <a:r>
              <a:rPr lang="en-GB" sz="2400" dirty="0" smtClean="0"/>
              <a:t> ή </a:t>
            </a:r>
            <a:r>
              <a:rPr lang="en-GB" sz="2400" dirty="0" err="1" smtClean="0"/>
              <a:t>λεμόνι</a:t>
            </a:r>
            <a:r>
              <a:rPr lang="en-GB" sz="2400" dirty="0" smtClean="0"/>
              <a:t>). </a:t>
            </a:r>
            <a:endParaRPr lang="el-GR" sz="2400" dirty="0" smtClean="0"/>
          </a:p>
          <a:p>
            <a:pPr algn="ctr"/>
            <a:endParaRPr lang="el-GR" sz="2400" dirty="0" smtClean="0"/>
          </a:p>
          <a:p>
            <a:pPr algn="ctr"/>
            <a:endParaRPr lang="el-GR" sz="2400" dirty="0" smtClean="0"/>
          </a:p>
          <a:p>
            <a:pPr algn="ctr"/>
            <a:r>
              <a:rPr lang="en-GB" sz="2400" dirty="0" err="1" smtClean="0"/>
              <a:t>Αντίθετ</a:t>
            </a:r>
            <a:r>
              <a:rPr lang="en-GB" sz="2400" dirty="0" smtClean="0"/>
              <a:t>α, το </a:t>
            </a:r>
            <a:r>
              <a:rPr lang="en-GB" sz="2400" b="1" dirty="0" smtClean="0">
                <a:solidFill>
                  <a:srgbClr val="FFC000"/>
                </a:solidFill>
              </a:rPr>
              <a:t>τσίμπημα από κουνούπι ή μέλισσα </a:t>
            </a:r>
            <a:r>
              <a:rPr lang="en-GB" sz="2400" dirty="0" smtClean="0"/>
              <a:t>είναι </a:t>
            </a:r>
            <a:r>
              <a:rPr lang="en-GB" sz="2400" dirty="0" smtClean="0">
                <a:solidFill>
                  <a:srgbClr val="FFC000"/>
                </a:solidFill>
              </a:rPr>
              <a:t>όξινο</a:t>
            </a:r>
            <a:r>
              <a:rPr lang="en-GB" sz="2400" dirty="0" smtClean="0"/>
              <a:t> και </a:t>
            </a:r>
            <a:r>
              <a:rPr lang="en-GB" sz="2400" dirty="0" smtClean="0">
                <a:solidFill>
                  <a:srgbClr val="FF0000"/>
                </a:solidFill>
              </a:rPr>
              <a:t>«εξουδετερώνεται»</a:t>
            </a:r>
            <a:r>
              <a:rPr lang="en-GB" sz="2400" dirty="0" smtClean="0">
                <a:solidFill>
                  <a:srgbClr val="0070C0"/>
                </a:solidFill>
              </a:rPr>
              <a:t> με βάση </a:t>
            </a:r>
            <a:r>
              <a:rPr lang="en-GB" sz="2400" dirty="0" smtClean="0"/>
              <a:t>(π.χ. μα</a:t>
            </a:r>
            <a:r>
              <a:rPr lang="en-GB" sz="2400" dirty="0" err="1" smtClean="0"/>
              <a:t>γειρική</a:t>
            </a:r>
            <a:r>
              <a:rPr lang="en-GB" sz="2400" dirty="0" smtClean="0"/>
              <a:t> </a:t>
            </a:r>
            <a:r>
              <a:rPr lang="en-GB" sz="2400" dirty="0" err="1" smtClean="0"/>
              <a:t>σόδ</a:t>
            </a:r>
            <a:r>
              <a:rPr lang="en-GB" sz="2400" dirty="0" smtClean="0"/>
              <a:t>α ή ΝΗ</a:t>
            </a:r>
            <a:r>
              <a:rPr lang="en-GB" sz="2400" baseline="-25000" dirty="0" smtClean="0"/>
              <a:t>3</a:t>
            </a:r>
            <a:r>
              <a:rPr lang="en-GB" sz="2400" dirty="0" smtClean="0"/>
              <a:t>)</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332656"/>
            <a:ext cx="6459630" cy="1569660"/>
          </a:xfrm>
          <a:prstGeom prst="rect">
            <a:avLst/>
          </a:prstGeom>
        </p:spPr>
        <p:txBody>
          <a:bodyPr wrap="square">
            <a:spAutoFit/>
          </a:bodyPr>
          <a:lstStyle/>
          <a:p>
            <a:pPr algn="ctr"/>
            <a:r>
              <a:rPr lang="el-GR" sz="2400" dirty="0" smtClean="0"/>
              <a:t>Ο</a:t>
            </a:r>
            <a:r>
              <a:rPr lang="en-GB" sz="2400" dirty="0" smtClean="0"/>
              <a:t>ι </a:t>
            </a:r>
            <a:r>
              <a:rPr lang="en-GB" sz="2400" dirty="0" err="1" smtClean="0"/>
              <a:t>γεωργοί</a:t>
            </a:r>
            <a:r>
              <a:rPr lang="en-GB" sz="2400" dirty="0" smtClean="0"/>
              <a:t> </a:t>
            </a:r>
            <a:r>
              <a:rPr lang="en-GB" sz="2400" dirty="0" err="1" smtClean="0"/>
              <a:t>διορθώνο</a:t>
            </a:r>
            <a:r>
              <a:rPr lang="el-GR" sz="2400" dirty="0" smtClean="0"/>
              <a:t>ντας</a:t>
            </a:r>
            <a:r>
              <a:rPr lang="en-GB" sz="2400" dirty="0" smtClean="0"/>
              <a:t> </a:t>
            </a:r>
            <a:r>
              <a:rPr lang="en-GB" sz="2400" dirty="0" err="1" smtClean="0"/>
              <a:t>το</a:t>
            </a:r>
            <a:r>
              <a:rPr lang="en-GB" sz="2400" dirty="0" smtClean="0"/>
              <a:t> pH </a:t>
            </a:r>
            <a:r>
              <a:rPr lang="en-GB" sz="2400" dirty="0" err="1" smtClean="0"/>
              <a:t>του</a:t>
            </a:r>
            <a:r>
              <a:rPr lang="en-GB" sz="2400" dirty="0" smtClean="0"/>
              <a:t> </a:t>
            </a:r>
            <a:r>
              <a:rPr lang="en-GB" sz="2400" dirty="0" err="1" smtClean="0"/>
              <a:t>εδάφους</a:t>
            </a:r>
            <a:r>
              <a:rPr lang="en-GB" sz="2400" dirty="0" smtClean="0"/>
              <a:t>, π.χ. π</a:t>
            </a:r>
            <a:r>
              <a:rPr lang="en-GB" sz="2400" dirty="0" err="1" smtClean="0"/>
              <a:t>ροσθέτοντ</a:t>
            </a:r>
            <a:r>
              <a:rPr lang="en-GB" sz="2400" dirty="0" smtClean="0"/>
              <a:t>ας ασβεστόλιθο</a:t>
            </a:r>
            <a:r>
              <a:rPr lang="el-GR" sz="2400" dirty="0" smtClean="0"/>
              <a:t> αυξάνουν το </a:t>
            </a:r>
            <a:r>
              <a:rPr lang="en-US" sz="2400" dirty="0" smtClean="0"/>
              <a:t>pH</a:t>
            </a:r>
            <a:r>
              <a:rPr lang="en-GB" sz="2400" dirty="0" smtClean="0"/>
              <a:t> </a:t>
            </a:r>
            <a:r>
              <a:rPr lang="el-GR" sz="2400" dirty="0" smtClean="0"/>
              <a:t>κι έτσι πετυχαίνουν</a:t>
            </a:r>
            <a:r>
              <a:rPr lang="en-GB" sz="2400" dirty="0" smtClean="0"/>
              <a:t> </a:t>
            </a:r>
            <a:r>
              <a:rPr lang="en-GB" sz="2400" dirty="0" err="1" smtClean="0"/>
              <a:t>τη</a:t>
            </a:r>
            <a:r>
              <a:rPr lang="en-GB" sz="2400" dirty="0" smtClean="0"/>
              <a:t> </a:t>
            </a:r>
            <a:r>
              <a:rPr lang="en-GB" sz="2400" dirty="0" err="1" smtClean="0"/>
              <a:t>μέγιστη</a:t>
            </a:r>
            <a:r>
              <a:rPr lang="en-GB" sz="2400" dirty="0" smtClean="0"/>
              <a:t> </a:t>
            </a:r>
            <a:r>
              <a:rPr lang="en-GB" sz="2400" dirty="0" err="1" smtClean="0"/>
              <a:t>συγκομιδή</a:t>
            </a:r>
            <a:r>
              <a:rPr lang="en-GB" sz="2400" dirty="0" smtClean="0"/>
              <a:t> </a:t>
            </a:r>
            <a:r>
              <a:rPr lang="en-GB" sz="2400" dirty="0" err="1" smtClean="0"/>
              <a:t>στις</a:t>
            </a:r>
            <a:r>
              <a:rPr lang="en-GB" sz="2400" dirty="0" smtClean="0"/>
              <a:t> κα</a:t>
            </a:r>
            <a:r>
              <a:rPr lang="en-GB" sz="2400" dirty="0" err="1" smtClean="0"/>
              <a:t>λλιέργειές</a:t>
            </a:r>
            <a:r>
              <a:rPr lang="en-GB" sz="2400" dirty="0" smtClean="0"/>
              <a:t> </a:t>
            </a:r>
            <a:r>
              <a:rPr lang="en-GB" sz="2400" dirty="0" err="1" smtClean="0"/>
              <a:t>τους</a:t>
            </a:r>
            <a:r>
              <a:rPr lang="en-GB" sz="2400" dirty="0" smtClean="0"/>
              <a:t>. </a:t>
            </a:r>
            <a:endParaRPr lang="el-GR" sz="2400" dirty="0" smtClean="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578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988939"/>
            <a:ext cx="2420730" cy="1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902316"/>
            <a:ext cx="8784976" cy="3416320"/>
          </a:xfrm>
          <a:prstGeom prst="rect">
            <a:avLst/>
          </a:prstGeom>
          <a:noFill/>
        </p:spPr>
        <p:txBody>
          <a:bodyPr wrap="square" rtlCol="0">
            <a:spAutoFit/>
          </a:bodyPr>
          <a:lstStyle/>
          <a:p>
            <a:r>
              <a:rPr lang="el-GR" dirty="0" smtClean="0"/>
              <a:t>«Η </a:t>
            </a:r>
            <a:r>
              <a:rPr lang="el-GR" dirty="0"/>
              <a:t>τιμή pH ενός εδάφους μπορεί να μεταβληθεί μέχρι και κατά μισή μονάδα ανά έτος. Επιπλέον, το pH του εδάφους τείνει να πέρνει υψηλότερες τιμές κατά την περίοδο του χειμώνα που επικρατούν χαμηλές θερμοκρασίες. </a:t>
            </a:r>
            <a:endParaRPr lang="el-GR" dirty="0" smtClean="0"/>
          </a:p>
          <a:p>
            <a:r>
              <a:rPr lang="el-GR" dirty="0" smtClean="0"/>
              <a:t>Την καλοκαιρινή </a:t>
            </a:r>
            <a:r>
              <a:rPr lang="el-GR" dirty="0"/>
              <a:t>περίοδο, όταν το έδαφος χαρακτηρίζεται από έντονη μικροβιακή </a:t>
            </a:r>
            <a:r>
              <a:rPr lang="el-GR" dirty="0" smtClean="0"/>
              <a:t>δραστηριότητα, </a:t>
            </a:r>
            <a:r>
              <a:rPr lang="el-GR" dirty="0"/>
              <a:t>η τιμή pH του εδάφους </a:t>
            </a:r>
            <a:r>
              <a:rPr lang="el-GR" dirty="0" smtClean="0"/>
              <a:t>μειώνεται.</a:t>
            </a:r>
            <a:r>
              <a:rPr lang="el-GR" dirty="0"/>
              <a:t> </a:t>
            </a:r>
            <a:endParaRPr lang="el-GR" dirty="0" smtClean="0"/>
          </a:p>
          <a:p>
            <a:r>
              <a:rPr lang="el-GR" dirty="0"/>
              <a:t>Στα αλκαλικά </a:t>
            </a:r>
            <a:r>
              <a:rPr lang="el-GR" dirty="0" smtClean="0"/>
              <a:t>εδάφη ορισμένα στοιχεία δεσμεύονται </a:t>
            </a:r>
            <a:r>
              <a:rPr lang="el-GR" dirty="0"/>
              <a:t>με αποτέλεσμα να μην είναι διαθέσιμα για να απορροφηθούν από τα φυτά της καλλιέργειας. Αυτό για παράδειγμα μπορεί να δημιουργήσει ιδιαίτερα προβλήματα στις καλλιέργειες καρποφόρων λαχανικών όπως </a:t>
            </a:r>
            <a:r>
              <a:rPr lang="el-GR" dirty="0" smtClean="0"/>
              <a:t>στη ντομάτα, την πιπεριά, την κολοκύθα</a:t>
            </a:r>
            <a:r>
              <a:rPr lang="el-GR" dirty="0"/>
              <a:t> και </a:t>
            </a:r>
            <a:r>
              <a:rPr lang="el-GR" dirty="0" smtClean="0"/>
              <a:t>το πεπόνι, </a:t>
            </a:r>
            <a:r>
              <a:rPr lang="el-GR" dirty="0"/>
              <a:t>οι οποίες απαιτούν αυτά τα θρεπτικά στοιχεία για να έχουν μια επιτυχημένη ανθοφορία και καρποφορία.</a:t>
            </a:r>
          </a:p>
          <a:p>
            <a:r>
              <a:rPr lang="el-GR" dirty="0"/>
              <a:t>Με την αύξηση της οξύτητας του εδάφους, επίσης, μπορούν να μειωθούν τα προβλήματα που σχετίζονται με τα ζιζάνια</a:t>
            </a:r>
            <a:r>
              <a:rPr lang="el-GR" dirty="0" smtClean="0"/>
              <a:t>.»</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93722062"/>
              </p:ext>
            </p:extLst>
          </p:nvPr>
        </p:nvGraphicFramePr>
        <p:xfrm>
          <a:off x="7553365" y="0"/>
          <a:ext cx="1570014" cy="1434334"/>
        </p:xfrm>
        <a:graphic>
          <a:graphicData uri="http://schemas.openxmlformats.org/presentationml/2006/ole">
            <mc:AlternateContent xmlns:mc="http://schemas.openxmlformats.org/markup-compatibility/2006">
              <mc:Choice xmlns:v="urn:schemas-microsoft-com:vml" Requires="v">
                <p:oleObj spid="_x0000_s76805" r:id="rId3" imgW="5057143" imgH="4619048" progId="">
                  <p:embed/>
                </p:oleObj>
              </mc:Choice>
              <mc:Fallback>
                <p:oleObj r:id="rId3" imgW="5057143" imgH="4619048"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365" y="0"/>
                        <a:ext cx="1570014" cy="1434334"/>
                      </a:xfrm>
                      <a:prstGeom prst="rect">
                        <a:avLst/>
                      </a:prstGeom>
                      <a:noFill/>
                      <a:ln>
                        <a:noFill/>
                      </a:ln>
                    </p:spPr>
                  </p:pic>
                </p:oleObj>
              </mc:Fallback>
            </mc:AlternateContent>
          </a:graphicData>
        </a:graphic>
      </p:graphicFrame>
      <p:sp>
        <p:nvSpPr>
          <p:cNvPr id="3" name="TextBox 2"/>
          <p:cNvSpPr txBox="1"/>
          <p:nvPr/>
        </p:nvSpPr>
        <p:spPr>
          <a:xfrm>
            <a:off x="251520" y="332656"/>
            <a:ext cx="8640960" cy="6370975"/>
          </a:xfrm>
          <a:prstGeom prst="rect">
            <a:avLst/>
          </a:prstGeom>
          <a:noFill/>
        </p:spPr>
        <p:txBody>
          <a:bodyPr wrap="square" rtlCol="0">
            <a:spAutoFit/>
          </a:bodyPr>
          <a:lstStyle/>
          <a:p>
            <a:r>
              <a:rPr lang="el-GR" sz="1700" dirty="0" smtClean="0"/>
              <a:t>Πώς </a:t>
            </a:r>
            <a:r>
              <a:rPr lang="el-GR" sz="1700" dirty="0"/>
              <a:t>κάνουμε </a:t>
            </a:r>
            <a:r>
              <a:rPr lang="el-GR" sz="1700" dirty="0">
                <a:solidFill>
                  <a:srgbClr val="5F62CB"/>
                </a:solidFill>
              </a:rPr>
              <a:t>μπλε</a:t>
            </a:r>
            <a:r>
              <a:rPr lang="el-GR" sz="1700" dirty="0"/>
              <a:t> τα λουλούδια της ορτανσίας; </a:t>
            </a:r>
            <a:endParaRPr lang="en-US" sz="1700" dirty="0" smtClean="0"/>
          </a:p>
          <a:p>
            <a:r>
              <a:rPr lang="el-GR" sz="1700" dirty="0" smtClean="0"/>
              <a:t>Αυτό γίνεται κάνοντας </a:t>
            </a:r>
            <a:r>
              <a:rPr lang="el-GR" sz="1700" dirty="0" smtClean="0">
                <a:solidFill>
                  <a:srgbClr val="FFC000"/>
                </a:solidFill>
              </a:rPr>
              <a:t>πιο </a:t>
            </a:r>
            <a:r>
              <a:rPr lang="el-GR" sz="1700" dirty="0">
                <a:solidFill>
                  <a:srgbClr val="FFC000"/>
                </a:solidFill>
              </a:rPr>
              <a:t>όξινο </a:t>
            </a:r>
            <a:r>
              <a:rPr lang="el-GR" sz="1700" dirty="0"/>
              <a:t>το χώμα που την έχουμε φυτέψει, </a:t>
            </a:r>
            <a:r>
              <a:rPr lang="el-GR" sz="1700" dirty="0" smtClean="0"/>
              <a:t>χαμηλώνοντας </a:t>
            </a:r>
          </a:p>
          <a:p>
            <a:r>
              <a:rPr lang="el-GR" sz="1700" dirty="0" smtClean="0"/>
              <a:t>το </a:t>
            </a:r>
            <a:r>
              <a:rPr lang="el-GR" sz="1700" dirty="0"/>
              <a:t>pH εδάφους. </a:t>
            </a:r>
            <a:r>
              <a:rPr lang="el-GR" sz="1700" dirty="0" smtClean="0"/>
              <a:t>Για </a:t>
            </a:r>
            <a:r>
              <a:rPr lang="el-GR" sz="1700" dirty="0"/>
              <a:t>να το πετύχουμε αυτό, μέσα στην άνοιξη </a:t>
            </a:r>
            <a:r>
              <a:rPr lang="el-GR" sz="1700" dirty="0" smtClean="0"/>
              <a:t>προσθέτουμε </a:t>
            </a:r>
          </a:p>
          <a:p>
            <a:r>
              <a:rPr lang="el-GR" sz="1700" dirty="0" smtClean="0"/>
              <a:t>σταδιακά ειδικά λιπάσματα</a:t>
            </a:r>
            <a:r>
              <a:rPr lang="el-GR" sz="1700" dirty="0"/>
              <a:t> στη </a:t>
            </a:r>
            <a:r>
              <a:rPr lang="el-GR" sz="1700" dirty="0" smtClean="0"/>
              <a:t>γλάστρα που </a:t>
            </a:r>
            <a:r>
              <a:rPr lang="el-GR" sz="1700" dirty="0"/>
              <a:t>χαμηλώνουν το </a:t>
            </a:r>
            <a:r>
              <a:rPr lang="el-GR" sz="1700" dirty="0" smtClean="0"/>
              <a:t>pH </a:t>
            </a:r>
            <a:r>
              <a:rPr lang="el-GR" sz="1700" dirty="0"/>
              <a:t>εδάφους</a:t>
            </a:r>
            <a:r>
              <a:rPr lang="el-GR" sz="1700" dirty="0" smtClean="0"/>
              <a:t>. </a:t>
            </a:r>
            <a:r>
              <a:rPr lang="el-GR" sz="1700" dirty="0"/>
              <a:t>Εναλλακτικά, μπορούμε να ενσωματώνουμε πευκοβελόνες και κομπόστ στο χώμα της ορτανσίας. </a:t>
            </a:r>
            <a:r>
              <a:rPr lang="el-GR" sz="1700" dirty="0" smtClean="0"/>
              <a:t>Μία </a:t>
            </a:r>
            <a:r>
              <a:rPr lang="el-GR" sz="1700" dirty="0"/>
              <a:t>σπιτική εκδοχή </a:t>
            </a:r>
            <a:r>
              <a:rPr lang="el-GR" sz="1700" dirty="0" smtClean="0"/>
              <a:t>είναι </a:t>
            </a:r>
            <a:r>
              <a:rPr lang="el-GR" sz="1700" dirty="0"/>
              <a:t>προσθέτοντας ξύδι στην ορτανσία με το πότισμα. Ωστόσο, είναι μία διαδικασία που δεν </a:t>
            </a:r>
            <a:r>
              <a:rPr lang="el-GR" sz="1700" dirty="0" smtClean="0"/>
              <a:t>προτείνεται </a:t>
            </a:r>
            <a:r>
              <a:rPr lang="el-GR" sz="1700" dirty="0"/>
              <a:t>καθώς δε δίνει το καλύτερο αποτέλεσμα και μπορεί να δημιουργήσει προβλήματα στο φυτό. </a:t>
            </a:r>
            <a:endParaRPr lang="el-GR" sz="1700" dirty="0" smtClean="0"/>
          </a:p>
          <a:p>
            <a:endParaRPr lang="el-GR" sz="1700" dirty="0" smtClean="0"/>
          </a:p>
          <a:p>
            <a:r>
              <a:rPr lang="el-GR" sz="1700" dirty="0" smtClean="0"/>
              <a:t>Πώς </a:t>
            </a:r>
            <a:r>
              <a:rPr lang="el-GR" sz="1700" dirty="0"/>
              <a:t>κάνουμε </a:t>
            </a:r>
            <a:r>
              <a:rPr lang="el-GR" sz="1700" dirty="0">
                <a:solidFill>
                  <a:srgbClr val="FF33CC"/>
                </a:solidFill>
              </a:rPr>
              <a:t>ροζ</a:t>
            </a:r>
            <a:r>
              <a:rPr lang="el-GR" sz="1700" dirty="0"/>
              <a:t> τα λουλούδια της ορτανσίας; </a:t>
            </a:r>
            <a:endParaRPr lang="el-GR" sz="1700" dirty="0" smtClean="0"/>
          </a:p>
          <a:p>
            <a:r>
              <a:rPr lang="el-GR" sz="1700" dirty="0" smtClean="0"/>
              <a:t>Για να συμβεί αυτό προσθέτουμε </a:t>
            </a:r>
            <a:r>
              <a:rPr lang="el-GR" sz="1700" dirty="0"/>
              <a:t>στο χώμα λίπασμα ασβεστίου ή ασβέστιο για γεωργική </a:t>
            </a:r>
            <a:r>
              <a:rPr lang="el-GR" sz="1700" dirty="0" smtClean="0"/>
              <a:t>χρήση ώστε να </a:t>
            </a:r>
            <a:r>
              <a:rPr lang="el-GR" sz="1700" dirty="0"/>
              <a:t>μειώσουμε την οξύτητα του εδάφους, </a:t>
            </a:r>
            <a:r>
              <a:rPr lang="el-GR" sz="1700" dirty="0">
                <a:solidFill>
                  <a:srgbClr val="0070C0"/>
                </a:solidFill>
              </a:rPr>
              <a:t>αυξάνοντας το pH</a:t>
            </a:r>
            <a:r>
              <a:rPr lang="el-GR" sz="1700" dirty="0" smtClean="0"/>
              <a:t>. </a:t>
            </a:r>
          </a:p>
          <a:p>
            <a:endParaRPr lang="el-GR" sz="1700" dirty="0"/>
          </a:p>
          <a:p>
            <a:r>
              <a:rPr lang="el-GR" sz="1700" dirty="0" smtClean="0"/>
              <a:t>Πώς </a:t>
            </a:r>
            <a:r>
              <a:rPr lang="el-GR" sz="1700" dirty="0"/>
              <a:t>διατηρούμε ενδιάμεση απόχρωση </a:t>
            </a:r>
            <a:r>
              <a:rPr lang="el-GR" sz="1700" dirty="0">
                <a:solidFill>
                  <a:srgbClr val="7030A0"/>
                </a:solidFill>
              </a:rPr>
              <a:t>βιολετί</a:t>
            </a:r>
            <a:r>
              <a:rPr lang="el-GR" sz="1700" dirty="0"/>
              <a:t> στα λουλούδια της ορτανσίας; </a:t>
            </a:r>
            <a:endParaRPr lang="el-GR" sz="1700" dirty="0" smtClean="0"/>
          </a:p>
          <a:p>
            <a:r>
              <a:rPr lang="el-GR" sz="1700" dirty="0"/>
              <a:t>Ε</a:t>
            </a:r>
            <a:r>
              <a:rPr lang="el-GR" sz="1700" dirty="0" smtClean="0"/>
              <a:t>ξασφαλίζουμε </a:t>
            </a:r>
            <a:r>
              <a:rPr lang="el-GR" sz="1700" dirty="0"/>
              <a:t>ένα πιο </a:t>
            </a:r>
            <a:r>
              <a:rPr lang="el-GR" sz="1700" dirty="0">
                <a:solidFill>
                  <a:srgbClr val="00B050"/>
                </a:solidFill>
              </a:rPr>
              <a:t>ισορροπημένο pH </a:t>
            </a:r>
            <a:r>
              <a:rPr lang="el-GR" sz="1700" dirty="0"/>
              <a:t>στο χώμα των φυτών της ορτανσίας στον κήπο ή σε γλάστρες στο μπαλκόνι. Συγκεκριμένα, αποφεύγουμε την προσθήκη στοιχείων που αυξάνουν έντονα το pH του εδάφους όπως θειάφι, θειικός σίδηρος και κομπόστ καθώς και στοιχείων που μειώνουν το pH όπως το ασβέστιο. Το ίδιο συμβαίνει και σε φυτά ορτανσίας που αρχικά είχαν μπλε χρώμα, αν δεν παρέμβουμε για να διατηρήσουμε το χρώμα τους σταδιακά θα επανέλθουν σε χρώμα βιολετί. </a:t>
            </a:r>
            <a:endParaRPr lang="el-GR" sz="1700" dirty="0" smtClean="0"/>
          </a:p>
          <a:p>
            <a:endParaRPr lang="el-GR" sz="1700" dirty="0"/>
          </a:p>
          <a:p>
            <a:r>
              <a:rPr lang="el-GR" sz="1700" dirty="0" smtClean="0"/>
              <a:t>Κι </a:t>
            </a:r>
            <a:r>
              <a:rPr lang="el-GR" sz="1700" dirty="0"/>
              <a:t>ένα μυστικό για το χρώμα των λουλουδιών της </a:t>
            </a:r>
            <a:r>
              <a:rPr lang="el-GR" sz="1700" dirty="0" smtClean="0"/>
              <a:t>ορτανσίας: </a:t>
            </a:r>
            <a:r>
              <a:rPr lang="el-GR" sz="1700" dirty="0"/>
              <a:t>Καθώς ωριμάζουν, τα λουλούδια της ορτανσίας είναι φυσιολογικό να χάνουν σταδιακά το χρώμα τους, να ξεθωριάζουν και να παίρνουν μία πράσινη ή λευκή απόχρωση. </a:t>
            </a:r>
            <a:endParaRPr lang="el-GR" sz="1700" dirty="0"/>
          </a:p>
        </p:txBody>
      </p:sp>
    </p:spTree>
    <p:extLst>
      <p:ext uri="{BB962C8B-B14F-4D97-AF65-F5344CB8AC3E}">
        <p14:creationId xmlns:p14="http://schemas.microsoft.com/office/powerpoint/2010/main" val="133948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500042"/>
            <a:ext cx="7215206" cy="2308324"/>
          </a:xfrm>
          <a:prstGeom prst="rect">
            <a:avLst/>
          </a:prstGeom>
        </p:spPr>
        <p:txBody>
          <a:bodyPr wrap="square">
            <a:spAutoFit/>
          </a:bodyPr>
          <a:lstStyle/>
          <a:p>
            <a:pPr marL="901700" algn="ctr" defTabSz="806450"/>
            <a:r>
              <a:rPr lang="el-GR" sz="2400" dirty="0" smtClean="0"/>
              <a:t>Το δέρμα μας είναι όξινο με pH μεταξύ 5 και 5,6.</a:t>
            </a:r>
            <a:r>
              <a:rPr lang="en-GB" sz="2400" dirty="0" smtClean="0"/>
              <a:t> </a:t>
            </a:r>
            <a:endParaRPr lang="el-GR" sz="2400" dirty="0" smtClean="0"/>
          </a:p>
          <a:p>
            <a:pPr marL="901700" algn="ctr" defTabSz="806450"/>
            <a:endParaRPr lang="el-GR" sz="2400" dirty="0" smtClean="0"/>
          </a:p>
          <a:p>
            <a:pPr marL="901700" algn="ctr" defTabSz="806450"/>
            <a:endParaRPr lang="el-GR" sz="2400" dirty="0" smtClean="0"/>
          </a:p>
          <a:p>
            <a:pPr marL="901700" algn="ctr" defTabSz="806450"/>
            <a:r>
              <a:rPr lang="en-GB" sz="2400" dirty="0" err="1" smtClean="0"/>
              <a:t>Το</a:t>
            </a:r>
            <a:r>
              <a:rPr lang="en-GB" sz="2400" dirty="0" smtClean="0"/>
              <a:t> </a:t>
            </a:r>
            <a:r>
              <a:rPr lang="en-US" sz="2400" dirty="0" smtClean="0"/>
              <a:t>pH</a:t>
            </a:r>
            <a:r>
              <a:rPr lang="en-GB" sz="2400" dirty="0" smtClean="0"/>
              <a:t> </a:t>
            </a:r>
            <a:r>
              <a:rPr lang="en-GB" sz="2400" dirty="0" err="1" smtClean="0"/>
              <a:t>στο</a:t>
            </a:r>
            <a:r>
              <a:rPr lang="en-GB" sz="2400" dirty="0" smtClean="0"/>
              <a:t> </a:t>
            </a:r>
            <a:r>
              <a:rPr lang="en-GB" sz="2400" dirty="0" err="1" smtClean="0"/>
              <a:t>στομάχι</a:t>
            </a:r>
            <a:r>
              <a:rPr lang="en-GB" sz="2400" dirty="0" smtClean="0"/>
              <a:t> μας </a:t>
            </a:r>
            <a:r>
              <a:rPr lang="en-GB" sz="2400" dirty="0" err="1" smtClean="0"/>
              <a:t>είν</a:t>
            </a:r>
            <a:r>
              <a:rPr lang="en-GB" sz="2400" dirty="0" smtClean="0"/>
              <a:t>αι 1 </a:t>
            </a:r>
            <a:r>
              <a:rPr lang="el-GR" sz="2400" dirty="0" smtClean="0"/>
              <a:t>(</a:t>
            </a:r>
            <a:r>
              <a:rPr lang="en-GB" sz="2400" dirty="0" smtClean="0"/>
              <a:t>πα</a:t>
            </a:r>
            <a:r>
              <a:rPr lang="en-GB" sz="2400" dirty="0" err="1" smtClean="0"/>
              <a:t>ρουσί</a:t>
            </a:r>
            <a:r>
              <a:rPr lang="en-GB" sz="2400" dirty="0" smtClean="0"/>
              <a:t>α υδροχλωρικού οξέος που εκκρίνεται από τα τοιχώματα του στομάχου</a:t>
            </a:r>
            <a:r>
              <a:rPr lang="el-GR" sz="2400" dirty="0" smtClean="0"/>
              <a:t>)</a:t>
            </a:r>
            <a:endParaRPr lang="el-GR" sz="240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 name="Picture 2" descr="3"/>
          <p:cNvPicPr>
            <a:picLocks noChangeAspect="1" noChangeArrowheads="1"/>
          </p:cNvPicPr>
          <p:nvPr/>
        </p:nvPicPr>
        <p:blipFill>
          <a:blip r:embed="rId2"/>
          <a:srcRect/>
          <a:stretch>
            <a:fillRect/>
          </a:stretch>
        </p:blipFill>
        <p:spPr bwMode="auto">
          <a:xfrm>
            <a:off x="3817847" y="4005064"/>
            <a:ext cx="4321175" cy="2130425"/>
          </a:xfrm>
          <a:prstGeom prst="rect">
            <a:avLst/>
          </a:prstGeom>
          <a:noFill/>
          <a:ln w="9525">
            <a:noFill/>
            <a:miter lim="800000"/>
            <a:headEnd/>
            <a:tailEnd/>
          </a:ln>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0" y="1196753"/>
            <a:ext cx="285636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0" y="57148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9750" marR="0" lvl="0" indent="-360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2400" b="0" i="0" u="none" strike="noStrike" cap="none" normalizeH="0" baseline="0" smtClean="0">
                <a:ln>
                  <a:noFill/>
                </a:ln>
                <a:solidFill>
                  <a:schemeClr val="tx1"/>
                </a:solidFill>
                <a:effectLst/>
                <a:ea typeface="Times New Roman" pitchFamily="18" charset="0"/>
                <a:cs typeface="Arial" pitchFamily="34" charset="0"/>
              </a:rPr>
              <a:t>Το όξινο ανθρακικό ασβέστιο </a:t>
            </a:r>
            <a:r>
              <a:rPr kumimoji="0" lang="en-US" sz="2400" b="1" i="0" u="none" strike="noStrike" cap="none" normalizeH="0" baseline="0" smtClean="0">
                <a:ln>
                  <a:noFill/>
                </a:ln>
                <a:solidFill>
                  <a:schemeClr val="tx1"/>
                </a:solidFill>
                <a:effectLst/>
                <a:ea typeface="Times New Roman" pitchFamily="18" charset="0"/>
                <a:cs typeface="Arial" pitchFamily="34" charset="0"/>
              </a:rPr>
              <a:t>Ca</a:t>
            </a:r>
            <a:r>
              <a:rPr kumimoji="0" lang="en-GB" sz="2400" b="1" i="0" u="none" strike="noStrike" cap="none" normalizeH="0" baseline="0" smtClean="0">
                <a:ln>
                  <a:noFill/>
                </a:ln>
                <a:solidFill>
                  <a:schemeClr val="tx1"/>
                </a:solidFill>
                <a:effectLst/>
                <a:ea typeface="Times New Roman" pitchFamily="18" charset="0"/>
                <a:cs typeface="Arial" pitchFamily="34" charset="0"/>
              </a:rPr>
              <a:t>(</a:t>
            </a:r>
            <a:r>
              <a:rPr kumimoji="0" lang="en-US" sz="2400" b="1" i="0" u="none" strike="noStrike" cap="none" normalizeH="0" baseline="0" smtClean="0">
                <a:ln>
                  <a:noFill/>
                </a:ln>
                <a:solidFill>
                  <a:schemeClr val="tx1"/>
                </a:solidFill>
                <a:effectLst/>
                <a:ea typeface="Times New Roman" pitchFamily="18" charset="0"/>
                <a:cs typeface="Arial" pitchFamily="34" charset="0"/>
              </a:rPr>
              <a:t>HCO</a:t>
            </a:r>
            <a:r>
              <a:rPr kumimoji="0" lang="en-GB" sz="2400" b="1" i="0" u="none" strike="noStrike" cap="none" normalizeH="0" baseline="-30000" smtClean="0">
                <a:ln>
                  <a:noFill/>
                </a:ln>
                <a:solidFill>
                  <a:schemeClr val="tx1"/>
                </a:solidFill>
                <a:effectLst/>
                <a:ea typeface="Times New Roman" pitchFamily="18" charset="0"/>
                <a:cs typeface="Arial" pitchFamily="34" charset="0"/>
              </a:rPr>
              <a:t>3</a:t>
            </a:r>
            <a:r>
              <a:rPr kumimoji="0" lang="en-GB" sz="2400" b="1" i="0" u="none" strike="noStrike" cap="none" normalizeH="0" baseline="0" smtClean="0">
                <a:ln>
                  <a:noFill/>
                </a:ln>
                <a:solidFill>
                  <a:schemeClr val="tx1"/>
                </a:solidFill>
                <a:effectLst/>
                <a:ea typeface="Times New Roman" pitchFamily="18" charset="0"/>
                <a:cs typeface="Arial" pitchFamily="34" charset="0"/>
              </a:rPr>
              <a:t>)</a:t>
            </a:r>
            <a:r>
              <a:rPr kumimoji="0" lang="en-GB" sz="2400" b="1" i="0" u="none" strike="noStrike" cap="none" normalizeH="0" baseline="-30000" smtClean="0">
                <a:ln>
                  <a:noFill/>
                </a:ln>
                <a:solidFill>
                  <a:schemeClr val="tx1"/>
                </a:solidFill>
                <a:effectLst/>
                <a:ea typeface="Times New Roman" pitchFamily="18" charset="0"/>
                <a:cs typeface="Arial" pitchFamily="34" charset="0"/>
              </a:rPr>
              <a:t>2</a:t>
            </a:r>
            <a:r>
              <a:rPr kumimoji="0" lang="en-GB" sz="2400" b="0" i="0" u="none" strike="noStrike" cap="none" normalizeH="0" baseline="0" smtClean="0">
                <a:ln>
                  <a:noFill/>
                </a:ln>
                <a:solidFill>
                  <a:schemeClr val="tx1"/>
                </a:solidFill>
                <a:effectLst/>
                <a:ea typeface="Times New Roman" pitchFamily="18" charset="0"/>
                <a:cs typeface="Arial" pitchFamily="34" charset="0"/>
              </a:rPr>
              <a:t>  βρίσκεται διαλυμένο σ</a:t>
            </a:r>
            <a:r>
              <a:rPr kumimoji="0" lang="el-GR" sz="2400" b="0" i="0" u="none" strike="noStrike" cap="none" normalizeH="0" baseline="0" smtClean="0">
                <a:ln>
                  <a:noFill/>
                </a:ln>
                <a:solidFill>
                  <a:schemeClr val="tx1"/>
                </a:solidFill>
                <a:effectLst/>
                <a:ea typeface="Times New Roman" pitchFamily="18" charset="0"/>
                <a:cs typeface="Arial" pitchFamily="34" charset="0"/>
              </a:rPr>
              <a:t>το</a:t>
            </a:r>
            <a:r>
              <a:rPr kumimoji="0" lang="en-GB" sz="2400" b="0" i="0" u="none" strike="noStrike" cap="none" normalizeH="0" baseline="0" smtClean="0">
                <a:ln>
                  <a:noFill/>
                </a:ln>
                <a:solidFill>
                  <a:schemeClr val="tx1"/>
                </a:solidFill>
                <a:effectLst/>
                <a:ea typeface="Times New Roman" pitchFamily="18" charset="0"/>
                <a:cs typeface="Arial" pitchFamily="34" charset="0"/>
              </a:rPr>
              <a:t> νερό </a:t>
            </a:r>
            <a:endParaRPr kumimoji="0" lang="el-GR" sz="2400" b="0" i="0" u="none" strike="noStrike" cap="none" normalizeH="0" baseline="0" smtClean="0">
              <a:ln>
                <a:noFill/>
              </a:ln>
              <a:solidFill>
                <a:schemeClr val="tx1"/>
              </a:solidFill>
              <a:effectLst/>
              <a:ea typeface="Times New Roman" pitchFamily="18" charset="0"/>
              <a:cs typeface="Arial" pitchFamily="34" charset="0"/>
            </a:endParaRPr>
          </a:p>
          <a:p>
            <a:pPr marL="539750" marR="0" lvl="0" indent="-360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2400" b="0" i="0" u="none" strike="noStrike" cap="none" normalizeH="0" baseline="0" smtClean="0">
                <a:ln>
                  <a:noFill/>
                </a:ln>
                <a:solidFill>
                  <a:schemeClr val="tx1"/>
                </a:solidFill>
                <a:effectLst/>
                <a:ea typeface="Times New Roman" pitchFamily="18" charset="0"/>
                <a:cs typeface="Arial" pitchFamily="34" charset="0"/>
              </a:rPr>
              <a:t>Το νερό αυτό </a:t>
            </a:r>
            <a:r>
              <a:rPr kumimoji="0" lang="el-GR" sz="2400" b="0" i="0" u="none" strike="noStrike" cap="none" normalizeH="0" baseline="0" smtClean="0">
                <a:ln>
                  <a:noFill/>
                </a:ln>
                <a:solidFill>
                  <a:schemeClr val="tx1"/>
                </a:solidFill>
                <a:effectLst/>
                <a:ea typeface="Times New Roman" pitchFamily="18" charset="0"/>
                <a:cs typeface="Arial" pitchFamily="34" charset="0"/>
              </a:rPr>
              <a:t>φτάνει στην</a:t>
            </a:r>
            <a:r>
              <a:rPr kumimoji="0" lang="en-GB" sz="2400" b="0" i="0" u="none" strike="noStrike" cap="none" normalizeH="0" baseline="0" smtClean="0">
                <a:ln>
                  <a:noFill/>
                </a:ln>
                <a:solidFill>
                  <a:schemeClr val="tx1"/>
                </a:solidFill>
                <a:effectLst/>
                <a:ea typeface="Times New Roman" pitchFamily="18" charset="0"/>
                <a:cs typeface="Arial" pitchFamily="34" charset="0"/>
              </a:rPr>
              <a:t> οροφή του σπηλαίου και εξατμίζεται</a:t>
            </a:r>
            <a:r>
              <a:rPr kumimoji="0" lang="el-GR" sz="2400" b="0" i="0" u="none" strike="noStrike" cap="none" normalizeH="0" baseline="0" smtClean="0">
                <a:ln>
                  <a:noFill/>
                </a:ln>
                <a:solidFill>
                  <a:schemeClr val="tx1"/>
                </a:solidFill>
                <a:effectLst/>
                <a:ea typeface="Times New Roman" pitchFamily="18" charset="0"/>
                <a:cs typeface="Arial" pitchFamily="34" charset="0"/>
              </a:rPr>
              <a:t> πριν πέσει (</a:t>
            </a:r>
            <a:r>
              <a:rPr kumimoji="0" lang="en-GB" sz="2400" b="0" i="0" u="none" strike="noStrike" cap="none" normalizeH="0" baseline="0" smtClean="0">
                <a:ln>
                  <a:noFill/>
                </a:ln>
                <a:solidFill>
                  <a:schemeClr val="tx1"/>
                </a:solidFill>
                <a:effectLst/>
                <a:ea typeface="Times New Roman" pitchFamily="18" charset="0"/>
                <a:cs typeface="Arial" pitchFamily="34" charset="0"/>
              </a:rPr>
              <a:t>σταλακτίτης</a:t>
            </a:r>
            <a:r>
              <a:rPr kumimoji="0" lang="el-GR" sz="2400" b="0" i="0" u="none" strike="noStrike" cap="none" normalizeH="0" baseline="0" smtClean="0">
                <a:ln>
                  <a:noFill/>
                </a:ln>
                <a:solidFill>
                  <a:schemeClr val="tx1"/>
                </a:solidFill>
                <a:effectLst/>
                <a:ea typeface="Times New Roman" pitchFamily="18" charset="0"/>
                <a:cs typeface="Arial" pitchFamily="34" charset="0"/>
              </a:rPr>
              <a:t>) </a:t>
            </a:r>
            <a:r>
              <a:rPr kumimoji="0" lang="en-GB" sz="2400" b="0" i="0" u="none" strike="noStrike" cap="none" normalizeH="0" baseline="0" smtClean="0">
                <a:ln>
                  <a:noFill/>
                </a:ln>
                <a:solidFill>
                  <a:schemeClr val="tx1"/>
                </a:solidFill>
                <a:effectLst/>
                <a:ea typeface="Times New Roman" pitchFamily="18" charset="0"/>
                <a:cs typeface="Arial" pitchFamily="34" charset="0"/>
              </a:rPr>
              <a:t> </a:t>
            </a:r>
            <a:endParaRPr kumimoji="0" lang="el-GR" sz="2400" b="0" i="0" u="none" strike="noStrike" cap="none" normalizeH="0" baseline="0" smtClean="0">
              <a:ln>
                <a:noFill/>
              </a:ln>
              <a:solidFill>
                <a:schemeClr val="tx1"/>
              </a:solidFill>
              <a:effectLst/>
              <a:ea typeface="Times New Roman" pitchFamily="18" charset="0"/>
              <a:cs typeface="Arial" pitchFamily="34" charset="0"/>
            </a:endParaRPr>
          </a:p>
          <a:p>
            <a:pPr marL="539750" marR="0" lvl="0" indent="-360363"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2400" b="0" i="0" u="none" strike="noStrike" cap="none" normalizeH="0" baseline="0" smtClean="0">
                <a:ln>
                  <a:noFill/>
                </a:ln>
                <a:solidFill>
                  <a:schemeClr val="tx1"/>
                </a:solidFill>
                <a:effectLst/>
                <a:ea typeface="Times New Roman" pitchFamily="18" charset="0"/>
                <a:cs typeface="Arial" pitchFamily="34" charset="0"/>
              </a:rPr>
              <a:t>Αν προλάβει το νερό και πέσει στο έδαφος και ακολουθήσει εξάτμιση, τότε έχουμε σταλαγμίτη</a:t>
            </a:r>
            <a:r>
              <a:rPr kumimoji="0" lang="el-GR" sz="2400" b="0" i="0" u="none" strike="noStrike" cap="none" normalizeH="0" baseline="0" smtClean="0">
                <a:ln>
                  <a:noFill/>
                </a:ln>
                <a:solidFill>
                  <a:schemeClr val="tx1"/>
                </a:solidFill>
                <a:effectLst/>
                <a:cs typeface="Arial" pitchFamily="34" charset="0"/>
              </a:rPr>
              <a:t> </a:t>
            </a:r>
          </a:p>
        </p:txBody>
      </p:sp>
      <p:pic>
        <p:nvPicPr>
          <p:cNvPr id="74754" name="Picture 2"/>
          <p:cNvPicPr>
            <a:picLocks noChangeAspect="1" noChangeArrowheads="1"/>
          </p:cNvPicPr>
          <p:nvPr/>
        </p:nvPicPr>
        <p:blipFill>
          <a:blip r:embed="rId2" cstate="print"/>
          <a:srcRect/>
          <a:stretch>
            <a:fillRect/>
          </a:stretch>
        </p:blipFill>
        <p:spPr bwMode="auto">
          <a:xfrm>
            <a:off x="0" y="4143380"/>
            <a:ext cx="3619493" cy="2714620"/>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a:srcRect/>
          <a:stretch>
            <a:fillRect/>
          </a:stretch>
        </p:blipFill>
        <p:spPr bwMode="auto">
          <a:xfrm>
            <a:off x="5500694" y="4125520"/>
            <a:ext cx="3643306" cy="2732479"/>
          </a:xfrm>
          <a:prstGeom prst="rect">
            <a:avLst/>
          </a:prstGeom>
          <a:noFill/>
          <a:ln w="9525">
            <a:noFill/>
            <a:miter lim="800000"/>
            <a:headEnd/>
            <a:tailEnd/>
          </a:ln>
          <a:effectLst/>
        </p:spPr>
      </p:pic>
      <p:sp>
        <p:nvSpPr>
          <p:cNvPr id="7" name="Rectangle 6"/>
          <p:cNvSpPr/>
          <p:nvPr/>
        </p:nvSpPr>
        <p:spPr>
          <a:xfrm>
            <a:off x="1142976" y="3357562"/>
            <a:ext cx="6929486" cy="523220"/>
          </a:xfrm>
          <a:prstGeom prst="rect">
            <a:avLst/>
          </a:prstGeom>
        </p:spPr>
        <p:txBody>
          <a:bodyPr wrap="square">
            <a:spAutoFit/>
          </a:bodyPr>
          <a:lstStyle/>
          <a:p>
            <a:pPr lvl="0" algn="ctr" eaLnBrk="0" fontAlgn="base" hangingPunct="0">
              <a:spcBef>
                <a:spcPct val="0"/>
              </a:spcBef>
              <a:spcAft>
                <a:spcPct val="0"/>
              </a:spcAft>
            </a:pPr>
            <a:r>
              <a:rPr lang="en-US" sz="2800" smtClean="0">
                <a:solidFill>
                  <a:prstClr val="black"/>
                </a:solidFill>
                <a:ea typeface="Times New Roman" pitchFamily="18" charset="0"/>
                <a:cs typeface="Arial" pitchFamily="34" charset="0"/>
              </a:rPr>
              <a:t>Ca(HCO</a:t>
            </a:r>
            <a:r>
              <a:rPr lang="en-US" sz="2800" baseline="-30000" smtClean="0">
                <a:solidFill>
                  <a:prstClr val="black"/>
                </a:solidFill>
                <a:ea typeface="Times New Roman" pitchFamily="18" charset="0"/>
                <a:cs typeface="Arial" pitchFamily="34" charset="0"/>
              </a:rPr>
              <a:t>3</a:t>
            </a:r>
            <a:r>
              <a:rPr lang="en-US" sz="2800" smtClean="0">
                <a:solidFill>
                  <a:prstClr val="black"/>
                </a:solidFill>
                <a:ea typeface="Times New Roman" pitchFamily="18" charset="0"/>
                <a:cs typeface="Arial" pitchFamily="34" charset="0"/>
              </a:rPr>
              <a:t>)</a:t>
            </a:r>
            <a:r>
              <a:rPr lang="en-US" sz="2800" baseline="-30000" smtClean="0">
                <a:solidFill>
                  <a:prstClr val="black"/>
                </a:solidFill>
                <a:ea typeface="Times New Roman" pitchFamily="18" charset="0"/>
                <a:cs typeface="Arial" pitchFamily="34" charset="0"/>
              </a:rPr>
              <a:t>2</a:t>
            </a:r>
            <a:r>
              <a:rPr lang="en-US" sz="2800" smtClean="0">
                <a:solidFill>
                  <a:prstClr val="black"/>
                </a:solidFill>
                <a:ea typeface="Times New Roman" pitchFamily="18" charset="0"/>
                <a:cs typeface="Arial" pitchFamily="34" charset="0"/>
              </a:rPr>
              <a:t> (</a:t>
            </a:r>
            <a:r>
              <a:rPr lang="en-US" sz="2800" i="1" smtClean="0">
                <a:solidFill>
                  <a:prstClr val="black"/>
                </a:solidFill>
                <a:ea typeface="Times New Roman" pitchFamily="18" charset="0"/>
                <a:cs typeface="Arial" pitchFamily="34" charset="0"/>
              </a:rPr>
              <a:t>aq</a:t>
            </a:r>
            <a:r>
              <a:rPr lang="en-US" sz="2800" smtClean="0">
                <a:solidFill>
                  <a:prstClr val="black"/>
                </a:solidFill>
                <a:ea typeface="Times New Roman" pitchFamily="18" charset="0"/>
                <a:cs typeface="Arial" pitchFamily="34" charset="0"/>
              </a:rPr>
              <a:t>)</a:t>
            </a:r>
            <a:r>
              <a:rPr lang="el-GR" sz="2800" smtClean="0">
                <a:solidFill>
                  <a:prstClr val="black"/>
                </a:solidFill>
                <a:ea typeface="Times New Roman" pitchFamily="18" charset="0"/>
                <a:cs typeface="Arial" pitchFamily="34" charset="0"/>
                <a:sym typeface="Symbol" pitchFamily="18" charset="2"/>
              </a:rPr>
              <a:t></a:t>
            </a:r>
            <a:r>
              <a:rPr lang="en-US" sz="2800" smtClean="0">
                <a:solidFill>
                  <a:prstClr val="black"/>
                </a:solidFill>
                <a:ea typeface="Times New Roman" pitchFamily="18" charset="0"/>
                <a:cs typeface="Arial" pitchFamily="34" charset="0"/>
              </a:rPr>
              <a:t> CaCO</a:t>
            </a:r>
            <a:r>
              <a:rPr lang="en-US" sz="2800" baseline="-30000" smtClean="0">
                <a:solidFill>
                  <a:prstClr val="black"/>
                </a:solidFill>
                <a:ea typeface="Times New Roman" pitchFamily="18" charset="0"/>
                <a:cs typeface="Arial" pitchFamily="34" charset="0"/>
                <a:sym typeface="Symbol" pitchFamily="18" charset="2"/>
              </a:rPr>
              <a:t>3</a:t>
            </a:r>
            <a:r>
              <a:rPr lang="en-US" sz="2800" smtClean="0">
                <a:solidFill>
                  <a:prstClr val="black"/>
                </a:solidFill>
                <a:ea typeface="Times New Roman" pitchFamily="18" charset="0"/>
                <a:cs typeface="Arial" pitchFamily="34" charset="0"/>
                <a:sym typeface="Symbol" pitchFamily="18" charset="2"/>
              </a:rPr>
              <a:t>(</a:t>
            </a:r>
            <a:r>
              <a:rPr lang="en-US" sz="2800" i="1" smtClean="0">
                <a:solidFill>
                  <a:prstClr val="black"/>
                </a:solidFill>
                <a:ea typeface="Times New Roman" pitchFamily="18" charset="0"/>
                <a:cs typeface="Arial" pitchFamily="34" charset="0"/>
                <a:sym typeface="Symbol" pitchFamily="18" charset="2"/>
              </a:rPr>
              <a:t>s</a:t>
            </a:r>
            <a:r>
              <a:rPr lang="en-US" sz="2800" smtClean="0">
                <a:solidFill>
                  <a:prstClr val="black"/>
                </a:solidFill>
                <a:ea typeface="Times New Roman" pitchFamily="18" charset="0"/>
                <a:cs typeface="Arial" pitchFamily="34" charset="0"/>
                <a:sym typeface="Symbol" pitchFamily="18" charset="2"/>
              </a:rPr>
              <a:t>) +CO</a:t>
            </a:r>
            <a:r>
              <a:rPr lang="en-US" sz="2800" baseline="-30000" smtClean="0">
                <a:solidFill>
                  <a:prstClr val="black"/>
                </a:solidFill>
                <a:ea typeface="Times New Roman" pitchFamily="18" charset="0"/>
                <a:cs typeface="Arial" pitchFamily="34" charset="0"/>
                <a:sym typeface="Symbol" pitchFamily="18" charset="2"/>
              </a:rPr>
              <a:t>2</a:t>
            </a:r>
            <a:r>
              <a:rPr lang="en-US" sz="2800" smtClean="0">
                <a:solidFill>
                  <a:prstClr val="black"/>
                </a:solidFill>
                <a:ea typeface="Times New Roman" pitchFamily="18" charset="0"/>
                <a:cs typeface="Arial" pitchFamily="34" charset="0"/>
                <a:sym typeface="Symbol" pitchFamily="18" charset="2"/>
              </a:rPr>
              <a:t>(</a:t>
            </a:r>
            <a:r>
              <a:rPr lang="en-US" sz="2800" i="1" smtClean="0">
                <a:solidFill>
                  <a:prstClr val="black"/>
                </a:solidFill>
                <a:ea typeface="Times New Roman" pitchFamily="18" charset="0"/>
                <a:cs typeface="Arial" pitchFamily="34" charset="0"/>
                <a:sym typeface="Symbol" pitchFamily="18" charset="2"/>
              </a:rPr>
              <a:t>g</a:t>
            </a:r>
            <a:r>
              <a:rPr lang="en-US" sz="2800" smtClean="0">
                <a:solidFill>
                  <a:prstClr val="black"/>
                </a:solidFill>
                <a:ea typeface="Times New Roman" pitchFamily="18" charset="0"/>
                <a:cs typeface="Arial" pitchFamily="34" charset="0"/>
                <a:sym typeface="Symbol" pitchFamily="18" charset="2"/>
              </a:rPr>
              <a:t>) +H</a:t>
            </a:r>
            <a:r>
              <a:rPr lang="en-US" sz="2800" baseline="-30000" smtClean="0">
                <a:solidFill>
                  <a:prstClr val="black"/>
                </a:solidFill>
                <a:ea typeface="Times New Roman" pitchFamily="18" charset="0"/>
                <a:cs typeface="Arial" pitchFamily="34" charset="0"/>
                <a:sym typeface="Symbol" pitchFamily="18" charset="2"/>
              </a:rPr>
              <a:t>2</a:t>
            </a:r>
            <a:r>
              <a:rPr lang="en-US" sz="2800" smtClean="0">
                <a:solidFill>
                  <a:prstClr val="black"/>
                </a:solidFill>
                <a:ea typeface="Times New Roman" pitchFamily="18" charset="0"/>
                <a:cs typeface="Arial" pitchFamily="34" charset="0"/>
                <a:sym typeface="Symbol" pitchFamily="18" charset="2"/>
              </a:rPr>
              <a:t>O</a:t>
            </a:r>
          </a:p>
        </p:txBody>
      </p:sp>
      <p:sp>
        <p:nvSpPr>
          <p:cNvPr id="9" name="Rectangle 8"/>
          <p:cNvSpPr/>
          <p:nvPr/>
        </p:nvSpPr>
        <p:spPr>
          <a:xfrm>
            <a:off x="2786050" y="142852"/>
            <a:ext cx="3484031" cy="461665"/>
          </a:xfrm>
          <a:prstGeom prst="rect">
            <a:avLst/>
          </a:prstGeom>
        </p:spPr>
        <p:txBody>
          <a:bodyPr wrap="none">
            <a:spAutoFit/>
          </a:bodyPr>
          <a:lstStyle/>
          <a:p>
            <a:pPr lvl="0" algn="ctr"/>
            <a:r>
              <a:rPr lang="el-GR" sz="2400" b="1" u="sng" smtClean="0">
                <a:solidFill>
                  <a:schemeClr val="accent6">
                    <a:lumMod val="75000"/>
                  </a:schemeClr>
                </a:solidFill>
              </a:rPr>
              <a:t>Σταλακτίτες - Σταλαγμίτες</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572</Words>
  <Application>Microsoft Office PowerPoint</Application>
  <PresentationFormat>On-screen Show (4:3)</PresentationFormat>
  <Paragraphs>76</Paragraphs>
  <Slides>10</Slides>
  <Notes>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10</vt:i4>
      </vt:variant>
    </vt:vector>
  </HeadingPairs>
  <TitlesOfParts>
    <vt:vector size="12" baseType="lpstr">
      <vt:lpstr>Office Theme</vt:lpstr>
      <vt:lpstr>Austin</vt:lpstr>
      <vt:lpstr>Χημεία  Α’ Λυκείου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Kostas</dc:creator>
  <cp:lastModifiedBy>Deme</cp:lastModifiedBy>
  <cp:revision>30</cp:revision>
  <dcterms:created xsi:type="dcterms:W3CDTF">2010-07-03T13:24:03Z</dcterms:created>
  <dcterms:modified xsi:type="dcterms:W3CDTF">2025-03-07T15:22:58Z</dcterms:modified>
</cp:coreProperties>
</file>