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3"/>
  </p:notesMasterIdLst>
  <p:sldIdLst>
    <p:sldId id="256" r:id="rId2"/>
    <p:sldId id="258" r:id="rId3"/>
    <p:sldId id="257" r:id="rId4"/>
    <p:sldId id="259" r:id="rId5"/>
    <p:sldId id="262" r:id="rId6"/>
    <p:sldId id="260" r:id="rId7"/>
    <p:sldId id="263" r:id="rId8"/>
    <p:sldId id="264" r:id="rId9"/>
    <p:sldId id="265" r:id="rId10"/>
    <p:sldId id="261"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68F9BC-91E2-40F6-8551-90DE410B199A}" v="9" dt="2023-04-23T17:38:28.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660"/>
  </p:normalViewPr>
  <p:slideViewPr>
    <p:cSldViewPr>
      <p:cViewPr>
        <p:scale>
          <a:sx n="75" d="100"/>
          <a:sy n="75" d="100"/>
        </p:scale>
        <p:origin x="-1248" y="-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a Goutzioupa" userId="7c5cd45b0a40ad50" providerId="LiveId" clId="{7768F9BC-91E2-40F6-8551-90DE410B199A}"/>
    <pc:docChg chg="undo custSel addSld modSld">
      <pc:chgData name="Nadia Goutzioupa" userId="7c5cd45b0a40ad50" providerId="LiveId" clId="{7768F9BC-91E2-40F6-8551-90DE410B199A}" dt="2023-04-23T17:50:13.749" v="1331" actId="1076"/>
      <pc:docMkLst>
        <pc:docMk/>
      </pc:docMkLst>
      <pc:sldChg chg="delSp modSp mod">
        <pc:chgData name="Nadia Goutzioupa" userId="7c5cd45b0a40ad50" providerId="LiveId" clId="{7768F9BC-91E2-40F6-8551-90DE410B199A}" dt="2023-04-23T17:46:51.239" v="1280" actId="1076"/>
        <pc:sldMkLst>
          <pc:docMk/>
          <pc:sldMk cId="3503420287" sldId="256"/>
        </pc:sldMkLst>
        <pc:spChg chg="mod">
          <ac:chgData name="Nadia Goutzioupa" userId="7c5cd45b0a40ad50" providerId="LiveId" clId="{7768F9BC-91E2-40F6-8551-90DE410B199A}" dt="2023-04-23T17:46:51.239" v="1280" actId="1076"/>
          <ac:spMkLst>
            <pc:docMk/>
            <pc:sldMk cId="3503420287" sldId="256"/>
            <ac:spMk id="2" creationId="{00000000-0000-0000-0000-000000000000}"/>
          </ac:spMkLst>
        </pc:spChg>
        <pc:spChg chg="del">
          <ac:chgData name="Nadia Goutzioupa" userId="7c5cd45b0a40ad50" providerId="LiveId" clId="{7768F9BC-91E2-40F6-8551-90DE410B199A}" dt="2023-04-17T18:13:25.495" v="574" actId="21"/>
          <ac:spMkLst>
            <pc:docMk/>
            <pc:sldMk cId="3503420287" sldId="256"/>
            <ac:spMk id="3" creationId="{00000000-0000-0000-0000-000000000000}"/>
          </ac:spMkLst>
        </pc:spChg>
      </pc:sldChg>
      <pc:sldChg chg="modSp mod">
        <pc:chgData name="Nadia Goutzioupa" userId="7c5cd45b0a40ad50" providerId="LiveId" clId="{7768F9BC-91E2-40F6-8551-90DE410B199A}" dt="2023-04-17T18:10:27.963" v="520" actId="1076"/>
        <pc:sldMkLst>
          <pc:docMk/>
          <pc:sldMk cId="3457375282" sldId="257"/>
        </pc:sldMkLst>
        <pc:spChg chg="mod">
          <ac:chgData name="Nadia Goutzioupa" userId="7c5cd45b0a40ad50" providerId="LiveId" clId="{7768F9BC-91E2-40F6-8551-90DE410B199A}" dt="2023-04-17T18:01:06.661" v="227" actId="1076"/>
          <ac:spMkLst>
            <pc:docMk/>
            <pc:sldMk cId="3457375282" sldId="257"/>
            <ac:spMk id="2" creationId="{00000000-0000-0000-0000-000000000000}"/>
          </ac:spMkLst>
        </pc:spChg>
        <pc:spChg chg="mod">
          <ac:chgData name="Nadia Goutzioupa" userId="7c5cd45b0a40ad50" providerId="LiveId" clId="{7768F9BC-91E2-40F6-8551-90DE410B199A}" dt="2023-04-17T18:10:27.963" v="520" actId="1076"/>
          <ac:spMkLst>
            <pc:docMk/>
            <pc:sldMk cId="3457375282" sldId="257"/>
            <ac:spMk id="3" creationId="{00000000-0000-0000-0000-000000000000}"/>
          </ac:spMkLst>
        </pc:spChg>
      </pc:sldChg>
      <pc:sldChg chg="modSp mod">
        <pc:chgData name="Nadia Goutzioupa" userId="7c5cd45b0a40ad50" providerId="LiveId" clId="{7768F9BC-91E2-40F6-8551-90DE410B199A}" dt="2023-04-17T18:00:34.065" v="224" actId="20577"/>
        <pc:sldMkLst>
          <pc:docMk/>
          <pc:sldMk cId="3700038496" sldId="258"/>
        </pc:sldMkLst>
        <pc:spChg chg="mod">
          <ac:chgData name="Nadia Goutzioupa" userId="7c5cd45b0a40ad50" providerId="LiveId" clId="{7768F9BC-91E2-40F6-8551-90DE410B199A}" dt="2023-04-17T18:00:14.286" v="219" actId="1076"/>
          <ac:spMkLst>
            <pc:docMk/>
            <pc:sldMk cId="3700038496" sldId="258"/>
            <ac:spMk id="2" creationId="{00000000-0000-0000-0000-000000000000}"/>
          </ac:spMkLst>
        </pc:spChg>
        <pc:spChg chg="mod">
          <ac:chgData name="Nadia Goutzioupa" userId="7c5cd45b0a40ad50" providerId="LiveId" clId="{7768F9BC-91E2-40F6-8551-90DE410B199A}" dt="2023-04-17T18:00:34.065" v="224" actId="20577"/>
          <ac:spMkLst>
            <pc:docMk/>
            <pc:sldMk cId="3700038496" sldId="258"/>
            <ac:spMk id="3" creationId="{00000000-0000-0000-0000-000000000000}"/>
          </ac:spMkLst>
        </pc:spChg>
      </pc:sldChg>
      <pc:sldChg chg="addSp modSp mod">
        <pc:chgData name="Nadia Goutzioupa" userId="7c5cd45b0a40ad50" providerId="LiveId" clId="{7768F9BC-91E2-40F6-8551-90DE410B199A}" dt="2023-04-23T17:46:44.356" v="1279" actId="1076"/>
        <pc:sldMkLst>
          <pc:docMk/>
          <pc:sldMk cId="2271506026" sldId="259"/>
        </pc:sldMkLst>
        <pc:spChg chg="mod">
          <ac:chgData name="Nadia Goutzioupa" userId="7c5cd45b0a40ad50" providerId="LiveId" clId="{7768F9BC-91E2-40F6-8551-90DE410B199A}" dt="2023-04-23T17:38:50.561" v="1168" actId="1076"/>
          <ac:spMkLst>
            <pc:docMk/>
            <pc:sldMk cId="2271506026" sldId="259"/>
            <ac:spMk id="2" creationId="{00000000-0000-0000-0000-000000000000}"/>
          </ac:spMkLst>
        </pc:spChg>
        <pc:spChg chg="mod">
          <ac:chgData name="Nadia Goutzioupa" userId="7c5cd45b0a40ad50" providerId="LiveId" clId="{7768F9BC-91E2-40F6-8551-90DE410B199A}" dt="2023-04-23T17:46:44.356" v="1279" actId="1076"/>
          <ac:spMkLst>
            <pc:docMk/>
            <pc:sldMk cId="2271506026" sldId="259"/>
            <ac:spMk id="3" creationId="{00000000-0000-0000-0000-000000000000}"/>
          </ac:spMkLst>
        </pc:spChg>
        <pc:picChg chg="add mod">
          <ac:chgData name="Nadia Goutzioupa" userId="7c5cd45b0a40ad50" providerId="LiveId" clId="{7768F9BC-91E2-40F6-8551-90DE410B199A}" dt="2023-04-23T17:38:31.212" v="1165" actId="1076"/>
          <ac:picMkLst>
            <pc:docMk/>
            <pc:sldMk cId="2271506026" sldId="259"/>
            <ac:picMk id="4" creationId="{B894F895-4CCB-A605-F525-6F5B6B6A7B1A}"/>
          </ac:picMkLst>
        </pc:picChg>
      </pc:sldChg>
      <pc:sldChg chg="addSp delSp modSp mod">
        <pc:chgData name="Nadia Goutzioupa" userId="7c5cd45b0a40ad50" providerId="LiveId" clId="{7768F9BC-91E2-40F6-8551-90DE410B199A}" dt="2023-04-23T17:39:09.709" v="1170" actId="1076"/>
        <pc:sldMkLst>
          <pc:docMk/>
          <pc:sldMk cId="1167662117" sldId="260"/>
        </pc:sldMkLst>
        <pc:spChg chg="mod">
          <ac:chgData name="Nadia Goutzioupa" userId="7c5cd45b0a40ad50" providerId="LiveId" clId="{7768F9BC-91E2-40F6-8551-90DE410B199A}" dt="2023-04-23T17:19:46.713" v="1020" actId="27636"/>
          <ac:spMkLst>
            <pc:docMk/>
            <pc:sldMk cId="1167662117" sldId="260"/>
            <ac:spMk id="2" creationId="{00000000-0000-0000-0000-000000000000}"/>
          </ac:spMkLst>
        </pc:spChg>
        <pc:spChg chg="mod">
          <ac:chgData name="Nadia Goutzioupa" userId="7c5cd45b0a40ad50" providerId="LiveId" clId="{7768F9BC-91E2-40F6-8551-90DE410B199A}" dt="2023-04-23T17:30:42.497" v="1072" actId="20577"/>
          <ac:spMkLst>
            <pc:docMk/>
            <pc:sldMk cId="1167662117" sldId="260"/>
            <ac:spMk id="3" creationId="{00000000-0000-0000-0000-000000000000}"/>
          </ac:spMkLst>
        </pc:spChg>
        <pc:spChg chg="add mod">
          <ac:chgData name="Nadia Goutzioupa" userId="7c5cd45b0a40ad50" providerId="LiveId" clId="{7768F9BC-91E2-40F6-8551-90DE410B199A}" dt="2023-04-23T17:39:05.557" v="1169" actId="1076"/>
          <ac:spMkLst>
            <pc:docMk/>
            <pc:sldMk cId="1167662117" sldId="260"/>
            <ac:spMk id="6" creationId="{7C1D7F5F-DF54-6E99-4141-3C9472E57682}"/>
          </ac:spMkLst>
        </pc:spChg>
        <pc:picChg chg="add mod">
          <ac:chgData name="Nadia Goutzioupa" userId="7c5cd45b0a40ad50" providerId="LiveId" clId="{7768F9BC-91E2-40F6-8551-90DE410B199A}" dt="2023-04-23T17:39:09.709" v="1170" actId="1076"/>
          <ac:picMkLst>
            <pc:docMk/>
            <pc:sldMk cId="1167662117" sldId="260"/>
            <ac:picMk id="4" creationId="{22F9CEAE-5EB9-DC9B-6B52-E50539630D24}"/>
          </ac:picMkLst>
        </pc:picChg>
        <pc:picChg chg="add del mod">
          <ac:chgData name="Nadia Goutzioupa" userId="7c5cd45b0a40ad50" providerId="LiveId" clId="{7768F9BC-91E2-40F6-8551-90DE410B199A}" dt="2023-04-23T17:38:24.134" v="1163" actId="21"/>
          <ac:picMkLst>
            <pc:docMk/>
            <pc:sldMk cId="1167662117" sldId="260"/>
            <ac:picMk id="7" creationId="{F3104E8A-E21D-B0F2-4097-0AD895DBB281}"/>
          </ac:picMkLst>
        </pc:picChg>
      </pc:sldChg>
      <pc:sldChg chg="addSp delSp modSp new mod">
        <pc:chgData name="Nadia Goutzioupa" userId="7c5cd45b0a40ad50" providerId="LiveId" clId="{7768F9BC-91E2-40F6-8551-90DE410B199A}" dt="2023-04-23T17:50:13.749" v="1331" actId="1076"/>
        <pc:sldMkLst>
          <pc:docMk/>
          <pc:sldMk cId="2958276590" sldId="261"/>
        </pc:sldMkLst>
        <pc:spChg chg="del">
          <ac:chgData name="Nadia Goutzioupa" userId="7c5cd45b0a40ad50" providerId="LiveId" clId="{7768F9BC-91E2-40F6-8551-90DE410B199A}" dt="2023-04-17T17:53:13.803" v="6" actId="21"/>
          <ac:spMkLst>
            <pc:docMk/>
            <pc:sldMk cId="2958276590" sldId="261"/>
            <ac:spMk id="2" creationId="{427ECDBC-DE5B-D41F-3F2C-D6628C492B73}"/>
          </ac:spMkLst>
        </pc:spChg>
        <pc:spChg chg="mod">
          <ac:chgData name="Nadia Goutzioupa" userId="7c5cd45b0a40ad50" providerId="LiveId" clId="{7768F9BC-91E2-40F6-8551-90DE410B199A}" dt="2023-04-23T17:50:13.749" v="1331" actId="1076"/>
          <ac:spMkLst>
            <pc:docMk/>
            <pc:sldMk cId="2958276590" sldId="261"/>
            <ac:spMk id="3" creationId="{8006C9CF-9510-36FC-AEB6-F002622B72FD}"/>
          </ac:spMkLst>
        </pc:spChg>
        <pc:spChg chg="add mod">
          <ac:chgData name="Nadia Goutzioupa" userId="7c5cd45b0a40ad50" providerId="LiveId" clId="{7768F9BC-91E2-40F6-8551-90DE410B199A}" dt="2023-04-23T17:49:41.438" v="1328" actId="1076"/>
          <ac:spMkLst>
            <pc:docMk/>
            <pc:sldMk cId="2958276590" sldId="261"/>
            <ac:spMk id="4" creationId="{8C68CEF1-102E-C742-2200-80DEB52C960E}"/>
          </ac:spMkLst>
        </pc:spChg>
      </pc:sldChg>
      <pc:sldChg chg="modSp new mod">
        <pc:chgData name="Nadia Goutzioupa" userId="7c5cd45b0a40ad50" providerId="LiveId" clId="{7768F9BC-91E2-40F6-8551-90DE410B199A}" dt="2023-04-23T17:49:12.612" v="1325" actId="20577"/>
        <pc:sldMkLst>
          <pc:docMk/>
          <pc:sldMk cId="3690734535" sldId="262"/>
        </pc:sldMkLst>
        <pc:spChg chg="mod">
          <ac:chgData name="Nadia Goutzioupa" userId="7c5cd45b0a40ad50" providerId="LiveId" clId="{7768F9BC-91E2-40F6-8551-90DE410B199A}" dt="2023-04-23T17:49:12.612" v="1325" actId="20577"/>
          <ac:spMkLst>
            <pc:docMk/>
            <pc:sldMk cId="3690734535" sldId="262"/>
            <ac:spMk id="2" creationId="{809EE42B-F23A-FD36-C448-5F9E6F76B5AD}"/>
          </ac:spMkLst>
        </pc:spChg>
        <pc:spChg chg="mod">
          <ac:chgData name="Nadia Goutzioupa" userId="7c5cd45b0a40ad50" providerId="LiveId" clId="{7768F9BC-91E2-40F6-8551-90DE410B199A}" dt="2023-04-23T17:45:43.584" v="1269" actId="20577"/>
          <ac:spMkLst>
            <pc:docMk/>
            <pc:sldMk cId="3690734535" sldId="262"/>
            <ac:spMk id="3" creationId="{8845A1B5-3523-242E-016C-01F934F8D2A8}"/>
          </ac:spMkLst>
        </pc:spChg>
      </pc:sldChg>
      <pc:sldChg chg="addSp delSp modSp add mod">
        <pc:chgData name="Nadia Goutzioupa" userId="7c5cd45b0a40ad50" providerId="LiveId" clId="{7768F9BC-91E2-40F6-8551-90DE410B199A}" dt="2023-04-23T17:49:33.004" v="1327" actId="1076"/>
        <pc:sldMkLst>
          <pc:docMk/>
          <pc:sldMk cId="3043011797" sldId="263"/>
        </pc:sldMkLst>
        <pc:spChg chg="mod">
          <ac:chgData name="Nadia Goutzioupa" userId="7c5cd45b0a40ad50" providerId="LiveId" clId="{7768F9BC-91E2-40F6-8551-90DE410B199A}" dt="2023-04-23T17:39:59.223" v="1178" actId="1076"/>
          <ac:spMkLst>
            <pc:docMk/>
            <pc:sldMk cId="3043011797" sldId="263"/>
            <ac:spMk id="2" creationId="{00000000-0000-0000-0000-000000000000}"/>
          </ac:spMkLst>
        </pc:spChg>
        <pc:spChg chg="mod">
          <ac:chgData name="Nadia Goutzioupa" userId="7c5cd45b0a40ad50" providerId="LiveId" clId="{7768F9BC-91E2-40F6-8551-90DE410B199A}" dt="2023-04-23T17:40:34.077" v="1193" actId="20577"/>
          <ac:spMkLst>
            <pc:docMk/>
            <pc:sldMk cId="3043011797" sldId="263"/>
            <ac:spMk id="3" creationId="{00000000-0000-0000-0000-000000000000}"/>
          </ac:spMkLst>
        </pc:spChg>
        <pc:picChg chg="add del mod">
          <ac:chgData name="Nadia Goutzioupa" userId="7c5cd45b0a40ad50" providerId="LiveId" clId="{7768F9BC-91E2-40F6-8551-90DE410B199A}" dt="2023-04-23T17:37:18.442" v="1149" actId="21"/>
          <ac:picMkLst>
            <pc:docMk/>
            <pc:sldMk cId="3043011797" sldId="263"/>
            <ac:picMk id="4" creationId="{72052757-2421-AE97-7B68-F6E6FE9C18F7}"/>
          </ac:picMkLst>
        </pc:picChg>
        <pc:picChg chg="add mod modCrop">
          <ac:chgData name="Nadia Goutzioupa" userId="7c5cd45b0a40ad50" providerId="LiveId" clId="{7768F9BC-91E2-40F6-8551-90DE410B199A}" dt="2023-04-23T17:49:33.004" v="1327" actId="1076"/>
          <ac:picMkLst>
            <pc:docMk/>
            <pc:sldMk cId="3043011797" sldId="263"/>
            <ac:picMk id="5" creationId="{87C5E2C2-3965-1F30-FB62-628EE35FCDC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C7513-DB01-414D-9B62-13E6A229F691}" type="datetimeFigureOut">
              <a:rPr lang="el-GR" smtClean="0"/>
              <a:pPr/>
              <a:t>5/5/2023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D91BBC-3D0C-44D3-A210-98070001511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200" dirty="0"/>
          </a:p>
        </p:txBody>
      </p:sp>
      <p:sp>
        <p:nvSpPr>
          <p:cNvPr id="4" name="3 - Θέση αριθμού διαφάνειας"/>
          <p:cNvSpPr>
            <a:spLocks noGrp="1"/>
          </p:cNvSpPr>
          <p:nvPr>
            <p:ph type="sldNum" sz="quarter" idx="10"/>
          </p:nvPr>
        </p:nvSpPr>
        <p:spPr/>
        <p:txBody>
          <a:bodyPr/>
          <a:lstStyle/>
          <a:p>
            <a:fld id="{9BD91BBC-3D0C-44D3-A210-980700015113}" type="slidenum">
              <a:rPr lang="el-GR" smtClean="0"/>
              <a:pPr/>
              <a:t>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C6D3C460-A7BE-4B6E-91E2-BF8A1F2EA6FC}" type="datetimeFigureOut">
              <a:rPr lang="en-US" smtClean="0"/>
              <a:pPr/>
              <a:t>5/5/2023</a:t>
            </a:fld>
            <a:endParaRPr lang="en-US"/>
          </a:p>
        </p:txBody>
      </p:sp>
      <p:sp>
        <p:nvSpPr>
          <p:cNvPr id="20" name="19 - Θέση υποσέλιδου"/>
          <p:cNvSpPr>
            <a:spLocks noGrp="1"/>
          </p:cNvSpPr>
          <p:nvPr>
            <p:ph type="ftr" sz="quarter" idx="11"/>
          </p:nvPr>
        </p:nvSpPr>
        <p:spPr/>
        <p:txBody>
          <a:bodyPr/>
          <a:lstStyle>
            <a:extLst/>
          </a:lstStyle>
          <a:p>
            <a:endParaRPr lang="en-US"/>
          </a:p>
        </p:txBody>
      </p:sp>
      <p:sp>
        <p:nvSpPr>
          <p:cNvPr id="10" name="9 - Θέση αριθμού διαφάνειας"/>
          <p:cNvSpPr>
            <a:spLocks noGrp="1"/>
          </p:cNvSpPr>
          <p:nvPr>
            <p:ph type="sldNum" sz="quarter" idx="12"/>
          </p:nvPr>
        </p:nvSpPr>
        <p:spPr/>
        <p:txBody>
          <a:bodyPr/>
          <a:lstStyle>
            <a:extLst/>
          </a:lstStyle>
          <a:p>
            <a:fld id="{40F2D9FC-EB8D-4474-B442-2484CB1F74BA}" type="slidenum">
              <a:rPr lang="en-US" smtClean="0"/>
              <a:pPr/>
              <a:t>‹#›</a:t>
            </a:fld>
            <a:endParaRPr lang="en-US"/>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6D3C460-A7BE-4B6E-91E2-BF8A1F2EA6FC}" type="datetimeFigureOut">
              <a:rPr lang="en-US" smtClean="0"/>
              <a:pPr/>
              <a:t>5/5/2023</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40F2D9FC-EB8D-4474-B442-2484CB1F74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6D3C460-A7BE-4B6E-91E2-BF8A1F2EA6FC}" type="datetimeFigureOut">
              <a:rPr lang="en-US" smtClean="0"/>
              <a:pPr/>
              <a:t>5/5/2023</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40F2D9FC-EB8D-4474-B442-2484CB1F74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6D3C460-A7BE-4B6E-91E2-BF8A1F2EA6FC}" type="datetimeFigureOut">
              <a:rPr lang="en-US" smtClean="0"/>
              <a:pPr/>
              <a:t>5/5/2023</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40F2D9FC-EB8D-4474-B442-2484CB1F74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C6D3C460-A7BE-4B6E-91E2-BF8A1F2EA6FC}" type="datetimeFigureOut">
              <a:rPr lang="en-US" smtClean="0"/>
              <a:pPr/>
              <a:t>5/5/2023</a:t>
            </a:fld>
            <a:endParaRPr lang="en-US"/>
          </a:p>
        </p:txBody>
      </p:sp>
      <p:sp>
        <p:nvSpPr>
          <p:cNvPr id="5" name="4 - Θέση υποσέλιδου"/>
          <p:cNvSpPr>
            <a:spLocks noGrp="1"/>
          </p:cNvSpPr>
          <p:nvPr>
            <p:ph type="ftr" sz="quarter" idx="11"/>
          </p:nvPr>
        </p:nvSpPr>
        <p:spPr/>
        <p:txBody>
          <a:bodyPr/>
          <a:lstStyle>
            <a:extLst/>
          </a:lstStyle>
          <a:p>
            <a:endParaRPr lang="en-US"/>
          </a:p>
        </p:txBody>
      </p:sp>
      <p:sp>
        <p:nvSpPr>
          <p:cNvPr id="6" name="5 - Θέση αριθμού διαφάνειας"/>
          <p:cNvSpPr>
            <a:spLocks noGrp="1"/>
          </p:cNvSpPr>
          <p:nvPr>
            <p:ph type="sldNum" sz="quarter" idx="12"/>
          </p:nvPr>
        </p:nvSpPr>
        <p:spPr/>
        <p:txBody>
          <a:bodyPr/>
          <a:lstStyle>
            <a:extLst/>
          </a:lstStyle>
          <a:p>
            <a:fld id="{40F2D9FC-EB8D-4474-B442-2484CB1F74BA}" type="slidenum">
              <a:rPr lang="en-US" smtClean="0"/>
              <a:pPr/>
              <a:t>‹#›</a:t>
            </a:fld>
            <a:endParaRPr lang="en-US"/>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6D3C460-A7BE-4B6E-91E2-BF8A1F2EA6FC}" type="datetimeFigureOut">
              <a:rPr lang="en-US" smtClean="0"/>
              <a:pPr/>
              <a:t>5/5/2023</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40F2D9FC-EB8D-4474-B442-2484CB1F74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6D3C460-A7BE-4B6E-91E2-BF8A1F2EA6FC}" type="datetimeFigureOut">
              <a:rPr lang="en-US" smtClean="0"/>
              <a:pPr/>
              <a:t>5/5/2023</a:t>
            </a:fld>
            <a:endParaRPr lang="en-US"/>
          </a:p>
        </p:txBody>
      </p:sp>
      <p:sp>
        <p:nvSpPr>
          <p:cNvPr id="8" name="7 - Θέση υποσέλιδου"/>
          <p:cNvSpPr>
            <a:spLocks noGrp="1"/>
          </p:cNvSpPr>
          <p:nvPr>
            <p:ph type="ftr" sz="quarter" idx="11"/>
          </p:nvPr>
        </p:nvSpPr>
        <p:spPr/>
        <p:txBody>
          <a:bodyPr/>
          <a:lstStyle>
            <a:extLst/>
          </a:lstStyle>
          <a:p>
            <a:endParaRPr lang="en-US"/>
          </a:p>
        </p:txBody>
      </p:sp>
      <p:sp>
        <p:nvSpPr>
          <p:cNvPr id="9" name="8 - Θέση αριθμού διαφάνειας"/>
          <p:cNvSpPr>
            <a:spLocks noGrp="1"/>
          </p:cNvSpPr>
          <p:nvPr>
            <p:ph type="sldNum" sz="quarter" idx="12"/>
          </p:nvPr>
        </p:nvSpPr>
        <p:spPr/>
        <p:txBody>
          <a:bodyPr/>
          <a:lstStyle>
            <a:extLst/>
          </a:lstStyle>
          <a:p>
            <a:fld id="{40F2D9FC-EB8D-4474-B442-2484CB1F74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C6D3C460-A7BE-4B6E-91E2-BF8A1F2EA6FC}" type="datetimeFigureOut">
              <a:rPr lang="en-US" smtClean="0"/>
              <a:pPr/>
              <a:t>5/5/2023</a:t>
            </a:fld>
            <a:endParaRPr lang="en-US"/>
          </a:p>
        </p:txBody>
      </p:sp>
      <p:sp>
        <p:nvSpPr>
          <p:cNvPr id="4" name="3 - Θέση υποσέλιδου"/>
          <p:cNvSpPr>
            <a:spLocks noGrp="1"/>
          </p:cNvSpPr>
          <p:nvPr>
            <p:ph type="ftr" sz="quarter" idx="11"/>
          </p:nvPr>
        </p:nvSpPr>
        <p:spPr/>
        <p:txBody>
          <a:bodyPr/>
          <a:lstStyle>
            <a:extLst/>
          </a:lstStyle>
          <a:p>
            <a:endParaRPr lang="en-US"/>
          </a:p>
        </p:txBody>
      </p:sp>
      <p:sp>
        <p:nvSpPr>
          <p:cNvPr id="5" name="4 - Θέση αριθμού διαφάνειας"/>
          <p:cNvSpPr>
            <a:spLocks noGrp="1"/>
          </p:cNvSpPr>
          <p:nvPr>
            <p:ph type="sldNum" sz="quarter" idx="12"/>
          </p:nvPr>
        </p:nvSpPr>
        <p:spPr/>
        <p:txBody>
          <a:bodyPr/>
          <a:lstStyle>
            <a:extLst/>
          </a:lstStyle>
          <a:p>
            <a:fld id="{40F2D9FC-EB8D-4474-B442-2484CB1F74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C6D3C460-A7BE-4B6E-91E2-BF8A1F2EA6FC}" type="datetimeFigureOut">
              <a:rPr lang="en-US" smtClean="0"/>
              <a:pPr/>
              <a:t>5/5/2023</a:t>
            </a:fld>
            <a:endParaRPr lang="en-US"/>
          </a:p>
        </p:txBody>
      </p:sp>
      <p:sp>
        <p:nvSpPr>
          <p:cNvPr id="3" name="2 - Θέση υποσέλιδου"/>
          <p:cNvSpPr>
            <a:spLocks noGrp="1"/>
          </p:cNvSpPr>
          <p:nvPr>
            <p:ph type="ftr" sz="quarter" idx="11"/>
          </p:nvPr>
        </p:nvSpPr>
        <p:spPr/>
        <p:txBody>
          <a:bodyPr/>
          <a:lstStyle>
            <a:extLst/>
          </a:lstStyle>
          <a:p>
            <a:endParaRPr lang="en-US"/>
          </a:p>
        </p:txBody>
      </p:sp>
      <p:sp>
        <p:nvSpPr>
          <p:cNvPr id="4" name="3 - Θέση αριθμού διαφάνειας"/>
          <p:cNvSpPr>
            <a:spLocks noGrp="1"/>
          </p:cNvSpPr>
          <p:nvPr>
            <p:ph type="sldNum" sz="quarter" idx="12"/>
          </p:nvPr>
        </p:nvSpPr>
        <p:spPr/>
        <p:txBody>
          <a:bodyPr/>
          <a:lstStyle>
            <a:extLst/>
          </a:lstStyle>
          <a:p>
            <a:fld id="{40F2D9FC-EB8D-4474-B442-2484CB1F74BA}" type="slidenum">
              <a:rPr lang="en-US" smtClean="0"/>
              <a:pPr/>
              <a:t>‹#›</a:t>
            </a:fld>
            <a:endParaRPr lang="en-US"/>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6D3C460-A7BE-4B6E-91E2-BF8A1F2EA6FC}" type="datetimeFigureOut">
              <a:rPr lang="en-US" smtClean="0"/>
              <a:pPr/>
              <a:t>5/5/2023</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40F2D9FC-EB8D-4474-B442-2484CB1F74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C6D3C460-A7BE-4B6E-91E2-BF8A1F2EA6FC}" type="datetimeFigureOut">
              <a:rPr lang="en-US" smtClean="0"/>
              <a:pPr/>
              <a:t>5/5/2023</a:t>
            </a:fld>
            <a:endParaRPr lang="en-US"/>
          </a:p>
        </p:txBody>
      </p:sp>
      <p:sp>
        <p:nvSpPr>
          <p:cNvPr id="6" name="5 - Θέση υποσέλιδου"/>
          <p:cNvSpPr>
            <a:spLocks noGrp="1"/>
          </p:cNvSpPr>
          <p:nvPr>
            <p:ph type="ftr" sz="quarter" idx="11"/>
          </p:nvPr>
        </p:nvSpPr>
        <p:spPr/>
        <p:txBody>
          <a:bodyPr/>
          <a:lstStyle>
            <a:extLst/>
          </a:lstStyle>
          <a:p>
            <a:endParaRPr lang="en-US"/>
          </a:p>
        </p:txBody>
      </p:sp>
      <p:sp>
        <p:nvSpPr>
          <p:cNvPr id="7" name="6 - Θέση αριθμού διαφάνειας"/>
          <p:cNvSpPr>
            <a:spLocks noGrp="1"/>
          </p:cNvSpPr>
          <p:nvPr>
            <p:ph type="sldNum" sz="quarter" idx="12"/>
          </p:nvPr>
        </p:nvSpPr>
        <p:spPr/>
        <p:txBody>
          <a:bodyPr/>
          <a:lstStyle>
            <a:extLst/>
          </a:lstStyle>
          <a:p>
            <a:fld id="{40F2D9FC-EB8D-4474-B442-2484CB1F74BA}" type="slidenum">
              <a:rPr lang="en-US" smtClean="0"/>
              <a:pPr/>
              <a:t>‹#›</a:t>
            </a:fld>
            <a:endParaRPr lang="en-US"/>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6D3C460-A7BE-4B6E-91E2-BF8A1F2EA6FC}" type="datetimeFigureOut">
              <a:rPr lang="en-US" smtClean="0"/>
              <a:pPr/>
              <a:t>5/5/2023</a:t>
            </a:fld>
            <a:endParaRPr lang="en-US"/>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0F2D9FC-EB8D-4474-B442-2484CB1F74BA}" type="slidenum">
              <a:rPr lang="en-US" smtClean="0"/>
              <a:pPr/>
              <a:t>‹#›</a:t>
            </a:fld>
            <a:endParaRPr lang="en-US"/>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gdoo.gr/erevna/rakosyllektika/o-iakovos-kampanellis-gia-ton-miki-kai-to-thryliko-maoutxaouzen" TargetMode="External"/><Relationship Id="rId7" Type="http://schemas.openxmlformats.org/officeDocument/2006/relationships/hyperlink" Target="http://www.kambanellis.gr/"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www.sansimera.gr/biographies/2166" TargetMode="External"/><Relationship Id="rId5" Type="http://schemas.openxmlformats.org/officeDocument/2006/relationships/hyperlink" Target="https://www.ertnews.gr/eidiseis/politismos/mikis-theodorakis-iakovos-kampanellis-to-mauthausen-ermineymeno-apo-andriki-foni-amp-violontselo" TargetMode="External"/><Relationship Id="rId4" Type="http://schemas.openxmlformats.org/officeDocument/2006/relationships/hyperlink" Target="http://www.ogdoo.gr/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16" y="357166"/>
            <a:ext cx="8998768" cy="1714513"/>
          </a:xfrm>
        </p:spPr>
        <p:txBody>
          <a:bodyPr>
            <a:normAutofit/>
          </a:bodyPr>
          <a:lstStyle/>
          <a:p>
            <a:r>
              <a:rPr lang="el-GR" sz="6000" dirty="0" smtClean="0">
                <a:solidFill>
                  <a:schemeClr val="tx1"/>
                </a:solidFill>
                <a:latin typeface="Arial Black" pitchFamily="34" charset="0"/>
              </a:rPr>
              <a:t>      </a:t>
            </a:r>
            <a:r>
              <a:rPr lang="el-GR" sz="5400" b="1" dirty="0" smtClean="0">
                <a:solidFill>
                  <a:schemeClr val="tx1"/>
                </a:solidFill>
                <a:ea typeface="Cambria" pitchFamily="18" charset="0"/>
              </a:rPr>
              <a:t>Μαουτχάουζεν</a:t>
            </a:r>
            <a:endParaRPr lang="en-US" sz="5400" b="1" dirty="0">
              <a:solidFill>
                <a:schemeClr val="tx1"/>
              </a:solidFill>
              <a:ea typeface="Cambria" pitchFamily="18" charset="0"/>
            </a:endParaRPr>
          </a:p>
        </p:txBody>
      </p:sp>
      <p:pic>
        <p:nvPicPr>
          <p:cNvPr id="3" name="2 - Εικόνα" descr="Μαουτχάουζεν: Το κολαστήριο στρατόπεδο – συγκέντρωσης των Ναζί"/>
          <p:cNvPicPr/>
          <p:nvPr/>
        </p:nvPicPr>
        <p:blipFill>
          <a:blip r:embed="rId2"/>
          <a:srcRect/>
          <a:stretch>
            <a:fillRect/>
          </a:stretch>
        </p:blipFill>
        <p:spPr bwMode="auto">
          <a:xfrm>
            <a:off x="1643042" y="2071678"/>
            <a:ext cx="5929354" cy="3643338"/>
          </a:xfrm>
          <a:prstGeom prst="rect">
            <a:avLst/>
          </a:prstGeom>
          <a:noFill/>
          <a:ln w="9525">
            <a:noFill/>
            <a:miter lim="800000"/>
            <a:headEnd/>
            <a:tailEnd/>
          </a:ln>
        </p:spPr>
      </p:pic>
    </p:spTree>
    <p:extLst>
      <p:ext uri="{BB962C8B-B14F-4D97-AF65-F5344CB8AC3E}">
        <p14:creationId xmlns:p14="http://schemas.microsoft.com/office/powerpoint/2010/main" xmlns="" val="350342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C68CEF1-102E-C742-2200-80DEB52C960E}"/>
              </a:ext>
            </a:extLst>
          </p:cNvPr>
          <p:cNvSpPr>
            <a:spLocks noGrp="1"/>
          </p:cNvSpPr>
          <p:nvPr>
            <p:ph type="title"/>
          </p:nvPr>
        </p:nvSpPr>
        <p:spPr>
          <a:xfrm>
            <a:off x="457200" y="357166"/>
            <a:ext cx="8258204" cy="857270"/>
          </a:xfrm>
        </p:spPr>
        <p:txBody>
          <a:bodyPr>
            <a:normAutofit/>
          </a:bodyPr>
          <a:lstStyle/>
          <a:p>
            <a:r>
              <a:rPr lang="el-GR" sz="3600" b="1" dirty="0" smtClean="0">
                <a:solidFill>
                  <a:schemeClr val="tx1"/>
                </a:solidFill>
                <a:effectLst>
                  <a:outerShdw blurRad="38100" dist="38100" dir="2700000" algn="tl">
                    <a:srgbClr val="000000">
                      <a:alpha val="43137"/>
                    </a:srgbClr>
                  </a:outerShdw>
                </a:effectLst>
                <a:latin typeface="Cambria" pitchFamily="18" charset="0"/>
                <a:ea typeface="Cambria" pitchFamily="18" charset="0"/>
              </a:rPr>
              <a:t>    </a:t>
            </a:r>
            <a:r>
              <a:rPr lang="el-GR" sz="2800" b="1" dirty="0" smtClean="0">
                <a:solidFill>
                  <a:schemeClr val="tx1"/>
                </a:solidFill>
                <a:effectLst>
                  <a:outerShdw blurRad="38100" dist="38100" dir="2700000" algn="tl">
                    <a:srgbClr val="000000">
                      <a:alpha val="43137"/>
                    </a:srgbClr>
                  </a:outerShdw>
                </a:effectLst>
                <a:latin typeface="Corbel" pitchFamily="34" charset="0"/>
                <a:ea typeface="Cambria" pitchFamily="18" charset="0"/>
              </a:rPr>
              <a:t>ΠΗΓΕΣ</a:t>
            </a:r>
            <a:endParaRPr lang="en-US" sz="2800" b="1" dirty="0">
              <a:solidFill>
                <a:schemeClr val="tx1"/>
              </a:solidFill>
              <a:effectLst>
                <a:outerShdw blurRad="38100" dist="38100" dir="2700000" algn="tl">
                  <a:srgbClr val="000000">
                    <a:alpha val="43137"/>
                  </a:srgbClr>
                </a:outerShdw>
              </a:effectLst>
              <a:latin typeface="Corbel" pitchFamily="34" charset="0"/>
              <a:ea typeface="Cambria" pitchFamily="18" charset="0"/>
            </a:endParaRPr>
          </a:p>
        </p:txBody>
      </p:sp>
      <p:sp>
        <p:nvSpPr>
          <p:cNvPr id="3" name="Θέση περιεχομένου 2">
            <a:extLst>
              <a:ext uri="{FF2B5EF4-FFF2-40B4-BE49-F238E27FC236}">
                <a16:creationId xmlns:a16="http://schemas.microsoft.com/office/drawing/2014/main" xmlns="" id="{8006C9CF-9510-36FC-AEB6-F002622B72FD}"/>
              </a:ext>
            </a:extLst>
          </p:cNvPr>
          <p:cNvSpPr>
            <a:spLocks noGrp="1"/>
          </p:cNvSpPr>
          <p:nvPr>
            <p:ph idx="1"/>
          </p:nvPr>
        </p:nvSpPr>
        <p:spPr>
          <a:xfrm>
            <a:off x="1000100" y="1094582"/>
            <a:ext cx="8143900" cy="2262980"/>
          </a:xfrm>
          <a:blipFill>
            <a:blip r:embed="rId2"/>
            <a:tile tx="0" ty="0" sx="100000" sy="100000" flip="none" algn="tl"/>
          </a:blipFill>
        </p:spPr>
        <p:txBody>
          <a:bodyPr>
            <a:normAutofit/>
          </a:bodyPr>
          <a:lstStyle/>
          <a:p>
            <a:r>
              <a:rPr lang="en-US" sz="1800" b="1" dirty="0">
                <a:solidFill>
                  <a:schemeClr val="tx2"/>
                </a:solidFill>
                <a:latin typeface="Corbel" pitchFamily="34" charset="0"/>
                <a:ea typeface="Cambria" pitchFamily="18" charset="0"/>
                <a:hlinkClick r:id="rId3">
                  <a:extLst>
                    <a:ext uri="{A12FA001-AC4F-418D-AE19-62706E023703}">
                      <ahyp:hlinkClr xmlns:ahyp="http://schemas.microsoft.com/office/drawing/2018/hyperlinkcolor" xmlns="" val="tx"/>
                    </a:ext>
                  </a:extLst>
                </a:hlinkClick>
              </a:rPr>
              <a:t>https://</a:t>
            </a:r>
            <a:r>
              <a:rPr lang="en-US" sz="1800" b="1" dirty="0" smtClean="0">
                <a:solidFill>
                  <a:schemeClr val="tx2"/>
                </a:solidFill>
                <a:latin typeface="Corbel" pitchFamily="34" charset="0"/>
                <a:ea typeface="Cambria" pitchFamily="18" charset="0"/>
                <a:hlinkClick r:id="rId4"/>
              </a:rPr>
              <a:t>www.ogdoo.gr/</a:t>
            </a:r>
            <a:endParaRPr lang="el-GR" sz="1800" b="1" dirty="0">
              <a:solidFill>
                <a:schemeClr val="tx2"/>
              </a:solidFill>
              <a:latin typeface="Corbel" pitchFamily="34" charset="0"/>
              <a:ea typeface="Cambria" pitchFamily="18" charset="0"/>
            </a:endParaRPr>
          </a:p>
          <a:p>
            <a:r>
              <a:rPr lang="en-US" sz="1800" b="1" dirty="0">
                <a:solidFill>
                  <a:schemeClr val="tx2"/>
                </a:solidFill>
                <a:latin typeface="Corbel" pitchFamily="34" charset="0"/>
                <a:ea typeface="Cambria" pitchFamily="18" charset="0"/>
                <a:hlinkClick r:id="rId5">
                  <a:extLst>
                    <a:ext uri="{A12FA001-AC4F-418D-AE19-62706E023703}">
                      <ahyp:hlinkClr xmlns:ahyp="http://schemas.microsoft.com/office/drawing/2018/hyperlinkcolor" xmlns="" val="tx"/>
                    </a:ext>
                  </a:extLst>
                </a:hlinkClick>
              </a:rPr>
              <a:t>https://</a:t>
            </a:r>
            <a:r>
              <a:rPr lang="en-US" sz="1800" b="1" dirty="0" smtClean="0">
                <a:solidFill>
                  <a:schemeClr val="tx2"/>
                </a:solidFill>
                <a:latin typeface="Corbel" pitchFamily="34" charset="0"/>
                <a:ea typeface="Cambria" pitchFamily="18" charset="0"/>
                <a:hlinkClick r:id="rId5">
                  <a:extLst>
                    <a:ext uri="{A12FA001-AC4F-418D-AE19-62706E023703}">
                      <ahyp:hlinkClr xmlns:ahyp="http://schemas.microsoft.com/office/drawing/2018/hyperlinkcolor" xmlns="" val="tx"/>
                    </a:ext>
                  </a:extLst>
                </a:hlinkClick>
              </a:rPr>
              <a:t>www.ertnews.gr/eidiseis/politismos/mikis-theodorakis-</a:t>
            </a:r>
            <a:endParaRPr lang="el-GR" sz="1800" b="1" dirty="0">
              <a:solidFill>
                <a:schemeClr val="tx2"/>
              </a:solidFill>
              <a:latin typeface="Corbel" pitchFamily="34" charset="0"/>
              <a:ea typeface="Cambria" pitchFamily="18" charset="0"/>
            </a:endParaRPr>
          </a:p>
          <a:p>
            <a:r>
              <a:rPr lang="en-GB" sz="1800" b="1" dirty="0">
                <a:solidFill>
                  <a:schemeClr val="tx2"/>
                </a:solidFill>
                <a:latin typeface="Corbel" pitchFamily="34" charset="0"/>
                <a:ea typeface="Cambria" pitchFamily="18" charset="0"/>
                <a:hlinkClick r:id="rId6">
                  <a:extLst>
                    <a:ext uri="{A12FA001-AC4F-418D-AE19-62706E023703}">
                      <ahyp:hlinkClr xmlns:ahyp="http://schemas.microsoft.com/office/drawing/2018/hyperlinkcolor" xmlns="" val="tx"/>
                    </a:ext>
                  </a:extLst>
                </a:hlinkClick>
              </a:rPr>
              <a:t>h</a:t>
            </a:r>
            <a:r>
              <a:rPr lang="en-US" sz="1800" b="1" dirty="0">
                <a:solidFill>
                  <a:schemeClr val="tx2"/>
                </a:solidFill>
                <a:latin typeface="Corbel" pitchFamily="34" charset="0"/>
                <a:ea typeface="Cambria" pitchFamily="18" charset="0"/>
                <a:hlinkClick r:id="rId6">
                  <a:extLst>
                    <a:ext uri="{A12FA001-AC4F-418D-AE19-62706E023703}">
                      <ahyp:hlinkClr xmlns:ahyp="http://schemas.microsoft.com/office/drawing/2018/hyperlinkcolor" xmlns="" val="tx"/>
                    </a:ext>
                  </a:extLst>
                </a:hlinkClick>
              </a:rPr>
              <a:t>ttps://www.sansimera.gr/biographies/2166</a:t>
            </a:r>
            <a:endParaRPr lang="el-GR" sz="1800" b="1" dirty="0">
              <a:solidFill>
                <a:schemeClr val="tx2"/>
              </a:solidFill>
              <a:latin typeface="Corbel" pitchFamily="34" charset="0"/>
              <a:ea typeface="Cambria" pitchFamily="18" charset="0"/>
              <a:hlinkClick r:id="rId6">
                <a:extLst>
                  <a:ext uri="{A12FA001-AC4F-418D-AE19-62706E023703}">
                    <ahyp:hlinkClr xmlns:ahyp="http://schemas.microsoft.com/office/drawing/2018/hyperlinkcolor" xmlns="" val="tx"/>
                  </a:ext>
                </a:extLst>
              </a:hlinkClick>
            </a:endParaRPr>
          </a:p>
          <a:p>
            <a:r>
              <a:rPr lang="en-US" sz="1800" b="1" dirty="0">
                <a:solidFill>
                  <a:schemeClr val="tx2"/>
                </a:solidFill>
                <a:latin typeface="Corbel" pitchFamily="34" charset="0"/>
                <a:ea typeface="Cambria" pitchFamily="18" charset="0"/>
                <a:hlinkClick r:id="rId6">
                  <a:extLst>
                    <a:ext uri="{A12FA001-AC4F-418D-AE19-62706E023703}">
                      <ahyp:hlinkClr xmlns:ahyp="http://schemas.microsoft.com/office/drawing/2018/hyperlinkcolor" xmlns="" val="tx"/>
                    </a:ext>
                  </a:extLst>
                </a:hlinkClick>
              </a:rPr>
              <a:t>https://www.in.gr/2020/07/09/life/stories/afieromata/maoutxaouzen-kolastirio-stratopedo-sygkentrosis-ton-nazi/amp</a:t>
            </a:r>
          </a:p>
          <a:p>
            <a:r>
              <a:rPr lang="en-US" sz="1800" b="1" dirty="0" smtClean="0">
                <a:solidFill>
                  <a:schemeClr val="tx2"/>
                </a:solidFill>
                <a:latin typeface="Corbel" pitchFamily="34" charset="0"/>
                <a:ea typeface="Cambria" pitchFamily="18" charset="0"/>
                <a:hlinkClick r:id="rId7"/>
              </a:rPr>
              <a:t>http</a:t>
            </a:r>
            <a:r>
              <a:rPr lang="en-US" sz="1800" b="1" dirty="0">
                <a:solidFill>
                  <a:schemeClr val="tx2"/>
                </a:solidFill>
                <a:latin typeface="Corbel" pitchFamily="34" charset="0"/>
                <a:ea typeface="Cambria" pitchFamily="18" charset="0"/>
                <a:hlinkClick r:id="rId7"/>
              </a:rPr>
              <a:t>://www.kambanellis.gr</a:t>
            </a:r>
            <a:r>
              <a:rPr lang="en-US" sz="1800" b="1" dirty="0" smtClean="0">
                <a:solidFill>
                  <a:schemeClr val="tx2"/>
                </a:solidFill>
                <a:latin typeface="Corbel" pitchFamily="34" charset="0"/>
                <a:ea typeface="Cambria" pitchFamily="18" charset="0"/>
                <a:hlinkClick r:id="rId7"/>
              </a:rPr>
              <a:t>/</a:t>
            </a:r>
            <a:endParaRPr lang="en-US" sz="1800" b="1" dirty="0">
              <a:solidFill>
                <a:schemeClr val="tx2"/>
              </a:solidFill>
              <a:latin typeface="Corbel" pitchFamily="34" charset="0"/>
              <a:hlinkClick r:id="rId6">
                <a:extLst>
                  <a:ext uri="{A12FA001-AC4F-418D-AE19-62706E023703}">
                    <ahyp:hlinkClr xmlns:ahyp="http://schemas.microsoft.com/office/drawing/2018/hyperlinkcolor" xmlns="" val="tx"/>
                  </a:ext>
                </a:extLst>
              </a:hlinkClick>
            </a:endParaRPr>
          </a:p>
          <a:p>
            <a:endParaRPr lang="en-US" sz="2700" b="1" dirty="0">
              <a:solidFill>
                <a:srgbClr val="0070C0"/>
              </a:solidFill>
              <a:hlinkClick r:id="rId6">
                <a:extLst>
                  <a:ext uri="{A12FA001-AC4F-418D-AE19-62706E023703}">
                    <ahyp:hlinkClr xmlns:ahyp="http://schemas.microsoft.com/office/drawing/2018/hyperlinkcolor" xmlns="" val="tx"/>
                  </a:ext>
                </a:extLst>
              </a:hlinkClick>
            </a:endParaRPr>
          </a:p>
          <a:p>
            <a:endParaRPr lang="el-GR" sz="3200" b="1" dirty="0">
              <a:solidFill>
                <a:srgbClr val="0000FF"/>
              </a:solidFill>
              <a:hlinkClick r:id="rId6">
                <a:extLst>
                  <a:ext uri="{A12FA001-AC4F-418D-AE19-62706E023703}">
                    <ahyp:hlinkClr xmlns:ahyp="http://schemas.microsoft.com/office/drawing/2018/hyperlinkcolor" xmlns="" val="tx"/>
                  </a:ext>
                </a:extLst>
              </a:hlinkClick>
            </a:endParaRPr>
          </a:p>
          <a:p>
            <a:endParaRPr lang="el-GR" dirty="0"/>
          </a:p>
        </p:txBody>
      </p:sp>
    </p:spTree>
    <p:extLst>
      <p:ext uri="{BB962C8B-B14F-4D97-AF65-F5344CB8AC3E}">
        <p14:creationId xmlns:p14="http://schemas.microsoft.com/office/powerpoint/2010/main" xmlns="" val="2958276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68</a:t>
            </a:r>
            <a:r>
              <a:rPr lang="el-GR" sz="2800" baseline="30000" dirty="0" smtClean="0"/>
              <a:t>ο</a:t>
            </a:r>
            <a:r>
              <a:rPr lang="el-GR" sz="2800" dirty="0" smtClean="0"/>
              <a:t> ΓΥΜΝΑΣΙΟ ΑΘΗΝΑΣ</a:t>
            </a:r>
            <a:br>
              <a:rPr lang="el-GR" sz="2800" dirty="0" smtClean="0"/>
            </a:br>
            <a:r>
              <a:rPr lang="el-GR" sz="2800" dirty="0" smtClean="0"/>
              <a:t>ΤΜΗΜΑ ΓΕΡΜΑΝΙΚΩΝ Β3</a:t>
            </a:r>
            <a:endParaRPr lang="el-GR" sz="2800" dirty="0"/>
          </a:p>
        </p:txBody>
      </p:sp>
      <p:sp>
        <p:nvSpPr>
          <p:cNvPr id="3" name="2 - Θέση περιεχομένου"/>
          <p:cNvSpPr>
            <a:spLocks noGrp="1"/>
          </p:cNvSpPr>
          <p:nvPr>
            <p:ph idx="1"/>
          </p:nvPr>
        </p:nvSpPr>
        <p:spPr>
          <a:xfrm>
            <a:off x="1435608" y="1447800"/>
            <a:ext cx="7208358" cy="4800600"/>
          </a:xfrm>
        </p:spPr>
        <p:txBody>
          <a:bodyPr>
            <a:normAutofit/>
          </a:bodyPr>
          <a:lstStyle/>
          <a:p>
            <a:r>
              <a:rPr lang="el-GR" sz="2800" dirty="0" err="1" smtClean="0">
                <a:latin typeface="Corbel" pitchFamily="34" charset="0"/>
              </a:rPr>
              <a:t>Βασίλιεβ</a:t>
            </a:r>
            <a:r>
              <a:rPr lang="el-GR" sz="2800" dirty="0" smtClean="0">
                <a:latin typeface="Corbel" pitchFamily="34" charset="0"/>
              </a:rPr>
              <a:t> Ιωάννης</a:t>
            </a:r>
          </a:p>
          <a:p>
            <a:r>
              <a:rPr lang="el-GR" sz="2800" dirty="0" smtClean="0">
                <a:latin typeface="Corbel" pitchFamily="34" charset="0"/>
              </a:rPr>
              <a:t>Γεωργιάδου Κοραλία</a:t>
            </a:r>
          </a:p>
          <a:p>
            <a:r>
              <a:rPr lang="el-GR" sz="2800" dirty="0" err="1" smtClean="0">
                <a:latin typeface="Corbel" pitchFamily="34" charset="0"/>
              </a:rPr>
              <a:t>Καντίκα</a:t>
            </a:r>
            <a:r>
              <a:rPr lang="el-GR" sz="2800" dirty="0" smtClean="0">
                <a:latin typeface="Corbel" pitchFamily="34" charset="0"/>
              </a:rPr>
              <a:t> Μαρία</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39"/>
            <a:ext cx="8229600" cy="1143000"/>
          </a:xfrm>
        </p:spPr>
        <p:txBody>
          <a:bodyPr>
            <a:normAutofit/>
          </a:bodyPr>
          <a:lstStyle/>
          <a:p>
            <a:r>
              <a:rPr lang="el-GR" sz="3600" b="1" dirty="0" smtClean="0">
                <a:effectLst>
                  <a:outerShdw blurRad="38100" dist="38100" dir="2700000" algn="tl">
                    <a:srgbClr val="000000">
                      <a:alpha val="43137"/>
                    </a:srgbClr>
                  </a:outerShdw>
                </a:effectLst>
                <a:latin typeface="Cambria" pitchFamily="18" charset="0"/>
                <a:ea typeface="Cambria" pitchFamily="18" charset="0"/>
              </a:rPr>
              <a:t>           </a:t>
            </a:r>
            <a:r>
              <a:rPr lang="el-GR" sz="2800" b="1" dirty="0" smtClean="0">
                <a:effectLst>
                  <a:outerShdw blurRad="38100" dist="38100" dir="2700000" algn="tl">
                    <a:srgbClr val="000000">
                      <a:alpha val="43137"/>
                    </a:srgbClr>
                  </a:outerShdw>
                </a:effectLst>
                <a:ea typeface="Cambria" pitchFamily="18" charset="0"/>
              </a:rPr>
              <a:t>Τι </a:t>
            </a:r>
            <a:r>
              <a:rPr lang="el-GR" sz="2800" b="1" dirty="0">
                <a:effectLst>
                  <a:outerShdw blurRad="38100" dist="38100" dir="2700000" algn="tl">
                    <a:srgbClr val="000000">
                      <a:alpha val="43137"/>
                    </a:srgbClr>
                  </a:outerShdw>
                </a:effectLst>
                <a:ea typeface="Cambria" pitchFamily="18" charset="0"/>
              </a:rPr>
              <a:t>είναι το Μαουτχάουζεν</a:t>
            </a:r>
            <a:endParaRPr lang="en-US" sz="2800" b="1" dirty="0">
              <a:effectLst>
                <a:outerShdw blurRad="38100" dist="38100" dir="2700000" algn="tl">
                  <a:srgbClr val="000000">
                    <a:alpha val="43137"/>
                  </a:srgbClr>
                </a:outerShdw>
              </a:effectLst>
              <a:ea typeface="Cambria" pitchFamily="18" charset="0"/>
            </a:endParaRPr>
          </a:p>
        </p:txBody>
      </p:sp>
      <p:sp>
        <p:nvSpPr>
          <p:cNvPr id="3" name="Content Placeholder 2"/>
          <p:cNvSpPr>
            <a:spLocks noGrp="1"/>
          </p:cNvSpPr>
          <p:nvPr>
            <p:ph idx="1"/>
          </p:nvPr>
        </p:nvSpPr>
        <p:spPr>
          <a:xfrm>
            <a:off x="785786" y="1285860"/>
            <a:ext cx="8358214" cy="5143536"/>
          </a:xfrm>
        </p:spPr>
        <p:txBody>
          <a:bodyPr>
            <a:normAutofit/>
          </a:bodyPr>
          <a:lstStyle/>
          <a:p>
            <a:r>
              <a:rPr lang="el-GR" sz="1800" dirty="0" smtClean="0"/>
              <a:t>Το </a:t>
            </a:r>
            <a:r>
              <a:rPr lang="el-GR" sz="1800" dirty="0"/>
              <a:t>στρατόπεδο συγκέντρωσης </a:t>
            </a:r>
            <a:r>
              <a:rPr lang="el-GR" sz="1800" b="1" dirty="0" err="1"/>
              <a:t>Μαουτχάουζεν–Γκούζεν</a:t>
            </a:r>
            <a:r>
              <a:rPr lang="el-GR" sz="1800" dirty="0"/>
              <a:t> </a:t>
            </a:r>
            <a:r>
              <a:rPr lang="el-GR" sz="1800" dirty="0" smtClean="0"/>
              <a:t>δυτικά </a:t>
            </a:r>
            <a:r>
              <a:rPr lang="el-GR" sz="1800" dirty="0"/>
              <a:t>της Βιέννης και </a:t>
            </a:r>
            <a:r>
              <a:rPr lang="el-GR" sz="1800" dirty="0" smtClean="0"/>
              <a:t>ιδρύθηκε </a:t>
            </a:r>
            <a:r>
              <a:rPr lang="el-GR" sz="1800" dirty="0"/>
              <a:t>από τους </a:t>
            </a:r>
            <a:r>
              <a:rPr lang="el-GR" sz="1800" b="1" dirty="0"/>
              <a:t>Γερμανούς ναζιστές τον Αύγουστο του 1938</a:t>
            </a:r>
            <a:r>
              <a:rPr lang="el-GR" sz="1800" dirty="0"/>
              <a:t>. Καταρχάς, ο λόγος ίδρυσής του ήταν για να μεταφερθούν εκεί κρατούμενοι από το στρατόπεδο συγκέντρωσης του Νταχάου και μετά από το Άουσβιτς. Από την ίδρυσή του μέχρι την απελευθέρωσή του υπολογίζεται ότι σε αυτό βρήκαν τον θάνατο περίπου </a:t>
            </a:r>
            <a:r>
              <a:rPr lang="el-GR" sz="1800" b="1" dirty="0"/>
              <a:t>100.000 άτομα</a:t>
            </a:r>
            <a:r>
              <a:rPr lang="el-GR" sz="1800" dirty="0" smtClean="0"/>
              <a:t>.</a:t>
            </a:r>
            <a:endParaRPr lang="el-GR" sz="1800" dirty="0"/>
          </a:p>
          <a:p>
            <a:r>
              <a:rPr lang="el-GR" sz="1800" dirty="0" smtClean="0"/>
              <a:t>Έως </a:t>
            </a:r>
            <a:r>
              <a:rPr lang="el-GR" sz="1800" dirty="0"/>
              <a:t>και την απελευθέρωσή του από τα συμμαχικά στρατεύματα στις</a:t>
            </a:r>
            <a:r>
              <a:rPr lang="el-GR" sz="1800" b="1" dirty="0"/>
              <a:t> 5 Μαΐου </a:t>
            </a:r>
            <a:r>
              <a:rPr lang="el-GR" sz="1800" b="1" dirty="0" smtClean="0"/>
              <a:t>1945 </a:t>
            </a:r>
            <a:r>
              <a:rPr lang="el-GR" sz="1800" dirty="0"/>
              <a:t>πάνω από </a:t>
            </a:r>
            <a:r>
              <a:rPr lang="el-GR" sz="1800" b="1" dirty="0"/>
              <a:t>206.000 κρατούμενοι </a:t>
            </a:r>
            <a:r>
              <a:rPr lang="el-GR" sz="1800" dirty="0"/>
              <a:t>από όλη την Ευρώπη γνώρισαν στο Μαουτχάουζεν ό,τι πιο </a:t>
            </a:r>
            <a:r>
              <a:rPr lang="el-GR" sz="1800" dirty="0">
                <a:latin typeface="Cambria" pitchFamily="18" charset="0"/>
                <a:ea typeface="Cambria" pitchFamily="18" charset="0"/>
              </a:rPr>
              <a:t>απάνθρωπο</a:t>
            </a:r>
            <a:r>
              <a:rPr lang="el-GR" sz="1800" dirty="0"/>
              <a:t> μπορεί να συλλάβει ο ανθρώπινος νους</a:t>
            </a:r>
            <a:r>
              <a:rPr lang="el-GR" sz="1800" dirty="0" smtClean="0"/>
              <a:t>.</a:t>
            </a:r>
            <a:endParaRPr lang="el-GR" sz="1800" dirty="0"/>
          </a:p>
          <a:p>
            <a:r>
              <a:rPr lang="el-GR" sz="1800" dirty="0"/>
              <a:t>Ο </a:t>
            </a:r>
            <a:r>
              <a:rPr lang="el-GR" sz="1800" b="1" dirty="0"/>
              <a:t>Ιάκωβος Καμπανέλλης</a:t>
            </a:r>
            <a:r>
              <a:rPr lang="el-GR" sz="1800" dirty="0"/>
              <a:t>, </a:t>
            </a:r>
            <a:r>
              <a:rPr lang="el-GR" sz="1800" b="1" dirty="0" smtClean="0"/>
              <a:t>ακαδημαϊκός</a:t>
            </a:r>
            <a:r>
              <a:rPr lang="el-GR" sz="1800" dirty="0" smtClean="0"/>
              <a:t> </a:t>
            </a:r>
            <a:r>
              <a:rPr lang="el-GR" sz="1800" dirty="0"/>
              <a:t>και </a:t>
            </a:r>
            <a:r>
              <a:rPr lang="el-GR" sz="1800" b="1" dirty="0"/>
              <a:t>θεατρικός συγγραφέας</a:t>
            </a:r>
            <a:r>
              <a:rPr lang="el-GR" sz="1800" dirty="0"/>
              <a:t>, υπήρξε για δυόμιση χρόνια κρατούμενος στο στρατόπεδο συγκέντρωσης και ένας από τους ελάχιστους επιζώντες του κολαστήριου αυτού.</a:t>
            </a:r>
          </a:p>
          <a:p>
            <a:endParaRPr lang="el-GR" sz="1800" dirty="0"/>
          </a:p>
          <a:p>
            <a:endParaRPr lang="el-GR" sz="1800" dirty="0"/>
          </a:p>
          <a:p>
            <a:endParaRPr lang="el-GR" sz="1800" dirty="0"/>
          </a:p>
          <a:p>
            <a:endParaRPr lang="en-US" sz="1800" dirty="0"/>
          </a:p>
        </p:txBody>
      </p:sp>
    </p:spTree>
    <p:extLst>
      <p:ext uri="{BB962C8B-B14F-4D97-AF65-F5344CB8AC3E}">
        <p14:creationId xmlns:p14="http://schemas.microsoft.com/office/powerpoint/2010/main" xmlns="" val="3700038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00174"/>
          </a:xfrm>
        </p:spPr>
        <p:txBody>
          <a:bodyPr/>
          <a:lstStyle/>
          <a:p>
            <a:r>
              <a:rPr lang="el-GR" b="1" dirty="0" smtClean="0"/>
              <a:t>       </a:t>
            </a:r>
            <a:r>
              <a:rPr lang="el-GR" sz="2800" b="1" dirty="0" smtClean="0">
                <a:latin typeface="+mn-lt"/>
                <a:ea typeface="Cambria" pitchFamily="18" charset="0"/>
              </a:rPr>
              <a:t>Ιάκωβος </a:t>
            </a:r>
            <a:r>
              <a:rPr lang="el-GR" sz="2800" b="1" dirty="0">
                <a:latin typeface="+mn-lt"/>
                <a:ea typeface="Cambria" pitchFamily="18" charset="0"/>
              </a:rPr>
              <a:t>Καμπανέλλης</a:t>
            </a:r>
            <a:endParaRPr lang="en-US" sz="2800" b="1" dirty="0">
              <a:latin typeface="+mn-lt"/>
              <a:ea typeface="Cambria" pitchFamily="18" charset="0"/>
            </a:endParaRPr>
          </a:p>
        </p:txBody>
      </p:sp>
      <p:sp>
        <p:nvSpPr>
          <p:cNvPr id="3" name="Content Placeholder 2"/>
          <p:cNvSpPr>
            <a:spLocks noGrp="1"/>
          </p:cNvSpPr>
          <p:nvPr>
            <p:ph idx="1"/>
          </p:nvPr>
        </p:nvSpPr>
        <p:spPr>
          <a:xfrm>
            <a:off x="857224" y="1142985"/>
            <a:ext cx="7643866" cy="5286412"/>
          </a:xfrm>
        </p:spPr>
        <p:txBody>
          <a:bodyPr>
            <a:noAutofit/>
          </a:bodyPr>
          <a:lstStyle/>
          <a:p>
            <a:r>
              <a:rPr lang="el-GR" sz="1800" dirty="0"/>
              <a:t>Όσον αφορά στον </a:t>
            </a:r>
            <a:r>
              <a:rPr lang="el-GR" sz="1800" b="1" dirty="0" err="1"/>
              <a:t>Καμπανέλλη</a:t>
            </a:r>
            <a:r>
              <a:rPr lang="el-GR" sz="1800" dirty="0"/>
              <a:t>, είναι ο κορυφαίος νεοέλληνας θεατρικός συγγραφέας, ανοίγοντας νέους καινοτόμους δρόμους στο ρεαλιστικό θέατρο. Ηγήθηκε μιας ομάδας νέων συγγραφέων, οι οποίοι ωρίμασαν μέσα από το έργο του, και δημιούργησαν </a:t>
            </a:r>
            <a:r>
              <a:rPr lang="el-GR" sz="1800" b="1" dirty="0"/>
              <a:t>μετά το 1965 το νέο ελληνικό δράμα</a:t>
            </a:r>
            <a:r>
              <a:rPr lang="el-GR" sz="1800" dirty="0" smtClean="0"/>
              <a:t>.</a:t>
            </a:r>
            <a:r>
              <a:rPr lang="el-GR" sz="1800" dirty="0" smtClean="0">
                <a:cs typeface="Arial" pitchFamily="34" charset="0"/>
              </a:rPr>
              <a:t> </a:t>
            </a:r>
            <a:endParaRPr lang="el-GR" sz="1800" dirty="0"/>
          </a:p>
          <a:p>
            <a:r>
              <a:rPr lang="el-GR" sz="1800" dirty="0"/>
              <a:t>Ο </a:t>
            </a:r>
            <a:r>
              <a:rPr lang="el-GR" sz="1800" b="1" dirty="0"/>
              <a:t>Ιάκωβος Καμπανέλλης </a:t>
            </a:r>
            <a:r>
              <a:rPr lang="el-GR" sz="1800" dirty="0"/>
              <a:t>γεννήθηκε στη </a:t>
            </a:r>
            <a:r>
              <a:rPr lang="el-GR" sz="1800" b="1" dirty="0"/>
              <a:t>Νάξο στις 2 Δεκεμβρίου </a:t>
            </a:r>
            <a:r>
              <a:rPr lang="el-GR" sz="1800" b="1" dirty="0" smtClean="0"/>
              <a:t>1921  και απεβίωσε  στις</a:t>
            </a:r>
            <a:r>
              <a:rPr lang="el-GR" sz="1800" dirty="0" smtClean="0"/>
              <a:t> </a:t>
            </a:r>
            <a:r>
              <a:rPr lang="el-GR" sz="1800" b="1" dirty="0" smtClean="0"/>
              <a:t> 29 Μαρτίου 2011</a:t>
            </a:r>
            <a:r>
              <a:rPr lang="el-GR" sz="1800" dirty="0" smtClean="0"/>
              <a:t>.</a:t>
            </a:r>
            <a:r>
              <a:rPr lang="en-US" sz="1800" dirty="0" smtClean="0"/>
              <a:t> </a:t>
            </a:r>
            <a:r>
              <a:rPr lang="el-GR" sz="1800" dirty="0" smtClean="0"/>
              <a:t>Ο </a:t>
            </a:r>
            <a:r>
              <a:rPr lang="el-GR" sz="1800" b="1" dirty="0" smtClean="0"/>
              <a:t>Ιάκωβος Καμπανέλλης</a:t>
            </a:r>
            <a:r>
              <a:rPr lang="el-GR" sz="1800" dirty="0" smtClean="0"/>
              <a:t> </a:t>
            </a:r>
            <a:r>
              <a:rPr lang="en-GB" sz="1800" b="1" dirty="0" smtClean="0"/>
              <a:t> </a:t>
            </a:r>
            <a:r>
              <a:rPr lang="el-GR" sz="1800" dirty="0" smtClean="0"/>
              <a:t>υπήρξε θεατρικός συγγραφέας, στιχουργός, σεναριογράφος, δημοσιογράφος και ακαδημαϊκός. </a:t>
            </a:r>
            <a:endParaRPr lang="el-GR" sz="1800" dirty="0">
              <a:cs typeface="Arial" pitchFamily="34" charset="0"/>
            </a:endParaRPr>
          </a:p>
          <a:p>
            <a:r>
              <a:rPr lang="el-GR" sz="1800" dirty="0"/>
              <a:t>Κατά τη διάρκεια της Κατοχής το</a:t>
            </a:r>
            <a:r>
              <a:rPr lang="el-GR" sz="1800" b="1" dirty="0"/>
              <a:t> 1943 </a:t>
            </a:r>
            <a:r>
              <a:rPr lang="el-GR" sz="1800" dirty="0"/>
              <a:t>συνελήφθη από τους Γερμανούς και οδηγήθηκε στο στρατόπεδο συγκέντρωσης του </a:t>
            </a:r>
            <a:r>
              <a:rPr lang="el-GR" sz="1800" b="1" dirty="0"/>
              <a:t>Μαουτχάουζεν στην Αυστρία</a:t>
            </a:r>
            <a:r>
              <a:rPr lang="el-GR" sz="1800" dirty="0"/>
              <a:t>, όπου παρέμεινε έγκλειστος έως τις </a:t>
            </a:r>
            <a:r>
              <a:rPr lang="el-GR" sz="1800" b="1" dirty="0"/>
              <a:t>5 Μαΐου 1945</a:t>
            </a:r>
            <a:r>
              <a:rPr lang="el-GR" sz="1800" dirty="0"/>
              <a:t>, οπότε και απελευθερώθηκε από τους Συμμάχους.</a:t>
            </a:r>
          </a:p>
          <a:p>
            <a:pPr>
              <a:buNone/>
            </a:pPr>
            <a:r>
              <a:rPr lang="el-GR" sz="1800" dirty="0"/>
              <a:t/>
            </a:r>
            <a:br>
              <a:rPr lang="el-GR" sz="1800" dirty="0"/>
            </a:br>
            <a:endParaRPr lang="en-US" sz="1800" dirty="0"/>
          </a:p>
        </p:txBody>
      </p:sp>
    </p:spTree>
    <p:extLst>
      <p:ext uri="{BB962C8B-B14F-4D97-AF65-F5344CB8AC3E}">
        <p14:creationId xmlns:p14="http://schemas.microsoft.com/office/powerpoint/2010/main" xmlns="" val="345737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l-GR" b="1" dirty="0" smtClean="0"/>
              <a:t>       </a:t>
            </a:r>
            <a:r>
              <a:rPr lang="el-GR" sz="2800" b="1" dirty="0" smtClean="0">
                <a:ea typeface="Cambria" pitchFamily="18" charset="0"/>
              </a:rPr>
              <a:t>Καμπανέλλης </a:t>
            </a:r>
            <a:r>
              <a:rPr lang="el-GR" sz="2800" b="1" dirty="0">
                <a:ea typeface="Cambria" pitchFamily="18" charset="0"/>
              </a:rPr>
              <a:t>&amp; </a:t>
            </a:r>
            <a:r>
              <a:rPr lang="el-GR" sz="2800" b="1" dirty="0" smtClean="0">
                <a:ea typeface="Cambria" pitchFamily="18" charset="0"/>
              </a:rPr>
              <a:t>Θεοδωράκης</a:t>
            </a:r>
            <a:endParaRPr lang="en-US" sz="2800" b="1" dirty="0">
              <a:ea typeface="Cambria" pitchFamily="18" charset="0"/>
            </a:endParaRPr>
          </a:p>
        </p:txBody>
      </p:sp>
      <p:sp>
        <p:nvSpPr>
          <p:cNvPr id="3" name="Content Placeholder 2"/>
          <p:cNvSpPr>
            <a:spLocks noGrp="1"/>
          </p:cNvSpPr>
          <p:nvPr>
            <p:ph idx="1"/>
          </p:nvPr>
        </p:nvSpPr>
        <p:spPr>
          <a:xfrm>
            <a:off x="1000100" y="1043608"/>
            <a:ext cx="4219969" cy="7044553"/>
          </a:xfrm>
        </p:spPr>
        <p:txBody>
          <a:bodyPr>
            <a:normAutofit/>
          </a:bodyPr>
          <a:lstStyle/>
          <a:p>
            <a:endParaRPr lang="el-GR" sz="1800" dirty="0" smtClean="0"/>
          </a:p>
          <a:p>
            <a:r>
              <a:rPr lang="el-GR" sz="1800" dirty="0" smtClean="0"/>
              <a:t>Το </a:t>
            </a:r>
            <a:r>
              <a:rPr lang="el-GR" sz="1800" dirty="0"/>
              <a:t>εμβληματικό έργο </a:t>
            </a:r>
            <a:r>
              <a:rPr lang="el-GR" sz="1800" b="1" dirty="0"/>
              <a:t>MAUTHAUSEN</a:t>
            </a:r>
            <a:r>
              <a:rPr lang="el-GR" sz="1800" dirty="0"/>
              <a:t> σε </a:t>
            </a:r>
            <a:r>
              <a:rPr lang="el-GR" sz="1800" b="1" dirty="0"/>
              <a:t>ποίηση Ιάκωβου Καμπανέλλη </a:t>
            </a:r>
            <a:r>
              <a:rPr lang="el-GR" sz="1800" dirty="0"/>
              <a:t>και μουσική  </a:t>
            </a:r>
            <a:r>
              <a:rPr lang="el-GR" sz="1800" b="1" dirty="0" smtClean="0"/>
              <a:t>Μίκη Θεοδωράκη </a:t>
            </a:r>
            <a:r>
              <a:rPr lang="el-GR" sz="1800" dirty="0" err="1" smtClean="0"/>
              <a:t>πρωτοερμήνευσε</a:t>
            </a:r>
            <a:r>
              <a:rPr lang="el-GR" sz="1800" dirty="0" smtClean="0"/>
              <a:t> </a:t>
            </a:r>
            <a:r>
              <a:rPr lang="el-GR" sz="1800" dirty="0"/>
              <a:t>η Μαρία </a:t>
            </a:r>
            <a:r>
              <a:rPr lang="el-GR" sz="1800" dirty="0" smtClean="0"/>
              <a:t>Φαραντούρη.</a:t>
            </a:r>
          </a:p>
          <a:p>
            <a:r>
              <a:rPr lang="el-GR" sz="1800" dirty="0" smtClean="0"/>
              <a:t>Τα </a:t>
            </a:r>
            <a:r>
              <a:rPr lang="el-GR" sz="1800" dirty="0"/>
              <a:t>ποιήματα ήταν βασισμένα στο ομώνυμο βιβλίο του Καμπανέλλη και αφιερώθηκαν στη ζοφερή εποχή του </a:t>
            </a:r>
            <a:r>
              <a:rPr lang="el-GR" sz="1800" b="1" dirty="0"/>
              <a:t>Β’ Παγκοσμίου Πολέμου </a:t>
            </a:r>
            <a:r>
              <a:rPr lang="el-GR" sz="1800" dirty="0"/>
              <a:t>και στις μαζικές δολοφονίες των Εβραίων από τους Γερμανούς στο στρατόπεδο συγκέντρωσης του Μαουτχάουζεν, όπου υπήρξε φυλακισμένος, άλλωστε, και ο ίδιος ο Καμπανέλλης.</a:t>
            </a:r>
          </a:p>
          <a:p>
            <a:endParaRPr lang="el-GR" b="1" dirty="0"/>
          </a:p>
          <a:p>
            <a:endParaRPr lang="en-US" b="1" dirty="0"/>
          </a:p>
        </p:txBody>
      </p:sp>
      <p:pic>
        <p:nvPicPr>
          <p:cNvPr id="4" name="Εικόνα 3">
            <a:extLst>
              <a:ext uri="{FF2B5EF4-FFF2-40B4-BE49-F238E27FC236}">
                <a16:creationId xmlns:a16="http://schemas.microsoft.com/office/drawing/2014/main" xmlns="" id="{B894F895-4CCB-A605-F525-6F5B6B6A7B1A}"/>
              </a:ext>
            </a:extLst>
          </p:cNvPr>
          <p:cNvPicPr>
            <a:picLocks noChangeAspect="1"/>
          </p:cNvPicPr>
          <p:nvPr/>
        </p:nvPicPr>
        <p:blipFill>
          <a:blip r:embed="rId2"/>
          <a:stretch>
            <a:fillRect/>
          </a:stretch>
        </p:blipFill>
        <p:spPr>
          <a:xfrm>
            <a:off x="5220069" y="1628800"/>
            <a:ext cx="3816427" cy="3956647"/>
          </a:xfrm>
          <a:prstGeom prst="rect">
            <a:avLst/>
          </a:prstGeom>
        </p:spPr>
      </p:pic>
    </p:spTree>
    <p:extLst>
      <p:ext uri="{BB962C8B-B14F-4D97-AF65-F5344CB8AC3E}">
        <p14:creationId xmlns:p14="http://schemas.microsoft.com/office/powerpoint/2010/main" xmlns="" val="227150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09EE42B-F23A-FD36-C448-5F9E6F76B5AD}"/>
              </a:ext>
            </a:extLst>
          </p:cNvPr>
          <p:cNvSpPr>
            <a:spLocks noGrp="1"/>
          </p:cNvSpPr>
          <p:nvPr>
            <p:ph type="title"/>
          </p:nvPr>
        </p:nvSpPr>
        <p:spPr>
          <a:xfrm>
            <a:off x="457200" y="116632"/>
            <a:ext cx="8229600" cy="1097790"/>
          </a:xfrm>
        </p:spPr>
        <p:txBody>
          <a:bodyPr>
            <a:normAutofit/>
          </a:bodyPr>
          <a:lstStyle/>
          <a:p>
            <a:r>
              <a:rPr lang="el-GR" b="1" dirty="0" smtClean="0"/>
              <a:t>      </a:t>
            </a:r>
            <a:r>
              <a:rPr lang="el-GR" sz="2800" b="1" dirty="0" smtClean="0">
                <a:effectLst>
                  <a:outerShdw blurRad="38100" dist="38100" dir="2700000" algn="tl">
                    <a:srgbClr val="000000">
                      <a:alpha val="43137"/>
                    </a:srgbClr>
                  </a:outerShdw>
                </a:effectLst>
                <a:ea typeface="Cambria" pitchFamily="18" charset="0"/>
              </a:rPr>
              <a:t>Η </a:t>
            </a:r>
            <a:r>
              <a:rPr lang="el-GR" sz="2800" b="1" dirty="0">
                <a:effectLst>
                  <a:outerShdw blurRad="38100" dist="38100" dir="2700000" algn="tl">
                    <a:srgbClr val="000000">
                      <a:alpha val="43137"/>
                    </a:srgbClr>
                  </a:outerShdw>
                </a:effectLst>
                <a:ea typeface="Cambria" pitchFamily="18" charset="0"/>
              </a:rPr>
              <a:t>Τριλογία του Μαουτχάουζεν</a:t>
            </a:r>
          </a:p>
        </p:txBody>
      </p:sp>
      <p:sp>
        <p:nvSpPr>
          <p:cNvPr id="3" name="Θέση περιεχομένου 2">
            <a:extLst>
              <a:ext uri="{FF2B5EF4-FFF2-40B4-BE49-F238E27FC236}">
                <a16:creationId xmlns:a16="http://schemas.microsoft.com/office/drawing/2014/main" xmlns="" id="{8845A1B5-3523-242E-016C-01F934F8D2A8}"/>
              </a:ext>
            </a:extLst>
          </p:cNvPr>
          <p:cNvSpPr>
            <a:spLocks noGrp="1"/>
          </p:cNvSpPr>
          <p:nvPr>
            <p:ph idx="1"/>
          </p:nvPr>
        </p:nvSpPr>
        <p:spPr>
          <a:xfrm>
            <a:off x="857224" y="1285860"/>
            <a:ext cx="8277634" cy="5286412"/>
          </a:xfrm>
        </p:spPr>
        <p:txBody>
          <a:bodyPr>
            <a:noAutofit/>
          </a:bodyPr>
          <a:lstStyle/>
          <a:p>
            <a:r>
              <a:rPr lang="el-GR" sz="1900" dirty="0"/>
              <a:t>Η </a:t>
            </a:r>
            <a:r>
              <a:rPr lang="el-GR" sz="1900" b="1" dirty="0" err="1"/>
              <a:t>Γκίζελα</a:t>
            </a:r>
            <a:r>
              <a:rPr lang="el-GR" sz="1900" b="1" dirty="0"/>
              <a:t> </a:t>
            </a:r>
            <a:r>
              <a:rPr lang="el-GR" sz="1900" b="1" dirty="0" err="1"/>
              <a:t>Μάι</a:t>
            </a:r>
            <a:r>
              <a:rPr lang="el-GR" sz="1900" b="1" dirty="0"/>
              <a:t> (G</a:t>
            </a:r>
            <a:r>
              <a:rPr lang="en-GB" sz="1900" b="1" dirty="0" err="1"/>
              <a:t>isela</a:t>
            </a:r>
            <a:r>
              <a:rPr lang="el-GR" sz="1900" b="1" dirty="0"/>
              <a:t> M</a:t>
            </a:r>
            <a:r>
              <a:rPr lang="en-GB" sz="1900" b="1" dirty="0"/>
              <a:t>ay</a:t>
            </a:r>
            <a:r>
              <a:rPr lang="el-GR" sz="1900" b="1" dirty="0"/>
              <a:t>) </a:t>
            </a:r>
            <a:r>
              <a:rPr lang="el-GR" sz="1900" dirty="0"/>
              <a:t>είναι </a:t>
            </a:r>
            <a:r>
              <a:rPr lang="el-GR" sz="1900" dirty="0" err="1"/>
              <a:t>Γερµανίδα</a:t>
            </a:r>
            <a:r>
              <a:rPr lang="el-GR" sz="1900" dirty="0"/>
              <a:t> ηθοποιός και τραγουδίστρια, η οποία έζησε στη </a:t>
            </a:r>
            <a:r>
              <a:rPr lang="el-GR" sz="1900" b="1" dirty="0"/>
              <a:t>Λειψία</a:t>
            </a:r>
            <a:r>
              <a:rPr lang="el-GR" sz="1900" dirty="0"/>
              <a:t>, ενώ αποτελεί ξεχωριστή µ</a:t>
            </a:r>
            <a:r>
              <a:rPr lang="el-GR" sz="1900" dirty="0" err="1"/>
              <a:t>ουσική</a:t>
            </a:r>
            <a:r>
              <a:rPr lang="el-GR" sz="1900" dirty="0"/>
              <a:t> προσωπικότητα, καθώς η φωνή της περιέχει </a:t>
            </a:r>
            <a:r>
              <a:rPr lang="el-GR" sz="1900" dirty="0" err="1"/>
              <a:t>δύναµη</a:t>
            </a:r>
            <a:r>
              <a:rPr lang="el-GR" sz="1900" dirty="0"/>
              <a:t> και </a:t>
            </a:r>
            <a:r>
              <a:rPr lang="el-GR" sz="1900" dirty="0" err="1"/>
              <a:t>κοµψότητα</a:t>
            </a:r>
            <a:r>
              <a:rPr lang="el-GR" sz="1900" dirty="0"/>
              <a:t>. Το </a:t>
            </a:r>
            <a:r>
              <a:rPr lang="el-GR" sz="1900" b="1" dirty="0"/>
              <a:t>1988 ηχογράφησε τραγούδια του Θεοδωράκη µ</a:t>
            </a:r>
            <a:r>
              <a:rPr lang="el-GR" sz="1900" b="1" dirty="0" err="1"/>
              <a:t>αζί</a:t>
            </a:r>
            <a:r>
              <a:rPr lang="el-GR" sz="1900" b="1" dirty="0"/>
              <a:t> µε τον Θανάση Μωραΐτη. </a:t>
            </a:r>
          </a:p>
          <a:p>
            <a:r>
              <a:rPr lang="el-GR" sz="1900" dirty="0" smtClean="0"/>
              <a:t>Ιστορική </a:t>
            </a:r>
            <a:r>
              <a:rPr lang="el-GR" sz="1900" dirty="0"/>
              <a:t>θεωρείται, πλέον, </a:t>
            </a:r>
            <a:r>
              <a:rPr lang="el-GR" sz="1900" b="1" dirty="0"/>
              <a:t>η παρουσίαση του έργου το 1988 </a:t>
            </a:r>
            <a:r>
              <a:rPr lang="el-GR" sz="1900" dirty="0"/>
              <a:t>µέσα στο </a:t>
            </a:r>
            <a:r>
              <a:rPr lang="el-GR" sz="1900" dirty="0" err="1"/>
              <a:t>οµώνυµο</a:t>
            </a:r>
            <a:r>
              <a:rPr lang="el-GR" sz="1900" dirty="0"/>
              <a:t> στρατόπεδο σε τρεις γλώσσες: ελληνικά µε τη Μαρία Φαραντούρη, </a:t>
            </a:r>
            <a:r>
              <a:rPr lang="el-GR" sz="1900" dirty="0" err="1"/>
              <a:t>γερµανικά</a:t>
            </a:r>
            <a:r>
              <a:rPr lang="el-GR" sz="1900" dirty="0"/>
              <a:t> µε την </a:t>
            </a:r>
            <a:r>
              <a:rPr lang="el-GR" sz="1900" dirty="0" err="1"/>
              <a:t>Gisela</a:t>
            </a:r>
            <a:r>
              <a:rPr lang="el-GR" sz="1900" dirty="0"/>
              <a:t> </a:t>
            </a:r>
            <a:r>
              <a:rPr lang="el-GR" sz="1900" dirty="0" err="1"/>
              <a:t>May</a:t>
            </a:r>
            <a:r>
              <a:rPr lang="el-GR" sz="1900" dirty="0"/>
              <a:t> και εβραϊκά µε την ισραηλινή τραγουδίστρια </a:t>
            </a:r>
            <a:r>
              <a:rPr lang="el-GR" sz="1900" dirty="0" err="1"/>
              <a:t>Elinoar</a:t>
            </a:r>
            <a:r>
              <a:rPr lang="el-GR" sz="1900" dirty="0"/>
              <a:t> </a:t>
            </a:r>
            <a:r>
              <a:rPr lang="el-GR" sz="1900" dirty="0" err="1"/>
              <a:t>Moav</a:t>
            </a:r>
            <a:r>
              <a:rPr lang="el-GR" sz="1900" dirty="0"/>
              <a:t>. </a:t>
            </a:r>
          </a:p>
          <a:p>
            <a:r>
              <a:rPr lang="el-GR" sz="1900" b="1" dirty="0"/>
              <a:t>Η ΤΡΙΛΟΓΙΑ ΤΟΥ ΜΑΟΥΤΧΑΟΥΖΕΝ </a:t>
            </a:r>
            <a:r>
              <a:rPr lang="el-GR" sz="1900" dirty="0"/>
              <a:t>– MAUTHAUSEN TRILOGY (</a:t>
            </a:r>
            <a:r>
              <a:rPr lang="el-GR" sz="1900" b="1" dirty="0"/>
              <a:t>1995</a:t>
            </a:r>
            <a:r>
              <a:rPr lang="el-GR" sz="1900" dirty="0"/>
              <a:t>): δίσκος σε τρίγλωσση έκδοση για τα 50 χρόνια από την απελευθέρωση των </a:t>
            </a:r>
            <a:r>
              <a:rPr lang="el-GR" sz="1900" dirty="0" err="1"/>
              <a:t>κρατουµένων</a:t>
            </a:r>
            <a:r>
              <a:rPr lang="el-GR" sz="1900" dirty="0"/>
              <a:t> του </a:t>
            </a:r>
            <a:r>
              <a:rPr lang="el-GR" sz="1900" dirty="0" err="1"/>
              <a:t>στρατόπεδου</a:t>
            </a:r>
            <a:r>
              <a:rPr lang="el-GR" sz="1900" dirty="0"/>
              <a:t>, που περιέχει τα τραγούδια της συλλογής «</a:t>
            </a:r>
            <a:r>
              <a:rPr lang="el-GR" sz="1900" b="1" dirty="0"/>
              <a:t>Η Μπαλάντα του Μαουτχάουζεν</a:t>
            </a:r>
            <a:r>
              <a:rPr lang="el-GR" sz="1900" dirty="0"/>
              <a:t>» </a:t>
            </a:r>
            <a:r>
              <a:rPr lang="el-GR" sz="1900" dirty="0" err="1"/>
              <a:t>ερµηνευµένα</a:t>
            </a:r>
            <a:r>
              <a:rPr lang="el-GR" sz="1900" dirty="0"/>
              <a:t> σε ελληνικά, αγγλικά και εβραϊκά από τις τραγουδίστριες Μαρία Φαραντούρη, Nadia </a:t>
            </a:r>
            <a:r>
              <a:rPr lang="el-GR" sz="1900" dirty="0" err="1"/>
              <a:t>Weinberg</a:t>
            </a:r>
            <a:r>
              <a:rPr lang="el-GR" sz="1900" dirty="0"/>
              <a:t> και </a:t>
            </a:r>
            <a:r>
              <a:rPr lang="el-GR" sz="1900" dirty="0" err="1"/>
              <a:t>Elinoar</a:t>
            </a:r>
            <a:r>
              <a:rPr lang="el-GR" sz="1900" dirty="0"/>
              <a:t> </a:t>
            </a:r>
            <a:r>
              <a:rPr lang="el-GR" sz="1900" dirty="0" err="1"/>
              <a:t>Moav</a:t>
            </a:r>
            <a:r>
              <a:rPr lang="el-GR" sz="1900" dirty="0"/>
              <a:t> </a:t>
            </a:r>
            <a:r>
              <a:rPr lang="el-GR" sz="1900" dirty="0" err="1" smtClean="0"/>
              <a:t>Veniadis</a:t>
            </a:r>
            <a:r>
              <a:rPr lang="el-GR" sz="1900" dirty="0" smtClean="0"/>
              <a:t>.</a:t>
            </a:r>
            <a:endParaRPr lang="el-GR" sz="1900" dirty="0"/>
          </a:p>
        </p:txBody>
      </p:sp>
    </p:spTree>
    <p:extLst>
      <p:ext uri="{BB962C8B-B14F-4D97-AF65-F5344CB8AC3E}">
        <p14:creationId xmlns:p14="http://schemas.microsoft.com/office/powerpoint/2010/main" xmlns="" val="369073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l-GR" b="1" dirty="0" smtClean="0"/>
              <a:t>          </a:t>
            </a:r>
            <a:r>
              <a:rPr lang="de-DE" b="1" dirty="0" smtClean="0"/>
              <a:t>  </a:t>
            </a:r>
            <a:r>
              <a:rPr lang="el-GR" sz="2800" b="1" dirty="0" smtClean="0">
                <a:effectLst>
                  <a:outerShdw blurRad="38100" dist="38100" dir="2700000" algn="tl">
                    <a:srgbClr val="000000">
                      <a:alpha val="43137"/>
                    </a:srgbClr>
                  </a:outerShdw>
                </a:effectLst>
                <a:ea typeface="Cambria" pitchFamily="18" charset="0"/>
              </a:rPr>
              <a:t>Τραγούδια </a:t>
            </a:r>
            <a:r>
              <a:rPr lang="el-GR" sz="2800" b="1" dirty="0">
                <a:effectLst>
                  <a:outerShdw blurRad="38100" dist="38100" dir="2700000" algn="tl">
                    <a:srgbClr val="000000">
                      <a:alpha val="43137"/>
                    </a:srgbClr>
                  </a:outerShdw>
                </a:effectLst>
                <a:ea typeface="Cambria" pitchFamily="18" charset="0"/>
              </a:rPr>
              <a:t>από το «Μαουτχάουζεν</a:t>
            </a:r>
            <a:r>
              <a:rPr lang="el-GR" sz="2800" b="1" dirty="0">
                <a:effectLst/>
                <a:ea typeface="Cambria" pitchFamily="18" charset="0"/>
              </a:rPr>
              <a:t>»</a:t>
            </a:r>
            <a:endParaRPr lang="en-US" sz="2800" b="1" dirty="0">
              <a:effectLst/>
              <a:ea typeface="Cambria" pitchFamily="18" charset="0"/>
            </a:endParaRPr>
          </a:p>
        </p:txBody>
      </p:sp>
      <p:sp>
        <p:nvSpPr>
          <p:cNvPr id="3" name="Content Placeholder 2"/>
          <p:cNvSpPr>
            <a:spLocks noGrp="1"/>
          </p:cNvSpPr>
          <p:nvPr>
            <p:ph idx="1"/>
          </p:nvPr>
        </p:nvSpPr>
        <p:spPr>
          <a:xfrm>
            <a:off x="1285852" y="1447800"/>
            <a:ext cx="7647836" cy="4800600"/>
          </a:xfrm>
        </p:spPr>
        <p:txBody>
          <a:bodyPr>
            <a:normAutofit/>
          </a:bodyPr>
          <a:lstStyle/>
          <a:p>
            <a:pPr marL="0" indent="0">
              <a:buNone/>
            </a:pPr>
            <a:r>
              <a:rPr lang="en-GB" sz="2800" b="1" dirty="0" smtClean="0">
                <a:latin typeface="Corbel" pitchFamily="34" charset="0"/>
                <a:ea typeface="Cambria" pitchFamily="18" charset="0"/>
              </a:rPr>
              <a:t> </a:t>
            </a:r>
            <a:r>
              <a:rPr lang="el-GR" sz="2800" b="1" dirty="0" smtClean="0">
                <a:latin typeface="Corbel" pitchFamily="34" charset="0"/>
                <a:ea typeface="Cambria" pitchFamily="18" charset="0"/>
              </a:rPr>
              <a:t>Η Μπαλάντα του Μαουτχάουζεν – </a:t>
            </a:r>
            <a:r>
              <a:rPr lang="en-US" sz="2800" b="1" dirty="0" err="1" smtClean="0">
                <a:latin typeface="Corbel" pitchFamily="34" charset="0"/>
                <a:ea typeface="Cambria" pitchFamily="18" charset="0"/>
              </a:rPr>
              <a:t>Mauthausen</a:t>
            </a:r>
            <a:r>
              <a:rPr lang="en-US" sz="2800" b="1" dirty="0" smtClean="0">
                <a:latin typeface="Corbel" pitchFamily="34" charset="0"/>
                <a:ea typeface="Cambria" pitchFamily="18" charset="0"/>
              </a:rPr>
              <a:t>-   Kan</a:t>
            </a:r>
            <a:r>
              <a:rPr lang="en-GB" sz="2800" b="1" dirty="0" smtClean="0">
                <a:latin typeface="Corbel" pitchFamily="34" charset="0"/>
                <a:ea typeface="Cambria" pitchFamily="18" charset="0"/>
              </a:rPr>
              <a:t>t</a:t>
            </a:r>
            <a:r>
              <a:rPr lang="en-US" sz="2800" b="1" dirty="0" smtClean="0">
                <a:latin typeface="Corbel" pitchFamily="34" charset="0"/>
                <a:ea typeface="Cambria" pitchFamily="18" charset="0"/>
              </a:rPr>
              <a:t>ate</a:t>
            </a:r>
            <a:r>
              <a:rPr lang="el-GR" sz="2800" b="1" dirty="0" smtClean="0">
                <a:latin typeface="Corbel" pitchFamily="34" charset="0"/>
                <a:ea typeface="Cambria" pitchFamily="18" charset="0"/>
              </a:rPr>
              <a:t> </a:t>
            </a:r>
            <a:endParaRPr lang="en-GB" sz="2800" b="1" dirty="0">
              <a:latin typeface="Corbel" pitchFamily="34" charset="0"/>
              <a:ea typeface="Cambria" pitchFamily="18" charset="0"/>
            </a:endParaRPr>
          </a:p>
          <a:p>
            <a:pPr marL="0" indent="0">
              <a:buNone/>
            </a:pPr>
            <a:endParaRPr lang="el-GR" b="1" i="1" dirty="0"/>
          </a:p>
        </p:txBody>
      </p:sp>
      <p:pic>
        <p:nvPicPr>
          <p:cNvPr id="4" name="Εικόνα 3">
            <a:extLst>
              <a:ext uri="{FF2B5EF4-FFF2-40B4-BE49-F238E27FC236}">
                <a16:creationId xmlns:a16="http://schemas.microsoft.com/office/drawing/2014/main" xmlns="" id="{22F9CEAE-5EB9-DC9B-6B52-E50539630D24}"/>
              </a:ext>
            </a:extLst>
          </p:cNvPr>
          <p:cNvPicPr>
            <a:picLocks noChangeAspect="1"/>
          </p:cNvPicPr>
          <p:nvPr/>
        </p:nvPicPr>
        <p:blipFill>
          <a:blip r:embed="rId2"/>
          <a:stretch>
            <a:fillRect/>
          </a:stretch>
        </p:blipFill>
        <p:spPr>
          <a:xfrm>
            <a:off x="4929190" y="2285992"/>
            <a:ext cx="3816424" cy="3742706"/>
          </a:xfrm>
          <a:prstGeom prst="rect">
            <a:avLst/>
          </a:prstGeom>
        </p:spPr>
      </p:pic>
      <p:sp>
        <p:nvSpPr>
          <p:cNvPr id="6" name="TextBox 5">
            <a:extLst>
              <a:ext uri="{FF2B5EF4-FFF2-40B4-BE49-F238E27FC236}">
                <a16:creationId xmlns:a16="http://schemas.microsoft.com/office/drawing/2014/main" xmlns="" id="{7C1D7F5F-DF54-6E99-4141-3C9472E57682}"/>
              </a:ext>
            </a:extLst>
          </p:cNvPr>
          <p:cNvSpPr txBox="1"/>
          <p:nvPr/>
        </p:nvSpPr>
        <p:spPr>
          <a:xfrm>
            <a:off x="1500165" y="3302404"/>
            <a:ext cx="3056223" cy="2308324"/>
          </a:xfrm>
          <a:prstGeom prst="rect">
            <a:avLst/>
          </a:prstGeom>
          <a:noFill/>
        </p:spPr>
        <p:txBody>
          <a:bodyPr wrap="square">
            <a:spAutoFit/>
          </a:bodyPr>
          <a:lstStyle/>
          <a:p>
            <a:pPr algn="ctr"/>
            <a:r>
              <a:rPr lang="el-GR" b="1" dirty="0">
                <a:effectLst>
                  <a:outerShdw blurRad="38100" dist="38100" dir="2700000" algn="tl">
                    <a:srgbClr val="000000">
                      <a:alpha val="43137"/>
                    </a:srgbClr>
                  </a:outerShdw>
                </a:effectLst>
                <a:ea typeface="Cambria" pitchFamily="18" charset="0"/>
              </a:rPr>
              <a:t>Τίτλος: </a:t>
            </a:r>
            <a:r>
              <a:rPr lang="el-GR" b="1" dirty="0" err="1">
                <a:effectLst>
                  <a:outerShdw blurRad="38100" dist="38100" dir="2700000" algn="tl">
                    <a:srgbClr val="000000">
                      <a:alpha val="43137"/>
                    </a:srgbClr>
                  </a:outerShdw>
                </a:effectLst>
                <a:ea typeface="Cambria" pitchFamily="18" charset="0"/>
              </a:rPr>
              <a:t>Μαουτχάουζεν</a:t>
            </a:r>
            <a:endParaRPr lang="el-GR" b="1" dirty="0">
              <a:effectLst>
                <a:outerShdw blurRad="38100" dist="38100" dir="2700000" algn="tl">
                  <a:srgbClr val="000000">
                    <a:alpha val="43137"/>
                  </a:srgbClr>
                </a:outerShdw>
              </a:effectLst>
              <a:ea typeface="Cambria" pitchFamily="18" charset="0"/>
            </a:endParaRPr>
          </a:p>
          <a:p>
            <a:pPr algn="ctr"/>
            <a:r>
              <a:rPr lang="el-GR" b="1" dirty="0">
                <a:effectLst>
                  <a:outerShdw blurRad="38100" dist="38100" dir="2700000" algn="tl">
                    <a:srgbClr val="000000">
                      <a:alpha val="43137"/>
                    </a:srgbClr>
                  </a:outerShdw>
                </a:effectLst>
                <a:ea typeface="Cambria" pitchFamily="18" charset="0"/>
              </a:rPr>
              <a:t>Χρονολογία: 1966</a:t>
            </a:r>
          </a:p>
          <a:p>
            <a:pPr algn="ctr"/>
            <a:r>
              <a:rPr lang="el-GR" b="1" dirty="0">
                <a:effectLst>
                  <a:outerShdw blurRad="38100" dist="38100" dir="2700000" algn="tl">
                    <a:srgbClr val="000000">
                      <a:alpha val="43137"/>
                    </a:srgbClr>
                  </a:outerShdw>
                </a:effectLst>
                <a:ea typeface="Cambria" pitchFamily="18" charset="0"/>
              </a:rPr>
              <a:t>Συνθέτης: Μίκης Θεοδωράκης</a:t>
            </a:r>
          </a:p>
          <a:p>
            <a:pPr algn="ctr"/>
            <a:r>
              <a:rPr lang="el-GR" b="1" dirty="0">
                <a:effectLst>
                  <a:outerShdw blurRad="38100" dist="38100" dir="2700000" algn="tl">
                    <a:srgbClr val="000000">
                      <a:alpha val="43137"/>
                    </a:srgbClr>
                  </a:outerShdw>
                </a:effectLst>
                <a:ea typeface="Cambria" pitchFamily="18" charset="0"/>
              </a:rPr>
              <a:t>Ερμηνεύτρια: Μαρία Φαραντούρη</a:t>
            </a:r>
          </a:p>
          <a:p>
            <a:pPr algn="ctr"/>
            <a:r>
              <a:rPr lang="el-GR" b="1" dirty="0">
                <a:effectLst>
                  <a:outerShdw blurRad="38100" dist="38100" dir="2700000" algn="tl">
                    <a:srgbClr val="000000">
                      <a:alpha val="43137"/>
                    </a:srgbClr>
                  </a:outerShdw>
                </a:effectLst>
                <a:ea typeface="Cambria" pitchFamily="18" charset="0"/>
              </a:rPr>
              <a:t>Εταιρία: HIS MASTER’S VOICE</a:t>
            </a:r>
          </a:p>
        </p:txBody>
      </p:sp>
    </p:spTree>
    <p:extLst>
      <p:ext uri="{BB962C8B-B14F-4D97-AF65-F5344CB8AC3E}">
        <p14:creationId xmlns:p14="http://schemas.microsoft.com/office/powerpoint/2010/main" xmlns="" val="116766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l-GR" sz="4000" b="1" dirty="0" smtClean="0"/>
              <a:t>        </a:t>
            </a:r>
            <a:r>
              <a:rPr lang="el-GR" sz="3200" b="1" dirty="0" smtClean="0">
                <a:latin typeface="Corbel" pitchFamily="34" charset="0"/>
                <a:ea typeface="Cambria" pitchFamily="18" charset="0"/>
              </a:rPr>
              <a:t>Τραγούδια </a:t>
            </a:r>
            <a:r>
              <a:rPr lang="el-GR" sz="3200" b="1" dirty="0">
                <a:latin typeface="Corbel" pitchFamily="34" charset="0"/>
                <a:ea typeface="Cambria" pitchFamily="18" charset="0"/>
              </a:rPr>
              <a:t>από το «Μαουτχάουζεν»</a:t>
            </a:r>
            <a:endParaRPr lang="en-US" sz="3200" b="1" dirty="0">
              <a:latin typeface="Corbel" pitchFamily="34" charset="0"/>
              <a:ea typeface="Cambria" pitchFamily="18" charset="0"/>
            </a:endParaRPr>
          </a:p>
        </p:txBody>
      </p:sp>
      <p:sp>
        <p:nvSpPr>
          <p:cNvPr id="3" name="Content Placeholder 2"/>
          <p:cNvSpPr>
            <a:spLocks noGrp="1"/>
          </p:cNvSpPr>
          <p:nvPr>
            <p:ph idx="1"/>
          </p:nvPr>
        </p:nvSpPr>
        <p:spPr>
          <a:xfrm>
            <a:off x="457200" y="1643050"/>
            <a:ext cx="8229600" cy="4024673"/>
          </a:xfrm>
        </p:spPr>
        <p:txBody>
          <a:bodyPr>
            <a:normAutofit/>
          </a:bodyPr>
          <a:lstStyle/>
          <a:p>
            <a:pPr marL="0" indent="0">
              <a:buNone/>
            </a:pPr>
            <a:r>
              <a:rPr lang="el-GR" sz="2000" b="1" dirty="0" smtClean="0"/>
              <a:t>          1</a:t>
            </a:r>
            <a:r>
              <a:rPr lang="en-GB" sz="2000" b="1" dirty="0" smtClean="0"/>
              <a:t>. </a:t>
            </a:r>
            <a:r>
              <a:rPr lang="el-GR" sz="2000" b="1" dirty="0"/>
              <a:t>Άσμα ασμάτων</a:t>
            </a:r>
            <a:r>
              <a:rPr lang="en-GB" sz="2000" b="1" dirty="0"/>
              <a:t> – Lied der Lieder</a:t>
            </a:r>
            <a:endParaRPr lang="el-GR" sz="2000" b="1" dirty="0"/>
          </a:p>
          <a:p>
            <a:pPr marL="0" indent="0">
              <a:buNone/>
            </a:pPr>
            <a:r>
              <a:rPr lang="el-GR" sz="2000" b="1" dirty="0" smtClean="0"/>
              <a:t>          2. </a:t>
            </a:r>
            <a:r>
              <a:rPr lang="el-GR" sz="2000" b="1" dirty="0"/>
              <a:t>Ο Αντώνης</a:t>
            </a:r>
            <a:r>
              <a:rPr lang="en-GB" sz="2000" b="1" dirty="0"/>
              <a:t> – Adonis</a:t>
            </a:r>
            <a:endParaRPr lang="el-GR" sz="2000" b="1" dirty="0"/>
          </a:p>
          <a:p>
            <a:pPr marL="0" indent="0">
              <a:buNone/>
            </a:pPr>
            <a:r>
              <a:rPr lang="el-GR" sz="2000" b="1" dirty="0" smtClean="0"/>
              <a:t>          3. </a:t>
            </a:r>
            <a:r>
              <a:rPr lang="el-GR" sz="2000" b="1" dirty="0"/>
              <a:t>Ο Δραπέτης</a:t>
            </a:r>
            <a:r>
              <a:rPr lang="en-GB" sz="2000" b="1" dirty="0"/>
              <a:t> – Der Fl</a:t>
            </a:r>
            <a:r>
              <a:rPr lang="de-DE" sz="2000" b="1" dirty="0"/>
              <a:t>ü</a:t>
            </a:r>
            <a:r>
              <a:rPr lang="en-GB" sz="2000" b="1" dirty="0" err="1"/>
              <a:t>chtling</a:t>
            </a:r>
            <a:endParaRPr lang="el-GR" sz="2000" b="1" dirty="0"/>
          </a:p>
          <a:p>
            <a:pPr marL="0" indent="0">
              <a:buNone/>
            </a:pPr>
            <a:r>
              <a:rPr lang="el-GR" sz="2000" b="1" dirty="0" smtClean="0"/>
              <a:t>          4. </a:t>
            </a:r>
            <a:r>
              <a:rPr lang="el-GR" sz="2000" b="1" dirty="0"/>
              <a:t>Όταν τελειώσει ο πόλεμος</a:t>
            </a:r>
            <a:r>
              <a:rPr lang="en-GB" sz="2000" b="1" dirty="0"/>
              <a:t> – </a:t>
            </a:r>
            <a:r>
              <a:rPr lang="en-GB" sz="2000" b="1" dirty="0" err="1" smtClean="0"/>
              <a:t>Wenn</a:t>
            </a:r>
            <a:r>
              <a:rPr lang="el-GR" sz="2000" b="1" dirty="0" smtClean="0"/>
              <a:t> </a:t>
            </a:r>
            <a:r>
              <a:rPr lang="en-GB" sz="2000" b="1" dirty="0" smtClean="0"/>
              <a:t>der </a:t>
            </a:r>
            <a:r>
              <a:rPr lang="en-GB" sz="2000" b="1" dirty="0"/>
              <a:t>Krieg </a:t>
            </a:r>
            <a:r>
              <a:rPr lang="en-GB" sz="2000" b="1" dirty="0" err="1"/>
              <a:t>vorbei</a:t>
            </a:r>
            <a:r>
              <a:rPr lang="en-GB" sz="2000" b="1" dirty="0"/>
              <a:t> ist</a:t>
            </a:r>
            <a:endParaRPr lang="el-GR" sz="2000" b="1" dirty="0"/>
          </a:p>
        </p:txBody>
      </p:sp>
      <p:pic>
        <p:nvPicPr>
          <p:cNvPr id="5" name="Εικόνα 4">
            <a:extLst>
              <a:ext uri="{FF2B5EF4-FFF2-40B4-BE49-F238E27FC236}">
                <a16:creationId xmlns:a16="http://schemas.microsoft.com/office/drawing/2014/main" xmlns="" id="{87C5E2C2-3965-1F30-FB62-628EE35FCDC0}"/>
              </a:ext>
            </a:extLst>
          </p:cNvPr>
          <p:cNvPicPr>
            <a:picLocks noChangeAspect="1"/>
          </p:cNvPicPr>
          <p:nvPr/>
        </p:nvPicPr>
        <p:blipFill rotWithShape="1">
          <a:blip r:embed="rId2"/>
          <a:srcRect t="1787"/>
          <a:stretch/>
        </p:blipFill>
        <p:spPr>
          <a:xfrm>
            <a:off x="3275856" y="3286125"/>
            <a:ext cx="3888432" cy="2357454"/>
          </a:xfrm>
          <a:prstGeom prst="rect">
            <a:avLst/>
          </a:prstGeom>
        </p:spPr>
      </p:pic>
    </p:spTree>
    <p:extLst>
      <p:ext uri="{BB962C8B-B14F-4D97-AF65-F5344CB8AC3E}">
        <p14:creationId xmlns:p14="http://schemas.microsoft.com/office/powerpoint/2010/main" xmlns="" val="304301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439718"/>
          </a:xfrm>
        </p:spPr>
        <p:txBody>
          <a:bodyPr>
            <a:normAutofit fontScale="90000"/>
          </a:bodyPr>
          <a:lstStyle/>
          <a:p>
            <a:r>
              <a:rPr lang="el-GR" dirty="0" smtClean="0">
                <a:solidFill>
                  <a:schemeClr val="accent1">
                    <a:lumMod val="75000"/>
                  </a:schemeClr>
                </a:solidFill>
              </a:rPr>
              <a:t>  </a:t>
            </a:r>
            <a:r>
              <a:rPr lang="en-GB" sz="3100" b="1" dirty="0" smtClean="0">
                <a:solidFill>
                  <a:schemeClr val="accent1">
                    <a:lumMod val="75000"/>
                  </a:schemeClr>
                </a:solidFill>
                <a:effectLst>
                  <a:outerShdw blurRad="38100" dist="38100" dir="2700000" algn="tl">
                    <a:srgbClr val="000000">
                      <a:alpha val="43137"/>
                    </a:srgbClr>
                  </a:outerShdw>
                </a:effectLst>
                <a:latin typeface="Corbel" pitchFamily="34" charset="0"/>
                <a:ea typeface="Cambria" pitchFamily="18" charset="0"/>
              </a:rPr>
              <a:t>LIED DER LIEDER</a:t>
            </a:r>
            <a:endParaRPr lang="el-GR" sz="3100" b="1" dirty="0">
              <a:solidFill>
                <a:schemeClr val="accent1">
                  <a:lumMod val="75000"/>
                </a:schemeClr>
              </a:solidFill>
              <a:effectLst>
                <a:outerShdw blurRad="38100" dist="38100" dir="2700000" algn="tl">
                  <a:srgbClr val="000000">
                    <a:alpha val="43137"/>
                  </a:srgbClr>
                </a:outerShdw>
              </a:effectLst>
              <a:latin typeface="Corbel" pitchFamily="34" charset="0"/>
              <a:ea typeface="Cambria" pitchFamily="18" charset="0"/>
            </a:endParaRPr>
          </a:p>
        </p:txBody>
      </p:sp>
      <p:sp>
        <p:nvSpPr>
          <p:cNvPr id="3" name="2 - Θέση περιεχομένου"/>
          <p:cNvSpPr>
            <a:spLocks noGrp="1"/>
          </p:cNvSpPr>
          <p:nvPr>
            <p:ph idx="1"/>
          </p:nvPr>
        </p:nvSpPr>
        <p:spPr>
          <a:xfrm>
            <a:off x="914400" y="714356"/>
            <a:ext cx="7772400" cy="6858048"/>
          </a:xfrm>
        </p:spPr>
        <p:txBody>
          <a:bodyPr>
            <a:normAutofit fontScale="25000" lnSpcReduction="20000"/>
          </a:bodyPr>
          <a:lstStyle/>
          <a:p>
            <a:r>
              <a:rPr lang="de-DE" sz="5600" dirty="0" smtClean="0">
                <a:latin typeface="Corbel" pitchFamily="34" charset="0"/>
                <a:ea typeface="Cambria" pitchFamily="18" charset="0"/>
                <a:cs typeface="Arial" pitchFamily="34" charset="0"/>
              </a:rPr>
              <a:t>Meine Liebste ist schön, ist unsagbar schön.</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Ich </a:t>
            </a:r>
            <a:r>
              <a:rPr lang="de-DE" sz="5600" dirty="0" err="1" smtClean="0">
                <a:latin typeface="Corbel" pitchFamily="34" charset="0"/>
                <a:ea typeface="Cambria" pitchFamily="18" charset="0"/>
                <a:cs typeface="Arial" pitchFamily="34" charset="0"/>
              </a:rPr>
              <a:t>seh</a:t>
            </a:r>
            <a:r>
              <a:rPr lang="de-DE" sz="5600" dirty="0" smtClean="0">
                <a:latin typeface="Corbel" pitchFamily="34" charset="0"/>
                <a:ea typeface="Cambria" pitchFamily="18" charset="0"/>
                <a:cs typeface="Arial" pitchFamily="34" charset="0"/>
              </a:rPr>
              <a:t>’ sie vor mir mit ihrem dunklen Haar </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das Kleid zerrissen über ihrer Brust.</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Man hat sie fortgebracht, und keiner </a:t>
            </a:r>
            <a:r>
              <a:rPr lang="de-DE" sz="5600" dirty="0" err="1" smtClean="0">
                <a:latin typeface="Corbel" pitchFamily="34" charset="0"/>
                <a:ea typeface="Cambria" pitchFamily="18" charset="0"/>
                <a:cs typeface="Arial" pitchFamily="34" charset="0"/>
              </a:rPr>
              <a:t>weiß,wie</a:t>
            </a:r>
            <a:r>
              <a:rPr lang="de-DE" sz="5600" dirty="0" smtClean="0">
                <a:latin typeface="Corbel" pitchFamily="34" charset="0"/>
                <a:ea typeface="Cambria" pitchFamily="18" charset="0"/>
                <a:cs typeface="Arial" pitchFamily="34" charset="0"/>
              </a:rPr>
              <a:t> schön sie ist, </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man hat sie </a:t>
            </a:r>
            <a:r>
              <a:rPr lang="de-DE" sz="5600" dirty="0" err="1" smtClean="0">
                <a:latin typeface="Corbel" pitchFamily="34" charset="0"/>
                <a:ea typeface="Cambria" pitchFamily="18" charset="0"/>
                <a:cs typeface="Arial" pitchFamily="34" charset="0"/>
              </a:rPr>
              <a:t>fortgebracht,und</a:t>
            </a:r>
            <a:r>
              <a:rPr lang="de-DE" sz="5600" dirty="0" smtClean="0">
                <a:latin typeface="Corbel" pitchFamily="34" charset="0"/>
                <a:ea typeface="Cambria" pitchFamily="18" charset="0"/>
                <a:cs typeface="Arial" pitchFamily="34" charset="0"/>
              </a:rPr>
              <a:t> keiner weiß, wie schön sie </a:t>
            </a:r>
            <a:r>
              <a:rPr lang="de-DE" sz="5600" dirty="0" err="1" smtClean="0">
                <a:latin typeface="Corbel" pitchFamily="34" charset="0"/>
                <a:ea typeface="Cambria" pitchFamily="18" charset="0"/>
                <a:cs typeface="Arial" pitchFamily="34" charset="0"/>
              </a:rPr>
              <a:t>ist,man</a:t>
            </a:r>
            <a:r>
              <a:rPr lang="de-DE" sz="5600" dirty="0" smtClean="0">
                <a:latin typeface="Corbel" pitchFamily="34" charset="0"/>
                <a:ea typeface="Cambria" pitchFamily="18" charset="0"/>
                <a:cs typeface="Arial" pitchFamily="34" charset="0"/>
              </a:rPr>
              <a:t> hat sie fortgebracht, </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und keiner </a:t>
            </a:r>
            <a:r>
              <a:rPr lang="de-DE" sz="5600" dirty="0" err="1" smtClean="0">
                <a:latin typeface="Corbel" pitchFamily="34" charset="0"/>
                <a:ea typeface="Cambria" pitchFamily="18" charset="0"/>
                <a:cs typeface="Arial" pitchFamily="34" charset="0"/>
              </a:rPr>
              <a:t>weiß,wohin</a:t>
            </a:r>
            <a:r>
              <a:rPr lang="de-DE" sz="5600" dirty="0" smtClean="0">
                <a:latin typeface="Corbel" pitchFamily="34" charset="0"/>
                <a:ea typeface="Cambria" pitchFamily="18" charset="0"/>
                <a:cs typeface="Arial" pitchFamily="34" charset="0"/>
              </a:rPr>
              <a:t>, weiß, wohin.</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Ihr Mädchen aus Auschwitz, ihr Mädchenaus Dachau, </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ich frage euch, wer sie </a:t>
            </a:r>
            <a:r>
              <a:rPr lang="de-DE" sz="5600" dirty="0" err="1" smtClean="0">
                <a:latin typeface="Corbel" pitchFamily="34" charset="0"/>
                <a:ea typeface="Cambria" pitchFamily="18" charset="0"/>
                <a:cs typeface="Arial" pitchFamily="34" charset="0"/>
              </a:rPr>
              <a:t>getrof-fen</a:t>
            </a:r>
            <a:r>
              <a:rPr lang="de-DE" sz="5600" dirty="0" smtClean="0">
                <a:latin typeface="Corbel" pitchFamily="34" charset="0"/>
                <a:ea typeface="Cambria" pitchFamily="18" charset="0"/>
                <a:cs typeface="Arial" pitchFamily="34" charset="0"/>
              </a:rPr>
              <a:t> hat, </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ich frage euch, wer sie </a:t>
            </a:r>
            <a:r>
              <a:rPr lang="de-DE" sz="5600" dirty="0" err="1" smtClean="0">
                <a:latin typeface="Corbel" pitchFamily="34" charset="0"/>
                <a:ea typeface="Cambria" pitchFamily="18" charset="0"/>
                <a:cs typeface="Arial" pitchFamily="34" charset="0"/>
              </a:rPr>
              <a:t>getro</a:t>
            </a:r>
            <a:r>
              <a:rPr lang="en-US" sz="5600" dirty="0" smtClean="0">
                <a:latin typeface="Corbel" pitchFamily="34" charset="0"/>
                <a:ea typeface="Cambria" pitchFamily="18" charset="0"/>
                <a:cs typeface="Arial" pitchFamily="34" charset="0"/>
              </a:rPr>
              <a:t>ff</a:t>
            </a:r>
            <a:r>
              <a:rPr lang="de-DE" sz="5600" dirty="0" smtClean="0">
                <a:latin typeface="Corbel" pitchFamily="34" charset="0"/>
                <a:ea typeface="Cambria" pitchFamily="18" charset="0"/>
                <a:cs typeface="Arial" pitchFamily="34" charset="0"/>
              </a:rPr>
              <a:t>en hat,</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ich frage euch, wer sie sah.</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Wir trafen sie auf einer langen Reise,</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ihr Lachen hatte sie verloren, das </a:t>
            </a:r>
            <a:r>
              <a:rPr lang="de-DE" sz="5600" dirty="0" err="1" smtClean="0">
                <a:latin typeface="Corbel" pitchFamily="34" charset="0"/>
                <a:ea typeface="Cambria" pitchFamily="18" charset="0"/>
                <a:cs typeface="Arial" pitchFamily="34" charset="0"/>
              </a:rPr>
              <a:t>Kleidzerrissen</a:t>
            </a:r>
            <a:r>
              <a:rPr lang="de-DE" sz="5600" dirty="0" smtClean="0">
                <a:latin typeface="Corbel" pitchFamily="34" charset="0"/>
                <a:ea typeface="Cambria" pitchFamily="18" charset="0"/>
                <a:cs typeface="Arial" pitchFamily="34" charset="0"/>
              </a:rPr>
              <a:t> auf dem Leib.</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Meine Liebste ist schön, ist unsagbar </a:t>
            </a:r>
            <a:r>
              <a:rPr lang="de-DE" sz="5600" dirty="0" err="1" smtClean="0">
                <a:latin typeface="Corbel" pitchFamily="34" charset="0"/>
                <a:ea typeface="Cambria" pitchFamily="18" charset="0"/>
                <a:cs typeface="Arial" pitchFamily="34" charset="0"/>
              </a:rPr>
              <a:t>schön,wenn</a:t>
            </a:r>
            <a:r>
              <a:rPr lang="de-DE" sz="5600" dirty="0" smtClean="0">
                <a:latin typeface="Corbel" pitchFamily="34" charset="0"/>
                <a:ea typeface="Cambria" pitchFamily="18" charset="0"/>
                <a:cs typeface="Arial" pitchFamily="34" charset="0"/>
              </a:rPr>
              <a:t> sie die Mutter sanft gestreichelt hat,</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wenn sie die Schwester sacht umarmt.</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Man hat sie fortgebracht, und keiner </a:t>
            </a:r>
            <a:r>
              <a:rPr lang="de-DE" sz="5600" dirty="0" err="1" smtClean="0">
                <a:latin typeface="Corbel" pitchFamily="34" charset="0"/>
                <a:ea typeface="Cambria" pitchFamily="18" charset="0"/>
                <a:cs typeface="Arial" pitchFamily="34" charset="0"/>
              </a:rPr>
              <a:t>weiß,wie</a:t>
            </a:r>
            <a:r>
              <a:rPr lang="de-DE" sz="5600" dirty="0" smtClean="0">
                <a:latin typeface="Corbel" pitchFamily="34" charset="0"/>
                <a:ea typeface="Cambria" pitchFamily="18" charset="0"/>
                <a:cs typeface="Arial" pitchFamily="34" charset="0"/>
              </a:rPr>
              <a:t> schön sie ist, </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man hat sie </a:t>
            </a:r>
            <a:r>
              <a:rPr lang="de-DE" sz="5600" dirty="0" err="1" smtClean="0">
                <a:latin typeface="Corbel" pitchFamily="34" charset="0"/>
                <a:ea typeface="Cambria" pitchFamily="18" charset="0"/>
                <a:cs typeface="Arial" pitchFamily="34" charset="0"/>
              </a:rPr>
              <a:t>fortgebracht,und</a:t>
            </a:r>
            <a:r>
              <a:rPr lang="de-DE" sz="5600" dirty="0" smtClean="0">
                <a:latin typeface="Corbel" pitchFamily="34" charset="0"/>
                <a:ea typeface="Cambria" pitchFamily="18" charset="0"/>
                <a:cs typeface="Arial" pitchFamily="34" charset="0"/>
              </a:rPr>
              <a:t> keiner weiß, wie schön sie ist,</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man hat sie fortgebracht, und keiner </a:t>
            </a:r>
            <a:r>
              <a:rPr lang="de-DE" sz="5600" dirty="0" err="1" smtClean="0">
                <a:latin typeface="Corbel" pitchFamily="34" charset="0"/>
                <a:ea typeface="Cambria" pitchFamily="18" charset="0"/>
                <a:cs typeface="Arial" pitchFamily="34" charset="0"/>
              </a:rPr>
              <a:t>weiß,wohin</a:t>
            </a:r>
            <a:r>
              <a:rPr lang="de-DE" sz="5600" dirty="0" smtClean="0">
                <a:latin typeface="Corbel" pitchFamily="34" charset="0"/>
                <a:ea typeface="Cambria" pitchFamily="18" charset="0"/>
                <a:cs typeface="Arial" pitchFamily="34" charset="0"/>
              </a:rPr>
              <a:t>, weiß, </a:t>
            </a:r>
            <a:r>
              <a:rPr lang="de-DE" sz="5600" dirty="0" err="1" smtClean="0">
                <a:latin typeface="Corbel" pitchFamily="34" charset="0"/>
                <a:ea typeface="Cambria" pitchFamily="18" charset="0"/>
                <a:cs typeface="Arial" pitchFamily="34" charset="0"/>
              </a:rPr>
              <a:t>wohin.Ihr</a:t>
            </a:r>
            <a:r>
              <a:rPr lang="de-DE" sz="5600" dirty="0" smtClean="0">
                <a:latin typeface="Corbel" pitchFamily="34" charset="0"/>
                <a:ea typeface="Cambria" pitchFamily="18" charset="0"/>
                <a:cs typeface="Arial" pitchFamily="34" charset="0"/>
              </a:rPr>
              <a:t> </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Mädchen aus Mauthausen, ihr Mädchenaus Belsen, ich frage euch, wer sie getroffen</a:t>
            </a:r>
            <a:r>
              <a:rPr lang="el-GR" sz="5600" dirty="0" smtClean="0">
                <a:latin typeface="Corbel" pitchFamily="34" charset="0"/>
                <a:ea typeface="Cambria" pitchFamily="18" charset="0"/>
                <a:cs typeface="Arial" pitchFamily="34" charset="0"/>
              </a:rPr>
              <a:t> </a:t>
            </a:r>
            <a:r>
              <a:rPr lang="de-DE" sz="5600" dirty="0" smtClean="0">
                <a:latin typeface="Corbel" pitchFamily="34" charset="0"/>
                <a:ea typeface="Cambria" pitchFamily="18" charset="0"/>
                <a:cs typeface="Arial" pitchFamily="34" charset="0"/>
              </a:rPr>
              <a:t>hat, </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ich frage euch, wer sie </a:t>
            </a:r>
            <a:r>
              <a:rPr lang="de-DE" sz="5600" dirty="0" err="1" smtClean="0">
                <a:latin typeface="Corbel" pitchFamily="34" charset="0"/>
                <a:ea typeface="Cambria" pitchFamily="18" charset="0"/>
                <a:cs typeface="Arial" pitchFamily="34" charset="0"/>
              </a:rPr>
              <a:t>getro</a:t>
            </a:r>
            <a:r>
              <a:rPr lang="en-US" sz="5600" dirty="0" smtClean="0">
                <a:latin typeface="Corbel" pitchFamily="34" charset="0"/>
                <a:ea typeface="Cambria" pitchFamily="18" charset="0"/>
                <a:cs typeface="Arial" pitchFamily="34" charset="0"/>
              </a:rPr>
              <a:t>ff</a:t>
            </a:r>
            <a:r>
              <a:rPr lang="de-DE" sz="5600" dirty="0" smtClean="0">
                <a:latin typeface="Corbel" pitchFamily="34" charset="0"/>
                <a:ea typeface="Cambria" pitchFamily="18" charset="0"/>
                <a:cs typeface="Arial" pitchFamily="34" charset="0"/>
              </a:rPr>
              <a:t>en hat, </a:t>
            </a:r>
            <a:r>
              <a:rPr lang="de-DE" sz="5600" dirty="0" err="1" smtClean="0">
                <a:latin typeface="Corbel" pitchFamily="34" charset="0"/>
                <a:ea typeface="Cambria" pitchFamily="18" charset="0"/>
                <a:cs typeface="Arial" pitchFamily="34" charset="0"/>
              </a:rPr>
              <a:t>ichfrage</a:t>
            </a:r>
            <a:r>
              <a:rPr lang="de-DE" sz="5600" dirty="0" smtClean="0">
                <a:latin typeface="Corbel" pitchFamily="34" charset="0"/>
                <a:ea typeface="Cambria" pitchFamily="18" charset="0"/>
                <a:cs typeface="Arial" pitchFamily="34" charset="0"/>
              </a:rPr>
              <a:t> euch, wer sie sah.</a:t>
            </a:r>
            <a:endParaRPr lang="el-GR"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Wir trafen sie auf einer langen </a:t>
            </a:r>
            <a:r>
              <a:rPr lang="de-DE" sz="5600" dirty="0" err="1" smtClean="0">
                <a:latin typeface="Corbel" pitchFamily="34" charset="0"/>
                <a:ea typeface="Cambria" pitchFamily="18" charset="0"/>
                <a:cs typeface="Arial" pitchFamily="34" charset="0"/>
              </a:rPr>
              <a:t>Reise,ihr</a:t>
            </a:r>
            <a:r>
              <a:rPr lang="de-DE" sz="5600" dirty="0" smtClean="0">
                <a:latin typeface="Corbel" pitchFamily="34" charset="0"/>
                <a:ea typeface="Cambria" pitchFamily="18" charset="0"/>
                <a:cs typeface="Arial" pitchFamily="34" charset="0"/>
              </a:rPr>
              <a:t> weißer Arm trug eine schwarze </a:t>
            </a:r>
            <a:r>
              <a:rPr lang="de-DE" sz="5600" dirty="0" err="1" smtClean="0">
                <a:latin typeface="Corbel" pitchFamily="34" charset="0"/>
                <a:ea typeface="Cambria" pitchFamily="18" charset="0"/>
                <a:cs typeface="Arial" pitchFamily="34" charset="0"/>
              </a:rPr>
              <a:t>Nummer,ihr</a:t>
            </a:r>
            <a:r>
              <a:rPr lang="de-DE" sz="5600" dirty="0" smtClean="0">
                <a:latin typeface="Corbel" pitchFamily="34" charset="0"/>
                <a:ea typeface="Cambria" pitchFamily="18" charset="0"/>
                <a:cs typeface="Arial" pitchFamily="34" charset="0"/>
              </a:rPr>
              <a:t> Herz schlug noch unterm gelben Stern</a:t>
            </a:r>
            <a:endParaRPr lang="el-GR" sz="5600" dirty="0" smtClean="0">
              <a:latin typeface="Corbel" pitchFamily="34" charset="0"/>
              <a:ea typeface="Cambria" pitchFamily="18" charset="0"/>
              <a:cs typeface="Arial" pitchFamily="34" charset="0"/>
            </a:endParaRPr>
          </a:p>
          <a:p>
            <a:r>
              <a:rPr lang="el-GR" sz="5600" dirty="0" smtClean="0">
                <a:latin typeface="Corbel" pitchFamily="34" charset="0"/>
                <a:ea typeface="Cambria" pitchFamily="18" charset="0"/>
                <a:cs typeface="Arial" pitchFamily="34" charset="0"/>
              </a:rPr>
              <a:t>Στίχοι: Ιάκωβος Καμπανέλλης   Απόδοση στη </a:t>
            </a:r>
            <a:r>
              <a:rPr lang="el-GR" sz="5600" dirty="0" err="1" smtClean="0">
                <a:latin typeface="Corbel" pitchFamily="34" charset="0"/>
                <a:ea typeface="Cambria" pitchFamily="18" charset="0"/>
                <a:cs typeface="Arial" pitchFamily="34" charset="0"/>
              </a:rPr>
              <a:t>γερμανική:Γκίζελα</a:t>
            </a:r>
            <a:r>
              <a:rPr lang="el-GR" sz="5600" dirty="0" smtClean="0">
                <a:latin typeface="Corbel" pitchFamily="34" charset="0"/>
                <a:ea typeface="Cambria" pitchFamily="18" charset="0"/>
                <a:cs typeface="Arial" pitchFamily="34" charset="0"/>
              </a:rPr>
              <a:t> </a:t>
            </a:r>
            <a:r>
              <a:rPr lang="el-GR" sz="5600" dirty="0" err="1" smtClean="0">
                <a:latin typeface="Corbel" pitchFamily="34" charset="0"/>
                <a:ea typeface="Cambria" pitchFamily="18" charset="0"/>
                <a:cs typeface="Arial" pitchFamily="34" charset="0"/>
              </a:rPr>
              <a:t>Στάινεκερτ</a:t>
            </a:r>
            <a:endParaRPr lang="en-US" sz="5600" dirty="0" smtClean="0">
              <a:latin typeface="Corbel" pitchFamily="34" charset="0"/>
              <a:ea typeface="Cambria" pitchFamily="18" charset="0"/>
              <a:cs typeface="Arial" pitchFamily="34" charset="0"/>
            </a:endParaRPr>
          </a:p>
          <a:p>
            <a:r>
              <a:rPr lang="de-DE" sz="5600" dirty="0" smtClean="0">
                <a:latin typeface="Corbel" pitchFamily="34" charset="0"/>
                <a:ea typeface="Cambria" pitchFamily="18" charset="0"/>
                <a:cs typeface="Arial" pitchFamily="34" charset="0"/>
              </a:rPr>
              <a:t>Texte</a:t>
            </a:r>
            <a:r>
              <a:rPr lang="el-GR" sz="5600" dirty="0" smtClean="0">
                <a:latin typeface="Corbel" pitchFamily="34" charset="0"/>
                <a:ea typeface="Cambria" pitchFamily="18" charset="0"/>
                <a:cs typeface="Arial" pitchFamily="34" charset="0"/>
              </a:rPr>
              <a:t>: </a:t>
            </a:r>
            <a:r>
              <a:rPr lang="de-DE" sz="5600" dirty="0" smtClean="0">
                <a:latin typeface="Corbel" pitchFamily="34" charset="0"/>
                <a:ea typeface="Cambria" pitchFamily="18" charset="0"/>
                <a:cs typeface="Arial" pitchFamily="34" charset="0"/>
              </a:rPr>
              <a:t>Iakovos </a:t>
            </a:r>
            <a:r>
              <a:rPr lang="de-DE" sz="5600" dirty="0" err="1" smtClean="0">
                <a:latin typeface="Corbel" pitchFamily="34" charset="0"/>
                <a:ea typeface="Cambria" pitchFamily="18" charset="0"/>
                <a:cs typeface="Arial" pitchFamily="34" charset="0"/>
              </a:rPr>
              <a:t>Kambanellis</a:t>
            </a:r>
            <a:r>
              <a:rPr lang="el-GR" sz="5600" dirty="0" smtClean="0">
                <a:latin typeface="Corbel" pitchFamily="34" charset="0"/>
                <a:ea typeface="Cambria" pitchFamily="18" charset="0"/>
                <a:cs typeface="Arial" pitchFamily="34" charset="0"/>
              </a:rPr>
              <a:t> </a:t>
            </a:r>
            <a:r>
              <a:rPr lang="de-DE" sz="5600" dirty="0" smtClean="0">
                <a:latin typeface="Corbel" pitchFamily="34" charset="0"/>
                <a:ea typeface="Cambria" pitchFamily="18" charset="0"/>
                <a:cs typeface="Arial" pitchFamily="34" charset="0"/>
              </a:rPr>
              <a:t>deutsch</a:t>
            </a:r>
            <a:r>
              <a:rPr lang="el-GR" sz="5600" dirty="0" smtClean="0">
                <a:latin typeface="Corbel" pitchFamily="34" charset="0"/>
                <a:ea typeface="Cambria" pitchFamily="18" charset="0"/>
                <a:cs typeface="Arial" pitchFamily="34" charset="0"/>
              </a:rPr>
              <a:t>: </a:t>
            </a:r>
            <a:r>
              <a:rPr lang="de-DE" sz="5600" dirty="0" smtClean="0">
                <a:latin typeface="Corbel" pitchFamily="34" charset="0"/>
                <a:ea typeface="Cambria" pitchFamily="18" charset="0"/>
                <a:cs typeface="Arial" pitchFamily="34" charset="0"/>
              </a:rPr>
              <a:t>Gisela Steineckert</a:t>
            </a:r>
            <a:endParaRPr lang="el-GR" sz="5600" dirty="0" smtClean="0">
              <a:latin typeface="Corbel" pitchFamily="34" charset="0"/>
              <a:ea typeface="Cambria" pitchFamily="18" charset="0"/>
              <a:cs typeface="Arial" pitchFamily="34" charset="0"/>
            </a:endParaRPr>
          </a:p>
          <a:p>
            <a:r>
              <a:rPr lang="el-GR" sz="5600" dirty="0" smtClean="0">
                <a:latin typeface="Corbel" pitchFamily="34" charset="0"/>
                <a:ea typeface="Cambria" pitchFamily="18" charset="0"/>
                <a:cs typeface="Arial" pitchFamily="34" charset="0"/>
              </a:rPr>
              <a:t>Άσμα Ασμάτων</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sz="2800" b="1" dirty="0" smtClean="0">
                <a:effectLst>
                  <a:outerShdw blurRad="38100" dist="38100" dir="2700000" algn="tl">
                    <a:srgbClr val="000000">
                      <a:alpha val="43137"/>
                    </a:srgbClr>
                  </a:outerShdw>
                </a:effectLst>
                <a:latin typeface="Cambria" pitchFamily="18" charset="0"/>
                <a:ea typeface="Cambria" pitchFamily="18" charset="0"/>
              </a:rPr>
              <a:t>ΑΣΜΑ ΑΣΜΑΤΩΝ</a:t>
            </a:r>
            <a:endParaRPr lang="el-GR" sz="2800" b="1" dirty="0">
              <a:effectLst>
                <a:outerShdw blurRad="38100" dist="38100" dir="2700000" algn="tl">
                  <a:srgbClr val="000000">
                    <a:alpha val="43137"/>
                  </a:srgbClr>
                </a:outerShdw>
              </a:effectLst>
              <a:latin typeface="Cambria" pitchFamily="18" charset="0"/>
              <a:ea typeface="Cambria" pitchFamily="18" charset="0"/>
            </a:endParaRPr>
          </a:p>
        </p:txBody>
      </p:sp>
      <p:sp>
        <p:nvSpPr>
          <p:cNvPr id="3" name="2 - Θέση περιεχομένου"/>
          <p:cNvSpPr>
            <a:spLocks noGrp="1"/>
          </p:cNvSpPr>
          <p:nvPr>
            <p:ph idx="1"/>
          </p:nvPr>
        </p:nvSpPr>
        <p:spPr>
          <a:xfrm>
            <a:off x="914400" y="1214422"/>
            <a:ext cx="7772400" cy="5643578"/>
          </a:xfrm>
        </p:spPr>
        <p:txBody>
          <a:bodyPr>
            <a:noAutofit/>
          </a:bodyPr>
          <a:lstStyle/>
          <a:p>
            <a:pPr lvl="0"/>
            <a:r>
              <a:rPr lang="el-GR" sz="1800" dirty="0" smtClean="0">
                <a:ea typeface="Cambria" pitchFamily="18" charset="0"/>
              </a:rPr>
              <a:t>Τι ωραία που </a:t>
            </a:r>
            <a:r>
              <a:rPr lang="el-GR" sz="1800" dirty="0" err="1" smtClean="0">
                <a:ea typeface="Cambria" pitchFamily="18" charset="0"/>
              </a:rPr>
              <a:t>είν</a:t>
            </a:r>
            <a:r>
              <a:rPr lang="el-GR" sz="1800" dirty="0" smtClean="0">
                <a:ea typeface="Cambria" pitchFamily="18" charset="0"/>
              </a:rPr>
              <a:t>’ η αγάπη </a:t>
            </a:r>
            <a:r>
              <a:rPr lang="el-GR" sz="1800" dirty="0" err="1" smtClean="0">
                <a:ea typeface="Cambria" pitchFamily="18" charset="0"/>
              </a:rPr>
              <a:t>μουμε</a:t>
            </a:r>
            <a:r>
              <a:rPr lang="el-GR" sz="1800" dirty="0" smtClean="0">
                <a:ea typeface="Cambria" pitchFamily="18" charset="0"/>
              </a:rPr>
              <a:t> </a:t>
            </a:r>
          </a:p>
          <a:p>
            <a:pPr lvl="0"/>
            <a:r>
              <a:rPr lang="el-GR" sz="1800" dirty="0" smtClean="0">
                <a:ea typeface="Cambria" pitchFamily="18" charset="0"/>
              </a:rPr>
              <a:t>το καθημερνό της </a:t>
            </a:r>
            <a:r>
              <a:rPr lang="el-GR" sz="1800" dirty="0" err="1" smtClean="0">
                <a:ea typeface="Cambria" pitchFamily="18" charset="0"/>
              </a:rPr>
              <a:t>φόρεμακι</a:t>
            </a:r>
            <a:r>
              <a:rPr lang="el-GR" sz="1800" dirty="0" smtClean="0">
                <a:ea typeface="Cambria" pitchFamily="18" charset="0"/>
              </a:rPr>
              <a:t> ένα χτενάκι στα μαλλιά.</a:t>
            </a:r>
          </a:p>
          <a:p>
            <a:pPr lvl="0"/>
            <a:r>
              <a:rPr lang="el-GR" sz="1800" dirty="0" smtClean="0">
                <a:ea typeface="Cambria" pitchFamily="18" charset="0"/>
              </a:rPr>
              <a:t>Κανείς δεν ήξερε πως είναι τόσο ωραία.</a:t>
            </a:r>
          </a:p>
          <a:p>
            <a:pPr lvl="0"/>
            <a:r>
              <a:rPr lang="el-GR" sz="1800" dirty="0" smtClean="0">
                <a:ea typeface="Cambria" pitchFamily="18" charset="0"/>
              </a:rPr>
              <a:t>Κοπέλες του </a:t>
            </a:r>
            <a:r>
              <a:rPr lang="el-GR" sz="1800" dirty="0" err="1" smtClean="0">
                <a:ea typeface="Cambria" pitchFamily="18" charset="0"/>
              </a:rPr>
              <a:t>Άουσβιτς,του</a:t>
            </a:r>
            <a:r>
              <a:rPr lang="el-GR" sz="1800" dirty="0" smtClean="0">
                <a:ea typeface="Cambria" pitchFamily="18" charset="0"/>
              </a:rPr>
              <a:t> Νταχάου </a:t>
            </a:r>
            <a:r>
              <a:rPr lang="el-GR" sz="1800" dirty="0" err="1" smtClean="0">
                <a:ea typeface="Cambria" pitchFamily="18" charset="0"/>
              </a:rPr>
              <a:t>κοπέλες,μην</a:t>
            </a:r>
            <a:r>
              <a:rPr lang="el-GR" sz="1800" dirty="0" smtClean="0">
                <a:ea typeface="Cambria" pitchFamily="18" charset="0"/>
              </a:rPr>
              <a:t> είδατε την αγάπη μου;</a:t>
            </a:r>
          </a:p>
          <a:p>
            <a:pPr lvl="0"/>
            <a:r>
              <a:rPr lang="el-GR" sz="1800" dirty="0" smtClean="0">
                <a:ea typeface="Cambria" pitchFamily="18" charset="0"/>
              </a:rPr>
              <a:t>Την είδαμε σε μακρινό </a:t>
            </a:r>
            <a:r>
              <a:rPr lang="el-GR" sz="1800" dirty="0" err="1" smtClean="0">
                <a:ea typeface="Cambria" pitchFamily="18" charset="0"/>
              </a:rPr>
              <a:t>ταξίδι,δεν</a:t>
            </a:r>
            <a:r>
              <a:rPr lang="el-GR" sz="1800" dirty="0" smtClean="0">
                <a:ea typeface="Cambria" pitchFamily="18" charset="0"/>
              </a:rPr>
              <a:t> είχε πια το φόρεμά της ούτε χτενάκι στα μαλλιά.</a:t>
            </a:r>
          </a:p>
          <a:p>
            <a:pPr lvl="0"/>
            <a:r>
              <a:rPr lang="el-GR" sz="1800" dirty="0" smtClean="0">
                <a:ea typeface="Cambria" pitchFamily="18" charset="0"/>
              </a:rPr>
              <a:t>Τι ωραία που </a:t>
            </a:r>
            <a:r>
              <a:rPr lang="el-GR" sz="1800" dirty="0" err="1" smtClean="0">
                <a:ea typeface="Cambria" pitchFamily="18" charset="0"/>
              </a:rPr>
              <a:t>είν</a:t>
            </a:r>
            <a:r>
              <a:rPr lang="el-GR" sz="1800" dirty="0" smtClean="0">
                <a:ea typeface="Cambria" pitchFamily="18" charset="0"/>
              </a:rPr>
              <a:t>’ η αγάπη μου, η χαϊδεμένη από τη μάνα της και </a:t>
            </a:r>
            <a:r>
              <a:rPr lang="el-GR" sz="1800" dirty="0" err="1" smtClean="0">
                <a:ea typeface="Cambria" pitchFamily="18" charset="0"/>
              </a:rPr>
              <a:t>τ’αδελφού</a:t>
            </a:r>
            <a:r>
              <a:rPr lang="el-GR" sz="1800" dirty="0" smtClean="0">
                <a:ea typeface="Cambria" pitchFamily="18" charset="0"/>
              </a:rPr>
              <a:t> της τα φιλιά. </a:t>
            </a:r>
          </a:p>
          <a:p>
            <a:pPr lvl="0"/>
            <a:r>
              <a:rPr lang="el-GR" sz="1800" dirty="0" smtClean="0">
                <a:ea typeface="Cambria" pitchFamily="18" charset="0"/>
              </a:rPr>
              <a:t>Κανείς δεν </a:t>
            </a:r>
            <a:r>
              <a:rPr lang="el-GR" sz="1800" dirty="0" err="1" smtClean="0">
                <a:ea typeface="Cambria" pitchFamily="18" charset="0"/>
              </a:rPr>
              <a:t>ήξερεπως</a:t>
            </a:r>
            <a:r>
              <a:rPr lang="el-GR" sz="1800" dirty="0" smtClean="0">
                <a:ea typeface="Cambria" pitchFamily="18" charset="0"/>
              </a:rPr>
              <a:t> είναι τόσο ωραία.</a:t>
            </a:r>
          </a:p>
          <a:p>
            <a:pPr lvl="0"/>
            <a:r>
              <a:rPr lang="el-GR" sz="1800" dirty="0" smtClean="0">
                <a:ea typeface="Cambria" pitchFamily="18" charset="0"/>
              </a:rPr>
              <a:t>Κοπέλες του Μαουτχάουζεν, κοπέλες του </a:t>
            </a:r>
            <a:r>
              <a:rPr lang="el-GR" sz="1800" dirty="0" err="1" smtClean="0">
                <a:ea typeface="Cambria" pitchFamily="18" charset="0"/>
              </a:rPr>
              <a:t>Μπέλσεν</a:t>
            </a:r>
            <a:r>
              <a:rPr lang="el-GR" sz="1800" dirty="0" smtClean="0">
                <a:ea typeface="Cambria" pitchFamily="18" charset="0"/>
              </a:rPr>
              <a:t>,</a:t>
            </a:r>
          </a:p>
          <a:p>
            <a:pPr lvl="0"/>
            <a:r>
              <a:rPr lang="el-GR" sz="1800" dirty="0" smtClean="0">
                <a:ea typeface="Cambria" pitchFamily="18" charset="0"/>
              </a:rPr>
              <a:t>μην είδατε την αγάπη μου;</a:t>
            </a:r>
          </a:p>
          <a:p>
            <a:pPr lvl="0"/>
            <a:r>
              <a:rPr lang="el-GR" sz="1800" dirty="0" smtClean="0">
                <a:ea typeface="Cambria" pitchFamily="18" charset="0"/>
              </a:rPr>
              <a:t>Την είδαμε στην παγερή πλατεία μ’ ένα αριθμό στο άσπρο της το χέρι</a:t>
            </a:r>
          </a:p>
          <a:p>
            <a:pPr lvl="0"/>
            <a:r>
              <a:rPr lang="el-GR" sz="1800" dirty="0" smtClean="0">
                <a:ea typeface="Cambria" pitchFamily="18" charset="0"/>
              </a:rPr>
              <a:t>με κίτρινο άστρο στην καρδιά.</a:t>
            </a:r>
          </a:p>
          <a:p>
            <a:pPr lvl="0"/>
            <a:r>
              <a:rPr lang="el-GR" sz="1800" dirty="0" smtClean="0">
                <a:ea typeface="Cambria" pitchFamily="18" charset="0"/>
              </a:rPr>
              <a:t>Τι ωραία που </a:t>
            </a:r>
            <a:r>
              <a:rPr lang="el-GR" sz="1800" dirty="0" err="1" smtClean="0">
                <a:ea typeface="Cambria" pitchFamily="18" charset="0"/>
              </a:rPr>
              <a:t>είν</a:t>
            </a:r>
            <a:r>
              <a:rPr lang="el-GR" sz="1800" dirty="0" smtClean="0">
                <a:ea typeface="Cambria" pitchFamily="18" charset="0"/>
              </a:rPr>
              <a:t>’ η αγάπη μου, η χαϊδεμένη από τη μάνα της και </a:t>
            </a:r>
            <a:r>
              <a:rPr lang="el-GR" sz="1800" dirty="0" err="1" smtClean="0">
                <a:ea typeface="Cambria" pitchFamily="18" charset="0"/>
              </a:rPr>
              <a:t>τ’αδελφού</a:t>
            </a:r>
            <a:r>
              <a:rPr lang="el-GR" sz="1800" dirty="0" smtClean="0">
                <a:ea typeface="Cambria" pitchFamily="18" charset="0"/>
              </a:rPr>
              <a:t> της τα φιλιά.</a:t>
            </a:r>
          </a:p>
          <a:p>
            <a:r>
              <a:rPr lang="el-GR" sz="1800" dirty="0" smtClean="0">
                <a:ea typeface="Cambria" pitchFamily="18" charset="0"/>
              </a:rPr>
              <a:t>Κανείς δεν ήξερε πως είναι τόσο ωραία</a:t>
            </a:r>
            <a:endParaRPr lang="el-GR" sz="1800" dirty="0">
              <a:ea typeface="Cambria"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584</TotalTime>
  <Words>464</Words>
  <Application>Microsoft Office PowerPoint</Application>
  <PresentationFormat>Προβολή στην οθόνη (4:3)</PresentationFormat>
  <Paragraphs>82</Paragraphs>
  <Slides>11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Ηλιοστάσιο</vt:lpstr>
      <vt:lpstr>      Μαουτχάουζεν</vt:lpstr>
      <vt:lpstr>           Τι είναι το Μαουτχάουζεν</vt:lpstr>
      <vt:lpstr>       Ιάκωβος Καμπανέλλης</vt:lpstr>
      <vt:lpstr>       Καμπανέλλης &amp; Θεοδωράκης</vt:lpstr>
      <vt:lpstr>      Η Τριλογία του Μαουτχάουζεν</vt:lpstr>
      <vt:lpstr>            Τραγούδια από το «Μαουτχάουζεν»</vt:lpstr>
      <vt:lpstr>        Τραγούδια από το «Μαουτχάουζεν»</vt:lpstr>
      <vt:lpstr>  LIED DER LIEDER</vt:lpstr>
      <vt:lpstr>    ΑΣΜΑ ΑΣΜΑΤΩΝ</vt:lpstr>
      <vt:lpstr>    ΠΗΓΕΣ</vt:lpstr>
      <vt:lpstr>68ο ΓΥΜΝΑΣΙΟ ΑΘΗΝΑΣ ΤΜΗΜΑ ΓΕΡΜΑΝΙΚΩΝ Β3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Μαουτχάουζεν</dc:title>
  <dc:creator>John</dc:creator>
  <cp:lastModifiedBy>User</cp:lastModifiedBy>
  <cp:revision>29</cp:revision>
  <dcterms:created xsi:type="dcterms:W3CDTF">2023-03-27T19:01:59Z</dcterms:created>
  <dcterms:modified xsi:type="dcterms:W3CDTF">2023-05-05T18:51:47Z</dcterms:modified>
</cp:coreProperties>
</file>