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70" r:id="rId5"/>
    <p:sldId id="266" r:id="rId6"/>
    <p:sldId id="268" r:id="rId7"/>
    <p:sldId id="271" r:id="rId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B30307-999C-4F40-A75F-3984A668E00B}" v="36" dt="2023-04-23T15:29:46.5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606" autoAdjust="0"/>
    <p:restoredTop sz="99497" autoAdjust="0"/>
  </p:normalViewPr>
  <p:slideViewPr>
    <p:cSldViewPr snapToGrid="0">
      <p:cViewPr>
        <p:scale>
          <a:sx n="80" d="100"/>
          <a:sy n="80" d="100"/>
        </p:scale>
        <p:origin x="-522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1697-3E5F-4863-9B05-74875E375E32}" type="datetimeFigureOut">
              <a:rPr lang="el-GR" smtClean="0"/>
              <a:pPr/>
              <a:t>1/5/2023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D1973EA-0BF7-4E3D-BD17-46158301B6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1697-3E5F-4863-9B05-74875E375E32}" type="datetimeFigureOut">
              <a:rPr lang="el-GR" smtClean="0"/>
              <a:pPr/>
              <a:t>1/5/2023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73EA-0BF7-4E3D-BD17-46158301B6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1697-3E5F-4863-9B05-74875E375E32}" type="datetimeFigureOut">
              <a:rPr lang="el-GR" smtClean="0"/>
              <a:pPr/>
              <a:t>1/5/2023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73EA-0BF7-4E3D-BD17-46158301B6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1697-3E5F-4863-9B05-74875E375E32}" type="datetimeFigureOut">
              <a:rPr lang="el-GR" smtClean="0"/>
              <a:pPr/>
              <a:t>1/5/2023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D1973EA-0BF7-4E3D-BD17-46158301B6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1697-3E5F-4863-9B05-74875E375E32}" type="datetimeFigureOut">
              <a:rPr lang="el-GR" smtClean="0"/>
              <a:pPr/>
              <a:t>1/5/2023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73EA-0BF7-4E3D-BD17-46158301B6E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1697-3E5F-4863-9B05-74875E375E32}" type="datetimeFigureOut">
              <a:rPr lang="el-GR" smtClean="0"/>
              <a:pPr/>
              <a:t>1/5/2023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73EA-0BF7-4E3D-BD17-46158301B6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1697-3E5F-4863-9B05-74875E375E32}" type="datetimeFigureOut">
              <a:rPr lang="el-GR" smtClean="0"/>
              <a:pPr/>
              <a:t>1/5/2023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AD1973EA-0BF7-4E3D-BD17-46158301B6E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1697-3E5F-4863-9B05-74875E375E32}" type="datetimeFigureOut">
              <a:rPr lang="el-GR" smtClean="0"/>
              <a:pPr/>
              <a:t>1/5/2023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73EA-0BF7-4E3D-BD17-46158301B6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1697-3E5F-4863-9B05-74875E375E32}" type="datetimeFigureOut">
              <a:rPr lang="el-GR" smtClean="0"/>
              <a:pPr/>
              <a:t>1/5/2023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73EA-0BF7-4E3D-BD17-46158301B6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1697-3E5F-4863-9B05-74875E375E32}" type="datetimeFigureOut">
              <a:rPr lang="el-GR" smtClean="0"/>
              <a:pPr/>
              <a:t>1/5/2023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73EA-0BF7-4E3D-BD17-46158301B6E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1697-3E5F-4863-9B05-74875E375E32}" type="datetimeFigureOut">
              <a:rPr lang="el-GR" smtClean="0"/>
              <a:pPr/>
              <a:t>1/5/2023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973EA-0BF7-4E3D-BD17-46158301B6E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B721697-3E5F-4863-9B05-74875E375E32}" type="datetimeFigureOut">
              <a:rPr lang="el-GR" smtClean="0"/>
              <a:pPr/>
              <a:t>1/5/2023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D1973EA-0BF7-4E3D-BD17-46158301B6E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68B4B-06F7-AD8C-2276-2195C97914A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39244" y="174625"/>
            <a:ext cx="7280628" cy="947039"/>
          </a:xfrm>
        </p:spPr>
        <p:txBody>
          <a:bodyPr>
            <a:normAutofit/>
          </a:bodyPr>
          <a:lstStyle/>
          <a:p>
            <a:r>
              <a:rPr lang="en-GB" sz="5400" b="1" i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</a:t>
            </a:r>
            <a:r>
              <a:rPr lang="el-GR" sz="5400" b="1" i="1" u="sng" spc="-1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ΗΣ  ΘΕΟΔΩΡΑΚΗΣ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DE5022-58F7-16CE-BD83-8CD9059C391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88807" y="864489"/>
            <a:ext cx="8171980" cy="5818886"/>
          </a:xfrm>
        </p:spPr>
        <p:txBody>
          <a:bodyPr>
            <a:normAutofit fontScale="25000" lnSpcReduction="20000"/>
          </a:bodyPr>
          <a:lstStyle/>
          <a:p>
            <a:endParaRPr lang="el-GR" sz="23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endParaRPr lang="el-GR" sz="8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just"/>
            <a:r>
              <a:rPr lang="el-GR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Ο </a:t>
            </a:r>
            <a:r>
              <a:rPr lang="el-GR" sz="8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Μίκης (Μιχαήλ) Θεοδωράκης </a:t>
            </a:r>
            <a:r>
              <a:rPr lang="el-GR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ήταν </a:t>
            </a:r>
            <a:r>
              <a:rPr lang="el-GR" sz="8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Έλληνας συνθέτης</a:t>
            </a:r>
            <a:r>
              <a:rPr lang="el-GR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8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στιχουργός</a:t>
            </a:r>
            <a:r>
              <a:rPr lang="el-GR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και </a:t>
            </a:r>
            <a:r>
              <a:rPr lang="el-GR" sz="8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πολιτικός,</a:t>
            </a:r>
            <a:r>
              <a:rPr lang="el-GR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κρητικής και μικρασιατικής καταγωγής, ο οποίος γεννήθηκε στις </a:t>
            </a:r>
            <a:r>
              <a:rPr lang="el-GR" sz="8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29 Ιουλίου 1925 στη Χίο</a:t>
            </a:r>
            <a:r>
              <a:rPr lang="el-GR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Θεωρείται ένας από τους σημαντικότερους σύγχρονους Έλληνες μουσικοσυνθέτες, καθώς και μία από τις </a:t>
            </a:r>
            <a:r>
              <a:rPr lang="el-GR" sz="8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επιδραστικότερες</a:t>
            </a:r>
            <a:r>
              <a:rPr lang="el-GR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και σπουδαιότερες προσωπικότητες της Ελλάδας στο δεύτερο ήμισυ του </a:t>
            </a:r>
            <a:r>
              <a:rPr lang="el-GR" sz="8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20ού αιώνα</a:t>
            </a:r>
            <a:r>
              <a:rPr lang="el-GR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ενώ αποτελεί τον μεγαλύτερο Έλληνα συνθέτη </a:t>
            </a:r>
            <a:r>
              <a:rPr lang="el-GR" sz="8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του 21ου</a:t>
            </a:r>
            <a:r>
              <a:rPr lang="el-GR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8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αιώνα</a:t>
            </a:r>
            <a:r>
              <a:rPr lang="el-GR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l-GR" sz="8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l-GR" sz="8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l-GR" sz="8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l-GR" sz="8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l-GR" sz="8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l-GR" sz="8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l-GR" sz="8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 Μίκης Θεοδωράκης θα δεσπόζει στο πάνθεον των δημιουργών ως ο οικουμενικός συνθέτης, που εξέφρασε μέσω της μουσικής τα βάσανα και τις προσδοκίες των λαών, </a:t>
            </a:r>
            <a:r>
              <a:rPr lang="el-GR" sz="8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ως γεφυροποιός της έντεχνης με τη λαϊκή μουσική </a:t>
            </a:r>
            <a:r>
              <a:rPr lang="el-GR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και</a:t>
            </a:r>
            <a:r>
              <a:rPr lang="el-GR" sz="8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ως θεμελιωτής της μελοποιημένης ποίησης.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C32EDA24-C33A-8278-1A6B-506A42CC8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7400" y="1071753"/>
            <a:ext cx="2729775" cy="31249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D6E13D1-B1CD-2201-E04B-58282969E7C0}"/>
              </a:ext>
            </a:extLst>
          </p:cNvPr>
          <p:cNvSpPr txBox="1"/>
          <p:nvPr/>
        </p:nvSpPr>
        <p:spPr>
          <a:xfrm>
            <a:off x="9281786" y="4282482"/>
            <a:ext cx="22797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latin typeface="Arial" pitchFamily="34" charset="0"/>
                <a:cs typeface="Arial" pitchFamily="34" charset="0"/>
              </a:rPr>
              <a:t>Ο Θεοδωράκης                                 σε συναυλία στο κέντρο πολιτισμού «</a:t>
            </a:r>
            <a:r>
              <a:rPr lang="el-GR" sz="1400" dirty="0" err="1">
                <a:latin typeface="Arial" pitchFamily="34" charset="0"/>
                <a:cs typeface="Arial" pitchFamily="34" charset="0"/>
              </a:rPr>
              <a:t>Φαμπρίκ</a:t>
            </a:r>
            <a:r>
              <a:rPr lang="el-GR" sz="1400" dirty="0">
                <a:latin typeface="Arial" pitchFamily="34" charset="0"/>
                <a:cs typeface="Arial" pitchFamily="34" charset="0"/>
              </a:rPr>
              <a:t>»              στο Αμβούργο το 1971.</a:t>
            </a:r>
          </a:p>
        </p:txBody>
      </p:sp>
      <p:pic>
        <p:nvPicPr>
          <p:cNvPr id="7" name="Εικόνα 1">
            <a:extLst>
              <a:ext uri="{FF2B5EF4-FFF2-40B4-BE49-F238E27FC236}">
                <a16:creationId xmlns:a16="http://schemas.microsoft.com/office/drawing/2014/main" xmlns="" id="{D35AA244-7456-05E8-D18B-A967D273B1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298" t="1883"/>
          <a:stretch/>
        </p:blipFill>
        <p:spPr>
          <a:xfrm>
            <a:off x="1107875" y="3076575"/>
            <a:ext cx="7400544" cy="206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1674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8DE5022-58F7-16CE-BD83-8CD9059C391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82905" y="813816"/>
            <a:ext cx="6754368" cy="5230368"/>
          </a:xfrm>
        </p:spPr>
        <p:txBody>
          <a:bodyPr>
            <a:normAutofit/>
          </a:bodyPr>
          <a:lstStyle/>
          <a:p>
            <a:pPr algn="just"/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</a:rPr>
              <a:t>Η καταγωγή του πατέρα του, Γιώργη Θεοδωράκη, ήταν από τον 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</a:rPr>
              <a:t>Γαλατά Χανίων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</a:rPr>
              <a:t>και της μητέρας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</a:rPr>
              <a:t>του, Ασπασίας </a:t>
            </a:r>
            <a:r>
              <a:rPr lang="el-GR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Πουλάκη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</a:rPr>
              <a:t>, από την 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</a:rPr>
              <a:t>Κρήνη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l-GR" sz="2000" dirty="0" err="1">
                <a:solidFill>
                  <a:schemeClr val="tx1"/>
                </a:solidFill>
                <a:latin typeface="Arial" panose="020B0604020202020204" pitchFamily="34" charset="0"/>
              </a:rPr>
              <a:t>Τσεσμέ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</a:rPr>
              <a:t>) 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</a:rPr>
              <a:t>της </a:t>
            </a:r>
            <a:r>
              <a:rPr lang="el-GR" sz="2000" b="1" dirty="0" err="1">
                <a:solidFill>
                  <a:schemeClr val="tx1"/>
                </a:solidFill>
                <a:latin typeface="Arial" panose="020B0604020202020204" pitchFamily="34" charset="0"/>
              </a:rPr>
              <a:t>Μικράς</a:t>
            </a: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</a:rPr>
              <a:t>Ασίας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</a:rPr>
              <a:t>. Τα παιδικά του χρόνια ο Μίκης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</a:rPr>
              <a:t>Θεοδωράκης τα πέρασε σε διάφορες πόλεις της ελληνικής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</a:rPr>
              <a:t>επαρχίας όπως τη Χίο, τη Μυτιλήνη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</a:rPr>
              <a:t>και άλλες πολλές, λόγω των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</a:rPr>
              <a:t>συχνών μεταθέσεων του δημόσιου υπαλλήλου πατέρα του. </a:t>
            </a:r>
          </a:p>
          <a:p>
            <a:pPr algn="just"/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</a:rPr>
              <a:t>Μεγάλωσε με ακούσματα από την 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</a:rPr>
              <a:t>ελληνική λαϊκή μουσική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</a:rPr>
              <a:t>και επηρεάστηκε από 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</a:rPr>
              <a:t>τη βυζαντινή μουσική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</a:rPr>
              <a:t>, ενώ ήδη από την παιδική του ηλικία είχε ανακαλύψει την αγάπη του για τη μουσική, εκφράζοντας την επιθυμία του να γίνει συνθέτης. Μόλις 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</a:rPr>
              <a:t>17 ετών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</a:rPr>
              <a:t>δίνει την πρώτη του συναυλία στην Τρίπολη, παρουσιάζοντας το έργο του 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</a:rPr>
              <a:t>«Κασσιανή». </a:t>
            </a:r>
          </a:p>
          <a:p>
            <a:endParaRPr lang="el-GR" dirty="0">
              <a:latin typeface="Arial" panose="020B0604020202020204" pitchFamily="34" charset="0"/>
            </a:endParaRPr>
          </a:p>
        </p:txBody>
      </p:sp>
      <p:pic>
        <p:nvPicPr>
          <p:cNvPr id="6" name="5 - Εικόνα" descr="C:\Users\User\3D Objects\IMG_20230501_14115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1284" y="3182112"/>
            <a:ext cx="3018092" cy="338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3">
            <a:extLst>
              <a:ext uri="{FF2B5EF4-FFF2-40B4-BE49-F238E27FC236}">
                <a16:creationId xmlns:a16="http://schemas.microsoft.com/office/drawing/2014/main" xmlns="" id="{3EAD6B62-BB82-9A8B-3764-F94797886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399" y="182880"/>
            <a:ext cx="4029862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763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ACC950-28FD-4B8A-70E7-2AF32245FF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29425" y="-155448"/>
            <a:ext cx="4867275" cy="6684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l-GR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l-G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</a:pPr>
            <a:r>
              <a:rPr lang="el-GR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Κατά τη διάρκεια του Εμφύλιου Πολέμου (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1946-1949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θα εξοριστεί αρχικά στην 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Ικαρία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στη συνέχεια στη 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Μακρόνησο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Οι πολιτικές του διώξεις, όμως, δεν ανακόπτουν το δημιουργικό του έργο. Συνθέτει έργα κλασσικής μουσικής και στις 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Μαρτίου 1950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παρουσιάζεται στο θέατρο 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«Ορφέας»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της Αθήνας το πρώτο του συμφωνικό έργο 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«Πανηγύρι της </a:t>
            </a:r>
            <a:r>
              <a:rPr lang="el-GR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Ασή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-Γωνιάς» 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l-G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1946</a:t>
            </a:r>
            <a:r>
              <a:rPr lang="el-G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από την Κρατική Ορχήστρα Αθηνών με μαέστρο τον δάσκαλό του Φιλοκτήτη Οικονομίδη.</a:t>
            </a:r>
          </a:p>
        </p:txBody>
      </p:sp>
      <p:pic>
        <p:nvPicPr>
          <p:cNvPr id="8" name="7 - Εικόνα" descr="C:\Users\User\3D Objects\IMG_20230501_141158 (1).jpg"/>
          <p:cNvPicPr/>
          <p:nvPr/>
        </p:nvPicPr>
        <p:blipFill rotWithShape="1">
          <a:blip r:embed="rId3"/>
          <a:srcRect t="4887" b="11544"/>
          <a:stretch/>
        </p:blipFill>
        <p:spPr bwMode="auto">
          <a:xfrm>
            <a:off x="594312" y="328612"/>
            <a:ext cx="5625514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6443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609600" y="694944"/>
            <a:ext cx="5937504" cy="5839968"/>
          </a:xfrm>
        </p:spPr>
        <p:txBody>
          <a:bodyPr>
            <a:noAutofit/>
          </a:bodyPr>
          <a:lstStyle/>
          <a:p>
            <a:pPr algn="just"/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Γνωστότερος είναι στο ευρύτερο κοινό για τα τραγούδια και τις μουσικές συνθέσεις του, που βασίζονται σε ποίηση μεγάλων Ελλήνων και ξένων ποιητών, όπως </a:t>
            </a:r>
            <a:r>
              <a:rPr lang="el-G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 Ελύτης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ο </a:t>
            </a:r>
            <a:r>
              <a:rPr lang="el-G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Σεφέρης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ο</a:t>
            </a:r>
            <a:r>
              <a:rPr lang="el-G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Σικελιανός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ο </a:t>
            </a:r>
            <a:r>
              <a:rPr lang="el-G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Γκάτσος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ο </a:t>
            </a:r>
            <a:r>
              <a:rPr lang="el-G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Ρίτσος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ο </a:t>
            </a:r>
            <a:r>
              <a:rPr lang="el-G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Λειβαδίτης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ο </a:t>
            </a:r>
            <a:r>
              <a:rPr lang="el-G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Αναγνωστάκης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ο </a:t>
            </a:r>
            <a:r>
              <a:rPr lang="el-GR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Νeruda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ο </a:t>
            </a:r>
            <a:r>
              <a:rPr lang="el-GR" sz="20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Lorca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έργα των οποίων μετέφερε στα χείλη των απλών ανθρώπων. </a:t>
            </a:r>
          </a:p>
          <a:p>
            <a:pPr algn="just"/>
            <a:r>
              <a:rPr lang="el-G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 Θεοδωράκης 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έγραψε όλα τα είδη µ</a:t>
            </a:r>
            <a:r>
              <a:rPr lang="el-G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ουσικής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όπερες, συµφωνική µ</a:t>
            </a:r>
            <a:r>
              <a:rPr lang="el-G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ουσική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µ</a:t>
            </a:r>
            <a:r>
              <a:rPr lang="el-G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ουσική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δωµατίου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ορατόρια, µπαλέτα, χορωδιακή, εκκλησιαστική µ</a:t>
            </a:r>
            <a:r>
              <a:rPr lang="el-G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ουσική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µ</a:t>
            </a:r>
            <a:r>
              <a:rPr lang="el-G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ουσική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για αρχαίο </a:t>
            </a:r>
            <a:r>
              <a:rPr lang="el-G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δράµα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για θέατρο, για </a:t>
            </a:r>
            <a:r>
              <a:rPr lang="el-G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κινηµατογράφο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έντεχνο λαϊκό τραγούδι, µ</a:t>
            </a:r>
            <a:r>
              <a:rPr lang="el-G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ετασυµφωνικά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έργα. Επιπλέον, έχει γράψει πολλά βιβλία, τα οποία έχουν µ</a:t>
            </a:r>
            <a:r>
              <a:rPr lang="el-GR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εταφραστεί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σε διάφορες γλώσσες.</a:t>
            </a:r>
          </a:p>
        </p:txBody>
      </p:sp>
      <p:pic>
        <p:nvPicPr>
          <p:cNvPr id="5" name="4 - Εικόνα" descr="Καταγραφη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2216" y="73596"/>
            <a:ext cx="3402892" cy="306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C:\Users\User\3D Objects\IMG_20230501_133756.jpg"/>
          <p:cNvPicPr/>
          <p:nvPr/>
        </p:nvPicPr>
        <p:blipFill rotWithShape="1">
          <a:blip r:embed="rId4" cstate="print"/>
          <a:srcRect t="2587"/>
          <a:stretch/>
        </p:blipFill>
        <p:spPr bwMode="auto">
          <a:xfrm>
            <a:off x="7878306" y="4193604"/>
            <a:ext cx="341505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7315199" y="3186835"/>
            <a:ext cx="45412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latin typeface="Arial" pitchFamily="34" charset="0"/>
                <a:cs typeface="Arial" pitchFamily="34" charset="0"/>
              </a:rPr>
              <a:t>Μάνος Κατράκης, Μίκης Θεοδωράκης, Γιάννης Ρίτσος και Οδυσσέας Ελύτης στην Εθνική Λυρική Σκηνή για την παρουσίαση του «</a:t>
            </a:r>
            <a:r>
              <a:rPr lang="el-GR" sz="1400" dirty="0" err="1">
                <a:latin typeface="Arial" pitchFamily="34" charset="0"/>
                <a:cs typeface="Arial" pitchFamily="34" charset="0"/>
              </a:rPr>
              <a:t>Άξιον</a:t>
            </a:r>
            <a:r>
              <a:rPr lang="el-GR" sz="1400" dirty="0">
                <a:latin typeface="Arial" pitchFamily="34" charset="0"/>
                <a:cs typeface="Arial" pitchFamily="34" charset="0"/>
              </a:rPr>
              <a:t> Εστί» το 1974.                    Φωτογραφία</a:t>
            </a:r>
            <a:r>
              <a:rPr lang="en-GB" sz="1400" dirty="0">
                <a:latin typeface="Arial" pitchFamily="34" charset="0"/>
                <a:cs typeface="Arial" pitchFamily="34" charset="0"/>
              </a:rPr>
              <a:t>:</a:t>
            </a:r>
            <a:r>
              <a:rPr lang="el-GR" sz="1400" dirty="0">
                <a:latin typeface="Arial" pitchFamily="34" charset="0"/>
                <a:cs typeface="Arial" pitchFamily="34" charset="0"/>
              </a:rPr>
              <a:t> Τάκης </a:t>
            </a:r>
            <a:r>
              <a:rPr lang="el-GR" sz="1400" dirty="0" err="1">
                <a:latin typeface="Arial" pitchFamily="34" charset="0"/>
                <a:cs typeface="Arial" pitchFamily="34" charset="0"/>
              </a:rPr>
              <a:t>Πανανίδης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ACC950-28FD-4B8A-70E7-2AF32245FF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99873" y="272551"/>
            <a:ext cx="5596127" cy="2596896"/>
          </a:xfrm>
        </p:spPr>
        <p:txBody>
          <a:bodyPr>
            <a:normAutofit/>
          </a:bodyPr>
          <a:lstStyle/>
          <a:p>
            <a:pPr marL="0" indent="0" algn="just"/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Με το έργο του ο Θεοδωράκης αφύπνισε συνειδήσεις και άσκησε βαθύτατη επίδραση στην οικουμένη από τα </a:t>
            </a:r>
            <a:r>
              <a:rPr lang="el-G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μέσα του 20ού αιώνα μέχρι και σήμερα.</a:t>
            </a:r>
          </a:p>
          <a:p>
            <a:pPr marL="0" indent="0" algn="just"/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Έφυγε από τη ζωή στις </a:t>
            </a:r>
            <a:r>
              <a:rPr lang="el-GR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Σεπτεμβρίου 2021 σε ηλικία 96 ετών στο </a:t>
            </a:r>
            <a:r>
              <a:rPr lang="el-GR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σπίτι του στην Αθήνα, ενώ η σορός του εκτέθηκε σε τριήμερο λαϊκό προσκύνημα.</a:t>
            </a:r>
          </a:p>
          <a:p>
            <a:pPr marL="0" indent="0" algn="ctr">
              <a:buNone/>
            </a:pPr>
            <a:endParaRPr lang="el-G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F04AA5A1-8942-A33E-F472-82F9A3FE2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52"/>
          <a:stretch/>
        </p:blipFill>
        <p:spPr>
          <a:xfrm>
            <a:off x="6534171" y="271925"/>
            <a:ext cx="2772094" cy="23490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A765F0-1753-C5FD-27BD-BA1DF79E0D1B}"/>
              </a:ext>
            </a:extLst>
          </p:cNvPr>
          <p:cNvSpPr txBox="1"/>
          <p:nvPr/>
        </p:nvSpPr>
        <p:spPr>
          <a:xfrm>
            <a:off x="9306265" y="507386"/>
            <a:ext cx="21717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400" dirty="0">
                <a:latin typeface="Arial" pitchFamily="34" charset="0"/>
                <a:cs typeface="Arial" pitchFamily="34" charset="0"/>
              </a:rPr>
              <a:t>Ο Θεοδωράκης λίγο μετά την επιστροφή του στην Ελλάδα το 1961.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xmlns="" id="{FB767643-5800-4F12-9484-D3AA4F7E6E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7506" b="4477"/>
          <a:stretch/>
        </p:blipFill>
        <p:spPr>
          <a:xfrm>
            <a:off x="6399064" y="3133095"/>
            <a:ext cx="2782973" cy="3328416"/>
          </a:xfrm>
          <a:prstGeom prst="rect">
            <a:avLst/>
          </a:prstGeom>
        </p:spPr>
      </p:pic>
      <p:sp>
        <p:nvSpPr>
          <p:cNvPr id="12" name="11 - Ορθογώνιο"/>
          <p:cNvSpPr/>
          <p:nvPr/>
        </p:nvSpPr>
        <p:spPr>
          <a:xfrm>
            <a:off x="6489135" y="6461511"/>
            <a:ext cx="2692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latin typeface="Arial" panose="020B0604020202020204" pitchFamily="34" charset="0"/>
              </a:rPr>
              <a:t>Ο Μίκης Θεοδωράκης το 1972</a:t>
            </a:r>
            <a:r>
              <a:rPr lang="el-GR" sz="1400" dirty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  <a:endParaRPr lang="el-GR" sz="1400" dirty="0">
              <a:solidFill>
                <a:srgbClr val="C00000"/>
              </a:solidFill>
            </a:endParaRPr>
          </a:p>
        </p:txBody>
      </p:sp>
      <p:pic>
        <p:nvPicPr>
          <p:cNvPr id="13" name="12 - Εικόνα" descr="C:\Users\User\Desktop\IMG_20230501_172055 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0714" y="2959548"/>
            <a:ext cx="4717432" cy="380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- Εικόνα" descr="C:\Users\User\3D Objects\IMG_20230501_1701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7723" y="1548384"/>
            <a:ext cx="2318808" cy="2999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4847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7ACC950-28FD-4B8A-70E7-2AF32245FF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66817"/>
            <a:ext cx="12312650" cy="191414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l-GR" sz="1600" dirty="0"/>
          </a:p>
          <a:p>
            <a:pPr marL="0" indent="0" algn="ctr">
              <a:buNone/>
            </a:pPr>
            <a:r>
              <a:rPr lang="el-GR" sz="8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ΠΗΓΕΣ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l-GR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Μίκης Θεοδωράκης: συνθέτης-πολιτικός-στοχαστής- Ίδρυμα της Βουλής των Ελλήνων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l-GR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Μίκης Θεοδωράκης - Βικιπαίδεια (</a:t>
            </a:r>
            <a:r>
              <a:rPr lang="en-US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wikipedia.org)</a:t>
            </a:r>
            <a:endParaRPr lang="el-GR" sz="8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el-GR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https://Mikis-Theodorakis-Istories%20.pdf  (ΕΚΠΑΙΔΕΥΤΙΚΟ ΥΛΙΚΟ ΓΙΑ ΤΟΝ ΜΙΚΗ ΘΕΟΔΩΡΑΚΗ)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el-GR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8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https://mikisguide.gr/diethnes-synedrio-mikis-theodorakis</a:t>
            </a:r>
          </a:p>
          <a:p>
            <a:pPr algn="ctr">
              <a:buFont typeface="Wingdings" panose="05000000000000000000" pitchFamily="2" charset="2"/>
              <a:buChar char="v"/>
            </a:pPr>
            <a:endParaRPr lang="el-GR" sz="2300" dirty="0"/>
          </a:p>
          <a:p>
            <a:pPr algn="ctr">
              <a:buFont typeface="Wingdings" panose="05000000000000000000" pitchFamily="2" charset="2"/>
              <a:buChar char="v"/>
            </a:pPr>
            <a:endParaRPr lang="el-GR" sz="2300" dirty="0"/>
          </a:p>
          <a:p>
            <a:pPr algn="ctr">
              <a:buFont typeface="Wingdings" panose="05000000000000000000" pitchFamily="2" charset="2"/>
              <a:buChar char="v"/>
            </a:pPr>
            <a:endParaRPr lang="el-GR" sz="2300" dirty="0"/>
          </a:p>
          <a:p>
            <a:pPr algn="ctr">
              <a:buFont typeface="Wingdings" panose="05000000000000000000" pitchFamily="2" charset="2"/>
              <a:buChar char="v"/>
            </a:pPr>
            <a:endParaRPr lang="el-GR" sz="2300" dirty="0"/>
          </a:p>
          <a:p>
            <a:pPr marL="0" indent="0" algn="ctr">
              <a:buNone/>
            </a:pPr>
            <a:r>
              <a:rPr lang="el-GR" sz="2300" dirty="0"/>
              <a:t> </a:t>
            </a:r>
            <a:endParaRPr lang="el-GR" sz="23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Εικόνα 1">
            <a:extLst>
              <a:ext uri="{FF2B5EF4-FFF2-40B4-BE49-F238E27FC236}">
                <a16:creationId xmlns:a16="http://schemas.microsoft.com/office/drawing/2014/main" xmlns="" id="{79774431-B499-8841-8E40-913604522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07" y="1790701"/>
            <a:ext cx="8790695" cy="46739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109115-CECA-AD75-2EB9-F1C665EC9569}"/>
              </a:ext>
            </a:extLst>
          </p:cNvPr>
          <p:cNvSpPr txBox="1"/>
          <p:nvPr/>
        </p:nvSpPr>
        <p:spPr>
          <a:xfrm>
            <a:off x="467107" y="6483406"/>
            <a:ext cx="84002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latin typeface="Arial" pitchFamily="34" charset="0"/>
                <a:cs typeface="Arial" pitchFamily="34" charset="0"/>
              </a:rPr>
              <a:t>Από τη συναυλία στο Στάδιο Καραϊσκάκη, Αθήνα, Οκτώβρης 1974.</a:t>
            </a:r>
          </a:p>
        </p:txBody>
      </p:sp>
    </p:spTree>
    <p:extLst>
      <p:ext uri="{BB962C8B-B14F-4D97-AF65-F5344CB8AC3E}">
        <p14:creationId xmlns:p14="http://schemas.microsoft.com/office/powerpoint/2010/main" xmlns="" val="378613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4791073" y="2243923"/>
            <a:ext cx="32942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Αντώνης Γιακουμάκης</a:t>
            </a:r>
          </a:p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Μαρία </a:t>
            </a:r>
            <a:r>
              <a:rPr lang="el-GR" sz="2400" dirty="0" err="1">
                <a:latin typeface="Arial" pitchFamily="34" charset="0"/>
                <a:cs typeface="Arial" pitchFamily="34" charset="0"/>
              </a:rPr>
              <a:t>Βερβερίδου</a:t>
            </a:r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Στράτος </a:t>
            </a:r>
            <a:r>
              <a:rPr lang="el-GR" sz="2400" dirty="0" err="1">
                <a:latin typeface="Arial" pitchFamily="34" charset="0"/>
                <a:cs typeface="Arial" pitchFamily="34" charset="0"/>
              </a:rPr>
              <a:t>Βήττας</a:t>
            </a:r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2400" dirty="0">
                <a:latin typeface="Arial" pitchFamily="34" charset="0"/>
                <a:cs typeface="Arial" pitchFamily="34" charset="0"/>
              </a:rPr>
              <a:t>Ιωάννης </a:t>
            </a:r>
            <a:r>
              <a:rPr lang="el-GR" sz="2400" dirty="0" err="1">
                <a:latin typeface="Arial" pitchFamily="34" charset="0"/>
                <a:cs typeface="Arial" pitchFamily="34" charset="0"/>
              </a:rPr>
              <a:t>Κουτσώνας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Ορθογώνιο"/>
          <p:cNvSpPr/>
          <p:nvPr/>
        </p:nvSpPr>
        <p:spPr>
          <a:xfrm>
            <a:off x="4233292" y="851224"/>
            <a:ext cx="44097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600" b="1" dirty="0">
                <a:latin typeface="Arial" pitchFamily="34" charset="0"/>
                <a:cs typeface="Arial" pitchFamily="34" charset="0"/>
              </a:rPr>
              <a:t>68</a:t>
            </a:r>
            <a:r>
              <a:rPr lang="en-GB" sz="2600" b="1" dirty="0">
                <a:latin typeface="Arial" pitchFamily="34" charset="0"/>
                <a:cs typeface="Arial" pitchFamily="34" charset="0"/>
              </a:rPr>
              <a:t>o</a:t>
            </a:r>
            <a:r>
              <a:rPr lang="el-GR" sz="2600" b="1" dirty="0">
                <a:latin typeface="Arial" pitchFamily="34" charset="0"/>
                <a:cs typeface="Arial" pitchFamily="34" charset="0"/>
              </a:rPr>
              <a:t> ΓΥΜΝΑΣΙΟ ΑΘΗΝΑΣ</a:t>
            </a:r>
            <a:br>
              <a:rPr lang="el-GR" sz="2600" b="1" dirty="0">
                <a:latin typeface="Arial" pitchFamily="34" charset="0"/>
                <a:cs typeface="Arial" pitchFamily="34" charset="0"/>
              </a:rPr>
            </a:br>
            <a:r>
              <a:rPr lang="el-GR" sz="2600" b="1" dirty="0">
                <a:latin typeface="Arial" pitchFamily="34" charset="0"/>
                <a:cs typeface="Arial" pitchFamily="34" charset="0"/>
              </a:rPr>
              <a:t>ΤΜΗΜΑ ΓΕΡΜΑΝΙΚΩΝ Β΄3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</TotalTime>
  <Words>466</Words>
  <Application>Microsoft Office PowerPoint</Application>
  <PresentationFormat>Προσαρμογή</PresentationFormat>
  <Paragraphs>42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Διαστημικό</vt:lpstr>
      <vt:lpstr>MIKΗΣ  ΘΕΟΔΩΡΑΚΗΣ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Μίκης Θεοδωράκης</dc:title>
  <dc:creator>ANTONHS GIAKOUMAKIS</dc:creator>
  <cp:lastModifiedBy>User</cp:lastModifiedBy>
  <cp:revision>12</cp:revision>
  <dcterms:created xsi:type="dcterms:W3CDTF">2023-02-13T09:46:35Z</dcterms:created>
  <dcterms:modified xsi:type="dcterms:W3CDTF">2023-05-01T19:57:34Z</dcterms:modified>
</cp:coreProperties>
</file>