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9" r:id="rId2"/>
    <p:sldId id="257" r:id="rId3"/>
    <p:sldId id="258" r:id="rId4"/>
    <p:sldId id="261" r:id="rId5"/>
    <p:sldId id="260" r:id="rId6"/>
    <p:sldId id="271" r:id="rId7"/>
    <p:sldId id="270" r:id="rId8"/>
    <p:sldId id="268" r:id="rId9"/>
    <p:sldId id="280" r:id="rId10"/>
    <p:sldId id="275" r:id="rId11"/>
    <p:sldId id="281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368" autoAdjust="0"/>
    <p:restoredTop sz="94660"/>
  </p:normalViewPr>
  <p:slideViewPr>
    <p:cSldViewPr snapToGrid="0">
      <p:cViewPr>
        <p:scale>
          <a:sx n="77" d="100"/>
          <a:sy n="77" d="100"/>
        </p:scale>
        <p:origin x="-444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1E1671-DA4E-48F9-8EB9-A90F841C5AAE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0E5349E-0D82-443D-B57F-D980559E8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mwNgExTzws&amp;ab_channel=dapergolas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s://www.youtube.com/watch?v=TrXeUIeShYk&amp;ab_channel=m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QskFT7AaKH0&amp;ab_channel=ilioskaimple" TargetMode="External"/><Relationship Id="rId5" Type="http://schemas.openxmlformats.org/officeDocument/2006/relationships/hyperlink" Target="https://www.youtube.com/watch?v=dUVEqh83rjI&amp;ab_channel=ETERN4LB4CH" TargetMode="External"/><Relationship Id="rId4" Type="http://schemas.openxmlformats.org/officeDocument/2006/relationships/hyperlink" Target="https://www.youtube.com/watch?v=n8t4S1LXJTI&amp;ab_channel=ETERN4LB4CH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b6hqzEfXW7o&amp;ab_channel=%CE%93%CE%B9%CF%8E%CF%81%CE%B3%CE%BF%CF%82%CE%92%CE%B9%CE%B4%CE%AC%CE%BA%CE%B7%CF%8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02107" y="365127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Bahnschrift SemiBold SemiConden" pitchFamily="34" charset="0"/>
              </a:rPr>
              <a:t>             </a:t>
            </a:r>
            <a:r>
              <a:rPr lang="de-DE" dirty="0" smtClean="0"/>
              <a:t>LIEDER VON MIKIS THEODORAKIS</a:t>
            </a:r>
            <a:br>
              <a:rPr lang="de-DE" dirty="0" smtClean="0"/>
            </a:br>
            <a:r>
              <a:rPr lang="de-DE" dirty="0" smtClean="0"/>
              <a:t>               IN DER DEUTSCHEN SPRACHE</a:t>
            </a:r>
            <a:endParaRPr lang="el-GR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idx="1"/>
          </p:nvPr>
        </p:nvSpPr>
        <p:spPr>
          <a:xfrm>
            <a:off x="522972" y="1503949"/>
            <a:ext cx="10515600" cy="4692315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  </a:t>
            </a:r>
            <a:endParaRPr lang="el-GR" dirty="0"/>
          </a:p>
        </p:txBody>
      </p:sp>
      <p:pic>
        <p:nvPicPr>
          <p:cNvPr id="9" name="8 - Εικόνα" descr="Griechenland Mikis Theodoraki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78505" y="1720517"/>
            <a:ext cx="7543800" cy="362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- Ορθογώνιο"/>
          <p:cNvSpPr/>
          <p:nvPr/>
        </p:nvSpPr>
        <p:spPr>
          <a:xfrm>
            <a:off x="3048000" y="5161549"/>
            <a:ext cx="609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Bahnschrift SemiBold Condensed" pitchFamily="34" charset="0"/>
                <a:cs typeface="Arial" pitchFamily="34" charset="0"/>
              </a:rPr>
              <a:t>Mikis Theodorakis (1925-2021) bei einem Auftritt auf der Insel </a:t>
            </a:r>
            <a:r>
              <a:rPr lang="de-DE" dirty="0" err="1" smtClean="0">
                <a:latin typeface="Bahnschrift SemiBold Condensed" pitchFamily="34" charset="0"/>
                <a:cs typeface="Arial" pitchFamily="34" charset="0"/>
              </a:rPr>
              <a:t>M</a:t>
            </a:r>
            <a:r>
              <a:rPr lang="de-DE" sz="2000" dirty="0" err="1" smtClean="0">
                <a:latin typeface="Bahnschrift SemiBold Condensed" pitchFamily="34" charset="0"/>
                <a:cs typeface="Arial" pitchFamily="34" charset="0"/>
              </a:rPr>
              <a:t>a</a:t>
            </a:r>
            <a:r>
              <a:rPr lang="de-DE" dirty="0" err="1" smtClean="0">
                <a:latin typeface="Bahnschrift SemiBold Condensed" pitchFamily="34" charset="0"/>
                <a:cs typeface="Arial" pitchFamily="34" charset="0"/>
              </a:rPr>
              <a:t>kronissos</a:t>
            </a:r>
            <a:endParaRPr lang="el-GR" dirty="0">
              <a:latin typeface="Bahnschrift SemiBold Condense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815548"/>
            <a:ext cx="10972800" cy="741405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    WEBSEITEN</a:t>
            </a:r>
            <a:r>
              <a:rPr lang="en-US" sz="3200" b="1" dirty="0" smtClean="0"/>
              <a:t>: MUSIK VON MIKIS THEODORAKIS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1519881"/>
            <a:ext cx="10515600" cy="48191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1800" dirty="0" smtClean="0"/>
              <a:t> </a:t>
            </a:r>
          </a:p>
          <a:p>
            <a:pPr>
              <a:buFont typeface="Wingdings" pitchFamily="2" charset="2"/>
              <a:buChar char="q"/>
            </a:pPr>
            <a:r>
              <a:rPr lang="de-DE" sz="1800" u="sng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https://www.youtube.com/watch?v=TrXeUIeShYk&amp;ab_channel=m29</a:t>
            </a:r>
            <a:endParaRPr lang="de-DE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de-DE" sz="1800" u="sng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https://www.youtube.com/watch?v=2mwNgExTzws&amp;ab_channel=dapergolas</a:t>
            </a:r>
            <a:endParaRPr lang="de-DE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de-DE" sz="1800" u="sng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https://www.youtube.com/watch?v=n8t4S1LXJTI&amp;ab_channel=ETERN4LB4CH</a:t>
            </a:r>
            <a:endParaRPr lang="de-DE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de-DE" sz="1800" u="sng" dirty="0" smtClean="0">
                <a:solidFill>
                  <a:schemeClr val="tx2">
                    <a:lumMod val="75000"/>
                  </a:schemeClr>
                </a:solidFill>
                <a:hlinkClick r:id="rId5"/>
              </a:rPr>
              <a:t>https://www.youtube.com/watch?v=dUVEqh83rjI&amp;ab_channel=ETERN4LB4CH</a:t>
            </a:r>
            <a:endParaRPr lang="de-DE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de-DE" sz="1800" dirty="0" smtClean="0">
                <a:solidFill>
                  <a:schemeClr val="tx2">
                    <a:lumMod val="75000"/>
                  </a:schemeClr>
                </a:solidFill>
                <a:hlinkClick r:id="rId6"/>
              </a:rPr>
              <a:t>https://www.youtube.com/watch?v=QskFT7AaKH0&amp;ab_channel=ilioskaimple</a:t>
            </a:r>
            <a:endParaRPr lang="de-DE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de-DE" sz="1800" dirty="0" smtClean="0">
                <a:solidFill>
                  <a:schemeClr val="tx2">
                    <a:lumMod val="75000"/>
                  </a:schemeClr>
                </a:solidFill>
              </a:rPr>
              <a:t>https://www.youtube.com/watch?v=U_TDRopT07Q&amp;ab_channel=GuntherEmmerlich-Topic</a:t>
            </a:r>
            <a:endParaRPr lang="de-DE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2" descr="ΜΕΛΟΠΟΙΗΜΕΝΗ ΠΟΙΗΣΗ (ΤΡΙΤΟΣ ΤΟΜΟΣ) / ΘΕΟΔΩΡΑΚΗΣ ΜΙΚΗΣ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4693" y="4077731"/>
            <a:ext cx="2607843" cy="23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19518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3200" b="1" dirty="0" smtClean="0">
                <a:latin typeface="+mj-lt"/>
              </a:rPr>
              <a:t>68ο ΓΥΜΝΑΣΙΟ ΑΘΗΝΑΣ</a:t>
            </a:r>
          </a:p>
          <a:p>
            <a:pPr>
              <a:buNone/>
            </a:pPr>
            <a:r>
              <a:rPr lang="el-GR" sz="2000" dirty="0" smtClean="0">
                <a:latin typeface="Bahnschrift SemiBold Condensed" pitchFamily="34" charset="0"/>
              </a:rPr>
              <a:t> </a:t>
            </a:r>
            <a:r>
              <a:rPr lang="el-GR" dirty="0" smtClean="0">
                <a:latin typeface="Bahnschrift SemiBold Condensed" pitchFamily="34" charset="0"/>
              </a:rPr>
              <a:t>ΤΜΗΜΑ ΓΕΡΜΑΝΙΚΩΝ Β΄3</a:t>
            </a:r>
          </a:p>
          <a:p>
            <a:pPr>
              <a:buNone/>
            </a:pPr>
            <a:r>
              <a:rPr lang="el-GR" dirty="0" smtClean="0">
                <a:latin typeface="Bahnschrift SemiBold Condensed" pitchFamily="34" charset="0"/>
              </a:rPr>
              <a:t>ΖΟΥΜΠΟΥΡΛΗ ΛΕΝΑ</a:t>
            </a:r>
          </a:p>
          <a:p>
            <a:pPr>
              <a:buNone/>
            </a:pPr>
            <a:r>
              <a:rPr lang="el-GR" dirty="0" smtClean="0">
                <a:latin typeface="Bahnschrift SemiBold Condensed" pitchFamily="34" charset="0"/>
              </a:rPr>
              <a:t>ΙΣΤΡΑΤΙΕ ΜΕΛΙΝΑ</a:t>
            </a:r>
            <a:endParaRPr lang="el-GR" dirty="0">
              <a:latin typeface="Bahnschrift SemiBold Condense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5843" y="358346"/>
            <a:ext cx="10515600" cy="902043"/>
          </a:xfrm>
        </p:spPr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err="1" smtClean="0"/>
              <a:t>Nur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diese</a:t>
            </a:r>
            <a:r>
              <a:rPr lang="en-US" sz="3200" b="1" dirty="0" smtClean="0"/>
              <a:t> eine </a:t>
            </a:r>
            <a:r>
              <a:rPr lang="en-US" sz="3200" b="1" dirty="0" err="1" smtClean="0"/>
              <a:t>Schwalbe</a:t>
            </a:r>
            <a:r>
              <a:rPr lang="en-US" sz="3200" b="1" dirty="0" smtClean="0"/>
              <a:t> </a:t>
            </a:r>
            <a:r>
              <a:rPr lang="en-US" sz="3200" dirty="0"/>
              <a:t/>
            </a:r>
            <a:br>
              <a:rPr lang="en-US" sz="3200" dirty="0"/>
            </a:b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83096" y="890339"/>
            <a:ext cx="5805672" cy="565484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l-GR" sz="2900" b="1" dirty="0" smtClean="0"/>
              <a:t>      </a:t>
            </a:r>
            <a:r>
              <a:rPr lang="de-DE" sz="2900" b="1" dirty="0" smtClean="0">
                <a:latin typeface="Bahnschrift SemiBold SemiConden" pitchFamily="34" charset="0"/>
              </a:rPr>
              <a:t>Nur diese eine Schwalbe,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der Frühling macht sich rar,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damit die Sonne heimkehrt,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bringen wir Opfer dar.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/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Tausende Tote braucht es,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wenn das </a:t>
            </a:r>
            <a:r>
              <a:rPr lang="de-DE" sz="2900" b="1" dirty="0" err="1" smtClean="0">
                <a:latin typeface="Bahnschrift SemiBold SemiConden" pitchFamily="34" charset="0"/>
              </a:rPr>
              <a:t>Lichtrad</a:t>
            </a:r>
            <a:r>
              <a:rPr lang="de-DE" sz="2900" b="1" dirty="0" smtClean="0">
                <a:latin typeface="Bahnschrift SemiBold SemiConden" pitchFamily="34" charset="0"/>
              </a:rPr>
              <a:t> ruht,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lebende Leiber braucht es,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wärmend verströmt ihr Blut.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/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Als mein Gott die Erde schuf,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baute er Berge um mich her,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als mein Gott die Erde schuf,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schloss er mich ein im dunklen Meer.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/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Einst nahmen unsre Weisen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den Leib des jungen Mai,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senkten ihn auf den Meergrund,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dass er begraben sei.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/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Einer der tiefen Brunnen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ward ihm zum Verließ,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nun riecht der ganze Hades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frostige Finsternis.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/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Als mein Gott die Erde schuf,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sah man ihn durch den Flieder </a:t>
            </a:r>
            <a:r>
              <a:rPr lang="de-DE" sz="2900" b="1" dirty="0" err="1" smtClean="0">
                <a:latin typeface="Bahnschrift SemiBold SemiConden" pitchFamily="34" charset="0"/>
              </a:rPr>
              <a:t>wehn</a:t>
            </a:r>
            <a:r>
              <a:rPr lang="de-DE" sz="2900" b="1" dirty="0" smtClean="0">
                <a:latin typeface="Bahnschrift SemiBold SemiConden" pitchFamily="34" charset="0"/>
              </a:rPr>
              <a:t>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als mein Gott die Erde schuf,</a:t>
            </a:r>
            <a:br>
              <a:rPr lang="de-DE" sz="2900" b="1" dirty="0" smtClean="0">
                <a:latin typeface="Bahnschrift SemiBold SemiConden" pitchFamily="34" charset="0"/>
              </a:rPr>
            </a:br>
            <a:r>
              <a:rPr lang="de-DE" sz="2900" b="1" dirty="0" smtClean="0">
                <a:latin typeface="Bahnschrift SemiBold SemiConden" pitchFamily="34" charset="0"/>
              </a:rPr>
              <a:t>roch er das große </a:t>
            </a:r>
            <a:r>
              <a:rPr lang="de-DE" sz="2900" b="1" dirty="0" err="1" smtClean="0">
                <a:latin typeface="Bahnschrift SemiBold SemiConden" pitchFamily="34" charset="0"/>
              </a:rPr>
              <a:t>Auferstehn</a:t>
            </a:r>
            <a:r>
              <a:rPr lang="de-DE" sz="2900" b="1" dirty="0" smtClean="0">
                <a:latin typeface="Bahnschrift SemiBold SemiConden" pitchFamily="34" charset="0"/>
              </a:rPr>
              <a:t>.</a:t>
            </a:r>
          </a:p>
          <a:p>
            <a:r>
              <a:rPr lang="de-DE" sz="2900" dirty="0" smtClean="0">
                <a:solidFill>
                  <a:srgbClr val="0070C0"/>
                </a:solidFill>
                <a:latin typeface="Bahnschrift SemiBold SemiConden" pitchFamily="34" charset="0"/>
              </a:rPr>
              <a:t> </a:t>
            </a:r>
            <a:r>
              <a:rPr lang="de-DE" sz="2900" b="1" dirty="0" smtClean="0">
                <a:latin typeface="Bahnschrift SemiBold SemiConden" pitchFamily="34" charset="0"/>
              </a:rPr>
              <a:t>Mikis Theodorakis/</a:t>
            </a:r>
            <a:r>
              <a:rPr lang="de-DE" sz="2900" b="1" dirty="0" err="1" smtClean="0">
                <a:latin typeface="Bahnschrift SemiBold SemiConden" pitchFamily="34" charset="0"/>
              </a:rPr>
              <a:t>Odiseas</a:t>
            </a:r>
            <a:r>
              <a:rPr lang="de-DE" sz="2900" b="1" dirty="0" smtClean="0">
                <a:latin typeface="Bahnschrift SemiBold SemiConden" pitchFamily="34" charset="0"/>
              </a:rPr>
              <a:t> </a:t>
            </a:r>
            <a:r>
              <a:rPr lang="de-DE" sz="2900" b="1" dirty="0" err="1" smtClean="0">
                <a:latin typeface="Bahnschrift SemiBold SemiConden" pitchFamily="34" charset="0"/>
              </a:rPr>
              <a:t>Elites</a:t>
            </a:r>
            <a:r>
              <a:rPr lang="de-DE" sz="2900" b="1" dirty="0" smtClean="0">
                <a:latin typeface="Bahnschrift SemiBold SemiConden" pitchFamily="34" charset="0"/>
              </a:rPr>
              <a:t>: </a:t>
            </a:r>
            <a:r>
              <a:rPr lang="de-DE" sz="2900" b="1" dirty="0" err="1" smtClean="0">
                <a:latin typeface="Bahnschrift SemiBold SemiConden" pitchFamily="34" charset="0"/>
              </a:rPr>
              <a:t>To</a:t>
            </a:r>
            <a:r>
              <a:rPr lang="de-DE" sz="2900" b="1" dirty="0" smtClean="0">
                <a:latin typeface="Bahnschrift SemiBold SemiConden" pitchFamily="34" charset="0"/>
              </a:rPr>
              <a:t> </a:t>
            </a:r>
            <a:r>
              <a:rPr lang="de-DE" sz="2900" dirty="0" smtClean="0">
                <a:latin typeface="Bahnschrift SemiBold SemiConden" pitchFamily="34" charset="0"/>
              </a:rPr>
              <a:t> </a:t>
            </a:r>
            <a:r>
              <a:rPr lang="de-DE" sz="2900" b="1" dirty="0" err="1" smtClean="0">
                <a:latin typeface="Bahnschrift SemiBold SemiConden" pitchFamily="34" charset="0"/>
              </a:rPr>
              <a:t>Axion</a:t>
            </a:r>
            <a:r>
              <a:rPr lang="de-DE" sz="2900" b="1" dirty="0" smtClean="0">
                <a:latin typeface="Bahnschrift SemiBold SemiConden" pitchFamily="34" charset="0"/>
              </a:rPr>
              <a:t> </a:t>
            </a:r>
            <a:r>
              <a:rPr lang="de-DE" sz="2900" b="1" dirty="0" err="1" smtClean="0">
                <a:latin typeface="Bahnschrift SemiBold SemiConden" pitchFamily="34" charset="0"/>
              </a:rPr>
              <a:t>Esti</a:t>
            </a:r>
            <a:endParaRPr lang="de-DE" sz="2900" dirty="0" smtClean="0">
              <a:solidFill>
                <a:srgbClr val="0070C0"/>
              </a:solidFill>
              <a:latin typeface="Bahnschrift SemiBold SemiConden" pitchFamily="34" charset="0"/>
            </a:endParaRPr>
          </a:p>
          <a:p>
            <a:r>
              <a:rPr lang="de-DE" sz="1800" dirty="0" smtClean="0">
                <a:solidFill>
                  <a:srgbClr val="0070C0"/>
                </a:solidFill>
              </a:rPr>
              <a:t>https://www.youtube.com/watch?v=hRu1mvelksU&amp;ab_channel=kostependrhs</a:t>
            </a:r>
            <a:endParaRPr lang="el-GR" sz="1800" dirty="0" smtClean="0"/>
          </a:p>
          <a:p>
            <a:endParaRPr lang="de-DE" sz="2900" b="1" dirty="0" smtClean="0"/>
          </a:p>
        </p:txBody>
      </p:sp>
      <p:pic>
        <p:nvPicPr>
          <p:cNvPr id="1026" name="Picture 2" descr="Ένα το χελιδόνι… | Λευκαδίτικα Νέα - Lefkada 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4708" y="867833"/>
            <a:ext cx="4996069" cy="5605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5409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593124"/>
            <a:ext cx="10972800" cy="963827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  Ένα </a:t>
            </a:r>
            <a:r>
              <a:rPr lang="el-GR" sz="3600" b="1" dirty="0"/>
              <a:t>Το Χελιδόνι</a:t>
            </a:r>
            <a:r>
              <a:rPr lang="el-GR" b="1" dirty="0"/>
              <a:t/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6169" y="1383633"/>
            <a:ext cx="5337313" cy="4769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Ένα το χελιδόνι κι η άνοιξη ακριβή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για να γυρίσει ο ήλιος θέλει δουλειά πολλή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Θέλει νεκροί χιλιάδες να `ναι στους τροχούς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Θέλει κι οι ζωντανοί να δίνουν το αίμα τους</a:t>
            </a:r>
            <a:r>
              <a:rPr lang="el-GR" sz="1800" dirty="0" smtClean="0">
                <a:latin typeface="Bahnschrift SemiBold SemiConden" pitchFamily="34" charset="0"/>
              </a:rPr>
              <a:t>.</a:t>
            </a:r>
            <a:r>
              <a:rPr lang="el-GR" sz="1800" dirty="0">
                <a:latin typeface="Bahnschrift SemiBold SemiConden" pitchFamily="34" charset="0"/>
              </a:rPr>
              <a:t> 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Θε μου Πρωτομάστορα μ’ έχτισες μέσα στα βουνά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Θε μου Πρωτομάστορα μ’ έκλεισες μες στη θάλασσα</a:t>
            </a:r>
            <a:r>
              <a:rPr lang="el-GR" sz="1800" dirty="0" smtClean="0">
                <a:latin typeface="Bahnschrift SemiBold SemiConden" pitchFamily="34" charset="0"/>
              </a:rPr>
              <a:t>!</a:t>
            </a:r>
            <a:r>
              <a:rPr lang="el-GR" sz="1800" dirty="0">
                <a:latin typeface="Bahnschrift SemiBold SemiConden" pitchFamily="34" charset="0"/>
              </a:rPr>
              <a:t> </a:t>
            </a:r>
          </a:p>
          <a:p>
            <a:pPr marL="0" indent="0">
              <a:buNone/>
            </a:pPr>
            <a:r>
              <a:rPr lang="el-GR" sz="1800" dirty="0" err="1">
                <a:latin typeface="Bahnschrift SemiBold SemiConden" pitchFamily="34" charset="0"/>
              </a:rPr>
              <a:t>Πάρθηκεν</a:t>
            </a:r>
            <a:r>
              <a:rPr lang="el-GR" sz="1800" dirty="0">
                <a:latin typeface="Bahnschrift SemiBold SemiConden" pitchFamily="34" charset="0"/>
              </a:rPr>
              <a:t> από μάγους το σώμα του Μαγιού7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Το `</a:t>
            </a:r>
            <a:r>
              <a:rPr lang="el-GR" sz="1800" dirty="0" err="1">
                <a:latin typeface="Bahnschrift SemiBold SemiConden" pitchFamily="34" charset="0"/>
              </a:rPr>
              <a:t>χουνε</a:t>
            </a:r>
            <a:r>
              <a:rPr lang="el-GR" sz="1800" dirty="0">
                <a:latin typeface="Bahnschrift SemiBold SemiConden" pitchFamily="34" charset="0"/>
              </a:rPr>
              <a:t> θάψει σ’ ένα μνήμα του </a:t>
            </a:r>
            <a:r>
              <a:rPr lang="el-GR" sz="1800" dirty="0" err="1">
                <a:latin typeface="Bahnschrift SemiBold SemiConden" pitchFamily="34" charset="0"/>
              </a:rPr>
              <a:t>πέλαγου</a:t>
            </a:r>
            <a:endParaRPr lang="el-GR" sz="1800" dirty="0">
              <a:latin typeface="Bahnschrift SemiBold SemiConden" pitchFamily="34" charset="0"/>
            </a:endParaRP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σ’ ένα βαθύ πηγάδι το `</a:t>
            </a:r>
            <a:r>
              <a:rPr lang="el-GR" sz="1800" dirty="0" err="1">
                <a:latin typeface="Bahnschrift SemiBold SemiConden" pitchFamily="34" charset="0"/>
              </a:rPr>
              <a:t>χουνε</a:t>
            </a:r>
            <a:r>
              <a:rPr lang="el-GR" sz="1800" dirty="0">
                <a:latin typeface="Bahnschrift SemiBold SemiConden" pitchFamily="34" charset="0"/>
              </a:rPr>
              <a:t> κλειστό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μύρισε το σκοτάδι κι όλη η </a:t>
            </a:r>
            <a:r>
              <a:rPr lang="el-GR" sz="1800" dirty="0" smtClean="0">
                <a:latin typeface="Bahnschrift SemiBold SemiConden" pitchFamily="34" charset="0"/>
              </a:rPr>
              <a:t>άβυσσος</a:t>
            </a:r>
            <a:r>
              <a:rPr lang="el-GR" sz="1800" dirty="0">
                <a:latin typeface="Bahnschrift SemiBold SemiConden" pitchFamily="34" charset="0"/>
              </a:rPr>
              <a:t> 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Θε μου Πρωτομάστορα μέσα στις πασχαλιές και Συ</a:t>
            </a:r>
          </a:p>
          <a:p>
            <a:pPr marL="0" indent="0">
              <a:buNone/>
            </a:pPr>
            <a:r>
              <a:rPr lang="el-GR" sz="1800" dirty="0">
                <a:latin typeface="Bahnschrift SemiBold SemiConden" pitchFamily="34" charset="0"/>
              </a:rPr>
              <a:t>Θε μου Πρωτομάστορα μύρισες την </a:t>
            </a:r>
            <a:r>
              <a:rPr lang="el-GR" sz="1800" dirty="0" smtClean="0">
                <a:latin typeface="Bahnschrift SemiBold SemiConden" pitchFamily="34" charset="0"/>
              </a:rPr>
              <a:t>Ανάσταση</a:t>
            </a:r>
            <a:r>
              <a:rPr lang="de-DE" sz="1800" dirty="0" smtClean="0">
                <a:latin typeface="Bahnschrift SemiBold SemiConden" pitchFamily="34" charset="0"/>
                <a:hlinkClick r:id="rId2"/>
              </a:rPr>
              <a:t> </a:t>
            </a:r>
            <a:r>
              <a:rPr lang="de-DE" sz="1000" dirty="0" smtClean="0">
                <a:latin typeface="Bahnschrift SemiBold SemiConden" pitchFamily="34" charset="0"/>
                <a:hlinkClick r:id="rId2"/>
              </a:rPr>
              <a:t>https://www.youtube.com/watch?v=b6hqzEfXW7o&amp;ab_channel=%CE%93%CE%B9%CF%8E%CF%81%CE%B3%CE%BF%CF%82%CE%92%CE%B9%CE%B4%CE%AC%CE%BA%CE%B7%CF%82</a:t>
            </a:r>
            <a:r>
              <a:rPr lang="de-DE" sz="1000" dirty="0" smtClean="0">
                <a:latin typeface="Bahnschrift SemiBold SemiConden" pitchFamily="34" charset="0"/>
              </a:rPr>
              <a:t> </a:t>
            </a:r>
            <a:endParaRPr lang="el-GR" sz="1000" dirty="0">
              <a:latin typeface="Bahnschrift SemiBold SemiConden" pitchFamily="34" charset="0"/>
            </a:endParaRPr>
          </a:p>
        </p:txBody>
      </p:sp>
      <p:pic>
        <p:nvPicPr>
          <p:cNvPr id="2050" name="Picture 2" descr="Ένα το Χελιδόνι - Μίκης Θεοδωράκης - You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715122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6043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852616"/>
            <a:ext cx="10972800" cy="1000898"/>
          </a:xfrm>
        </p:spPr>
        <p:txBody>
          <a:bodyPr/>
          <a:lstStyle/>
          <a:p>
            <a:r>
              <a:rPr lang="el-GR" b="1" dirty="0" smtClean="0"/>
              <a:t>  </a:t>
            </a:r>
            <a:r>
              <a:rPr lang="de-DE" b="1" dirty="0" smtClean="0"/>
              <a:t> </a:t>
            </a:r>
            <a:r>
              <a:rPr lang="de-DE" sz="3200" b="1" dirty="0" smtClean="0"/>
              <a:t>Höre, reine Sonne der Gerechtigkeit</a:t>
            </a:r>
            <a:endParaRPr lang="el-GR" sz="3200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93821" y="1825625"/>
            <a:ext cx="10515600" cy="4351338"/>
          </a:xfrm>
        </p:spPr>
        <p:txBody>
          <a:bodyPr>
            <a:normAutofit/>
          </a:bodyPr>
          <a:lstStyle/>
          <a:p>
            <a:r>
              <a:rPr lang="de-DE" sz="1800" dirty="0" smtClean="0">
                <a:latin typeface="Bahnschrift SemiBold SemiConden" pitchFamily="34" charset="0"/>
              </a:rPr>
              <a:t>T</a:t>
            </a: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ext: </a:t>
            </a:r>
            <a:r>
              <a:rPr lang="de-DE" sz="1800" dirty="0" err="1" smtClean="0">
                <a:latin typeface="Bahnschrift SemiBold SemiConden" pitchFamily="34" charset="0"/>
                <a:cs typeface="Arial" pitchFamily="34" charset="0"/>
              </a:rPr>
              <a:t>Odysseas</a:t>
            </a: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 Elytis / dt.: Dirk Mandel</a:t>
            </a:r>
            <a:endParaRPr lang="el-GR" sz="1800" dirty="0" smtClean="0">
              <a:latin typeface="Bahnschrift SemiBold SemiConden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 </a:t>
            </a:r>
            <a:endParaRPr lang="el-GR" sz="1800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Höre, reine Sonne der Gerechtigkeit,</a:t>
            </a:r>
            <a:br>
              <a:rPr lang="de-DE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gleichfalls du, </a:t>
            </a:r>
            <a:r>
              <a:rPr lang="de-DE" sz="1800" dirty="0" err="1" smtClean="0">
                <a:latin typeface="Bahnschrift SemiBold SemiConden" pitchFamily="34" charset="0"/>
                <a:cs typeface="Arial" pitchFamily="34" charset="0"/>
              </a:rPr>
              <a:t>gepriesner</a:t>
            </a: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 </a:t>
            </a:r>
            <a:r>
              <a:rPr lang="de-DE" sz="1800" dirty="0" err="1" smtClean="0">
                <a:latin typeface="Bahnschrift SemiBold SemiConden" pitchFamily="34" charset="0"/>
                <a:cs typeface="Arial" pitchFamily="34" charset="0"/>
              </a:rPr>
              <a:t>Myrthenzweig</a:t>
            </a: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:</a:t>
            </a:r>
            <a:br>
              <a:rPr lang="de-DE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Nie, ihr beiden, bitte nie</a:t>
            </a:r>
            <a:br>
              <a:rPr lang="de-DE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bringt mein Land in Vergessenheit.</a:t>
            </a:r>
            <a:endParaRPr lang="el-GR" sz="1800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Unsre hohen Berge hocken adlergleich im Wind,</a:t>
            </a:r>
            <a:br>
              <a:rPr lang="de-DE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dort, wo die Vulkane Früchte </a:t>
            </a:r>
            <a:r>
              <a:rPr lang="de-DE" sz="1800" dirty="0" err="1" smtClean="0">
                <a:latin typeface="Bahnschrift SemiBold SemiConden" pitchFamily="34" charset="0"/>
                <a:cs typeface="Arial" pitchFamily="34" charset="0"/>
              </a:rPr>
              <a:t>glühn</a:t>
            </a: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.</a:t>
            </a:r>
            <a:br>
              <a:rPr lang="de-DE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Weißer noch der Häuser Weiß</a:t>
            </a:r>
            <a:br>
              <a:rPr lang="de-DE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durch die Nähe des Meeresblaus.</a:t>
            </a:r>
            <a:endParaRPr lang="el-GR" sz="1800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Meine </a:t>
            </a:r>
            <a:r>
              <a:rPr lang="de-DE" sz="1800" dirty="0" err="1" smtClean="0">
                <a:latin typeface="Bahnschrift SemiBold SemiConden" pitchFamily="34" charset="0"/>
                <a:cs typeface="Arial" pitchFamily="34" charset="0"/>
              </a:rPr>
              <a:t>bittren</a:t>
            </a: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 Hände wie im kalten Blitz</a:t>
            </a:r>
            <a:br>
              <a:rPr lang="de-DE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de-DE" sz="1800" dirty="0" smtClean="0">
                <a:latin typeface="Bahnschrift SemiBold SemiConden" pitchFamily="34" charset="0"/>
                <a:cs typeface="Arial" pitchFamily="34" charset="0"/>
              </a:rPr>
              <a:t>zieh zurück ich hinter diese Zeit.</a:t>
            </a:r>
            <a:br>
              <a:rPr lang="de-DE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el-GR" sz="1800" dirty="0" err="1" smtClean="0">
                <a:latin typeface="Bahnschrift SemiBold SemiConden" pitchFamily="34" charset="0"/>
                <a:cs typeface="Arial" pitchFamily="34" charset="0"/>
              </a:rPr>
              <a:t>Rufe</a:t>
            </a:r>
            <a:r>
              <a:rPr lang="el-GR" sz="1800" dirty="0" smtClean="0">
                <a:latin typeface="Bahnschrift SemiBold SemiConden" pitchFamily="34" charset="0"/>
                <a:cs typeface="Arial" pitchFamily="34" charset="0"/>
              </a:rPr>
              <a:t> </a:t>
            </a:r>
            <a:r>
              <a:rPr lang="el-GR" sz="1800" dirty="0" err="1" smtClean="0">
                <a:latin typeface="Bahnschrift SemiBold SemiConden" pitchFamily="34" charset="0"/>
                <a:cs typeface="Arial" pitchFamily="34" charset="0"/>
              </a:rPr>
              <a:t>alte</a:t>
            </a:r>
            <a:r>
              <a:rPr lang="el-GR" sz="1800" dirty="0" smtClean="0">
                <a:latin typeface="Bahnschrift SemiBold SemiConden" pitchFamily="34" charset="0"/>
                <a:cs typeface="Arial" pitchFamily="34" charset="0"/>
              </a:rPr>
              <a:t> </a:t>
            </a:r>
            <a:r>
              <a:rPr lang="el-GR" sz="1800" dirty="0" err="1" smtClean="0">
                <a:latin typeface="Bahnschrift SemiBold SemiConden" pitchFamily="34" charset="0"/>
                <a:cs typeface="Arial" pitchFamily="34" charset="0"/>
              </a:rPr>
              <a:t>Freunde</a:t>
            </a:r>
            <a:r>
              <a:rPr lang="el-GR" sz="1800" dirty="0" smtClean="0">
                <a:latin typeface="Bahnschrift SemiBold SemiConden" pitchFamily="34" charset="0"/>
                <a:cs typeface="Arial" pitchFamily="34" charset="0"/>
              </a:rPr>
              <a:t> </a:t>
            </a:r>
            <a:r>
              <a:rPr lang="el-GR" sz="1800" dirty="0" err="1" smtClean="0">
                <a:latin typeface="Bahnschrift SemiBold SemiConden" pitchFamily="34" charset="0"/>
                <a:cs typeface="Arial" pitchFamily="34" charset="0"/>
              </a:rPr>
              <a:t>herbei</a:t>
            </a:r>
            <a:r>
              <a:rPr lang="el-GR" sz="1800" dirty="0" smtClean="0">
                <a:latin typeface="Bahnschrift SemiBold SemiConden" pitchFamily="34" charset="0"/>
                <a:cs typeface="Arial" pitchFamily="34" charset="0"/>
              </a:rPr>
              <a:t/>
            </a:r>
            <a:br>
              <a:rPr lang="el-GR" sz="1800" dirty="0" smtClean="0">
                <a:latin typeface="Bahnschrift SemiBold SemiConden" pitchFamily="34" charset="0"/>
                <a:cs typeface="Arial" pitchFamily="34" charset="0"/>
              </a:rPr>
            </a:br>
            <a:r>
              <a:rPr lang="el-GR" sz="1800" dirty="0" smtClean="0">
                <a:latin typeface="Bahnschrift SemiBold SemiConden" pitchFamily="34" charset="0"/>
                <a:cs typeface="Arial" pitchFamily="34" charset="0"/>
              </a:rPr>
              <a:t>mit </a:t>
            </a:r>
            <a:r>
              <a:rPr lang="el-GR" sz="1800" dirty="0" err="1" smtClean="0">
                <a:latin typeface="Bahnschrift SemiBold SemiConden" pitchFamily="34" charset="0"/>
                <a:cs typeface="Arial" pitchFamily="34" charset="0"/>
              </a:rPr>
              <a:t>Entsetzen</a:t>
            </a:r>
            <a:r>
              <a:rPr lang="el-GR" sz="1800" dirty="0" smtClean="0">
                <a:latin typeface="Bahnschrift SemiBold SemiConden" pitchFamily="34" charset="0"/>
                <a:cs typeface="Arial" pitchFamily="34" charset="0"/>
              </a:rPr>
              <a:t> und </a:t>
            </a:r>
            <a:r>
              <a:rPr lang="el-GR" sz="1800" dirty="0" err="1" smtClean="0">
                <a:latin typeface="Bahnschrift SemiBold SemiConden" pitchFamily="34" charset="0"/>
                <a:cs typeface="Arial" pitchFamily="34" charset="0"/>
              </a:rPr>
              <a:t>schwarzem</a:t>
            </a:r>
            <a:r>
              <a:rPr lang="el-GR" sz="1800" dirty="0" smtClean="0">
                <a:latin typeface="Bahnschrift SemiBold SemiConden" pitchFamily="34" charset="0"/>
                <a:cs typeface="Arial" pitchFamily="34" charset="0"/>
              </a:rPr>
              <a:t> </a:t>
            </a:r>
            <a:r>
              <a:rPr lang="el-GR" sz="1800" dirty="0" err="1" smtClean="0">
                <a:latin typeface="Bahnschrift SemiBold SemiConden" pitchFamily="34" charset="0"/>
                <a:cs typeface="Arial" pitchFamily="34" charset="0"/>
              </a:rPr>
              <a:t>Blut</a:t>
            </a:r>
            <a:endParaRPr lang="el-GR" sz="1800" dirty="0">
              <a:latin typeface="Bahnschrift SemiBold SemiConden" pitchFamily="34" charset="0"/>
              <a:cs typeface="Arial" pitchFamily="34" charset="0"/>
            </a:endParaRPr>
          </a:p>
        </p:txBody>
      </p:sp>
      <p:pic>
        <p:nvPicPr>
          <p:cNvPr id="4" name="Εικόνα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443" y="1843090"/>
            <a:ext cx="4415916" cy="390800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/>
              <a:t>Της </a:t>
            </a:r>
            <a:r>
              <a:rPr lang="en-US" sz="3600" b="1" dirty="0" smtClean="0"/>
              <a:t> </a:t>
            </a:r>
            <a:r>
              <a:rPr lang="el-GR" sz="3600" b="1" dirty="0" smtClean="0"/>
              <a:t>Δικαιοσύνης </a:t>
            </a:r>
            <a:r>
              <a:rPr lang="el-GR" sz="3600" b="1" dirty="0"/>
              <a:t>ήλιε νοητέ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Bahnschrift SemiBold SemiConden" pitchFamily="34" charset="0"/>
              </a:rPr>
              <a:t>T</a:t>
            </a:r>
            <a:r>
              <a:rPr lang="el-GR" sz="1800" b="1" dirty="0" smtClean="0">
                <a:latin typeface="Bahnschrift SemiBold SemiConden" pitchFamily="34" charset="0"/>
              </a:rPr>
              <a:t>ης </a:t>
            </a:r>
            <a:r>
              <a:rPr lang="el-GR" sz="1800" b="1" dirty="0">
                <a:latin typeface="Bahnschrift SemiBold SemiConden" pitchFamily="34" charset="0"/>
              </a:rPr>
              <a:t>δικαιοσύνης ήλιε νοητέ</a:t>
            </a: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και μυρσίνη συ δοξαστική</a:t>
            </a: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μη παρακαλώ σας μη      </a:t>
            </a: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λησμονάτε τη χώρα μου</a:t>
            </a:r>
            <a:r>
              <a:rPr lang="el-GR" sz="1800" b="1" dirty="0" smtClean="0">
                <a:latin typeface="Bahnschrift SemiBold SemiConden" pitchFamily="34" charset="0"/>
              </a:rPr>
              <a:t>!</a:t>
            </a:r>
            <a:r>
              <a:rPr lang="el-GR" sz="1800" b="1" dirty="0">
                <a:latin typeface="Bahnschrift SemiBold SemiConden" pitchFamily="34" charset="0"/>
              </a:rPr>
              <a:t> </a:t>
            </a: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Αετόμορφα έχει τα ψηλά βουνά</a:t>
            </a: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στα ηφαίστεια κλήματα σειρά</a:t>
            </a: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και τα σπίτια πιο λευκά      </a:t>
            </a: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στου γλαυκού το </a:t>
            </a:r>
            <a:r>
              <a:rPr lang="el-GR" sz="1800" b="1" dirty="0" smtClean="0">
                <a:latin typeface="Bahnschrift SemiBold SemiConden" pitchFamily="34" charset="0"/>
              </a:rPr>
              <a:t>γειτόνεμα! </a:t>
            </a:r>
            <a:endParaRPr lang="el-GR" sz="1800" b="1" dirty="0">
              <a:latin typeface="Bahnschrift SemiBold SemiConden" pitchFamily="34" charset="0"/>
            </a:endParaRP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Τα πικρά μου χέρια με τον </a:t>
            </a:r>
            <a:r>
              <a:rPr lang="el-GR" sz="1800" b="1" dirty="0" smtClean="0">
                <a:latin typeface="Bahnschrift SemiBold SemiConden" pitchFamily="34" charset="0"/>
              </a:rPr>
              <a:t>Κεραυνό</a:t>
            </a:r>
            <a:endParaRPr lang="en-US" sz="1800" b="1" dirty="0" smtClean="0">
              <a:latin typeface="Bahnschrift SemiBold SemiConden" pitchFamily="34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Bahnschrift SemiBold SemiConden" pitchFamily="34" charset="0"/>
              </a:rPr>
              <a:t>τα </a:t>
            </a:r>
            <a:r>
              <a:rPr lang="el-GR" sz="1800" b="1" dirty="0">
                <a:latin typeface="Bahnschrift SemiBold SemiConden" pitchFamily="34" charset="0"/>
              </a:rPr>
              <a:t>γυρίζω πίσω </a:t>
            </a:r>
            <a:r>
              <a:rPr lang="el-GR" sz="1800" b="1" dirty="0" err="1">
                <a:latin typeface="Bahnschrift SemiBold SemiConden" pitchFamily="34" charset="0"/>
              </a:rPr>
              <a:t>άπ</a:t>
            </a:r>
            <a:r>
              <a:rPr lang="el-GR" sz="1800" b="1" dirty="0">
                <a:latin typeface="Bahnschrift SemiBold SemiConden" pitchFamily="34" charset="0"/>
              </a:rPr>
              <a:t>' τον Καιρό</a:t>
            </a:r>
          </a:p>
          <a:p>
            <a:pPr marL="0" indent="0">
              <a:buNone/>
            </a:pPr>
            <a:r>
              <a:rPr lang="el-GR" sz="1800" b="1" dirty="0">
                <a:latin typeface="Bahnschrift SemiBold SemiConden" pitchFamily="34" charset="0"/>
              </a:rPr>
              <a:t>τους παλιούς μου φίλους καλώ </a:t>
            </a:r>
            <a:endParaRPr lang="en-US" sz="1800" b="1" dirty="0">
              <a:latin typeface="Bahnschrift SemiBold SemiConden" pitchFamily="34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Bahnschrift SemiBold SemiConden" pitchFamily="34" charset="0"/>
              </a:rPr>
              <a:t>με </a:t>
            </a:r>
            <a:r>
              <a:rPr lang="el-GR" sz="1800" b="1" dirty="0">
                <a:latin typeface="Bahnschrift SemiBold SemiConden" pitchFamily="34" charset="0"/>
              </a:rPr>
              <a:t>φοβέρες και μ' αίματα</a:t>
            </a:r>
            <a:r>
              <a:rPr lang="el-GR" sz="1800" b="1" dirty="0" smtClean="0">
                <a:latin typeface="Bahnschrift SemiBold SemiConden" pitchFamily="34" charset="0"/>
              </a:rPr>
              <a:t>!</a:t>
            </a:r>
            <a:endParaRPr lang="el-GR" sz="1800" b="1" dirty="0">
              <a:latin typeface="Bahnschrift SemiBold SemiConden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688" y="1690688"/>
            <a:ext cx="6191251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925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568411"/>
            <a:ext cx="10515600" cy="596831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 </a:t>
            </a:r>
            <a:endParaRPr lang="el-GR" sz="1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3200" b="1" dirty="0" smtClean="0">
                <a:latin typeface="Arial Rounded MT Bold" pitchFamily="34" charset="0"/>
                <a:cs typeface="Arial" pitchFamily="34" charset="0"/>
              </a:rPr>
              <a:t>             </a:t>
            </a:r>
            <a:r>
              <a:rPr lang="de-DE" sz="3200" b="1" dirty="0" smtClean="0">
                <a:latin typeface="+mj-lt"/>
                <a:cs typeface="Arial" pitchFamily="34" charset="0"/>
              </a:rPr>
              <a:t>Weil er sich nicht </a:t>
            </a:r>
            <a:r>
              <a:rPr lang="de-DE" sz="3200" b="1" dirty="0" err="1" smtClean="0">
                <a:latin typeface="+mj-lt"/>
                <a:cs typeface="Arial" pitchFamily="34" charset="0"/>
              </a:rPr>
              <a:t>g</a:t>
            </a:r>
            <a:r>
              <a:rPr lang="de-DE" sz="3200" b="1" dirty="0" err="1" smtClean="0">
                <a:latin typeface="+mj-lt"/>
                <a:cs typeface="Arial" pitchFamily="34" charset="0"/>
              </a:rPr>
              <a:t>esetzen</a:t>
            </a:r>
            <a:r>
              <a:rPr lang="de-DE" sz="3200" b="1" smtClean="0">
                <a:latin typeface="+mj-lt"/>
                <a:cs typeface="Arial" pitchFamily="34" charset="0"/>
              </a:rPr>
              <a:t> </a:t>
            </a:r>
            <a:r>
              <a:rPr lang="de-DE" sz="3200" b="1" dirty="0" smtClean="0">
                <a:latin typeface="+mj-lt"/>
                <a:cs typeface="Arial" pitchFamily="34" charset="0"/>
              </a:rPr>
              <a:t>b</a:t>
            </a:r>
            <a:r>
              <a:rPr lang="de-DE" sz="3200" b="1" smtClean="0">
                <a:latin typeface="+mj-lt"/>
                <a:cs typeface="Arial" pitchFamily="34" charset="0"/>
              </a:rPr>
              <a:t>eugte</a:t>
            </a:r>
            <a:r>
              <a:rPr lang="de-DE" sz="3200" b="1" dirty="0" smtClean="0">
                <a:latin typeface="+mj-lt"/>
                <a:cs typeface="Arial" pitchFamily="34" charset="0"/>
              </a:rPr>
              <a:t>,</a:t>
            </a:r>
            <a:endParaRPr lang="el-GR" sz="3200" b="1" dirty="0" smtClean="0">
              <a:latin typeface="+mj-lt"/>
              <a:cs typeface="Arial" pitchFamily="34" charset="0"/>
            </a:endParaRPr>
          </a:p>
          <a:p>
            <a:r>
              <a:rPr lang="de-DE" sz="1200" b="1" dirty="0" smtClean="0">
                <a:latin typeface="Bahnschrift SemiBold SemiConden" pitchFamily="34" charset="0"/>
                <a:cs typeface="Arial" pitchFamily="34" charset="0"/>
              </a:rPr>
              <a:t> 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weil er leben wollte!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 hinterm blau des großen Meeres,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wo im blau die Wolken stehn,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wartet, wartet eine Mutter;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hab sie Jahre nicht </a:t>
            </a:r>
            <a:r>
              <a:rPr lang="de-DE" sz="1600" b="1" dirty="0" err="1" smtClean="0">
                <a:latin typeface="Bahnschrift SemiBold SemiConden" pitchFamily="34" charset="0"/>
                <a:cs typeface="Arial" pitchFamily="34" charset="0"/>
              </a:rPr>
              <a:t>gesehn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.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wartet, wartet, hab sie Jahre nicht gesehen: nur das Meer und den blauen Himmel drüber, J </a:t>
            </a:r>
            <a:r>
              <a:rPr lang="de-DE" sz="1600" b="1" dirty="0" err="1" smtClean="0">
                <a:latin typeface="Bahnschrift SemiBold SemiConden" pitchFamily="34" charset="0"/>
                <a:cs typeface="Arial" pitchFamily="34" charset="0"/>
              </a:rPr>
              <a:t>ahre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, wie die Steine schwer.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weil er sich nicht </a:t>
            </a:r>
            <a:r>
              <a:rPr lang="de-DE" sz="1600" b="1" dirty="0" err="1" smtClean="0">
                <a:latin typeface="Bahnschrift SemiBold SemiConden" pitchFamily="34" charset="0"/>
                <a:cs typeface="Arial" pitchFamily="34" charset="0"/>
              </a:rPr>
              <a:t>gesetzen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 beugte, weil er leben wollte!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ich geh auf und ab im Stacheldraht, die Jahre gehen mit mir.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 schwarze Tage, blinde Tage, und ich sehne mich nach dir.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zähl die Sommer, zähl die Winter,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auf und ab die </a:t>
            </a:r>
            <a:r>
              <a:rPr lang="de-DE" sz="1600" b="1" dirty="0" err="1" smtClean="0">
                <a:latin typeface="Bahnschrift SemiBold SemiConden" pitchFamily="34" charset="0"/>
                <a:cs typeface="Arial" pitchFamily="34" charset="0"/>
              </a:rPr>
              <a:t>jahre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 </a:t>
            </a:r>
            <a:r>
              <a:rPr lang="de-DE" sz="1600" b="1" dirty="0" err="1" smtClean="0">
                <a:latin typeface="Bahnschrift SemiBold SemiConden" pitchFamily="34" charset="0"/>
                <a:cs typeface="Arial" pitchFamily="34" charset="0"/>
              </a:rPr>
              <a:t>gehn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 hier im Drahtverhau, 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ich habe dich so lange nicht </a:t>
            </a:r>
            <a:r>
              <a:rPr lang="de-DE" sz="1600" b="1" dirty="0" err="1" smtClean="0">
                <a:latin typeface="Bahnschrift SemiBold SemiConden" pitchFamily="34" charset="0"/>
                <a:cs typeface="Arial" pitchFamily="34" charset="0"/>
              </a:rPr>
              <a:t>gesehn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.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el-GR" sz="1600" b="1" dirty="0" smtClean="0">
                <a:latin typeface="Bahnschrift SemiBold SemiConden" pitchFamily="34" charset="0"/>
                <a:cs typeface="Arial" pitchFamily="34" charset="0"/>
              </a:rPr>
              <a:t>Μουσική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 –</a:t>
            </a:r>
            <a:r>
              <a:rPr lang="el-GR" sz="1600" b="1" dirty="0" smtClean="0">
                <a:latin typeface="Bahnschrift SemiBold SemiConden" pitchFamily="34" charset="0"/>
                <a:cs typeface="Arial" pitchFamily="34" charset="0"/>
              </a:rPr>
              <a:t> Στίχοι</a:t>
            </a:r>
            <a:r>
              <a:rPr lang="en-US" sz="1600" b="1" dirty="0" smtClean="0">
                <a:latin typeface="Bahnschrift SemiBold SemiConden" pitchFamily="34" charset="0"/>
                <a:cs typeface="Arial" pitchFamily="34" charset="0"/>
              </a:rPr>
              <a:t>: M. </a:t>
            </a:r>
            <a:r>
              <a:rPr lang="en-US" sz="1600" b="1" dirty="0" err="1" smtClean="0">
                <a:latin typeface="Bahnschrift SemiBold SemiConden" pitchFamily="34" charset="0"/>
                <a:cs typeface="Arial" pitchFamily="34" charset="0"/>
              </a:rPr>
              <a:t>Theodorakis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en-US" sz="1600" b="1" dirty="0" err="1" smtClean="0">
                <a:latin typeface="Bahnschrift SemiBold SemiConden" pitchFamily="34" charset="0"/>
                <a:cs typeface="Arial" pitchFamily="34" charset="0"/>
              </a:rPr>
              <a:t>Gizela</a:t>
            </a:r>
            <a:r>
              <a:rPr lang="en-US" sz="1600" b="1" dirty="0" smtClean="0">
                <a:latin typeface="Bahnschrift SemiBold SemiConden" pitchFamily="34" charset="0"/>
                <a:cs typeface="Arial" pitchFamily="34" charset="0"/>
              </a:rPr>
              <a:t> May- </a:t>
            </a:r>
            <a:r>
              <a:rPr lang="en-US" sz="1600" b="1" dirty="0" err="1" smtClean="0">
                <a:latin typeface="Bahnschrift SemiBold SemiConden" pitchFamily="34" charset="0"/>
                <a:cs typeface="Arial" pitchFamily="34" charset="0"/>
              </a:rPr>
              <a:t>Thanasis</a:t>
            </a:r>
            <a:r>
              <a:rPr lang="en-US" sz="1600" b="1" dirty="0" smtClean="0">
                <a:latin typeface="Bahnschrift SemiBold SemiConden" pitchFamily="34" charset="0"/>
                <a:cs typeface="Arial" pitchFamily="34" charset="0"/>
              </a:rPr>
              <a:t> Moraitis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el-GR" sz="1600" b="1" dirty="0" smtClean="0">
                <a:latin typeface="Bahnschrift SemiBold SemiConden" pitchFamily="34" charset="0"/>
                <a:cs typeface="Arial" pitchFamily="34" charset="0"/>
              </a:rPr>
              <a:t>ΑΛΜΠΟΥΜ</a:t>
            </a:r>
          </a:p>
          <a:p>
            <a:r>
              <a:rPr lang="en-US" sz="1600" b="1" dirty="0" err="1" smtClean="0">
                <a:latin typeface="Bahnschrift SemiBold SemiConden" pitchFamily="34" charset="0"/>
                <a:cs typeface="Arial" pitchFamily="34" charset="0"/>
              </a:rPr>
              <a:t>Gizela</a:t>
            </a:r>
            <a:r>
              <a:rPr lang="en-US" sz="1600" b="1" dirty="0" smtClean="0">
                <a:latin typeface="Bahnschrift SemiBold SemiConden" pitchFamily="34" charset="0"/>
                <a:cs typeface="Arial" pitchFamily="34" charset="0"/>
              </a:rPr>
              <a:t> May- </a:t>
            </a:r>
            <a:r>
              <a:rPr lang="en-US" sz="1600" b="1" dirty="0" err="1" smtClean="0">
                <a:latin typeface="Bahnschrift SemiBold SemiConden" pitchFamily="34" charset="0"/>
                <a:cs typeface="Arial" pitchFamily="34" charset="0"/>
              </a:rPr>
              <a:t>Thanasis</a:t>
            </a:r>
            <a:r>
              <a:rPr lang="en-US" sz="1600" b="1" dirty="0" smtClean="0">
                <a:latin typeface="Bahnschrift SemiBold SemiConden" pitchFamily="34" charset="0"/>
                <a:cs typeface="Arial" pitchFamily="34" charset="0"/>
              </a:rPr>
              <a:t> Moraitis singing </a:t>
            </a:r>
            <a:r>
              <a:rPr lang="en-US" sz="1600" b="1" dirty="0" err="1" smtClean="0">
                <a:latin typeface="Bahnschrift SemiBold SemiConden" pitchFamily="34" charset="0"/>
                <a:cs typeface="Arial" pitchFamily="34" charset="0"/>
              </a:rPr>
              <a:t>Mikis</a:t>
            </a:r>
            <a:r>
              <a:rPr lang="en-US" sz="1600" b="1" dirty="0" smtClean="0">
                <a:latin typeface="Bahnschrift SemiBold SemiConden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Bahnschrift SemiBold SemiConden" pitchFamily="34" charset="0"/>
                <a:cs typeface="Arial" pitchFamily="34" charset="0"/>
              </a:rPr>
              <a:t>Theodorakis</a:t>
            </a:r>
            <a:endParaRPr lang="el-GR" sz="1600" b="1" dirty="0" smtClean="0">
              <a:latin typeface="Bahnschrift SemiBold SemiConden" pitchFamily="34" charset="0"/>
              <a:cs typeface="Arial" pitchFamily="34" charset="0"/>
            </a:endParaRPr>
          </a:p>
          <a:p>
            <a:r>
              <a:rPr lang="el-GR" sz="1600" b="1" dirty="0" smtClean="0">
                <a:latin typeface="Bahnschrift SemiBold SemiConden" pitchFamily="34" charset="0"/>
                <a:cs typeface="Arial" pitchFamily="34" charset="0"/>
              </a:rPr>
              <a:t>ΜΕΤΑΦΡΑΣΗ</a:t>
            </a:r>
          </a:p>
          <a:p>
            <a:r>
              <a:rPr lang="el-GR" sz="1600" b="1" dirty="0" smtClean="0">
                <a:latin typeface="Bahnschrift SemiBold SemiConden" pitchFamily="34" charset="0"/>
                <a:cs typeface="Arial" pitchFamily="34" charset="0"/>
              </a:rPr>
              <a:t>¨</a:t>
            </a:r>
            <a:r>
              <a:rPr lang="de-DE" sz="1600" b="1" dirty="0" smtClean="0">
                <a:latin typeface="Bahnschrift SemiBold SemiConden" pitchFamily="34" charset="0"/>
                <a:cs typeface="Arial" pitchFamily="34" charset="0"/>
              </a:rPr>
              <a:t>Hans-Eckardt Wenzel</a:t>
            </a:r>
            <a:r>
              <a:rPr lang="de-DE" sz="1200" b="1" dirty="0" smtClean="0">
                <a:latin typeface="Bahnschrift SemiBold SemiConden" pitchFamily="34" charset="0"/>
                <a:cs typeface="Arial" pitchFamily="34" charset="0"/>
              </a:rPr>
              <a:t>.</a:t>
            </a:r>
            <a:r>
              <a:rPr lang="de-DE" sz="1200" dirty="0" smtClean="0">
                <a:solidFill>
                  <a:srgbClr val="0070C0"/>
                </a:solidFill>
              </a:rPr>
              <a:t> https://www.youtube.com/watch?v=hRu1mvelksU&amp;ab_channel=kostependrhs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3 - Θέση περιεχομένου" descr="https://d11rzyo58i2qty.cloudfront.net/dd66e9adb2ee155a18fa0e772851eff4/G.May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024" y="3008939"/>
            <a:ext cx="3652587" cy="2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613611"/>
            <a:ext cx="10515600" cy="5563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>
                <a:latin typeface="Arial Black" pitchFamily="34" charset="0"/>
              </a:rPr>
              <a:t>                </a:t>
            </a:r>
            <a:r>
              <a:rPr lang="el-GR" sz="3200" b="1" dirty="0" smtClean="0">
                <a:latin typeface="+mj-lt"/>
              </a:rPr>
              <a:t>Διότι δεν </a:t>
            </a:r>
            <a:r>
              <a:rPr lang="el-GR" sz="3200" b="1" dirty="0" err="1" smtClean="0">
                <a:latin typeface="+mj-lt"/>
              </a:rPr>
              <a:t>συνεμορφώθην</a:t>
            </a:r>
            <a:endParaRPr lang="el-GR" sz="3200" b="1" dirty="0" smtClean="0">
              <a:latin typeface="+mj-lt"/>
            </a:endParaRPr>
          </a:p>
          <a:p>
            <a:r>
              <a:rPr lang="el-GR" sz="1800" b="1" dirty="0" smtClean="0">
                <a:latin typeface="Bahnschrift SemiBold SemiConden" pitchFamily="34" charset="0"/>
              </a:rPr>
              <a:t>Στίχοι: Μίκης Θεοδωράκης</a:t>
            </a:r>
            <a:br>
              <a:rPr lang="el-GR" sz="1800" b="1" dirty="0" smtClean="0">
                <a:latin typeface="Bahnschrift SemiBold SemiConden" pitchFamily="34" charset="0"/>
              </a:rPr>
            </a:br>
            <a:r>
              <a:rPr lang="el-GR" sz="1800" b="1" dirty="0" smtClean="0">
                <a:latin typeface="Bahnschrift SemiBold SemiConden" pitchFamily="34" charset="0"/>
              </a:rPr>
              <a:t>Μουσική: Μίκης Θεοδωράκης</a:t>
            </a:r>
            <a:r>
              <a:rPr lang="el-GR" sz="1800" dirty="0" smtClean="0">
                <a:latin typeface="Bahnschrift SemiBold SemiConden" pitchFamily="34" charset="0"/>
              </a:rPr>
              <a:t/>
            </a:r>
            <a:br>
              <a:rPr lang="el-GR" sz="1800" dirty="0" smtClean="0">
                <a:latin typeface="Bahnschrift SemiBold SemiConden" pitchFamily="34" charset="0"/>
              </a:rPr>
            </a:br>
            <a:r>
              <a:rPr lang="el-GR" sz="1800" dirty="0" smtClean="0">
                <a:latin typeface="Bahnschrift SemiBold SemiConden" pitchFamily="34" charset="0"/>
              </a:rPr>
              <a:t>Πρώτη εκτέλεση: Μίκης Θεοδωράκης</a:t>
            </a:r>
          </a:p>
          <a:p>
            <a:endParaRPr lang="el-GR" sz="1800" dirty="0" smtClean="0">
              <a:latin typeface="Bahnschrift SemiBold SemiConden" pitchFamily="34" charset="0"/>
            </a:endParaRPr>
          </a:p>
          <a:p>
            <a:r>
              <a:rPr lang="el-GR" sz="1800" dirty="0" smtClean="0">
                <a:latin typeface="Bahnschrift SemiBold SemiConden" pitchFamily="34" charset="0"/>
              </a:rPr>
              <a:t>Διότι δεν </a:t>
            </a:r>
            <a:r>
              <a:rPr lang="el-GR" sz="1800" dirty="0" err="1" smtClean="0">
                <a:latin typeface="Bahnschrift SemiBold SemiConden" pitchFamily="34" charset="0"/>
              </a:rPr>
              <a:t>συνεμορφώθην</a:t>
            </a:r>
            <a:r>
              <a:rPr lang="el-GR" sz="1800" dirty="0" smtClean="0">
                <a:latin typeface="Bahnschrift SemiBold SemiConden" pitchFamily="34" charset="0"/>
              </a:rPr>
              <a:t> προς τας υποδείξεις.</a:t>
            </a:r>
          </a:p>
          <a:p>
            <a:r>
              <a:rPr lang="el-GR" sz="1800" dirty="0" smtClean="0">
                <a:latin typeface="Bahnschrift SemiBold SemiConden" pitchFamily="34" charset="0"/>
              </a:rPr>
              <a:t>Πέρα από το γαλάζιο κύμα, το γαλάζιο ουρανό</a:t>
            </a:r>
            <a:br>
              <a:rPr lang="el-GR" sz="1800" dirty="0" smtClean="0">
                <a:latin typeface="Bahnschrift SemiBold SemiConden" pitchFamily="34" charset="0"/>
              </a:rPr>
            </a:br>
            <a:r>
              <a:rPr lang="el-GR" sz="1800" dirty="0" smtClean="0">
                <a:latin typeface="Bahnschrift SemiBold SemiConden" pitchFamily="34" charset="0"/>
              </a:rPr>
              <a:t>μια μανούλα περιμένει χρόνια τώρα να τη δω.</a:t>
            </a:r>
          </a:p>
          <a:p>
            <a:r>
              <a:rPr lang="el-GR" sz="1800" dirty="0" smtClean="0">
                <a:latin typeface="Bahnschrift SemiBold SemiConden" pitchFamily="34" charset="0"/>
              </a:rPr>
              <a:t>Διότι δεν </a:t>
            </a:r>
            <a:r>
              <a:rPr lang="el-GR" sz="1800" dirty="0" err="1" smtClean="0">
                <a:latin typeface="Bahnschrift SemiBold SemiConden" pitchFamily="34" charset="0"/>
              </a:rPr>
              <a:t>συνεμορφώθην</a:t>
            </a:r>
            <a:r>
              <a:rPr lang="el-GR" sz="1800" dirty="0" smtClean="0">
                <a:latin typeface="Bahnschrift SemiBold SemiConden" pitchFamily="34" charset="0"/>
              </a:rPr>
              <a:t> προς τας υποδείξεις.</a:t>
            </a:r>
          </a:p>
          <a:p>
            <a:r>
              <a:rPr lang="el-GR" sz="1800" dirty="0" smtClean="0">
                <a:latin typeface="Bahnschrift SemiBold SemiConden" pitchFamily="34" charset="0"/>
              </a:rPr>
              <a:t>Χρόνος μπαίνει, χρόνος βγαίνει, μες στο σύρμα περπατώ</a:t>
            </a:r>
            <a:br>
              <a:rPr lang="el-GR" sz="1800" dirty="0" smtClean="0">
                <a:latin typeface="Bahnschrift SemiBold SemiConden" pitchFamily="34" charset="0"/>
              </a:rPr>
            </a:br>
            <a:r>
              <a:rPr lang="el-GR" sz="1800" dirty="0" smtClean="0">
                <a:latin typeface="Bahnschrift SemiBold SemiConden" pitchFamily="34" charset="0"/>
              </a:rPr>
              <a:t>θα περάσουν μαύρες μέρες δίχως να σε ξαναδώ.</a:t>
            </a:r>
          </a:p>
          <a:p>
            <a:r>
              <a:rPr lang="el-GR" sz="1800" dirty="0" smtClean="0">
                <a:latin typeface="Bahnschrift SemiBold SemiConden" pitchFamily="34" charset="0"/>
              </a:rPr>
              <a:t>Διότι δεν </a:t>
            </a:r>
            <a:r>
              <a:rPr lang="el-GR" sz="1800" dirty="0" err="1" smtClean="0">
                <a:latin typeface="Bahnschrift SemiBold SemiConden" pitchFamily="34" charset="0"/>
              </a:rPr>
              <a:t>συνεμορφώθην</a:t>
            </a:r>
            <a:r>
              <a:rPr lang="el-GR" sz="1800" dirty="0" smtClean="0">
                <a:latin typeface="Bahnschrift SemiBold SemiConden" pitchFamily="34" charset="0"/>
              </a:rPr>
              <a:t> προς τας υποδείξεις.</a:t>
            </a:r>
          </a:p>
          <a:p>
            <a:r>
              <a:rPr lang="el-GR" sz="1800" dirty="0" smtClean="0">
                <a:latin typeface="Bahnschrift SemiBold SemiConden" pitchFamily="34" charset="0"/>
              </a:rPr>
              <a:t>Αλικαρνασσός, </a:t>
            </a:r>
            <a:r>
              <a:rPr lang="el-GR" sz="1800" dirty="0" err="1" smtClean="0">
                <a:latin typeface="Bahnschrift SemiBold SemiConden" pitchFamily="34" charset="0"/>
              </a:rPr>
              <a:t>Παρθένι</a:t>
            </a:r>
            <a:r>
              <a:rPr lang="el-GR" sz="1800" dirty="0" smtClean="0">
                <a:latin typeface="Bahnschrift SemiBold SemiConden" pitchFamily="34" charset="0"/>
              </a:rPr>
              <a:t>, Ωρωπός, Κορυδαλλός</a:t>
            </a:r>
            <a:br>
              <a:rPr lang="el-GR" sz="1800" dirty="0" smtClean="0">
                <a:latin typeface="Bahnschrift SemiBold SemiConden" pitchFamily="34" charset="0"/>
              </a:rPr>
            </a:br>
            <a:r>
              <a:rPr lang="el-GR" sz="1800" dirty="0" smtClean="0">
                <a:latin typeface="Bahnschrift SemiBold SemiConden" pitchFamily="34" charset="0"/>
              </a:rPr>
              <a:t>ο λεβέντης περιμένει της </a:t>
            </a:r>
            <a:r>
              <a:rPr lang="el-GR" sz="1800" dirty="0" err="1" smtClean="0">
                <a:latin typeface="Bahnschrift SemiBold SemiConden" pitchFamily="34" charset="0"/>
              </a:rPr>
              <a:t>ελευθεριάς</a:t>
            </a:r>
            <a:r>
              <a:rPr lang="el-GR" sz="1800" dirty="0" smtClean="0">
                <a:latin typeface="Bahnschrift SemiBold SemiConden" pitchFamily="34" charset="0"/>
              </a:rPr>
              <a:t> το φως.</a:t>
            </a:r>
          </a:p>
          <a:p>
            <a:r>
              <a:rPr lang="el-GR" sz="1800" dirty="0" smtClean="0">
                <a:latin typeface="Bahnschrift SemiBold SemiConden" pitchFamily="34" charset="0"/>
              </a:rPr>
              <a:t>Διότι δεν </a:t>
            </a:r>
            <a:r>
              <a:rPr lang="el-GR" sz="1800" dirty="0" err="1" smtClean="0">
                <a:latin typeface="Bahnschrift SemiBold SemiConden" pitchFamily="34" charset="0"/>
              </a:rPr>
              <a:t>συνεμορφώθην</a:t>
            </a:r>
            <a:r>
              <a:rPr lang="el-GR" sz="1800" dirty="0" smtClean="0">
                <a:latin typeface="Bahnschrift SemiBold SemiConden" pitchFamily="34" charset="0"/>
              </a:rPr>
              <a:t> προς τας υποδείξεις.</a:t>
            </a:r>
          </a:p>
          <a:p>
            <a:pPr>
              <a:buNone/>
            </a:pPr>
            <a:r>
              <a:rPr lang="en-US" sz="2100" dirty="0" smtClean="0">
                <a:latin typeface="Bahnschrift SemiBold SemiConden" pitchFamily="34" charset="0"/>
              </a:rPr>
              <a:t> </a:t>
            </a:r>
            <a:endParaRPr lang="el-GR" sz="2100" dirty="0">
              <a:latin typeface="Bahnschrift SemiBold SemiConden" pitchFamily="34" charset="0"/>
            </a:endParaRPr>
          </a:p>
        </p:txBody>
      </p:sp>
      <p:pic>
        <p:nvPicPr>
          <p:cNvPr id="4" name="Picture 2" descr="https://dgg-hamburg.de/wp-content/uploads/2021/01/Foto_Buch-Titelbild_Folkerts-Kopie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24273" y="1540043"/>
            <a:ext cx="3404939" cy="3501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22684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latin typeface="Bahnschrift SemiBold SemiConden" pitchFamily="34" charset="0"/>
              </a:rPr>
              <a:t/>
            </a:r>
            <a:br>
              <a:rPr lang="de-DE" b="1" dirty="0" smtClean="0">
                <a:latin typeface="Bahnschrift SemiBold SemiConden" pitchFamily="34" charset="0"/>
              </a:rPr>
            </a:br>
            <a:r>
              <a:rPr lang="de-DE" sz="3600" b="1" dirty="0" smtClean="0"/>
              <a:t>Lied der Lieder (</a:t>
            </a:r>
            <a:r>
              <a:rPr lang="de-DE" sz="3600" b="1" dirty="0" err="1" smtClean="0"/>
              <a:t>Asma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Asmaton</a:t>
            </a:r>
            <a:r>
              <a:rPr lang="de-DE" sz="3600" b="1" dirty="0" smtClean="0"/>
              <a:t>)</a:t>
            </a:r>
            <a:r>
              <a:rPr lang="de-DE" b="1" dirty="0" smtClean="0">
                <a:latin typeface="Bahnschrift SemiBold SemiConden" pitchFamily="34" charset="0"/>
              </a:rPr>
              <a:t/>
            </a:r>
            <a:br>
              <a:rPr lang="de-DE" b="1" dirty="0" smtClean="0">
                <a:latin typeface="Bahnschrift SemiBold SemiConden" pitchFamily="34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1094874"/>
            <a:ext cx="3445043" cy="5354052"/>
          </a:xfrm>
        </p:spPr>
        <p:txBody>
          <a:bodyPr>
            <a:noAutofit/>
          </a:bodyPr>
          <a:lstStyle/>
          <a:p>
            <a:r>
              <a:rPr lang="de-DE" sz="1200" dirty="0" smtClean="0">
                <a:latin typeface="Bahnschrift SemiBold SemiConden" pitchFamily="34" charset="0"/>
              </a:rPr>
              <a:t>Mein Liebster ist schön, ist unsagbar schön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Ich </a:t>
            </a:r>
            <a:r>
              <a:rPr lang="de-DE" sz="1200" dirty="0" err="1" smtClean="0">
                <a:latin typeface="Bahnschrift SemiBold SemiConden" pitchFamily="34" charset="0"/>
              </a:rPr>
              <a:t>seh</a:t>
            </a:r>
            <a:r>
              <a:rPr lang="de-DE" sz="1200" dirty="0" smtClean="0">
                <a:latin typeface="Bahnschrift SemiBold SemiConden" pitchFamily="34" charset="0"/>
              </a:rPr>
              <a:t> ihn vor mir mit seinem dunklen Haar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Das Hemd weit offen über brauner Brust 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in fortgebracht und keiner weiß wie schön er ist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in fortgebracht und keiner weiß wie schön er ist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in fortgebracht und keiner weiß wohin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Weiß wohin 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Ihr Männer von Auschwitz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Ihr Männer von Dachau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Ich frage euch, wer ihn getroffen hat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Ich frage euch, wer ihn getroffen hat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Ich frage euch, wer ihn sah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Wer ihn sah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Wir trafen ihn auf einer langen Reise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Sein Lachen hatte er verloren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Das Hemd zerrissen auf der Haut 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Ach, mein Liebster ist schön, ist unsagbar schön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5534525" y="1022685"/>
            <a:ext cx="360947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latin typeface="Bahnschrift SemiBold SemiConden" pitchFamily="34" charset="0"/>
              </a:rPr>
              <a:t>Wenn ihn die Mutter sanft gestreichelt hat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Wenn ihn die Schwester zärtlich küsst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ihn fortgebracht und keiner sieht wie schön er ist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ihn fortgebracht und keiner sieht wie schön er ist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ihn fortgebracht und keiner weiß wohin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Weiß wohin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 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Ihr Männer von Auschwitz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Ihr Männer von Dachau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Ich frage euch, wer ihn getroffen hat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Ich frage euch, wer ihn getroffen hat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Ich frage euch, wer ihn sah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Wer ihn sah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 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Wir trafen ihn auf kahlem Platz im </a:t>
            </a:r>
            <a:r>
              <a:rPr lang="de-DE" sz="1200" dirty="0" err="1" smtClean="0">
                <a:latin typeface="Bahnschrift SemiBold SemiConden" pitchFamily="34" charset="0"/>
              </a:rPr>
              <a:t>Eiswind</a:t>
            </a:r>
            <a:endParaRPr lang="de-DE" sz="1200" dirty="0" smtClean="0">
              <a:latin typeface="Bahnschrift SemiBold SemiConden" pitchFamily="34" charset="0"/>
            </a:endParaRPr>
          </a:p>
          <a:p>
            <a:r>
              <a:rPr lang="de-DE" sz="1200" dirty="0" smtClean="0">
                <a:latin typeface="Bahnschrift SemiBold SemiConden" pitchFamily="34" charset="0"/>
              </a:rPr>
              <a:t>Sein brauner Arm trug eine schwarze Nummer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Sein Herz schlug noch unterm gelben Stern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 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Mein Liebster ist schön, ist unsagbar schön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Wenn ihn die Mutter sanft gestreichelt hat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Wenn ihn die Schwester zärtlich küsst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ihn fortgebracht und keiner weiß, wie schön er ist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ihn fortgebracht und keiner weiß, wie schön er ist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Man hat ihn fortgebracht und keiner weiß wohin</a:t>
            </a:r>
          </a:p>
          <a:p>
            <a:r>
              <a:rPr lang="de-DE" sz="1200" dirty="0" smtClean="0">
                <a:latin typeface="Bahnschrift SemiBold SemiConden" pitchFamily="34" charset="0"/>
              </a:rPr>
              <a:t>Weiß wohin</a:t>
            </a:r>
          </a:p>
        </p:txBody>
      </p:sp>
      <p:pic>
        <p:nvPicPr>
          <p:cNvPr id="5" name="4 - Εικόνα" descr="C:\Users\User\Desktop\mautbal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0998" y="1973179"/>
            <a:ext cx="2967287" cy="322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877330"/>
            <a:ext cx="109728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                   </a:t>
            </a:r>
            <a:r>
              <a:rPr lang="en-US" sz="3600" b="1" dirty="0" smtClean="0"/>
              <a:t> </a:t>
            </a:r>
            <a:r>
              <a:rPr lang="el-GR" sz="3600" b="1" dirty="0" smtClean="0"/>
              <a:t>ΑΣΜΑ ΑΣΜΑΤΩΝ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199" y="1396316"/>
            <a:ext cx="10999573" cy="4780649"/>
          </a:xfrm>
        </p:spPr>
        <p:txBody>
          <a:bodyPr>
            <a:noAutofit/>
          </a:bodyPr>
          <a:lstStyle/>
          <a:p>
            <a:pPr lvl="0"/>
            <a:r>
              <a:rPr lang="el-GR" sz="1800" dirty="0" smtClean="0">
                <a:latin typeface="Bahnschrift SemiBold SemiConden" pitchFamily="34" charset="0"/>
              </a:rPr>
              <a:t>Τι ωραία που </a:t>
            </a:r>
            <a:r>
              <a:rPr lang="el-GR" sz="1800" dirty="0" err="1" smtClean="0">
                <a:latin typeface="Bahnschrift SemiBold SemiConden" pitchFamily="34" charset="0"/>
              </a:rPr>
              <a:t>είν</a:t>
            </a:r>
            <a:r>
              <a:rPr lang="el-GR" sz="1800" dirty="0" smtClean="0">
                <a:latin typeface="Bahnschrift SemiBold SemiConden" pitchFamily="34" charset="0"/>
              </a:rPr>
              <a:t>’ η αγάπη μου με 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το καθημερνό της φόρεμα κι ένα χτενάκι στα μαλλιά.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Κανείς δεν ήξερε πως είναι τόσο ωραία.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Κοπέλες του </a:t>
            </a:r>
            <a:r>
              <a:rPr lang="el-GR" sz="1800" dirty="0" err="1" smtClean="0">
                <a:latin typeface="Bahnschrift SemiBold SemiConden" pitchFamily="34" charset="0"/>
              </a:rPr>
              <a:t>Άουσβιτς,του</a:t>
            </a:r>
            <a:r>
              <a:rPr lang="el-GR" sz="1800" dirty="0" smtClean="0">
                <a:latin typeface="Bahnschrift SemiBold SemiConden" pitchFamily="34" charset="0"/>
              </a:rPr>
              <a:t> Νταχάου </a:t>
            </a:r>
            <a:r>
              <a:rPr lang="el-GR" sz="1800" dirty="0" err="1" smtClean="0">
                <a:latin typeface="Bahnschrift SemiBold SemiConden" pitchFamily="34" charset="0"/>
              </a:rPr>
              <a:t>κοπέλες,μην</a:t>
            </a:r>
            <a:r>
              <a:rPr lang="el-GR" sz="1800" dirty="0" smtClean="0">
                <a:latin typeface="Bahnschrift SemiBold SemiConden" pitchFamily="34" charset="0"/>
              </a:rPr>
              <a:t> είδατε την αγάπη μου;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Την είδαμε σε μακρινό </a:t>
            </a:r>
            <a:r>
              <a:rPr lang="el-GR" sz="1800" dirty="0" err="1" smtClean="0">
                <a:latin typeface="Bahnschrift SemiBold SemiConden" pitchFamily="34" charset="0"/>
              </a:rPr>
              <a:t>ταξίδι,δεν</a:t>
            </a:r>
            <a:r>
              <a:rPr lang="el-GR" sz="1800" dirty="0" smtClean="0">
                <a:latin typeface="Bahnschrift SemiBold SemiConden" pitchFamily="34" charset="0"/>
              </a:rPr>
              <a:t> είχε πια το φόρεμά της ούτε χτενάκι στα μαλλιά.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Τι ωραία που </a:t>
            </a:r>
            <a:r>
              <a:rPr lang="el-GR" sz="1800" dirty="0" err="1" smtClean="0">
                <a:latin typeface="Bahnschrift SemiBold SemiConden" pitchFamily="34" charset="0"/>
              </a:rPr>
              <a:t>είν</a:t>
            </a:r>
            <a:r>
              <a:rPr lang="el-GR" sz="1800" dirty="0" smtClean="0">
                <a:latin typeface="Bahnschrift SemiBold SemiConden" pitchFamily="34" charset="0"/>
              </a:rPr>
              <a:t>’ η αγάπη μου, η χαϊδεμένη από τη μάνα της και </a:t>
            </a:r>
            <a:r>
              <a:rPr lang="el-GR" sz="1800" dirty="0" err="1" smtClean="0">
                <a:latin typeface="Bahnschrift SemiBold SemiConden" pitchFamily="34" charset="0"/>
              </a:rPr>
              <a:t>τ’αδελφού</a:t>
            </a:r>
            <a:r>
              <a:rPr lang="el-GR" sz="1800" dirty="0" smtClean="0">
                <a:latin typeface="Bahnschrift SemiBold SemiConden" pitchFamily="34" charset="0"/>
              </a:rPr>
              <a:t> της τα φιλιά. 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Κανείς δεν </a:t>
            </a:r>
            <a:r>
              <a:rPr lang="el-GR" sz="1800" dirty="0" err="1" smtClean="0">
                <a:latin typeface="Bahnschrift SemiBold SemiConden" pitchFamily="34" charset="0"/>
              </a:rPr>
              <a:t>ήξερεπως</a:t>
            </a:r>
            <a:r>
              <a:rPr lang="el-GR" sz="1800" dirty="0" smtClean="0">
                <a:latin typeface="Bahnschrift SemiBold SemiConden" pitchFamily="34" charset="0"/>
              </a:rPr>
              <a:t> είναι τόσο ωραία.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Κοπέλες του Μαουτχάουζεν, κοπέλες του </a:t>
            </a:r>
            <a:r>
              <a:rPr lang="el-GR" sz="1800" dirty="0" err="1" smtClean="0">
                <a:latin typeface="Bahnschrift SemiBold SemiConden" pitchFamily="34" charset="0"/>
              </a:rPr>
              <a:t>Μπέλσεν</a:t>
            </a:r>
            <a:r>
              <a:rPr lang="el-GR" sz="1800" dirty="0" smtClean="0">
                <a:latin typeface="Bahnschrift SemiBold SemiConden" pitchFamily="34" charset="0"/>
              </a:rPr>
              <a:t>,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μην είδατε την αγάπη μου;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Την είδαμε στην παγερή πλατεία μ’ ένα αριθμό στο άσπρο της το χέρι</a:t>
            </a: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με κίτρινο άστρο στην καρδιά</a:t>
            </a:r>
            <a:endParaRPr lang="el-GR" sz="1200" dirty="0" smtClean="0">
              <a:latin typeface="Bahnschrift SemiBold SemiConden" pitchFamily="34" charset="0"/>
            </a:endParaRPr>
          </a:p>
          <a:p>
            <a:pPr lvl="0"/>
            <a:r>
              <a:rPr lang="el-GR" sz="1800" dirty="0" smtClean="0">
                <a:latin typeface="Bahnschrift SemiBold SemiConden" pitchFamily="34" charset="0"/>
              </a:rPr>
              <a:t>Τι ωραία που </a:t>
            </a:r>
            <a:r>
              <a:rPr lang="el-GR" sz="1800" dirty="0" err="1" smtClean="0">
                <a:latin typeface="Bahnschrift SemiBold SemiConden" pitchFamily="34" charset="0"/>
              </a:rPr>
              <a:t>είν</a:t>
            </a:r>
            <a:r>
              <a:rPr lang="el-GR" sz="1800" dirty="0" smtClean="0">
                <a:latin typeface="Bahnschrift SemiBold SemiConden" pitchFamily="34" charset="0"/>
              </a:rPr>
              <a:t>’ η αγάπη μου, η χαϊδεμένη από τη μάνα της και </a:t>
            </a:r>
            <a:r>
              <a:rPr lang="el-GR" sz="1800" dirty="0" err="1" smtClean="0">
                <a:latin typeface="Bahnschrift SemiBold SemiConden" pitchFamily="34" charset="0"/>
              </a:rPr>
              <a:t>τ’αδελφού</a:t>
            </a:r>
            <a:r>
              <a:rPr lang="el-GR" sz="1800" dirty="0" smtClean="0">
                <a:latin typeface="Bahnschrift SemiBold SemiConden" pitchFamily="34" charset="0"/>
              </a:rPr>
              <a:t> της τα φιλιά.</a:t>
            </a:r>
          </a:p>
          <a:p>
            <a:r>
              <a:rPr lang="el-GR" sz="1800" dirty="0" smtClean="0">
                <a:latin typeface="Bahnschrift SemiBold SemiConden" pitchFamily="34" charset="0"/>
              </a:rPr>
              <a:t>Κανείς δεν ήξερε πως είναι τόσο ωραία</a:t>
            </a:r>
            <a:endParaRPr lang="el-GR" sz="1800" dirty="0">
              <a:latin typeface="Bahnschrift SemiBold SemiConden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463</TotalTime>
  <Words>272</Words>
  <Application>Microsoft Office PowerPoint</Application>
  <PresentationFormat>Προσαρμογή</PresentationFormat>
  <Paragraphs>142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Αστικό</vt:lpstr>
      <vt:lpstr>             LIEDER VON MIKIS THEODORAKIS                IN DER DEUTSCHEN SPRACHE</vt:lpstr>
      <vt:lpstr> Nur diese eine Schwalbe  </vt:lpstr>
      <vt:lpstr>  Ένα Το Χελιδόνι </vt:lpstr>
      <vt:lpstr>   Höre, reine Sonne der Gerechtigkeit</vt:lpstr>
      <vt:lpstr>Της  Δικαιοσύνης ήλιε νοητέ </vt:lpstr>
      <vt:lpstr>Διαφάνεια 6</vt:lpstr>
      <vt:lpstr> </vt:lpstr>
      <vt:lpstr> Lied der Lieder (Asma Asmaton) </vt:lpstr>
      <vt:lpstr>                      ΑΣΜΑ ΑΣΜΑΤΩΝ</vt:lpstr>
      <vt:lpstr>    WEBSEITEN: MUSIK VON MIKIS THEODORAKIS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ΜΕΛΟΠΟΙΗΜΕΝΗ ΠΟΙΗΣΗ  ΜΙΚΗΣ ΘΕΟΔΩΡΑΚΗΣ</dc:title>
  <dc:creator>User</dc:creator>
  <cp:lastModifiedBy>User</cp:lastModifiedBy>
  <cp:revision>34</cp:revision>
  <dcterms:created xsi:type="dcterms:W3CDTF">2023-04-20T22:01:25Z</dcterms:created>
  <dcterms:modified xsi:type="dcterms:W3CDTF">2023-05-05T19:26:11Z</dcterms:modified>
</cp:coreProperties>
</file>