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64EAFFA-FD84-4538-B57C-D34220D25542}" type="datetimeFigureOut">
              <a:rPr lang="el-GR" smtClean="0"/>
              <a:pPr/>
              <a:t>29/12/2020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6B573C2-25FE-4AAB-A7B7-F401CE7B7F9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EAFFA-FD84-4538-B57C-D34220D25542}" type="datetimeFigureOut">
              <a:rPr lang="el-GR" smtClean="0"/>
              <a:pPr/>
              <a:t>29/12/2020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B573C2-25FE-4AAB-A7B7-F401CE7B7F9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uisine.journaldesfemmes.fr/astuces-termes-et-tours-de-main/1958069-travailler-definition/"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uisine.journaldesfemmes.fr/astuces-termes-et-tours-de-main/1957989-fondre-definition/"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cuisine.journaldesfemmes.fr/astuces-termes-et-tours-de-main/1958523-pommade-definitio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uisine.journaldesfemmes.fr/astuces-termes-et-tours-de-main/1957788-reserver-definition/"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media.istockphoto.com/photos/christmas-blue-background-gift-or-present-box-and-holiday-decorations-picture-id1180972946?b=1&amp;k=6&amp;m=1180972946&amp;s=170667a&amp;w=0&amp;h=ppaCNS1j93UZYtL454ZPZk5K5iuABgnD18sfHBlNSVo="/>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1 - Τίτλος"/>
          <p:cNvSpPr>
            <a:spLocks noGrp="1"/>
          </p:cNvSpPr>
          <p:nvPr>
            <p:ph type="ctrTitle"/>
          </p:nvPr>
        </p:nvSpPr>
        <p:spPr>
          <a:xfrm>
            <a:off x="-828600" y="2132856"/>
            <a:ext cx="7772400" cy="1470025"/>
          </a:xfrm>
        </p:spPr>
        <p:txBody>
          <a:bodyPr/>
          <a:lstStyle/>
          <a:p>
            <a:r>
              <a:rPr lang="fr-FR" b="1" u="sng" dirty="0" smtClean="0">
                <a:solidFill>
                  <a:srgbClr val="C00000"/>
                </a:solidFill>
              </a:rPr>
              <a:t>BUCHE DE NOEL</a:t>
            </a:r>
            <a:endParaRPr lang="el-GR" b="1" u="sng"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3 - Τίτλος"/>
          <p:cNvSpPr>
            <a:spLocks noGrp="1"/>
          </p:cNvSpPr>
          <p:nvPr>
            <p:ph type="ctrTitle"/>
          </p:nvPr>
        </p:nvSpPr>
        <p:spPr>
          <a:xfrm>
            <a:off x="395536" y="0"/>
            <a:ext cx="7772400" cy="792089"/>
          </a:xfrm>
        </p:spPr>
        <p:txBody>
          <a:bodyPr>
            <a:normAutofit/>
          </a:bodyPr>
          <a:lstStyle/>
          <a:p>
            <a:r>
              <a:rPr lang="en-US" b="1" u="sng" dirty="0" smtClean="0">
                <a:solidFill>
                  <a:srgbClr val="C00000"/>
                </a:solidFill>
                <a:cs typeface="Arial" panose="020B0604020202020204" pitchFamily="34" charset="0"/>
              </a:rPr>
              <a:t>Les Ingrédients</a:t>
            </a:r>
            <a:endParaRPr lang="el-GR" b="1" u="sng" dirty="0">
              <a:solidFill>
                <a:srgbClr val="C00000"/>
              </a:solidFill>
            </a:endParaRPr>
          </a:p>
        </p:txBody>
      </p:sp>
      <p:sp>
        <p:nvSpPr>
          <p:cNvPr id="5" name="4 - Υπότιτλος"/>
          <p:cNvSpPr>
            <a:spLocks noGrp="1"/>
          </p:cNvSpPr>
          <p:nvPr>
            <p:ph type="subTitle" idx="1"/>
          </p:nvPr>
        </p:nvSpPr>
        <p:spPr>
          <a:xfrm>
            <a:off x="611560" y="836712"/>
            <a:ext cx="7488832" cy="5112568"/>
          </a:xfrm>
        </p:spPr>
        <p:txBody>
          <a:bodyPr>
            <a:noAutofit/>
          </a:bodyPr>
          <a:lstStyle/>
          <a:p>
            <a:pPr algn="just"/>
            <a:r>
              <a:rPr lang="fr-FR" sz="2800" dirty="0" smtClean="0">
                <a:solidFill>
                  <a:schemeClr val="tx1"/>
                </a:solidFill>
              </a:rPr>
              <a:t>Pour </a:t>
            </a:r>
            <a:r>
              <a:rPr lang="fr-FR" sz="2800" dirty="0" smtClean="0">
                <a:solidFill>
                  <a:schemeClr val="tx1"/>
                </a:solidFill>
                <a:cs typeface="Arial" panose="020B0604020202020204" pitchFamily="34" charset="0"/>
              </a:rPr>
              <a:t>le biscuit roulé aux noisettes</a:t>
            </a:r>
            <a:r>
              <a:rPr lang="el-GR" sz="2800" dirty="0" smtClean="0">
                <a:solidFill>
                  <a:schemeClr val="tx1"/>
                </a:solidFill>
              </a:rPr>
              <a:t>,</a:t>
            </a:r>
            <a:r>
              <a:rPr lang="en-US" sz="2800" dirty="0" smtClean="0">
                <a:solidFill>
                  <a:schemeClr val="tx1"/>
                </a:solidFill>
              </a:rPr>
              <a:t> nous demandes</a:t>
            </a:r>
          </a:p>
          <a:p>
            <a:pPr algn="just">
              <a:buFont typeface="Arial" pitchFamily="34" charset="0"/>
              <a:buChar char="•"/>
            </a:pPr>
            <a:r>
              <a:rPr lang="en-US" sz="2400" dirty="0" smtClean="0">
                <a:solidFill>
                  <a:schemeClr val="tx1"/>
                </a:solidFill>
              </a:rPr>
              <a:t> 4 oeufs</a:t>
            </a:r>
          </a:p>
          <a:p>
            <a:pPr algn="just">
              <a:buFont typeface="Arial" pitchFamily="34" charset="0"/>
              <a:buChar char="•"/>
            </a:pPr>
            <a:r>
              <a:rPr lang="en-US" sz="2400" dirty="0" smtClean="0">
                <a:solidFill>
                  <a:schemeClr val="tx1"/>
                </a:solidFill>
              </a:rPr>
              <a:t> 80 g de fa</a:t>
            </a:r>
            <a:r>
              <a:rPr lang="fr-FR" sz="2400" dirty="0" smtClean="0">
                <a:solidFill>
                  <a:schemeClr val="tx1"/>
                </a:solidFill>
              </a:rPr>
              <a:t>rine </a:t>
            </a:r>
          </a:p>
          <a:p>
            <a:pPr algn="just">
              <a:buFont typeface="Arial" pitchFamily="34" charset="0"/>
              <a:buChar char="•"/>
            </a:pPr>
            <a:r>
              <a:rPr lang="fr-FR" sz="2400" dirty="0" smtClean="0">
                <a:solidFill>
                  <a:schemeClr val="tx1"/>
                </a:solidFill>
              </a:rPr>
              <a:t> 40 g de poudre </a:t>
            </a:r>
            <a:r>
              <a:rPr lang="fr-FR" sz="2400" dirty="0" smtClean="0">
                <a:solidFill>
                  <a:schemeClr val="tx1"/>
                </a:solidFill>
                <a:latin typeface="+mj-lt"/>
                <a:cs typeface="Arial" panose="020B0604020202020204" pitchFamily="34" charset="0"/>
              </a:rPr>
              <a:t>de noisette </a:t>
            </a:r>
          </a:p>
          <a:p>
            <a:pPr algn="just">
              <a:buFont typeface="Arial" pitchFamily="34" charset="0"/>
              <a:buChar char="•"/>
            </a:pPr>
            <a:r>
              <a:rPr lang="fr-FR" sz="2400" dirty="0" smtClean="0">
                <a:solidFill>
                  <a:schemeClr val="tx1"/>
                </a:solidFill>
                <a:latin typeface="+mj-lt"/>
                <a:cs typeface="Arial" panose="020B0604020202020204" pitchFamily="34" charset="0"/>
              </a:rPr>
              <a:t> et 120 g de sucre</a:t>
            </a:r>
          </a:p>
          <a:p>
            <a:pPr algn="just"/>
            <a:r>
              <a:rPr lang="fr-FR" sz="2800" dirty="0" smtClean="0">
                <a:solidFill>
                  <a:schemeClr val="tx1"/>
                </a:solidFill>
                <a:latin typeface="+mj-lt"/>
                <a:cs typeface="Arial" panose="020B0604020202020204" pitchFamily="34" charset="0"/>
              </a:rPr>
              <a:t>Pour le </a:t>
            </a:r>
            <a:r>
              <a:rPr lang="en-US" sz="2800" dirty="0" smtClean="0">
                <a:solidFill>
                  <a:schemeClr val="tx1"/>
                </a:solidFill>
                <a:latin typeface="+mj-lt"/>
                <a:cs typeface="Arial" panose="020B0604020202020204" pitchFamily="34" charset="0"/>
              </a:rPr>
              <a:t>ganache au chocolat, nous demandes</a:t>
            </a:r>
            <a:endParaRPr lang="fr-FR" sz="2800" dirty="0" smtClean="0">
              <a:solidFill>
                <a:schemeClr val="tx1"/>
              </a:solidFill>
              <a:latin typeface="+mj-lt"/>
            </a:endParaRPr>
          </a:p>
          <a:p>
            <a:pPr algn="just">
              <a:buFont typeface="Arial" pitchFamily="34" charset="0"/>
              <a:buChar char="•"/>
            </a:pPr>
            <a:r>
              <a:rPr lang="en-US" sz="2400" dirty="0" smtClean="0">
                <a:solidFill>
                  <a:schemeClr val="tx1"/>
                </a:solidFill>
              </a:rPr>
              <a:t> 250 g </a:t>
            </a:r>
            <a:r>
              <a:rPr lang="fr-FR" sz="2400" dirty="0" smtClean="0">
                <a:solidFill>
                  <a:schemeClr val="tx1"/>
                </a:solidFill>
                <a:latin typeface="+mj-lt"/>
                <a:cs typeface="Arial" panose="020B0604020202020204" pitchFamily="34" charset="0"/>
              </a:rPr>
              <a:t>de crème liquide</a:t>
            </a:r>
          </a:p>
          <a:p>
            <a:pPr algn="just">
              <a:buFont typeface="Arial" pitchFamily="34" charset="0"/>
              <a:buChar char="•"/>
            </a:pPr>
            <a:r>
              <a:rPr lang="fr-FR" sz="2400" dirty="0" smtClean="0">
                <a:solidFill>
                  <a:schemeClr val="tx1"/>
                </a:solidFill>
                <a:latin typeface="+mj-lt"/>
                <a:cs typeface="Arial" panose="020B0604020202020204" pitchFamily="34" charset="0"/>
              </a:rPr>
              <a:t> 250 g de chocolat noir </a:t>
            </a:r>
          </a:p>
          <a:p>
            <a:pPr algn="just">
              <a:buFont typeface="Arial" pitchFamily="34" charset="0"/>
              <a:buChar char="•"/>
            </a:pPr>
            <a:r>
              <a:rPr lang="fr-FR" sz="2400" dirty="0" smtClean="0">
                <a:solidFill>
                  <a:schemeClr val="tx1"/>
                </a:solidFill>
                <a:latin typeface="+mj-lt"/>
                <a:cs typeface="Arial" panose="020B0604020202020204" pitchFamily="34" charset="0"/>
              </a:rPr>
              <a:t> et 50 g beurre </a:t>
            </a:r>
          </a:p>
          <a:p>
            <a:pPr algn="just"/>
            <a:r>
              <a:rPr lang="en-US" sz="2800" b="1" u="sng" dirty="0" smtClean="0">
                <a:solidFill>
                  <a:schemeClr val="tx1"/>
                </a:solidFill>
                <a:latin typeface="+mj-lt"/>
              </a:rPr>
              <a:t> Les temps de pr</a:t>
            </a:r>
            <a:r>
              <a:rPr lang="fr-FR" sz="2800" b="1" u="sng" dirty="0" smtClean="0">
                <a:solidFill>
                  <a:schemeClr val="tx1"/>
                </a:solidFill>
                <a:latin typeface="+mj-lt"/>
              </a:rPr>
              <a:t>ép</a:t>
            </a:r>
            <a:r>
              <a:rPr lang="en-US" sz="2800" b="1" u="sng" dirty="0" smtClean="0">
                <a:solidFill>
                  <a:schemeClr val="tx1"/>
                </a:solidFill>
                <a:latin typeface="+mj-lt"/>
              </a:rPr>
              <a:t>aration </a:t>
            </a:r>
            <a:r>
              <a:rPr lang="en-US" sz="2800" b="1" u="sng" dirty="0" err="1" smtClean="0">
                <a:solidFill>
                  <a:schemeClr val="tx1"/>
                </a:solidFill>
                <a:latin typeface="+mj-lt"/>
              </a:rPr>
              <a:t>est</a:t>
            </a:r>
            <a:r>
              <a:rPr lang="en-US" sz="2800" b="1" u="sng" dirty="0" smtClean="0">
                <a:solidFill>
                  <a:schemeClr val="tx1"/>
                </a:solidFill>
                <a:latin typeface="+mj-lt"/>
              </a:rPr>
              <a:t> 15 minutes.</a:t>
            </a:r>
            <a:endParaRPr lang="el-GR" sz="2800" b="1" u="sng" dirty="0" smtClean="0">
              <a:solidFill>
                <a:schemeClr val="tx1"/>
              </a:solidFill>
              <a:latin typeface="+mj-lt"/>
            </a:endParaRPr>
          </a:p>
        </p:txBody>
      </p:sp>
      <p:sp>
        <p:nvSpPr>
          <p:cNvPr id="16386" name="AutoShape 2" descr="Χριστουγεννιάτικος κορμός - www.olivemagazine.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6388" name="AutoShape 4" descr="Χριστουγεννιάτικος κορμός - www.olivemagazine.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6390" name="AutoShape 6" descr="Χριστουγεννιάτικος κορμός - www.olivemagazine.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Grp="1" noChangeAspect="1" noChangeArrowheads="1"/>
          </p:cNvPicPr>
          <p:nvPr>
            <p:ph idx="1"/>
          </p:nvPr>
        </p:nvPicPr>
        <p:blipFill>
          <a:blip r:embed="rId2" cstate="print"/>
          <a:srcRect/>
          <a:stretch>
            <a:fillRect/>
          </a:stretch>
        </p:blipFill>
        <p:spPr bwMode="auto">
          <a:xfrm>
            <a:off x="0" y="0"/>
            <a:ext cx="9251504" cy="6858000"/>
          </a:xfrm>
          <a:prstGeom prst="rect">
            <a:avLst/>
          </a:prstGeom>
          <a:noFill/>
          <a:ln w="9525">
            <a:noFill/>
            <a:miter lim="800000"/>
            <a:headEnd/>
            <a:tailEnd/>
          </a:ln>
        </p:spPr>
      </p:pic>
      <p:sp>
        <p:nvSpPr>
          <p:cNvPr id="8" name="7 - Ορθογώνιο"/>
          <p:cNvSpPr/>
          <p:nvPr/>
        </p:nvSpPr>
        <p:spPr>
          <a:xfrm>
            <a:off x="2267744" y="1484784"/>
            <a:ext cx="5256584" cy="4093428"/>
          </a:xfrm>
          <a:prstGeom prst="rect">
            <a:avLst/>
          </a:prstGeom>
        </p:spPr>
        <p:txBody>
          <a:bodyPr wrap="square">
            <a:spAutoFit/>
          </a:bodyPr>
          <a:lstStyle/>
          <a:p>
            <a:pPr algn="just"/>
            <a:r>
              <a:rPr lang="fr-FR" sz="2000" dirty="0" smtClean="0"/>
              <a:t>Gâteau roulé : </a:t>
            </a:r>
            <a:r>
              <a:rPr lang="fr-FR" sz="2000" dirty="0" smtClean="0">
                <a:hlinkClick r:id="rId3"/>
              </a:rPr>
              <a:t>Travailler</a:t>
            </a:r>
            <a:r>
              <a:rPr lang="fr-FR" sz="2000" dirty="0" smtClean="0"/>
              <a:t> ensemble 4 jaunes d’œuf avec le sucre et le sucre vanillé. Quand le mélange est crémeux, ajouter un œuf entier, et </a:t>
            </a:r>
            <a:r>
              <a:rPr lang="fr-FR" sz="2000" dirty="0" smtClean="0">
                <a:hlinkClick r:id="rId3"/>
              </a:rPr>
              <a:t>travailler</a:t>
            </a:r>
            <a:r>
              <a:rPr lang="fr-FR" sz="2000" dirty="0" smtClean="0"/>
              <a:t> quelques minutes à la spatule. Ajouter peu à peu la farine au mélange, puis les blancs battus en neige ferme d’une main légère. Appliquer un papier sulfurisé, légèrement beurré, sur une plaque rectangulaire, et étaler la pâte régulièrement. Mettre à four chaud (200°c, thermostat 6-7) pendant 10 minutes. Sortir le gâteau, le retourner sur une surface froide, sans enlever le papier et le recouvrir d’un torchon (ramolli par la vapeur, il sera plus facile à rouler.</a:t>
            </a: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Grp="1" noChangeAspect="1" noChangeArrowheads="1"/>
          </p:cNvPicPr>
          <p:nvPr>
            <p:ph idx="1"/>
          </p:nvPr>
        </p:nvPicPr>
        <p:blipFill>
          <a:blip r:embed="rId2" cstate="print"/>
          <a:srcRect/>
          <a:stretch>
            <a:fillRect/>
          </a:stretch>
        </p:blipFill>
        <p:spPr bwMode="auto">
          <a:xfrm>
            <a:off x="0" y="0"/>
            <a:ext cx="9251504" cy="6858000"/>
          </a:xfrm>
          <a:prstGeom prst="rect">
            <a:avLst/>
          </a:prstGeom>
          <a:noFill/>
          <a:ln w="9525">
            <a:noFill/>
            <a:miter lim="800000"/>
            <a:headEnd/>
            <a:tailEnd/>
          </a:ln>
        </p:spPr>
      </p:pic>
      <p:sp>
        <p:nvSpPr>
          <p:cNvPr id="4" name="3 - Ορθογώνιο"/>
          <p:cNvSpPr/>
          <p:nvPr/>
        </p:nvSpPr>
        <p:spPr>
          <a:xfrm>
            <a:off x="2843808" y="1997839"/>
            <a:ext cx="4392488" cy="3785652"/>
          </a:xfrm>
          <a:prstGeom prst="rect">
            <a:avLst/>
          </a:prstGeom>
        </p:spPr>
        <p:txBody>
          <a:bodyPr wrap="square">
            <a:spAutoFit/>
          </a:bodyPr>
          <a:lstStyle/>
          <a:p>
            <a:pPr algn="just"/>
            <a:r>
              <a:rPr lang="fr-FR" sz="2000" dirty="0" smtClean="0"/>
              <a:t>Crème au beurre : Faire </a:t>
            </a:r>
            <a:r>
              <a:rPr lang="fr-FR" sz="2000" dirty="0" smtClean="0">
                <a:hlinkClick r:id="rId3"/>
              </a:rPr>
              <a:t>fondre</a:t>
            </a:r>
            <a:r>
              <a:rPr lang="fr-FR" sz="2000" dirty="0" smtClean="0"/>
              <a:t> le sucre dans l’eau sur feu doux pour obtenir un sirop épais. Verser lentement le sirop chaud sur les jaunes d’œuf sans cesser de remuer avec un fouet jusqu’à complet refroidissement. Rajouter le beurre ramolli en </a:t>
            </a:r>
            <a:r>
              <a:rPr lang="fr-FR" sz="2000" dirty="0" smtClean="0">
                <a:hlinkClick r:id="rId4"/>
              </a:rPr>
              <a:t>pommade</a:t>
            </a:r>
            <a:r>
              <a:rPr lang="fr-FR" sz="2000" dirty="0" smtClean="0"/>
              <a:t>, et mélanger afin d’obtenir une crème lisse. Partager la préparation en deux. Parfumer une moitié avec le café, l’autre avec le chocolat fondu dans un peu d’eau.</a:t>
            </a:r>
            <a:endParaRPr lang="el-G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Grp="1" noChangeAspect="1" noChangeArrowheads="1"/>
          </p:cNvPicPr>
          <p:nvPr>
            <p:ph idx="1"/>
          </p:nvPr>
        </p:nvPicPr>
        <p:blipFill>
          <a:blip r:embed="rId2" cstate="print"/>
          <a:srcRect/>
          <a:stretch>
            <a:fillRect/>
          </a:stretch>
        </p:blipFill>
        <p:spPr bwMode="auto">
          <a:xfrm>
            <a:off x="0" y="0"/>
            <a:ext cx="9251504" cy="6858000"/>
          </a:xfrm>
          <a:prstGeom prst="rect">
            <a:avLst/>
          </a:prstGeom>
          <a:noFill/>
          <a:ln w="9525">
            <a:noFill/>
            <a:miter lim="800000"/>
            <a:headEnd/>
            <a:tailEnd/>
          </a:ln>
        </p:spPr>
      </p:pic>
      <p:sp>
        <p:nvSpPr>
          <p:cNvPr id="5" name="4 - Ορθογώνιο"/>
          <p:cNvSpPr/>
          <p:nvPr/>
        </p:nvSpPr>
        <p:spPr>
          <a:xfrm>
            <a:off x="2771800" y="2136339"/>
            <a:ext cx="4086200" cy="3477875"/>
          </a:xfrm>
          <a:prstGeom prst="rect">
            <a:avLst/>
          </a:prstGeom>
        </p:spPr>
        <p:txBody>
          <a:bodyPr wrap="square">
            <a:spAutoFit/>
          </a:bodyPr>
          <a:lstStyle/>
          <a:p>
            <a:pPr algn="just"/>
            <a:r>
              <a:rPr lang="fr-FR" sz="2000" dirty="0" smtClean="0"/>
              <a:t>Montage : Retirer le papier sulfurisé du gâteau. Tartiner de crème au café, et rouler le tout dans le sens de la longueur. Égaliser les extrémités, qui serviront à confectionner des «nœuds». Recouvrir de crème au chocolat, rajouter les «nœuds», et imiter l’écorce à l’aide d’une fourchette tirée délicatement sur la longueur. Décorer à votre guise. </a:t>
            </a:r>
            <a:r>
              <a:rPr lang="fr-FR" sz="2000" dirty="0" smtClean="0">
                <a:hlinkClick r:id="rId3"/>
              </a:rPr>
              <a:t>Réserver</a:t>
            </a:r>
            <a:r>
              <a:rPr lang="fr-FR" sz="2000" dirty="0" smtClean="0"/>
              <a:t> au frais.</a:t>
            </a:r>
            <a:endParaRPr lang="el-G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C00000"/>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412776"/>
            <a:ext cx="8229600" cy="3730426"/>
          </a:xfrm>
        </p:spPr>
        <p:txBody>
          <a:bodyPr>
            <a:normAutofit/>
          </a:bodyPr>
          <a:lstStyle/>
          <a:p>
            <a:r>
              <a:rPr lang="en-US" sz="8000" b="1" dirty="0" smtClean="0"/>
              <a:t>JOUYEUX </a:t>
            </a:r>
            <a:r>
              <a:rPr lang="en-US" sz="8000" b="1" dirty="0" smtClean="0"/>
              <a:t>NOEL</a:t>
            </a:r>
            <a:r>
              <a:rPr lang="el-GR" sz="8000" b="1" dirty="0" smtClean="0"/>
              <a:t> </a:t>
            </a:r>
            <a:r>
              <a:rPr lang="fr-FR" sz="8000" b="1" dirty="0" smtClean="0"/>
              <a:t>ET BONNE ANNEE</a:t>
            </a:r>
            <a:endParaRPr lang="el-GR" sz="8000" b="1" dirty="0"/>
          </a:p>
        </p:txBody>
      </p:sp>
      <p:sp>
        <p:nvSpPr>
          <p:cNvPr id="1026" name="AutoShape 2" descr="C:\Users\User\Desktop\%CE%97%CF%81%CF%8E\elves-5773877__48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8" name="AutoShape 4" descr="C:\Users\User\Desktop\%CE%97%CF%81%CF%8E\elves-5773877__48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0" name="AutoShape 6" descr="C:\Users\User\Desktop\elves-5773877__48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152</Words>
  <Application>Microsoft Office PowerPoint</Application>
  <PresentationFormat>Προβολή στην οθόνη (4:3)</PresentationFormat>
  <Paragraphs>16</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BUCHE DE NOEL</vt:lpstr>
      <vt:lpstr>Les Ingrédients</vt:lpstr>
      <vt:lpstr>Διαφάνεια 3</vt:lpstr>
      <vt:lpstr>Διαφάνεια 4</vt:lpstr>
      <vt:lpstr>Διαφάνεια 5</vt:lpstr>
      <vt:lpstr>Διαφάνεια 6</vt:lpstr>
      <vt:lpstr>JOUYEUX NOEL ET BONNE ANNEE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20</cp:revision>
  <dcterms:created xsi:type="dcterms:W3CDTF">2020-12-28T19:13:57Z</dcterms:created>
  <dcterms:modified xsi:type="dcterms:W3CDTF">2020-12-29T16:20:05Z</dcterms:modified>
</cp:coreProperties>
</file>