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charts/chart19.xml" ContentType="application/vnd.openxmlformats-officedocument.drawingml.chart+xml"/>
  <Override PartName="/ppt/charts/chart28.xml" ContentType="application/vnd.openxmlformats-officedocument.drawingml.char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charts/chart17.xml" ContentType="application/vnd.openxmlformats-officedocument.drawingml.chart+xml"/>
  <Override PartName="/ppt/charts/chart26.xml" ContentType="application/vnd.openxmlformats-officedocument.drawingml.char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charts/chart13.xml" ContentType="application/vnd.openxmlformats-officedocument.drawingml.chart+xml"/>
  <Override PartName="/ppt/charts/chart15.xml" ContentType="application/vnd.openxmlformats-officedocument.drawingml.chart+xml"/>
  <Override PartName="/ppt/charts/chart24.xml" ContentType="application/vnd.openxmlformats-officedocument.drawingml.char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9.xml" ContentType="application/vnd.openxmlformats-officedocument.drawingml.chart+xml"/>
  <Override PartName="/ppt/charts/chart11.xml" ContentType="application/vnd.openxmlformats-officedocument.drawingml.chart+xml"/>
  <Override PartName="/ppt/charts/chart22.xml" ContentType="application/vnd.openxmlformats-officedocument.drawingml.chart+xml"/>
  <Override PartName="/ppt/charts/chart7.xml" ContentType="application/vnd.openxmlformats-officedocument.drawingml.chart+xml"/>
  <Override PartName="/ppt/charts/chart20.xml" ContentType="application/vnd.openxmlformats-officedocument.drawingml.chart+xml"/>
  <Override PartName="/ppt/charts/chart3.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charts/chart29.xml" ContentType="application/vnd.openxmlformats-officedocument.drawingml.char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charts/chart18.xml" ContentType="application/vnd.openxmlformats-officedocument.drawingml.chart+xml"/>
  <Override PartName="/ppt/charts/chart27.xml" ContentType="application/vnd.openxmlformats-officedocument.drawingml.char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charts/chart16.xml" ContentType="application/vnd.openxmlformats-officedocument.drawingml.chart+xml"/>
  <Override PartName="/ppt/charts/chart25.xml" ContentType="application/vnd.openxmlformats-officedocument.drawingml.char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charts/chart14.xml" ContentType="application/vnd.openxmlformats-officedocument.drawingml.chart+xml"/>
  <Override PartName="/ppt/charts/chart23.xml" ContentType="application/vnd.openxmlformats-officedocument.drawingml.char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charts/chart8.xml" ContentType="application/vnd.openxmlformats-officedocument.drawingml.chart+xml"/>
  <Override PartName="/ppt/charts/chart12.xml" ContentType="application/vnd.openxmlformats-officedocument.drawingml.chart+xml"/>
  <Override PartName="/ppt/charts/chart21.xml" ContentType="application/vnd.openxmlformats-officedocument.drawingml.chart+xml"/>
  <Override PartName="/ppt/slideLayouts/slideLayout10.xml" ContentType="application/vnd.openxmlformats-officedocument.presentationml.slideLayout+xml"/>
  <Override PartName="/ppt/charts/chart6.xml" ContentType="application/vnd.openxmlformats-officedocument.drawingml.chart+xml"/>
  <Override PartName="/ppt/charts/chart10.xml" ContentType="application/vnd.openxmlformats-officedocument.drawingml.chart+xml"/>
  <Override PartName="/ppt/charts/chart4.xml" ContentType="application/vnd.openxmlformats-officedocument.drawingml.chart+xml"/>
  <Override PartName="/ppt/slides/slide8.xml" ContentType="application/vnd.openxmlformats-officedocument.presentationml.slide+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43"/>
  </p:notesMasterIdLst>
  <p:sldIdLst>
    <p:sldId id="256" r:id="rId2"/>
    <p:sldId id="257" r:id="rId3"/>
    <p:sldId id="258" r:id="rId4"/>
    <p:sldId id="259" r:id="rId5"/>
    <p:sldId id="260" r:id="rId6"/>
    <p:sldId id="261" r:id="rId7"/>
    <p:sldId id="294"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6" r:id="rId38"/>
    <p:sldId id="295" r:id="rId39"/>
    <p:sldId id="298" r:id="rId40"/>
    <p:sldId id="299" r:id="rId41"/>
    <p:sldId id="300" r:id="rId42"/>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 xmlns:p14="http://schemas.microsoft.com/office/powerpoint/2010/main">
        <p14:section name="Προεπιλεγμένη ενότητα" id="{6363691F-A28F-4F93-A5B7-9B5F7041A6A4}">
          <p14:sldIdLst>
            <p14:sldId id="256"/>
            <p14:sldId id="257"/>
            <p14:sldId id="258"/>
            <p14:sldId id="259"/>
            <p14:sldId id="260"/>
            <p14:sldId id="261"/>
            <p14:sldId id="294"/>
            <p14:sldId id="262"/>
            <p14:sldId id="263"/>
            <p14:sldId id="264"/>
            <p14:sldId id="265"/>
            <p14:sldId id="266"/>
            <p14:sldId id="267"/>
            <p14:sldId id="268"/>
            <p14:sldId id="269"/>
            <p14:sldId id="270"/>
            <p14:sldId id="271"/>
            <p14:sldId id="272"/>
            <p14:sldId id="273"/>
            <p14:sldId id="274"/>
            <p14:sldId id="275"/>
            <p14:sldId id="276"/>
            <p14:sldId id="277"/>
            <p14:sldId id="278"/>
            <p14:sldId id="279"/>
            <p14:sldId id="280"/>
            <p14:sldId id="281"/>
            <p14:sldId id="282"/>
            <p14:sldId id="283"/>
            <p14:sldId id="284"/>
            <p14:sldId id="285"/>
            <p14:sldId id="286"/>
            <p14:sldId id="287"/>
            <p14:sldId id="288"/>
            <p14:sldId id="289"/>
            <p14:sldId id="290"/>
            <p14:sldId id="296"/>
            <p14:sldId id="295"/>
            <p14:sldId id="298"/>
            <p14:sldId id="299"/>
            <p14:sldId id="300"/>
          </p14:sldIdLst>
        </p14:section>
      </p14:sectionLst>
    </p:ex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53" autoAdjust="0"/>
    <p:restoredTop sz="94662" autoAdjust="0"/>
  </p:normalViewPr>
  <p:slideViewPr>
    <p:cSldViewPr>
      <p:cViewPr varScale="1">
        <p:scale>
          <a:sx n="69" d="100"/>
          <a:sy n="69" d="100"/>
        </p:scale>
        <p:origin x="-1404" y="-102"/>
      </p:cViewPr>
      <p:guideLst>
        <p:guide orient="horz" pos="2160"/>
        <p:guide pos="2880"/>
      </p:guideLst>
    </p:cSldViewPr>
  </p:slideViewPr>
  <p:outlineViewPr>
    <p:cViewPr>
      <p:scale>
        <a:sx n="33" d="100"/>
        <a:sy n="33" d="100"/>
      </p:scale>
      <p:origin x="0" y="2814"/>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oleObject" Target="file:///E:\&#931;&#933;&#925;&#927;&#923;&#927;.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F:\&#932;&#929;&#921;&#913;&#925;&#932;&#913;&#934;&#933;&#923;&#923;&#919;&#931;-&#931;&#933;&#925;&#927;&#923;&#927;.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F:\&#932;&#929;&#921;&#913;&#925;&#932;&#913;&#934;&#933;&#923;&#923;&#919;&#931;-&#931;&#933;&#925;&#927;&#923;&#927;.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F:\&#932;&#929;&#921;&#913;&#925;&#932;&#913;&#934;&#933;&#923;&#923;&#919;&#931;-&#931;&#933;&#925;&#927;&#923;&#927;.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F:\&#932;&#929;&#921;&#913;&#925;&#932;&#913;&#934;&#933;&#923;&#923;&#919;&#931;-&#931;&#933;&#925;&#927;&#923;&#927;.xlsx"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file:///F:\&#932;&#929;&#921;&#913;&#925;&#932;&#913;&#934;&#933;&#923;&#923;&#919;&#931;-&#931;&#933;&#925;&#927;&#923;&#927;.xlsx"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file:///F:\&#932;&#929;&#921;&#913;&#925;&#932;&#913;&#934;&#933;&#923;&#923;&#919;&#931;-&#931;&#933;&#925;&#927;&#923;&#927;.xlsx" TargetMode="External"/></Relationships>
</file>

<file path=ppt/charts/_rels/chart16.xml.rels><?xml version="1.0" encoding="UTF-8" standalone="yes"?>
<Relationships xmlns="http://schemas.openxmlformats.org/package/2006/relationships"><Relationship Id="rId1" Type="http://schemas.openxmlformats.org/officeDocument/2006/relationships/oleObject" Target="file:///F:\&#932;&#929;&#921;&#913;&#925;&#932;&#913;&#934;&#933;&#923;&#923;&#919;&#931;-&#931;&#933;&#925;&#927;&#923;&#927;.xlsx" TargetMode="External"/></Relationships>
</file>

<file path=ppt/charts/_rels/chart17.xml.rels><?xml version="1.0" encoding="UTF-8" standalone="yes"?>
<Relationships xmlns="http://schemas.openxmlformats.org/package/2006/relationships"><Relationship Id="rId1" Type="http://schemas.openxmlformats.org/officeDocument/2006/relationships/oleObject" Target="file:///F:\&#932;&#929;&#921;&#913;&#925;&#932;&#913;&#934;&#933;&#923;&#923;&#919;&#931;-&#931;&#933;&#925;&#927;&#923;&#927;.xlsx" TargetMode="External"/></Relationships>
</file>

<file path=ppt/charts/_rels/chart18.xml.rels><?xml version="1.0" encoding="UTF-8" standalone="yes"?>
<Relationships xmlns="http://schemas.openxmlformats.org/package/2006/relationships"><Relationship Id="rId1" Type="http://schemas.openxmlformats.org/officeDocument/2006/relationships/oleObject" Target="file:///F:\&#932;&#929;&#921;&#913;&#925;&#932;&#913;&#934;&#933;&#923;&#923;&#919;&#931;-&#931;&#933;&#925;&#927;&#923;&#927;.xlsx" TargetMode="External"/></Relationships>
</file>

<file path=ppt/charts/_rels/chart19.xml.rels><?xml version="1.0" encoding="UTF-8" standalone="yes"?>
<Relationships xmlns="http://schemas.openxmlformats.org/package/2006/relationships"><Relationship Id="rId1" Type="http://schemas.openxmlformats.org/officeDocument/2006/relationships/oleObject" Target="file:///F:\&#932;&#929;&#921;&#913;&#925;&#932;&#913;&#934;&#933;&#923;&#923;&#919;&#931;-&#931;&#933;&#925;&#927;&#923;&#927;.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E:\&#931;&#933;&#925;&#927;&#923;&#927;.xlsx" TargetMode="External"/></Relationships>
</file>

<file path=ppt/charts/_rels/chart20.xml.rels><?xml version="1.0" encoding="UTF-8" standalone="yes"?>
<Relationships xmlns="http://schemas.openxmlformats.org/package/2006/relationships"><Relationship Id="rId1" Type="http://schemas.openxmlformats.org/officeDocument/2006/relationships/oleObject" Target="file:///F:\&#932;&#929;&#921;&#913;&#925;&#932;&#913;&#934;&#933;&#923;&#923;&#919;&#931;-&#931;&#933;&#925;&#927;&#923;&#927;.xlsx" TargetMode="External"/></Relationships>
</file>

<file path=ppt/charts/_rels/chart21.xml.rels><?xml version="1.0" encoding="UTF-8" standalone="yes"?>
<Relationships xmlns="http://schemas.openxmlformats.org/package/2006/relationships"><Relationship Id="rId1" Type="http://schemas.openxmlformats.org/officeDocument/2006/relationships/oleObject" Target="file:///F:\&#932;&#929;&#921;&#913;&#925;&#932;&#913;&#934;&#933;&#923;&#923;&#919;&#931;-&#931;&#933;&#925;&#927;&#923;&#927;.xlsx" TargetMode="External"/></Relationships>
</file>

<file path=ppt/charts/_rels/chart22.xml.rels><?xml version="1.0" encoding="UTF-8" standalone="yes"?>
<Relationships xmlns="http://schemas.openxmlformats.org/package/2006/relationships"><Relationship Id="rId1" Type="http://schemas.openxmlformats.org/officeDocument/2006/relationships/oleObject" Target="file:///F:\&#932;&#929;&#921;&#913;&#925;&#932;&#913;&#934;&#933;&#923;&#923;&#919;&#931;-&#931;&#933;&#925;&#927;&#923;&#927;.xlsx" TargetMode="External"/></Relationships>
</file>

<file path=ppt/charts/_rels/chart23.xml.rels><?xml version="1.0" encoding="UTF-8" standalone="yes"?>
<Relationships xmlns="http://schemas.openxmlformats.org/package/2006/relationships"><Relationship Id="rId1" Type="http://schemas.openxmlformats.org/officeDocument/2006/relationships/oleObject" Target="file:///F:\&#932;&#929;&#921;&#913;&#925;&#932;&#913;&#934;&#933;&#923;&#923;&#919;&#931;-&#931;&#933;&#925;&#927;&#923;&#927;.xlsx" TargetMode="External"/></Relationships>
</file>

<file path=ppt/charts/_rels/chart24.xml.rels><?xml version="1.0" encoding="UTF-8" standalone="yes"?>
<Relationships xmlns="http://schemas.openxmlformats.org/package/2006/relationships"><Relationship Id="rId1" Type="http://schemas.openxmlformats.org/officeDocument/2006/relationships/oleObject" Target="file:///F:\&#932;&#929;&#921;&#913;&#925;&#932;&#913;&#934;&#933;&#923;&#923;&#919;&#931;-&#931;&#933;&#925;&#927;&#923;&#927;.xlsx" TargetMode="External"/></Relationships>
</file>

<file path=ppt/charts/_rels/chart25.xml.rels><?xml version="1.0" encoding="UTF-8" standalone="yes"?>
<Relationships xmlns="http://schemas.openxmlformats.org/package/2006/relationships"><Relationship Id="rId1" Type="http://schemas.openxmlformats.org/officeDocument/2006/relationships/oleObject" Target="file:///F:\&#932;&#929;&#921;&#913;&#925;&#932;&#913;&#934;&#933;&#923;&#923;&#919;&#931;-&#931;&#933;&#925;&#927;&#923;&#927;.xlsx" TargetMode="External"/></Relationships>
</file>

<file path=ppt/charts/_rels/chart26.xml.rels><?xml version="1.0" encoding="UTF-8" standalone="yes"?>
<Relationships xmlns="http://schemas.openxmlformats.org/package/2006/relationships"><Relationship Id="rId1" Type="http://schemas.openxmlformats.org/officeDocument/2006/relationships/oleObject" Target="file:///F:\&#932;&#929;&#921;&#913;&#925;&#932;&#913;&#934;&#933;&#923;&#923;&#919;&#931;-&#931;&#933;&#925;&#927;&#923;&#927;.xlsx" TargetMode="External"/></Relationships>
</file>

<file path=ppt/charts/_rels/chart27.xml.rels><?xml version="1.0" encoding="UTF-8" standalone="yes"?>
<Relationships xmlns="http://schemas.openxmlformats.org/package/2006/relationships"><Relationship Id="rId1" Type="http://schemas.openxmlformats.org/officeDocument/2006/relationships/oleObject" Target="file:///F:\&#932;&#929;&#921;&#913;&#925;&#932;&#913;&#934;&#933;&#923;&#923;&#919;&#931;-&#931;&#933;&#925;&#927;&#923;&#927;.xlsx" TargetMode="External"/></Relationships>
</file>

<file path=ppt/charts/_rels/chart28.xml.rels><?xml version="1.0" encoding="UTF-8" standalone="yes"?>
<Relationships xmlns="http://schemas.openxmlformats.org/package/2006/relationships"><Relationship Id="rId1" Type="http://schemas.openxmlformats.org/officeDocument/2006/relationships/oleObject" Target="file:///F:\&#932;&#929;&#921;&#913;&#925;&#932;&#913;&#934;&#933;&#923;&#923;&#919;&#931;-&#931;&#933;&#925;&#927;&#923;&#927;.xlsx" TargetMode="External"/></Relationships>
</file>

<file path=ppt/charts/_rels/chart29.xml.rels><?xml version="1.0" encoding="UTF-8" standalone="yes"?>
<Relationships xmlns="http://schemas.openxmlformats.org/package/2006/relationships"><Relationship Id="rId1" Type="http://schemas.openxmlformats.org/officeDocument/2006/relationships/oleObject" Target="file:///F:\&#932;&#929;&#921;&#913;&#925;&#932;&#913;&#934;&#933;&#923;&#923;&#919;&#931;-&#931;&#933;&#925;&#927;&#923;&#927;.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F:\&#932;&#929;&#921;&#913;&#925;&#932;&#913;&#934;&#933;&#923;&#923;&#919;&#931;-&#931;&#933;&#925;&#927;&#923;&#927;.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F:\&#932;&#929;&#921;&#913;&#925;&#932;&#913;&#934;&#933;&#923;&#923;&#919;&#931;-&#931;&#933;&#925;&#927;&#923;&#927;.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F:\&#932;&#929;&#921;&#913;&#925;&#932;&#913;&#934;&#933;&#923;&#923;&#919;&#931;-&#931;&#933;&#925;&#927;&#923;&#927;.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F:\&#932;&#929;&#921;&#913;&#925;&#932;&#913;&#934;&#933;&#923;&#923;&#919;&#931;-&#931;&#933;&#925;&#927;&#923;&#927;.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F:\&#932;&#929;&#921;&#913;&#925;&#932;&#913;&#934;&#933;&#923;&#923;&#919;&#931;-&#931;&#933;&#925;&#927;&#923;&#927;.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F:\&#932;&#929;&#921;&#913;&#925;&#932;&#913;&#934;&#933;&#923;&#923;&#919;&#931;-&#931;&#933;&#925;&#927;&#923;&#927;.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F:\&#932;&#929;&#921;&#913;&#925;&#932;&#913;&#934;&#933;&#923;&#923;&#919;&#931;-&#931;&#933;&#925;&#927;&#923;&#927;.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l-GR"/>
  <c:chart>
    <c:title>
      <c:txPr>
        <a:bodyPr/>
        <a:lstStyle/>
        <a:p>
          <a:pPr>
            <a:defRPr sz="2400"/>
          </a:pPr>
          <a:endParaRPr lang="el-GR"/>
        </a:p>
      </c:txPr>
    </c:title>
    <c:view3D>
      <c:rotX val="30"/>
      <c:perspective val="30"/>
    </c:view3D>
    <c:plotArea>
      <c:layout/>
      <c:pie3DChart>
        <c:varyColors val="1"/>
        <c:ser>
          <c:idx val="0"/>
          <c:order val="0"/>
          <c:tx>
            <c:strRef>
              <c:f>Φύλο!$B$1</c:f>
              <c:strCache>
                <c:ptCount val="1"/>
                <c:pt idx="0">
                  <c:v>Φύλο  </c:v>
                </c:pt>
              </c:strCache>
            </c:strRef>
          </c:tx>
          <c:dLbls>
            <c:spPr>
              <a:noFill/>
              <a:ln>
                <a:noFill/>
              </a:ln>
              <a:effectLst/>
            </c:spPr>
            <c:txPr>
              <a:bodyPr/>
              <a:lstStyle/>
              <a:p>
                <a:pPr>
                  <a:defRPr sz="2000" b="1"/>
                </a:pPr>
                <a:endParaRPr lang="el-GR"/>
              </a:p>
            </c:txPr>
            <c:showVal val="1"/>
            <c:showLeaderLines val="1"/>
            <c:extLst>
              <c:ext xmlns:c15="http://schemas.microsoft.com/office/drawing/2012/chart" uri="{CE6537A1-D6FC-4f65-9D91-7224C49458BB}"/>
            </c:extLst>
          </c:dLbls>
          <c:cat>
            <c:strRef>
              <c:f>Φύλο!$A$2:$A$3</c:f>
              <c:strCache>
                <c:ptCount val="2"/>
                <c:pt idx="0">
                  <c:v>Αγόρι</c:v>
                </c:pt>
                <c:pt idx="1">
                  <c:v>Κορίτσι  </c:v>
                </c:pt>
              </c:strCache>
            </c:strRef>
          </c:cat>
          <c:val>
            <c:numRef>
              <c:f>Φύλο!$C$2:$C$3</c:f>
              <c:numCache>
                <c:formatCode>0%</c:formatCode>
                <c:ptCount val="2"/>
                <c:pt idx="0">
                  <c:v>0.47179487179487201</c:v>
                </c:pt>
                <c:pt idx="1">
                  <c:v>0.52820512820512822</c:v>
                </c:pt>
              </c:numCache>
            </c:numRef>
          </c:val>
        </c:ser>
      </c:pie3DChart>
    </c:plotArea>
    <c:legend>
      <c:legendPos val="r"/>
      <c:layout>
        <c:manualLayout>
          <c:xMode val="edge"/>
          <c:yMode val="edge"/>
          <c:x val="0.82953657664358138"/>
          <c:y val="0.42534400459139393"/>
          <c:w val="0.16040060070561254"/>
          <c:h val="0.30036640163498429"/>
        </c:manualLayout>
      </c:layout>
      <c:txPr>
        <a:bodyPr/>
        <a:lstStyle/>
        <a:p>
          <a:pPr rtl="0">
            <a:defRPr sz="1800" b="1"/>
          </a:pPr>
          <a:endParaRPr lang="el-GR"/>
        </a:p>
      </c:txPr>
    </c:legend>
    <c:plotVisOnly val="1"/>
    <c:dispBlanksAs val="zero"/>
  </c:chart>
  <c:externalData r:id="rId1"/>
</c:chartSpace>
</file>

<file path=ppt/charts/chart10.xml><?xml version="1.0" encoding="utf-8"?>
<c:chartSpace xmlns:c="http://schemas.openxmlformats.org/drawingml/2006/chart" xmlns:a="http://schemas.openxmlformats.org/drawingml/2006/main" xmlns:r="http://schemas.openxmlformats.org/officeDocument/2006/relationships">
  <c:date1904 val="1"/>
  <c:lang val="el-GR"/>
  <c:chart>
    <c:title>
      <c:txPr>
        <a:bodyPr/>
        <a:lstStyle/>
        <a:p>
          <a:pPr>
            <a:defRPr sz="2400"/>
          </a:pPr>
          <a:endParaRPr lang="el-GR"/>
        </a:p>
      </c:txPr>
    </c:title>
    <c:view3D>
      <c:rotX val="30"/>
      <c:perspective val="30"/>
    </c:view3D>
    <c:plotArea>
      <c:layout/>
      <c:pie3DChart>
        <c:varyColors val="1"/>
        <c:ser>
          <c:idx val="0"/>
          <c:order val="0"/>
          <c:tx>
            <c:strRef>
              <c:f>Φύλλο13!$B$1</c:f>
              <c:strCache>
                <c:ptCount val="1"/>
                <c:pt idx="0">
                  <c:v> Γνωρίζετε τις βλαβερές ουσίες που περιέχει το πρόχειρο φαγητό;</c:v>
                </c:pt>
              </c:strCache>
            </c:strRef>
          </c:tx>
          <c:dLbls>
            <c:spPr>
              <a:noFill/>
              <a:ln>
                <a:noFill/>
              </a:ln>
              <a:effectLst/>
            </c:spPr>
            <c:txPr>
              <a:bodyPr/>
              <a:lstStyle/>
              <a:p>
                <a:pPr>
                  <a:defRPr sz="2000" b="1"/>
                </a:pPr>
                <a:endParaRPr lang="el-GR"/>
              </a:p>
            </c:txPr>
            <c:showVal val="1"/>
            <c:showLeaderLines val="1"/>
            <c:extLst>
              <c:ext xmlns:c15="http://schemas.microsoft.com/office/drawing/2012/chart" uri="{CE6537A1-D6FC-4f65-9D91-7224C49458BB}">
                <c15:layout/>
              </c:ext>
            </c:extLst>
          </c:dLbls>
          <c:cat>
            <c:strRef>
              <c:f>Φύλλο13!$A$2:$A$4</c:f>
              <c:strCache>
                <c:ptCount val="3"/>
                <c:pt idx="0">
                  <c:v>Ναι  </c:v>
                </c:pt>
                <c:pt idx="1">
                  <c:v>Όχι </c:v>
                </c:pt>
                <c:pt idx="2">
                  <c:v>ΔΕΝ ΜΕ ΝΟΙΑΖΕΙ</c:v>
                </c:pt>
              </c:strCache>
            </c:strRef>
          </c:cat>
          <c:val>
            <c:numRef>
              <c:f>Φύλλο13!$C$2:$C$4</c:f>
              <c:numCache>
                <c:formatCode>0%</c:formatCode>
                <c:ptCount val="3"/>
                <c:pt idx="0">
                  <c:v>0.83589743589743593</c:v>
                </c:pt>
                <c:pt idx="1">
                  <c:v>8.7179487179487175E-2</c:v>
                </c:pt>
                <c:pt idx="2">
                  <c:v>7.6923076923076927E-2</c:v>
                </c:pt>
              </c:numCache>
            </c:numRef>
          </c:val>
        </c:ser>
      </c:pie3DChart>
    </c:plotArea>
    <c:legend>
      <c:legendPos val="r"/>
      <c:layout>
        <c:manualLayout>
          <c:xMode val="edge"/>
          <c:yMode val="edge"/>
          <c:x val="0.68506290830171779"/>
          <c:y val="0.46125551267250492"/>
          <c:w val="0.30445970799724142"/>
          <c:h val="0.28951553692101845"/>
        </c:manualLayout>
      </c:layout>
      <c:txPr>
        <a:bodyPr/>
        <a:lstStyle/>
        <a:p>
          <a:pPr rtl="0">
            <a:defRPr sz="1800" b="1"/>
          </a:pPr>
          <a:endParaRPr lang="el-GR"/>
        </a:p>
      </c:txPr>
    </c:legend>
    <c:plotVisOnly val="1"/>
    <c:dispBlanksAs val="zero"/>
  </c:chart>
  <c:externalData r:id="rId1"/>
</c:chartSpace>
</file>

<file path=ppt/charts/chart11.xml><?xml version="1.0" encoding="utf-8"?>
<c:chartSpace xmlns:c="http://schemas.openxmlformats.org/drawingml/2006/chart" xmlns:a="http://schemas.openxmlformats.org/drawingml/2006/main" xmlns:r="http://schemas.openxmlformats.org/officeDocument/2006/relationships">
  <c:date1904 val="1"/>
  <c:lang val="el-GR"/>
  <c:chart>
    <c:title>
      <c:txPr>
        <a:bodyPr/>
        <a:lstStyle/>
        <a:p>
          <a:pPr>
            <a:defRPr sz="2400"/>
          </a:pPr>
          <a:endParaRPr lang="el-GR"/>
        </a:p>
      </c:txPr>
    </c:title>
    <c:view3D>
      <c:rotX val="30"/>
      <c:perspective val="30"/>
    </c:view3D>
    <c:plotArea>
      <c:layout>
        <c:manualLayout>
          <c:layoutTarget val="inner"/>
          <c:xMode val="edge"/>
          <c:yMode val="edge"/>
          <c:x val="4.7034760786885373E-3"/>
          <c:y val="0.12102365906275755"/>
          <c:w val="0.72750022468048481"/>
          <c:h val="0.86054969845804874"/>
        </c:manualLayout>
      </c:layout>
      <c:pie3DChart>
        <c:varyColors val="1"/>
        <c:ser>
          <c:idx val="0"/>
          <c:order val="0"/>
          <c:tx>
            <c:strRef>
              <c:f>Φύλλο14!$B$1</c:f>
              <c:strCache>
                <c:ptCount val="1"/>
                <c:pt idx="0">
                  <c:v>Πόσα ποτήρια νερό πίνετε ημερησίως;</c:v>
                </c:pt>
              </c:strCache>
            </c:strRef>
          </c:tx>
          <c:dLbls>
            <c:txPr>
              <a:bodyPr/>
              <a:lstStyle/>
              <a:p>
                <a:pPr>
                  <a:defRPr sz="2000" b="1"/>
                </a:pPr>
                <a:endParaRPr lang="el-GR"/>
              </a:p>
            </c:txPr>
            <c:showVal val="1"/>
            <c:showLeaderLines val="1"/>
          </c:dLbls>
          <c:cat>
            <c:strRef>
              <c:f>Φύλλο14!$A$2:$A$5</c:f>
              <c:strCache>
                <c:ptCount val="4"/>
                <c:pt idx="0">
                  <c:v>2 εως 4</c:v>
                </c:pt>
                <c:pt idx="1">
                  <c:v>5 εως 6    </c:v>
                </c:pt>
                <c:pt idx="2">
                  <c:v>6 εως 8</c:v>
                </c:pt>
                <c:pt idx="3">
                  <c:v>Δεν τα μετράω</c:v>
                </c:pt>
              </c:strCache>
            </c:strRef>
          </c:cat>
          <c:val>
            <c:numRef>
              <c:f>Φύλλο14!$C$2:$C$5</c:f>
              <c:numCache>
                <c:formatCode>0%</c:formatCode>
                <c:ptCount val="4"/>
                <c:pt idx="0">
                  <c:v>0.17435897435897435</c:v>
                </c:pt>
                <c:pt idx="1">
                  <c:v>0.3282051282051282</c:v>
                </c:pt>
                <c:pt idx="2">
                  <c:v>0.31794871794871815</c:v>
                </c:pt>
                <c:pt idx="3">
                  <c:v>0.17948717948717957</c:v>
                </c:pt>
              </c:numCache>
            </c:numRef>
          </c:val>
        </c:ser>
      </c:pie3DChart>
    </c:plotArea>
    <c:legend>
      <c:legendPos val="r"/>
      <c:layout>
        <c:manualLayout>
          <c:xMode val="edge"/>
          <c:yMode val="edge"/>
          <c:x val="0.75965375989172845"/>
          <c:y val="0.37449259369191157"/>
          <c:w val="0.22954816118118568"/>
          <c:h val="0.5484075567059713"/>
        </c:manualLayout>
      </c:layout>
      <c:txPr>
        <a:bodyPr/>
        <a:lstStyle/>
        <a:p>
          <a:pPr rtl="0">
            <a:defRPr sz="1800" b="1"/>
          </a:pPr>
          <a:endParaRPr lang="el-GR"/>
        </a:p>
      </c:txPr>
    </c:legend>
    <c:plotVisOnly val="1"/>
    <c:dispBlanksAs val="zero"/>
  </c:chart>
  <c:externalData r:id="rId1"/>
</c:chartSpace>
</file>

<file path=ppt/charts/chart12.xml><?xml version="1.0" encoding="utf-8"?>
<c:chartSpace xmlns:c="http://schemas.openxmlformats.org/drawingml/2006/chart" xmlns:a="http://schemas.openxmlformats.org/drawingml/2006/main" xmlns:r="http://schemas.openxmlformats.org/officeDocument/2006/relationships">
  <c:lang val="el-GR"/>
  <c:chart>
    <c:title>
      <c:txPr>
        <a:bodyPr/>
        <a:lstStyle/>
        <a:p>
          <a:pPr>
            <a:defRPr sz="2400"/>
          </a:pPr>
          <a:endParaRPr lang="el-GR"/>
        </a:p>
      </c:txPr>
    </c:title>
    <c:view3D>
      <c:rotX val="30"/>
      <c:perspective val="30"/>
    </c:view3D>
    <c:plotArea>
      <c:layout/>
      <c:pie3DChart>
        <c:varyColors val="1"/>
        <c:ser>
          <c:idx val="0"/>
          <c:order val="0"/>
          <c:tx>
            <c:strRef>
              <c:f>Φύλλο15!$B$1</c:f>
              <c:strCache>
                <c:ptCount val="1"/>
                <c:pt idx="0">
                  <c:v>Σε κάποια έξοδο με φίλους σας τι θα προτιμούσατε;</c:v>
                </c:pt>
              </c:strCache>
            </c:strRef>
          </c:tx>
          <c:dLbls>
            <c:txPr>
              <a:bodyPr/>
              <a:lstStyle/>
              <a:p>
                <a:pPr>
                  <a:defRPr sz="2000" b="1"/>
                </a:pPr>
                <a:endParaRPr lang="el-GR"/>
              </a:p>
            </c:txPr>
            <c:showVal val="1"/>
            <c:showLeaderLines val="1"/>
          </c:dLbls>
          <c:cat>
            <c:strRef>
              <c:f>Φύλλο15!$A$2:$A$6</c:f>
              <c:strCache>
                <c:ptCount val="5"/>
                <c:pt idx="0">
                  <c:v>Σουβλάκι </c:v>
                </c:pt>
                <c:pt idx="1">
                  <c:v>  Αλμυρό </c:v>
                </c:pt>
                <c:pt idx="2">
                  <c:v> Γλυκό </c:v>
                </c:pt>
                <c:pt idx="3">
                  <c:v>  Ρόφημα </c:v>
                </c:pt>
                <c:pt idx="4">
                  <c:v>  Άλλο </c:v>
                </c:pt>
              </c:strCache>
            </c:strRef>
          </c:cat>
          <c:val>
            <c:numRef>
              <c:f>Φύλλο15!$C$2:$C$6</c:f>
              <c:numCache>
                <c:formatCode>0%</c:formatCode>
                <c:ptCount val="5"/>
                <c:pt idx="0">
                  <c:v>0.60512820512820531</c:v>
                </c:pt>
                <c:pt idx="1">
                  <c:v>7.179487179487179E-2</c:v>
                </c:pt>
                <c:pt idx="2">
                  <c:v>4.6153846153846163E-2</c:v>
                </c:pt>
                <c:pt idx="3">
                  <c:v>0.1641025641025641</c:v>
                </c:pt>
                <c:pt idx="4">
                  <c:v>0.11282051282051282</c:v>
                </c:pt>
              </c:numCache>
            </c:numRef>
          </c:val>
        </c:ser>
      </c:pie3DChart>
    </c:plotArea>
    <c:legend>
      <c:legendPos val="r"/>
      <c:layout>
        <c:manualLayout>
          <c:xMode val="edge"/>
          <c:yMode val="edge"/>
          <c:x val="0.76126380825927709"/>
          <c:y val="0.223632779779319"/>
          <c:w val="0.23502323922750393"/>
          <c:h val="0.77636722022068083"/>
        </c:manualLayout>
      </c:layout>
      <c:txPr>
        <a:bodyPr/>
        <a:lstStyle/>
        <a:p>
          <a:pPr rtl="0">
            <a:defRPr sz="1800" b="1"/>
          </a:pPr>
          <a:endParaRPr lang="el-GR"/>
        </a:p>
      </c:txPr>
    </c:legend>
    <c:plotVisOnly val="1"/>
    <c:dispBlanksAs val="zero"/>
  </c:chart>
  <c:externalData r:id="rId1"/>
</c:chartSpace>
</file>

<file path=ppt/charts/chart13.xml><?xml version="1.0" encoding="utf-8"?>
<c:chartSpace xmlns:c="http://schemas.openxmlformats.org/drawingml/2006/chart" xmlns:a="http://schemas.openxmlformats.org/drawingml/2006/main" xmlns:r="http://schemas.openxmlformats.org/officeDocument/2006/relationships">
  <c:date1904 val="1"/>
  <c:lang val="el-GR"/>
  <c:chart>
    <c:title>
      <c:txPr>
        <a:bodyPr/>
        <a:lstStyle/>
        <a:p>
          <a:pPr>
            <a:defRPr sz="2400"/>
          </a:pPr>
          <a:endParaRPr lang="el-GR"/>
        </a:p>
      </c:txPr>
    </c:title>
    <c:view3D>
      <c:rotX val="30"/>
      <c:perspective val="30"/>
    </c:view3D>
    <c:plotArea>
      <c:layout/>
      <c:pie3DChart>
        <c:varyColors val="1"/>
        <c:ser>
          <c:idx val="0"/>
          <c:order val="0"/>
          <c:tx>
            <c:strRef>
              <c:f>Φύλλο16!$B$1</c:f>
              <c:strCache>
                <c:ptCount val="1"/>
                <c:pt idx="0">
                  <c:v>Πόσο συχνά πίνετε καφεΐνη ή ροφήματα που περιέχουν καφεΐνη;</c:v>
                </c:pt>
              </c:strCache>
            </c:strRef>
          </c:tx>
          <c:dLbls>
            <c:spPr>
              <a:noFill/>
              <a:ln>
                <a:noFill/>
              </a:ln>
              <a:effectLst/>
            </c:spPr>
            <c:showVal val="1"/>
            <c:showLeaderLines val="1"/>
            <c:extLst>
              <c:ext xmlns:c15="http://schemas.microsoft.com/office/drawing/2012/chart" uri="{CE6537A1-D6FC-4f65-9D91-7224C49458BB}">
                <c15:layout/>
              </c:ext>
            </c:extLst>
          </c:dLbls>
          <c:cat>
            <c:strRef>
              <c:f>Φύλλο16!$A$2:$A$5</c:f>
              <c:strCache>
                <c:ptCount val="4"/>
                <c:pt idx="0">
                  <c:v>Κάθε μέρα </c:v>
                </c:pt>
                <c:pt idx="1">
                  <c:v>  Συχνά </c:v>
                </c:pt>
                <c:pt idx="2">
                  <c:v>  Σπάνια </c:v>
                </c:pt>
                <c:pt idx="3">
                  <c:v>  Ποτέ </c:v>
                </c:pt>
              </c:strCache>
            </c:strRef>
          </c:cat>
          <c:val>
            <c:numRef>
              <c:f>Φύλλο16!$C$2:$C$5</c:f>
              <c:numCache>
                <c:formatCode>0%</c:formatCode>
                <c:ptCount val="4"/>
                <c:pt idx="0">
                  <c:v>7.179487179487179E-2</c:v>
                </c:pt>
                <c:pt idx="1">
                  <c:v>0.2</c:v>
                </c:pt>
                <c:pt idx="2">
                  <c:v>0.42564102564102563</c:v>
                </c:pt>
                <c:pt idx="3">
                  <c:v>0.30256410256410265</c:v>
                </c:pt>
              </c:numCache>
            </c:numRef>
          </c:val>
        </c:ser>
      </c:pie3DChart>
    </c:plotArea>
    <c:legend>
      <c:legendPos val="r"/>
      <c:layout>
        <c:manualLayout>
          <c:xMode val="edge"/>
          <c:yMode val="edge"/>
          <c:x val="0.81502653414455173"/>
          <c:y val="0.44869594011370056"/>
          <c:w val="0.17600994315809143"/>
          <c:h val="0.44421079263029439"/>
        </c:manualLayout>
      </c:layout>
      <c:txPr>
        <a:bodyPr/>
        <a:lstStyle/>
        <a:p>
          <a:pPr rtl="0">
            <a:defRPr sz="1800" b="1"/>
          </a:pPr>
          <a:endParaRPr lang="el-GR"/>
        </a:p>
      </c:txPr>
    </c:legend>
    <c:plotVisOnly val="1"/>
    <c:dispBlanksAs val="zero"/>
  </c:chart>
  <c:externalData r:id="rId1"/>
</c:chartSpace>
</file>

<file path=ppt/charts/chart14.xml><?xml version="1.0" encoding="utf-8"?>
<c:chartSpace xmlns:c="http://schemas.openxmlformats.org/drawingml/2006/chart" xmlns:a="http://schemas.openxmlformats.org/drawingml/2006/main" xmlns:r="http://schemas.openxmlformats.org/officeDocument/2006/relationships">
  <c:lang val="el-GR"/>
  <c:chart>
    <c:title>
      <c:txPr>
        <a:bodyPr/>
        <a:lstStyle/>
        <a:p>
          <a:pPr>
            <a:defRPr sz="2400"/>
          </a:pPr>
          <a:endParaRPr lang="el-GR"/>
        </a:p>
      </c:txPr>
    </c:title>
    <c:view3D>
      <c:rotX val="30"/>
      <c:perspective val="30"/>
    </c:view3D>
    <c:plotArea>
      <c:layout/>
      <c:pie3DChart>
        <c:varyColors val="1"/>
        <c:ser>
          <c:idx val="0"/>
          <c:order val="0"/>
          <c:tx>
            <c:strRef>
              <c:f>Φύλλο17!$B$1</c:f>
              <c:strCache>
                <c:ptCount val="1"/>
                <c:pt idx="0">
                  <c:v>Θεωρείτε τον καφέ βλαβερό για τα παιδιά της ηλικίας σας ως προς την ανάπτυξη;</c:v>
                </c:pt>
              </c:strCache>
            </c:strRef>
          </c:tx>
          <c:dLbls>
            <c:spPr>
              <a:noFill/>
              <a:ln>
                <a:noFill/>
              </a:ln>
              <a:effectLst/>
            </c:spPr>
            <c:txPr>
              <a:bodyPr/>
              <a:lstStyle/>
              <a:p>
                <a:pPr>
                  <a:defRPr sz="2000" b="1"/>
                </a:pPr>
                <a:endParaRPr lang="el-GR"/>
              </a:p>
            </c:txPr>
            <c:showVal val="1"/>
            <c:showLeaderLines val="1"/>
            <c:extLst>
              <c:ext xmlns:c15="http://schemas.microsoft.com/office/drawing/2012/chart" uri="{CE6537A1-D6FC-4f65-9D91-7224C49458BB}">
                <c15:layout/>
              </c:ext>
            </c:extLst>
          </c:dLbls>
          <c:cat>
            <c:strRef>
              <c:f>Φύλλο17!$A$2:$A$5</c:f>
              <c:strCache>
                <c:ptCount val="4"/>
                <c:pt idx="0">
                  <c:v>Ναι </c:v>
                </c:pt>
                <c:pt idx="1">
                  <c:v>Όχι </c:v>
                </c:pt>
                <c:pt idx="2">
                  <c:v>Λίγο </c:v>
                </c:pt>
                <c:pt idx="3">
                  <c:v>Ανάλογα </c:v>
                </c:pt>
              </c:strCache>
            </c:strRef>
          </c:cat>
          <c:val>
            <c:numRef>
              <c:f>Φύλλο17!$C$2:$C$5</c:f>
              <c:numCache>
                <c:formatCode>0%</c:formatCode>
                <c:ptCount val="4"/>
                <c:pt idx="0">
                  <c:v>0.36923076923076942</c:v>
                </c:pt>
                <c:pt idx="1">
                  <c:v>0.16923076923076918</c:v>
                </c:pt>
                <c:pt idx="2">
                  <c:v>0.3897435897435898</c:v>
                </c:pt>
                <c:pt idx="3">
                  <c:v>6.1538461538461556E-2</c:v>
                </c:pt>
              </c:numCache>
            </c:numRef>
          </c:val>
        </c:ser>
      </c:pie3DChart>
    </c:plotArea>
    <c:legend>
      <c:legendPos val="r"/>
      <c:layout>
        <c:manualLayout>
          <c:xMode val="edge"/>
          <c:yMode val="edge"/>
          <c:x val="0.84225273999369277"/>
          <c:y val="0.44869594011370056"/>
          <c:w val="0.14893189470890672"/>
          <c:h val="0.41822260916153231"/>
        </c:manualLayout>
      </c:layout>
      <c:txPr>
        <a:bodyPr/>
        <a:lstStyle/>
        <a:p>
          <a:pPr rtl="0">
            <a:defRPr sz="1800" b="1"/>
          </a:pPr>
          <a:endParaRPr lang="el-GR"/>
        </a:p>
      </c:txPr>
    </c:legend>
    <c:plotVisOnly val="1"/>
    <c:dispBlanksAs val="zero"/>
  </c:chart>
  <c:externalData r:id="rId1"/>
</c:chartSpace>
</file>

<file path=ppt/charts/chart15.xml><?xml version="1.0" encoding="utf-8"?>
<c:chartSpace xmlns:c="http://schemas.openxmlformats.org/drawingml/2006/chart" xmlns:a="http://schemas.openxmlformats.org/drawingml/2006/main" xmlns:r="http://schemas.openxmlformats.org/officeDocument/2006/relationships">
  <c:date1904 val="1"/>
  <c:lang val="el-GR"/>
  <c:chart>
    <c:title>
      <c:txPr>
        <a:bodyPr/>
        <a:lstStyle/>
        <a:p>
          <a:pPr>
            <a:defRPr sz="2400"/>
          </a:pPr>
          <a:endParaRPr lang="el-GR"/>
        </a:p>
      </c:txPr>
    </c:title>
    <c:view3D>
      <c:rotX val="30"/>
      <c:perspective val="30"/>
    </c:view3D>
    <c:plotArea>
      <c:layout/>
      <c:pie3DChart>
        <c:varyColors val="1"/>
        <c:ser>
          <c:idx val="0"/>
          <c:order val="0"/>
          <c:tx>
            <c:strRef>
              <c:f>Φύλλο18!$B$1</c:f>
              <c:strCache>
                <c:ptCount val="1"/>
                <c:pt idx="0">
                  <c:v>Πιστεύετε ότι έχετε το ιδανικό βάρος για το ύψος σας</c:v>
                </c:pt>
              </c:strCache>
            </c:strRef>
          </c:tx>
          <c:dLbls>
            <c:spPr>
              <a:noFill/>
              <a:ln>
                <a:noFill/>
              </a:ln>
              <a:effectLst/>
            </c:spPr>
            <c:txPr>
              <a:bodyPr/>
              <a:lstStyle/>
              <a:p>
                <a:pPr>
                  <a:defRPr sz="2000" b="1"/>
                </a:pPr>
                <a:endParaRPr lang="el-GR"/>
              </a:p>
            </c:txPr>
            <c:showVal val="1"/>
            <c:showLeaderLines val="1"/>
            <c:extLst>
              <c:ext xmlns:c15="http://schemas.microsoft.com/office/drawing/2012/chart" uri="{CE6537A1-D6FC-4f65-9D91-7224C49458BB}">
                <c15:layout/>
              </c:ext>
            </c:extLst>
          </c:dLbls>
          <c:cat>
            <c:strRef>
              <c:f>Φύλλο18!$A$2:$A$4</c:f>
              <c:strCache>
                <c:ptCount val="3"/>
                <c:pt idx="0">
                  <c:v>Ναι </c:v>
                </c:pt>
                <c:pt idx="1">
                  <c:v>  Όχι </c:v>
                </c:pt>
                <c:pt idx="2">
                  <c:v>  Άλλο </c:v>
                </c:pt>
              </c:strCache>
            </c:strRef>
          </c:cat>
          <c:val>
            <c:numRef>
              <c:f>Φύλλο18!$C$2:$C$4</c:f>
              <c:numCache>
                <c:formatCode>0%</c:formatCode>
                <c:ptCount val="3"/>
                <c:pt idx="0">
                  <c:v>0.71794871794871828</c:v>
                </c:pt>
                <c:pt idx="1">
                  <c:v>0.18461538461538474</c:v>
                </c:pt>
                <c:pt idx="2">
                  <c:v>9.7435897435897478E-2</c:v>
                </c:pt>
              </c:numCache>
            </c:numRef>
          </c:val>
        </c:ser>
      </c:pie3DChart>
    </c:plotArea>
    <c:legend>
      <c:legendPos val="r"/>
      <c:layout>
        <c:manualLayout>
          <c:xMode val="edge"/>
          <c:yMode val="edge"/>
          <c:x val="0.86861633409689065"/>
          <c:y val="0.48148468496621161"/>
          <c:w val="0.12226692059554123"/>
          <c:h val="0.27938018150737814"/>
        </c:manualLayout>
      </c:layout>
      <c:txPr>
        <a:bodyPr/>
        <a:lstStyle/>
        <a:p>
          <a:pPr rtl="0">
            <a:defRPr sz="1800" b="1"/>
          </a:pPr>
          <a:endParaRPr lang="el-GR"/>
        </a:p>
      </c:txPr>
    </c:legend>
    <c:plotVisOnly val="1"/>
    <c:dispBlanksAs val="zero"/>
  </c:chart>
  <c:externalData r:id="rId1"/>
</c:chartSpace>
</file>

<file path=ppt/charts/chart16.xml><?xml version="1.0" encoding="utf-8"?>
<c:chartSpace xmlns:c="http://schemas.openxmlformats.org/drawingml/2006/chart" xmlns:a="http://schemas.openxmlformats.org/drawingml/2006/main" xmlns:r="http://schemas.openxmlformats.org/officeDocument/2006/relationships">
  <c:lang val="el-GR"/>
  <c:chart>
    <c:title>
      <c:txPr>
        <a:bodyPr/>
        <a:lstStyle/>
        <a:p>
          <a:pPr>
            <a:defRPr sz="2400"/>
          </a:pPr>
          <a:endParaRPr lang="el-GR"/>
        </a:p>
      </c:txPr>
    </c:title>
    <c:view3D>
      <c:rotX val="30"/>
      <c:perspective val="30"/>
    </c:view3D>
    <c:plotArea>
      <c:layout/>
      <c:pie3DChart>
        <c:varyColors val="1"/>
        <c:ser>
          <c:idx val="0"/>
          <c:order val="0"/>
          <c:tx>
            <c:strRef>
              <c:f>Φύλλο19!$B$1</c:f>
              <c:strCache>
                <c:ptCount val="1"/>
                <c:pt idx="0">
                  <c:v>Είστε καπνιστής;</c:v>
                </c:pt>
              </c:strCache>
            </c:strRef>
          </c:tx>
          <c:dLbls>
            <c:spPr>
              <a:noFill/>
              <a:ln>
                <a:noFill/>
              </a:ln>
              <a:effectLst/>
            </c:spPr>
            <c:txPr>
              <a:bodyPr/>
              <a:lstStyle/>
              <a:p>
                <a:pPr>
                  <a:defRPr sz="2000" b="1"/>
                </a:pPr>
                <a:endParaRPr lang="el-GR"/>
              </a:p>
            </c:txPr>
            <c:showVal val="1"/>
            <c:showLeaderLines val="1"/>
            <c:extLst>
              <c:ext xmlns:c15="http://schemas.microsoft.com/office/drawing/2012/chart" uri="{CE6537A1-D6FC-4f65-9D91-7224C49458BB}">
                <c15:layout/>
              </c:ext>
            </c:extLst>
          </c:dLbls>
          <c:cat>
            <c:strRef>
              <c:f>Φύλλο19!$A$2:$A$3</c:f>
              <c:strCache>
                <c:ptCount val="2"/>
                <c:pt idx="0">
                  <c:v>Ναι </c:v>
                </c:pt>
                <c:pt idx="1">
                  <c:v>Όχι </c:v>
                </c:pt>
              </c:strCache>
            </c:strRef>
          </c:cat>
          <c:val>
            <c:numRef>
              <c:f>Φύλλο19!$C$2:$C$3</c:f>
              <c:numCache>
                <c:formatCode>0%</c:formatCode>
                <c:ptCount val="2"/>
                <c:pt idx="0">
                  <c:v>6.666666666666668E-2</c:v>
                </c:pt>
                <c:pt idx="1">
                  <c:v>0.93333333333333335</c:v>
                </c:pt>
              </c:numCache>
            </c:numRef>
          </c:val>
        </c:ser>
      </c:pie3DChart>
    </c:plotArea>
    <c:legend>
      <c:legendPos val="r"/>
      <c:layout>
        <c:manualLayout>
          <c:xMode val="edge"/>
          <c:yMode val="edge"/>
          <c:x val="0.89701717634141853"/>
          <c:y val="0.47966589101000917"/>
          <c:w val="9.3707526258707763E-2"/>
          <c:h val="0.25397305476656823"/>
        </c:manualLayout>
      </c:layout>
      <c:txPr>
        <a:bodyPr/>
        <a:lstStyle/>
        <a:p>
          <a:pPr rtl="0">
            <a:defRPr sz="1800" b="1"/>
          </a:pPr>
          <a:endParaRPr lang="el-GR"/>
        </a:p>
      </c:txPr>
    </c:legend>
    <c:plotVisOnly val="1"/>
    <c:dispBlanksAs val="zero"/>
  </c:chart>
  <c:externalData r:id="rId1"/>
</c:chartSpace>
</file>

<file path=ppt/charts/chart17.xml><?xml version="1.0" encoding="utf-8"?>
<c:chartSpace xmlns:c="http://schemas.openxmlformats.org/drawingml/2006/chart" xmlns:a="http://schemas.openxmlformats.org/drawingml/2006/main" xmlns:r="http://schemas.openxmlformats.org/officeDocument/2006/relationships">
  <c:date1904 val="1"/>
  <c:lang val="el-GR"/>
  <c:chart>
    <c:title>
      <c:txPr>
        <a:bodyPr/>
        <a:lstStyle/>
        <a:p>
          <a:pPr>
            <a:defRPr sz="2400"/>
          </a:pPr>
          <a:endParaRPr lang="el-GR"/>
        </a:p>
      </c:txPr>
    </c:title>
    <c:view3D>
      <c:rotX val="30"/>
      <c:perspective val="30"/>
    </c:view3D>
    <c:plotArea>
      <c:layout/>
      <c:pie3DChart>
        <c:varyColors val="1"/>
        <c:ser>
          <c:idx val="0"/>
          <c:order val="0"/>
          <c:tx>
            <c:strRef>
              <c:f>Φύλλο20!$B$1</c:f>
              <c:strCache>
                <c:ptCount val="1"/>
                <c:pt idx="0">
                  <c:v>Πόσες ώρες κοιμάστε περίπου;</c:v>
                </c:pt>
              </c:strCache>
            </c:strRef>
          </c:tx>
          <c:dLbls>
            <c:spPr>
              <a:noFill/>
              <a:ln>
                <a:noFill/>
              </a:ln>
              <a:effectLst/>
            </c:spPr>
            <c:txPr>
              <a:bodyPr/>
              <a:lstStyle/>
              <a:p>
                <a:pPr>
                  <a:defRPr sz="2000" b="1"/>
                </a:pPr>
                <a:endParaRPr lang="el-GR"/>
              </a:p>
            </c:txPr>
            <c:showVal val="1"/>
            <c:extLst>
              <c:ext xmlns:c15="http://schemas.microsoft.com/office/drawing/2012/chart" uri="{CE6537A1-D6FC-4f65-9D91-7224C49458BB}">
                <c15:layout/>
              </c:ext>
            </c:extLst>
          </c:dLbls>
          <c:cat>
            <c:strRef>
              <c:f>Φύλλο20!$A$2:$A$4</c:f>
              <c:strCache>
                <c:ptCount val="3"/>
                <c:pt idx="0">
                  <c:v>6 εως 7</c:v>
                </c:pt>
                <c:pt idx="1">
                  <c:v>7 εως 8 </c:v>
                </c:pt>
                <c:pt idx="2">
                  <c:v>Άλλο </c:v>
                </c:pt>
              </c:strCache>
            </c:strRef>
          </c:cat>
          <c:val>
            <c:numRef>
              <c:f>Φύλλο20!$C$2:$C$4</c:f>
              <c:numCache>
                <c:formatCode>0%</c:formatCode>
                <c:ptCount val="3"/>
                <c:pt idx="0">
                  <c:v>0.32307692307692332</c:v>
                </c:pt>
                <c:pt idx="1">
                  <c:v>0.57435897435897454</c:v>
                </c:pt>
                <c:pt idx="2">
                  <c:v>0.10256410256410259</c:v>
                </c:pt>
              </c:numCache>
            </c:numRef>
          </c:val>
        </c:ser>
        <c:ser>
          <c:idx val="1"/>
          <c:order val="1"/>
          <c:cat>
            <c:strRef>
              <c:f>Φύλλο20!$A$2:$A$4</c:f>
              <c:strCache>
                <c:ptCount val="3"/>
                <c:pt idx="0">
                  <c:v>6 εως 7</c:v>
                </c:pt>
                <c:pt idx="1">
                  <c:v>7 εως 8 </c:v>
                </c:pt>
                <c:pt idx="2">
                  <c:v>Άλλο </c:v>
                </c:pt>
              </c:strCache>
            </c:strRef>
          </c:cat>
          <c:val>
            <c:numRef>
              <c:f>Φύλλο20!$C$2:$C$4</c:f>
              <c:numCache>
                <c:formatCode>0%</c:formatCode>
                <c:ptCount val="3"/>
                <c:pt idx="0">
                  <c:v>0.32307692307692332</c:v>
                </c:pt>
                <c:pt idx="1">
                  <c:v>0.57435897435897454</c:v>
                </c:pt>
                <c:pt idx="2">
                  <c:v>0.10256410256410259</c:v>
                </c:pt>
              </c:numCache>
            </c:numRef>
          </c:val>
        </c:ser>
      </c:pie3DChart>
    </c:plotArea>
    <c:legend>
      <c:legendPos val="r"/>
      <c:layout>
        <c:manualLayout>
          <c:xMode val="edge"/>
          <c:yMode val="edge"/>
          <c:x val="0.85735554939092773"/>
          <c:y val="0.44827390703602232"/>
          <c:w val="0.13348565145504715"/>
          <c:h val="0.34567741341821184"/>
        </c:manualLayout>
      </c:layout>
      <c:txPr>
        <a:bodyPr/>
        <a:lstStyle/>
        <a:p>
          <a:pPr>
            <a:defRPr sz="1800" b="1"/>
          </a:pPr>
          <a:endParaRPr lang="el-GR"/>
        </a:p>
      </c:txPr>
    </c:legend>
    <c:plotVisOnly val="1"/>
    <c:dispBlanksAs val="zero"/>
  </c:chart>
  <c:externalData r:id="rId1"/>
</c:chartSpace>
</file>

<file path=ppt/charts/chart18.xml><?xml version="1.0" encoding="utf-8"?>
<c:chartSpace xmlns:c="http://schemas.openxmlformats.org/drawingml/2006/chart" xmlns:a="http://schemas.openxmlformats.org/drawingml/2006/main" xmlns:r="http://schemas.openxmlformats.org/officeDocument/2006/relationships">
  <c:lang val="el-GR"/>
  <c:chart>
    <c:title/>
    <c:view3D>
      <c:rotX val="30"/>
      <c:perspective val="30"/>
    </c:view3D>
    <c:plotArea>
      <c:layout/>
      <c:pie3DChart>
        <c:varyColors val="1"/>
        <c:ser>
          <c:idx val="0"/>
          <c:order val="0"/>
          <c:tx>
            <c:strRef>
              <c:f>Φύλλο21!$B$1</c:f>
              <c:strCache>
                <c:ptCount val="1"/>
                <c:pt idx="0">
                  <c:v>Θα θέλατε να χάσετε βάρος;</c:v>
                </c:pt>
              </c:strCache>
            </c:strRef>
          </c:tx>
          <c:dLbls>
            <c:spPr>
              <a:noFill/>
              <a:ln>
                <a:noFill/>
              </a:ln>
              <a:effectLst/>
            </c:spPr>
            <c:showVal val="1"/>
            <c:extLst>
              <c:ext xmlns:c15="http://schemas.microsoft.com/office/drawing/2012/chart" uri="{CE6537A1-D6FC-4f65-9D91-7224C49458BB}">
                <c15:layout/>
              </c:ext>
            </c:extLst>
          </c:dLbls>
          <c:cat>
            <c:strRef>
              <c:f>Φύλλο21!$A$2:$A$4</c:f>
              <c:strCache>
                <c:ptCount val="3"/>
                <c:pt idx="0">
                  <c:v>Ναι </c:v>
                </c:pt>
                <c:pt idx="1">
                  <c:v>Όχι </c:v>
                </c:pt>
                <c:pt idx="2">
                  <c:v>Λίγο </c:v>
                </c:pt>
              </c:strCache>
            </c:strRef>
          </c:cat>
          <c:val>
            <c:numRef>
              <c:f>Φύλλο21!$C$2:$C$4</c:f>
              <c:numCache>
                <c:formatCode>0%</c:formatCode>
                <c:ptCount val="3"/>
                <c:pt idx="0">
                  <c:v>0.4</c:v>
                </c:pt>
                <c:pt idx="1">
                  <c:v>0.33333333333333331</c:v>
                </c:pt>
                <c:pt idx="2">
                  <c:v>0.26666666666666677</c:v>
                </c:pt>
              </c:numCache>
            </c:numRef>
          </c:val>
        </c:ser>
        <c:ser>
          <c:idx val="1"/>
          <c:order val="1"/>
          <c:tx>
            <c:strRef>
              <c:f>Φύλλο21!$A$3</c:f>
              <c:strCache>
                <c:ptCount val="1"/>
                <c:pt idx="0">
                  <c:v>Όχι </c:v>
                </c:pt>
              </c:strCache>
            </c:strRef>
          </c:tx>
          <c:cat>
            <c:strRef>
              <c:f>Φύλλο21!$A$2:$A$4</c:f>
              <c:strCache>
                <c:ptCount val="3"/>
                <c:pt idx="0">
                  <c:v>Ναι </c:v>
                </c:pt>
                <c:pt idx="1">
                  <c:v>Όχι </c:v>
                </c:pt>
                <c:pt idx="2">
                  <c:v>Λίγο </c:v>
                </c:pt>
              </c:strCache>
            </c:strRef>
          </c:cat>
          <c:val>
            <c:numRef>
              <c:f>Φύλλο21!$B$3:$D$3</c:f>
              <c:numCache>
                <c:formatCode>0%</c:formatCode>
                <c:ptCount val="3"/>
                <c:pt idx="0" formatCode="General">
                  <c:v>65</c:v>
                </c:pt>
                <c:pt idx="1">
                  <c:v>0.33333333333333331</c:v>
                </c:pt>
              </c:numCache>
            </c:numRef>
          </c:val>
        </c:ser>
        <c:ser>
          <c:idx val="2"/>
          <c:order val="2"/>
          <c:tx>
            <c:strRef>
              <c:f>Φύλλο21!$A$4</c:f>
              <c:strCache>
                <c:ptCount val="1"/>
                <c:pt idx="0">
                  <c:v>Λίγο </c:v>
                </c:pt>
              </c:strCache>
            </c:strRef>
          </c:tx>
          <c:cat>
            <c:strRef>
              <c:f>Φύλλο21!$A$2:$A$4</c:f>
              <c:strCache>
                <c:ptCount val="3"/>
                <c:pt idx="0">
                  <c:v>Ναι </c:v>
                </c:pt>
                <c:pt idx="1">
                  <c:v>Όχι </c:v>
                </c:pt>
                <c:pt idx="2">
                  <c:v>Λίγο </c:v>
                </c:pt>
              </c:strCache>
            </c:strRef>
          </c:cat>
          <c:val>
            <c:numRef>
              <c:f>Φύλλο21!$B$4:$D$4</c:f>
              <c:numCache>
                <c:formatCode>0%</c:formatCode>
                <c:ptCount val="3"/>
                <c:pt idx="0" formatCode="General">
                  <c:v>52</c:v>
                </c:pt>
                <c:pt idx="1">
                  <c:v>0.26666666666666677</c:v>
                </c:pt>
              </c:numCache>
            </c:numRef>
          </c:val>
        </c:ser>
      </c:pie3DChart>
    </c:plotArea>
    <c:legend>
      <c:legendPos val="r"/>
    </c:legend>
    <c:plotVisOnly val="1"/>
    <c:dispBlanksAs val="zero"/>
  </c:chart>
  <c:externalData r:id="rId1"/>
</c:chartSpace>
</file>

<file path=ppt/charts/chart19.xml><?xml version="1.0" encoding="utf-8"?>
<c:chartSpace xmlns:c="http://schemas.openxmlformats.org/drawingml/2006/chart" xmlns:a="http://schemas.openxmlformats.org/drawingml/2006/main" xmlns:r="http://schemas.openxmlformats.org/officeDocument/2006/relationships">
  <c:date1904 val="1"/>
  <c:lang val="el-GR"/>
  <c:chart>
    <c:title>
      <c:txPr>
        <a:bodyPr/>
        <a:lstStyle/>
        <a:p>
          <a:pPr>
            <a:defRPr sz="2400"/>
          </a:pPr>
          <a:endParaRPr lang="el-GR"/>
        </a:p>
      </c:txPr>
    </c:title>
    <c:view3D>
      <c:rotX val="30"/>
      <c:perspective val="30"/>
    </c:view3D>
    <c:plotArea>
      <c:layout/>
      <c:pie3DChart>
        <c:varyColors val="1"/>
        <c:ser>
          <c:idx val="0"/>
          <c:order val="0"/>
          <c:tx>
            <c:strRef>
              <c:f>Φύλλο22!$B$1</c:f>
              <c:strCache>
                <c:ptCount val="1"/>
                <c:pt idx="0">
                  <c:v>Έχετε επιχειρήσει κάποια δίαιτα ή διατροφή;</c:v>
                </c:pt>
              </c:strCache>
            </c:strRef>
          </c:tx>
          <c:dLbls>
            <c:txPr>
              <a:bodyPr/>
              <a:lstStyle/>
              <a:p>
                <a:pPr>
                  <a:defRPr sz="2000" b="1"/>
                </a:pPr>
                <a:endParaRPr lang="el-GR"/>
              </a:p>
            </c:txPr>
            <c:showVal val="1"/>
          </c:dLbls>
          <c:cat>
            <c:strRef>
              <c:f>Φύλλο22!$A$2:$A$4</c:f>
              <c:strCache>
                <c:ptCount val="3"/>
                <c:pt idx="0">
                  <c:v>Ναι </c:v>
                </c:pt>
                <c:pt idx="1">
                  <c:v>Όχι </c:v>
                </c:pt>
                <c:pt idx="2">
                  <c:v>Είμαι αυτόν τον καιρό </c:v>
                </c:pt>
              </c:strCache>
            </c:strRef>
          </c:cat>
          <c:val>
            <c:numRef>
              <c:f>Φύλλο22!$C$2:$C$4</c:f>
              <c:numCache>
                <c:formatCode>0%</c:formatCode>
                <c:ptCount val="3"/>
                <c:pt idx="0">
                  <c:v>0.31794871794871815</c:v>
                </c:pt>
                <c:pt idx="1">
                  <c:v>0.40512820512820535</c:v>
                </c:pt>
                <c:pt idx="2">
                  <c:v>0.27692307692307705</c:v>
                </c:pt>
              </c:numCache>
            </c:numRef>
          </c:val>
        </c:ser>
        <c:ser>
          <c:idx val="1"/>
          <c:order val="1"/>
          <c:cat>
            <c:strRef>
              <c:f>Φύλλο22!$A$2:$A$4</c:f>
              <c:strCache>
                <c:ptCount val="3"/>
                <c:pt idx="0">
                  <c:v>Ναι </c:v>
                </c:pt>
                <c:pt idx="1">
                  <c:v>Όχι </c:v>
                </c:pt>
                <c:pt idx="2">
                  <c:v>Είμαι αυτόν τον καιρό </c:v>
                </c:pt>
              </c:strCache>
            </c:strRef>
          </c:cat>
          <c:val>
            <c:numRef>
              <c:f>Φύλλο22!$C$2:$C$4</c:f>
              <c:numCache>
                <c:formatCode>0%</c:formatCode>
                <c:ptCount val="3"/>
                <c:pt idx="0">
                  <c:v>0.31794871794871815</c:v>
                </c:pt>
                <c:pt idx="1">
                  <c:v>0.40512820512820535</c:v>
                </c:pt>
                <c:pt idx="2">
                  <c:v>0.27692307692307705</c:v>
                </c:pt>
              </c:numCache>
            </c:numRef>
          </c:val>
        </c:ser>
      </c:pie3DChart>
    </c:plotArea>
    <c:legend>
      <c:legendPos val="r"/>
      <c:layout>
        <c:manualLayout>
          <c:xMode val="edge"/>
          <c:yMode val="edge"/>
          <c:x val="0.76173045158039165"/>
          <c:y val="0.44825788018987622"/>
          <c:w val="0.2292300636654945"/>
          <c:h val="0.30666487164443496"/>
        </c:manualLayout>
      </c:layout>
      <c:txPr>
        <a:bodyPr/>
        <a:lstStyle/>
        <a:p>
          <a:pPr>
            <a:defRPr sz="1800" b="1"/>
          </a:pPr>
          <a:endParaRPr lang="el-GR"/>
        </a:p>
      </c:txPr>
    </c:legend>
    <c:plotVisOnly val="1"/>
    <c:dispBlanksAs val="zero"/>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l-GR"/>
  <c:chart>
    <c:title>
      <c:txPr>
        <a:bodyPr/>
        <a:lstStyle/>
        <a:p>
          <a:pPr>
            <a:defRPr sz="2400"/>
          </a:pPr>
          <a:endParaRPr lang="el-GR"/>
        </a:p>
      </c:txPr>
    </c:title>
    <c:view3D>
      <c:rotX val="30"/>
      <c:perspective val="30"/>
    </c:view3D>
    <c:plotArea>
      <c:layout/>
      <c:pie3DChart>
        <c:varyColors val="1"/>
        <c:ser>
          <c:idx val="0"/>
          <c:order val="0"/>
          <c:tx>
            <c:strRef>
              <c:f>ΓΕΥΜΑΤΑ!$B$1</c:f>
              <c:strCache>
                <c:ptCount val="1"/>
                <c:pt idx="0">
                  <c:v>  Πόσα γεύματα τρώτε την ημέρα ;</c:v>
                </c:pt>
              </c:strCache>
            </c:strRef>
          </c:tx>
          <c:dLbls>
            <c:spPr>
              <a:noFill/>
              <a:ln>
                <a:noFill/>
              </a:ln>
              <a:effectLst/>
            </c:spPr>
            <c:txPr>
              <a:bodyPr/>
              <a:lstStyle/>
              <a:p>
                <a:pPr>
                  <a:defRPr sz="2000" b="1"/>
                </a:pPr>
                <a:endParaRPr lang="el-GR"/>
              </a:p>
            </c:txPr>
            <c:showVal val="1"/>
            <c:showLeaderLines val="1"/>
            <c:extLst>
              <c:ext xmlns:c15="http://schemas.microsoft.com/office/drawing/2012/chart" uri="{CE6537A1-D6FC-4f65-9D91-7224C49458BB}">
                <c15:layout/>
              </c:ext>
            </c:extLst>
          </c:dLbls>
          <c:cat>
            <c:strRef>
              <c:f>ΓΕΥΜΑΤΑ!$A$2:$A$4</c:f>
              <c:strCache>
                <c:ptCount val="3"/>
                <c:pt idx="0">
                  <c:v>2--3</c:v>
                </c:pt>
                <c:pt idx="1">
                  <c:v>4--5</c:v>
                </c:pt>
                <c:pt idx="2">
                  <c:v>άλλο</c:v>
                </c:pt>
              </c:strCache>
            </c:strRef>
          </c:cat>
          <c:val>
            <c:numRef>
              <c:f>ΓΕΥΜΑΤΑ!$C$2:$C$4</c:f>
              <c:numCache>
                <c:formatCode>0%</c:formatCode>
                <c:ptCount val="3"/>
                <c:pt idx="0">
                  <c:v>0.49743589743589756</c:v>
                </c:pt>
                <c:pt idx="1">
                  <c:v>0.36410256410256431</c:v>
                </c:pt>
                <c:pt idx="2">
                  <c:v>0.13846153846153852</c:v>
                </c:pt>
              </c:numCache>
            </c:numRef>
          </c:val>
        </c:ser>
      </c:pie3DChart>
    </c:plotArea>
    <c:legend>
      <c:legendPos val="r"/>
      <c:layout>
        <c:manualLayout>
          <c:xMode val="edge"/>
          <c:yMode val="edge"/>
          <c:x val="0.86362966473112979"/>
          <c:y val="0.39826657613170258"/>
          <c:w val="0.12557221533208326"/>
          <c:h val="0.43249078153012727"/>
        </c:manualLayout>
      </c:layout>
      <c:txPr>
        <a:bodyPr/>
        <a:lstStyle/>
        <a:p>
          <a:pPr rtl="0">
            <a:defRPr sz="1800" b="1"/>
          </a:pPr>
          <a:endParaRPr lang="el-GR"/>
        </a:p>
      </c:txPr>
    </c:legend>
    <c:plotVisOnly val="1"/>
    <c:dispBlanksAs val="zero"/>
  </c:chart>
  <c:externalData r:id="rId1"/>
</c:chartSpace>
</file>

<file path=ppt/charts/chart20.xml><?xml version="1.0" encoding="utf-8"?>
<c:chartSpace xmlns:c="http://schemas.openxmlformats.org/drawingml/2006/chart" xmlns:a="http://schemas.openxmlformats.org/drawingml/2006/main" xmlns:r="http://schemas.openxmlformats.org/officeDocument/2006/relationships">
  <c:lang val="el-GR"/>
  <c:chart>
    <c:title>
      <c:txPr>
        <a:bodyPr/>
        <a:lstStyle/>
        <a:p>
          <a:pPr>
            <a:defRPr sz="2400"/>
          </a:pPr>
          <a:endParaRPr lang="el-GR"/>
        </a:p>
      </c:txPr>
    </c:title>
    <c:view3D>
      <c:rotX val="30"/>
      <c:perspective val="30"/>
    </c:view3D>
    <c:plotArea>
      <c:layout/>
      <c:pie3DChart>
        <c:varyColors val="1"/>
        <c:ser>
          <c:idx val="0"/>
          <c:order val="0"/>
          <c:tx>
            <c:strRef>
              <c:f>Φύλλο23!$B$1</c:f>
              <c:strCache>
                <c:ptCount val="1"/>
                <c:pt idx="0">
                  <c:v>Θεωρείτε ότι οι δίαιτες είναι επικίνδυνες για διατροφικές διαταραχές;</c:v>
                </c:pt>
              </c:strCache>
            </c:strRef>
          </c:tx>
          <c:dLbls>
            <c:spPr>
              <a:noFill/>
              <a:ln>
                <a:noFill/>
              </a:ln>
              <a:effectLst/>
            </c:spPr>
            <c:txPr>
              <a:bodyPr/>
              <a:lstStyle/>
              <a:p>
                <a:pPr>
                  <a:defRPr sz="2000" b="1"/>
                </a:pPr>
                <a:endParaRPr lang="el-GR"/>
              </a:p>
            </c:txPr>
            <c:showVal val="1"/>
            <c:showLeaderLines val="1"/>
            <c:extLst>
              <c:ext xmlns:c15="http://schemas.microsoft.com/office/drawing/2012/chart" uri="{CE6537A1-D6FC-4f65-9D91-7224C49458BB}">
                <c15:layout/>
              </c:ext>
            </c:extLst>
          </c:dLbls>
          <c:cat>
            <c:strRef>
              <c:f>Φύλλο23!$A$2:$A$4</c:f>
              <c:strCache>
                <c:ptCount val="3"/>
                <c:pt idx="0">
                  <c:v>Ναι </c:v>
                </c:pt>
                <c:pt idx="1">
                  <c:v>Όχι </c:v>
                </c:pt>
                <c:pt idx="2">
                  <c:v>Κάποιες </c:v>
                </c:pt>
              </c:strCache>
            </c:strRef>
          </c:cat>
          <c:val>
            <c:numRef>
              <c:f>Φύλλο23!$C$2:$C$4</c:f>
              <c:numCache>
                <c:formatCode>0%</c:formatCode>
                <c:ptCount val="3"/>
                <c:pt idx="0">
                  <c:v>0.30769230769230782</c:v>
                </c:pt>
                <c:pt idx="1">
                  <c:v>0.38461538461538475</c:v>
                </c:pt>
                <c:pt idx="2">
                  <c:v>0.30769230769230782</c:v>
                </c:pt>
              </c:numCache>
            </c:numRef>
          </c:val>
        </c:ser>
      </c:pie3DChart>
    </c:plotArea>
    <c:legend>
      <c:legendPos val="r"/>
      <c:layout>
        <c:manualLayout>
          <c:xMode val="edge"/>
          <c:yMode val="edge"/>
          <c:x val="0.84175986205718301"/>
          <c:y val="0.4812313048410185"/>
          <c:w val="0.1491233926352491"/>
          <c:h val="0.31672842448551081"/>
        </c:manualLayout>
      </c:layout>
      <c:txPr>
        <a:bodyPr/>
        <a:lstStyle/>
        <a:p>
          <a:pPr rtl="0">
            <a:defRPr sz="1800" b="1"/>
          </a:pPr>
          <a:endParaRPr lang="el-GR"/>
        </a:p>
      </c:txPr>
    </c:legend>
    <c:plotVisOnly val="1"/>
    <c:dispBlanksAs val="zero"/>
  </c:chart>
  <c:externalData r:id="rId1"/>
</c:chartSpace>
</file>

<file path=ppt/charts/chart21.xml><?xml version="1.0" encoding="utf-8"?>
<c:chartSpace xmlns:c="http://schemas.openxmlformats.org/drawingml/2006/chart" xmlns:a="http://schemas.openxmlformats.org/drawingml/2006/main" xmlns:r="http://schemas.openxmlformats.org/officeDocument/2006/relationships">
  <c:date1904 val="1"/>
  <c:lang val="el-GR"/>
  <c:chart>
    <c:title>
      <c:txPr>
        <a:bodyPr/>
        <a:lstStyle/>
        <a:p>
          <a:pPr>
            <a:defRPr sz="2400"/>
          </a:pPr>
          <a:endParaRPr lang="el-GR"/>
        </a:p>
      </c:txPr>
    </c:title>
    <c:view3D>
      <c:rotX val="30"/>
      <c:perspective val="30"/>
    </c:view3D>
    <c:plotArea>
      <c:layout/>
      <c:pie3DChart>
        <c:varyColors val="1"/>
        <c:ser>
          <c:idx val="0"/>
          <c:order val="0"/>
          <c:tx>
            <c:strRef>
              <c:f>Φύλλο24!$B$1</c:f>
              <c:strCache>
                <c:ptCount val="1"/>
                <c:pt idx="0">
                  <c:v>Πολλές φορές στερείστε πράγματα από το διατροφολόγιο σας;</c:v>
                </c:pt>
              </c:strCache>
            </c:strRef>
          </c:tx>
          <c:dLbls>
            <c:spPr>
              <a:noFill/>
              <a:ln>
                <a:noFill/>
              </a:ln>
              <a:effectLst/>
            </c:spPr>
            <c:txPr>
              <a:bodyPr/>
              <a:lstStyle/>
              <a:p>
                <a:pPr>
                  <a:defRPr sz="2000" b="1"/>
                </a:pPr>
                <a:endParaRPr lang="el-GR"/>
              </a:p>
            </c:txPr>
            <c:showVal val="1"/>
            <c:showLeaderLines val="1"/>
            <c:extLst>
              <c:ext xmlns:c15="http://schemas.microsoft.com/office/drawing/2012/chart" uri="{CE6537A1-D6FC-4f65-9D91-7224C49458BB}">
                <c15:layout/>
              </c:ext>
            </c:extLst>
          </c:dLbls>
          <c:cat>
            <c:strRef>
              <c:f>Φύλλο24!$A$2:$A$4</c:f>
              <c:strCache>
                <c:ptCount val="3"/>
                <c:pt idx="0">
                  <c:v>Ναι </c:v>
                </c:pt>
                <c:pt idx="1">
                  <c:v>Όχι </c:v>
                </c:pt>
                <c:pt idx="2">
                  <c:v>Μερικές φορές </c:v>
                </c:pt>
              </c:strCache>
            </c:strRef>
          </c:cat>
          <c:val>
            <c:numRef>
              <c:f>Φύλλο24!$C$2:$C$4</c:f>
              <c:numCache>
                <c:formatCode>0%</c:formatCode>
                <c:ptCount val="3"/>
                <c:pt idx="0">
                  <c:v>0.23589743589743606</c:v>
                </c:pt>
                <c:pt idx="1">
                  <c:v>0.45128205128205146</c:v>
                </c:pt>
                <c:pt idx="2">
                  <c:v>0.31282051282051293</c:v>
                </c:pt>
              </c:numCache>
            </c:numRef>
          </c:val>
        </c:ser>
      </c:pie3DChart>
    </c:plotArea>
    <c:legend>
      <c:legendPos val="r"/>
      <c:layout>
        <c:manualLayout>
          <c:xMode val="edge"/>
          <c:yMode val="edge"/>
          <c:x val="0.76017718602320961"/>
          <c:y val="0.48286029539387243"/>
          <c:w val="0.2308592912794335"/>
          <c:h val="0.30891984390023508"/>
        </c:manualLayout>
      </c:layout>
      <c:txPr>
        <a:bodyPr/>
        <a:lstStyle/>
        <a:p>
          <a:pPr>
            <a:defRPr sz="1800" b="1"/>
          </a:pPr>
          <a:endParaRPr lang="el-GR"/>
        </a:p>
      </c:txPr>
    </c:legend>
    <c:plotVisOnly val="1"/>
    <c:dispBlanksAs val="zero"/>
  </c:chart>
  <c:externalData r:id="rId1"/>
</c:chartSpace>
</file>

<file path=ppt/charts/chart22.xml><?xml version="1.0" encoding="utf-8"?>
<c:chartSpace xmlns:c="http://schemas.openxmlformats.org/drawingml/2006/chart" xmlns:a="http://schemas.openxmlformats.org/drawingml/2006/main" xmlns:r="http://schemas.openxmlformats.org/officeDocument/2006/relationships">
  <c:lang val="el-GR"/>
  <c:chart>
    <c:title>
      <c:txPr>
        <a:bodyPr/>
        <a:lstStyle/>
        <a:p>
          <a:pPr>
            <a:defRPr sz="2400"/>
          </a:pPr>
          <a:endParaRPr lang="el-GR"/>
        </a:p>
      </c:txPr>
    </c:title>
    <c:view3D>
      <c:rotX val="30"/>
      <c:perspective val="30"/>
    </c:view3D>
    <c:plotArea>
      <c:layout>
        <c:manualLayout>
          <c:layoutTarget val="inner"/>
          <c:xMode val="edge"/>
          <c:yMode val="edge"/>
          <c:x val="7.8967350037965081E-2"/>
          <c:y val="9.5238095238095247E-2"/>
          <c:w val="0.71051028644198522"/>
          <c:h val="0.90476190476190455"/>
        </c:manualLayout>
      </c:layout>
      <c:pie3DChart>
        <c:varyColors val="1"/>
        <c:ser>
          <c:idx val="0"/>
          <c:order val="0"/>
          <c:tx>
            <c:strRef>
              <c:f>Φύλλο25!$B$1</c:f>
              <c:strCache>
                <c:ptCount val="1"/>
                <c:pt idx="0">
                  <c:v>Κατα μεσο όρο νομίζετε ότι πιο παχύσαρκα είναι</c:v>
                </c:pt>
              </c:strCache>
            </c:strRef>
          </c:tx>
          <c:dLbls>
            <c:spPr>
              <a:noFill/>
              <a:ln>
                <a:noFill/>
              </a:ln>
              <a:effectLst/>
            </c:spPr>
            <c:txPr>
              <a:bodyPr/>
              <a:lstStyle/>
              <a:p>
                <a:pPr>
                  <a:defRPr sz="2000" b="1"/>
                </a:pPr>
                <a:endParaRPr lang="el-GR"/>
              </a:p>
            </c:txPr>
            <c:showVal val="1"/>
            <c:showLeaderLines val="1"/>
            <c:extLst>
              <c:ext xmlns:c15="http://schemas.microsoft.com/office/drawing/2012/chart" uri="{CE6537A1-D6FC-4f65-9D91-7224C49458BB}">
                <c15:layout/>
              </c:ext>
            </c:extLst>
          </c:dLbls>
          <c:cat>
            <c:strRef>
              <c:f>Φύλλο25!$A$2:$A$4</c:f>
              <c:strCache>
                <c:ptCount val="3"/>
                <c:pt idx="0">
                  <c:v>Τα αγόρια </c:v>
                </c:pt>
                <c:pt idx="1">
                  <c:v>Τα κορίτσια </c:v>
                </c:pt>
                <c:pt idx="2">
                  <c:v> Και τα δύο </c:v>
                </c:pt>
              </c:strCache>
            </c:strRef>
          </c:cat>
          <c:val>
            <c:numRef>
              <c:f>Φύλλο25!$C$2:$C$4</c:f>
              <c:numCache>
                <c:formatCode>0%</c:formatCode>
                <c:ptCount val="3"/>
                <c:pt idx="0">
                  <c:v>0.29230769230769243</c:v>
                </c:pt>
                <c:pt idx="1">
                  <c:v>0.11282051282051282</c:v>
                </c:pt>
                <c:pt idx="2">
                  <c:v>0.59487179487179487</c:v>
                </c:pt>
              </c:numCache>
            </c:numRef>
          </c:val>
        </c:ser>
      </c:pie3DChart>
    </c:plotArea>
    <c:legend>
      <c:legendPos val="r"/>
      <c:layout>
        <c:manualLayout>
          <c:xMode val="edge"/>
          <c:yMode val="edge"/>
          <c:x val="0.74739843721068056"/>
          <c:y val="0.47733858350893621"/>
          <c:w val="0.24122289876990971"/>
          <c:h val="0.33904998715989682"/>
        </c:manualLayout>
      </c:layout>
      <c:txPr>
        <a:bodyPr/>
        <a:lstStyle/>
        <a:p>
          <a:pPr>
            <a:defRPr sz="1800" b="1"/>
          </a:pPr>
          <a:endParaRPr lang="el-GR"/>
        </a:p>
      </c:txPr>
    </c:legend>
    <c:plotVisOnly val="1"/>
    <c:dispBlanksAs val="zero"/>
  </c:chart>
  <c:externalData r:id="rId1"/>
</c:chartSpace>
</file>

<file path=ppt/charts/chart23.xml><?xml version="1.0" encoding="utf-8"?>
<c:chartSpace xmlns:c="http://schemas.openxmlformats.org/drawingml/2006/chart" xmlns:a="http://schemas.openxmlformats.org/drawingml/2006/main" xmlns:r="http://schemas.openxmlformats.org/officeDocument/2006/relationships">
  <c:date1904 val="1"/>
  <c:lang val="el-GR"/>
  <c:chart>
    <c:title>
      <c:txPr>
        <a:bodyPr/>
        <a:lstStyle/>
        <a:p>
          <a:pPr>
            <a:defRPr sz="2400"/>
          </a:pPr>
          <a:endParaRPr lang="el-GR"/>
        </a:p>
      </c:txPr>
    </c:title>
    <c:view3D>
      <c:rotX val="30"/>
      <c:perspective val="30"/>
    </c:view3D>
    <c:plotArea>
      <c:layout>
        <c:manualLayout>
          <c:layoutTarget val="inner"/>
          <c:xMode val="edge"/>
          <c:yMode val="edge"/>
          <c:x val="5.5555555555555525E-2"/>
          <c:y val="5.0925925925925923E-2"/>
          <c:w val="0.7858902012248471"/>
          <c:h val="0.89814814814814814"/>
        </c:manualLayout>
      </c:layout>
      <c:pie3DChart>
        <c:varyColors val="1"/>
        <c:ser>
          <c:idx val="0"/>
          <c:order val="0"/>
          <c:tx>
            <c:strRef>
              <c:f>Φύλλο26!$B$1</c:f>
              <c:strCache>
                <c:ptCount val="1"/>
                <c:pt idx="0">
                  <c:v>Κανετε κάποιο άθλημα;</c:v>
                </c:pt>
              </c:strCache>
            </c:strRef>
          </c:tx>
          <c:dLbls>
            <c:txPr>
              <a:bodyPr/>
              <a:lstStyle/>
              <a:p>
                <a:pPr>
                  <a:defRPr sz="2000" b="1"/>
                </a:pPr>
                <a:endParaRPr lang="el-GR"/>
              </a:p>
            </c:txPr>
            <c:showVal val="1"/>
            <c:showLeaderLines val="1"/>
          </c:dLbls>
          <c:cat>
            <c:strRef>
              <c:f>Φύλλο26!$A$2:$A$4</c:f>
              <c:strCache>
                <c:ptCount val="3"/>
                <c:pt idx="0">
                  <c:v>Ναι </c:v>
                </c:pt>
                <c:pt idx="1">
                  <c:v>Όχι </c:v>
                </c:pt>
                <c:pt idx="2">
                  <c:v>Όχι πια </c:v>
                </c:pt>
              </c:strCache>
            </c:strRef>
          </c:cat>
          <c:val>
            <c:numRef>
              <c:f>Φύλλο26!$C$2:$C$4</c:f>
              <c:numCache>
                <c:formatCode>0%</c:formatCode>
                <c:ptCount val="3"/>
                <c:pt idx="0">
                  <c:v>0.77435897435897472</c:v>
                </c:pt>
                <c:pt idx="1">
                  <c:v>9.7435897435897478E-2</c:v>
                </c:pt>
                <c:pt idx="2">
                  <c:v>0.12820512820512819</c:v>
                </c:pt>
              </c:numCache>
            </c:numRef>
          </c:val>
        </c:ser>
      </c:pie3DChart>
    </c:plotArea>
    <c:legend>
      <c:legendPos val="r"/>
      <c:layout>
        <c:manualLayout>
          <c:xMode val="edge"/>
          <c:yMode val="edge"/>
          <c:x val="0.85371154537012883"/>
          <c:y val="0.44687150578144924"/>
          <c:w val="0.13732493193251433"/>
          <c:h val="0.27471381129126782"/>
        </c:manualLayout>
      </c:layout>
      <c:txPr>
        <a:bodyPr/>
        <a:lstStyle/>
        <a:p>
          <a:pPr>
            <a:defRPr sz="1800" b="1"/>
          </a:pPr>
          <a:endParaRPr lang="el-GR"/>
        </a:p>
      </c:txPr>
    </c:legend>
    <c:plotVisOnly val="1"/>
    <c:dispBlanksAs val="zero"/>
  </c:chart>
  <c:externalData r:id="rId1"/>
</c:chartSpace>
</file>

<file path=ppt/charts/chart24.xml><?xml version="1.0" encoding="utf-8"?>
<c:chartSpace xmlns:c="http://schemas.openxmlformats.org/drawingml/2006/chart" xmlns:a="http://schemas.openxmlformats.org/drawingml/2006/main" xmlns:r="http://schemas.openxmlformats.org/officeDocument/2006/relationships">
  <c:lang val="el-GR"/>
  <c:chart>
    <c:title>
      <c:txPr>
        <a:bodyPr/>
        <a:lstStyle/>
        <a:p>
          <a:pPr>
            <a:defRPr sz="2400"/>
          </a:pPr>
          <a:endParaRPr lang="el-GR"/>
        </a:p>
      </c:txPr>
    </c:title>
    <c:view3D>
      <c:rotX val="30"/>
      <c:perspective val="30"/>
    </c:view3D>
    <c:plotArea>
      <c:layout>
        <c:manualLayout>
          <c:layoutTarget val="inner"/>
          <c:xMode val="edge"/>
          <c:yMode val="edge"/>
          <c:x val="2.222222222222224E-2"/>
          <c:y val="7.7892325315005784E-2"/>
          <c:w val="0.74161242344706912"/>
          <c:h val="0.8991981672394046"/>
        </c:manualLayout>
      </c:layout>
      <c:pie3DChart>
        <c:varyColors val="1"/>
        <c:ser>
          <c:idx val="0"/>
          <c:order val="0"/>
          <c:tx>
            <c:strRef>
              <c:f>Φύλλο27!$B$1</c:f>
              <c:strCache>
                <c:ptCount val="1"/>
                <c:pt idx="0">
                  <c:v>Πιστεύετε ότι η άθληση βοηθά θετικά στις διατροφικές συνήθειες ενός εφήβου;</c:v>
                </c:pt>
              </c:strCache>
            </c:strRef>
          </c:tx>
          <c:dLbls>
            <c:spPr>
              <a:noFill/>
              <a:ln>
                <a:noFill/>
              </a:ln>
              <a:effectLst/>
            </c:spPr>
            <c:txPr>
              <a:bodyPr/>
              <a:lstStyle/>
              <a:p>
                <a:pPr>
                  <a:defRPr sz="2000" b="1"/>
                </a:pPr>
                <a:endParaRPr lang="el-GR"/>
              </a:p>
            </c:txPr>
            <c:showVal val="1"/>
            <c:showLeaderLines val="1"/>
            <c:extLst>
              <c:ext xmlns:c15="http://schemas.microsoft.com/office/drawing/2012/chart" uri="{CE6537A1-D6FC-4f65-9D91-7224C49458BB}">
                <c15:layout/>
              </c:ext>
            </c:extLst>
          </c:dLbls>
          <c:cat>
            <c:strRef>
              <c:f>Φύλλο27!$A$2:$A$5</c:f>
              <c:strCache>
                <c:ptCount val="4"/>
                <c:pt idx="0">
                  <c:v>Πάρα πολύ </c:v>
                </c:pt>
                <c:pt idx="1">
                  <c:v>Αρκετά </c:v>
                </c:pt>
                <c:pt idx="2">
                  <c:v>Λίγο </c:v>
                </c:pt>
                <c:pt idx="3">
                  <c:v>Καθόλου </c:v>
                </c:pt>
              </c:strCache>
            </c:strRef>
          </c:cat>
          <c:val>
            <c:numRef>
              <c:f>Φύλλο27!$C$2:$C$5</c:f>
              <c:numCache>
                <c:formatCode>0%</c:formatCode>
                <c:ptCount val="4"/>
                <c:pt idx="0">
                  <c:v>0.53846153846153844</c:v>
                </c:pt>
                <c:pt idx="1">
                  <c:v>0.35384615384615387</c:v>
                </c:pt>
                <c:pt idx="2">
                  <c:v>6.1538461538461556E-2</c:v>
                </c:pt>
                <c:pt idx="3">
                  <c:v>4.6153846153846163E-2</c:v>
                </c:pt>
              </c:numCache>
            </c:numRef>
          </c:val>
        </c:ser>
      </c:pie3DChart>
    </c:plotArea>
    <c:legend>
      <c:legendPos val="r"/>
      <c:layout>
        <c:manualLayout>
          <c:xMode val="edge"/>
          <c:yMode val="edge"/>
          <c:x val="0.81284202151982621"/>
          <c:y val="0.45191168598375941"/>
          <c:w val="0.1782691518052951"/>
          <c:h val="0.33664644576538066"/>
        </c:manualLayout>
      </c:layout>
      <c:txPr>
        <a:bodyPr/>
        <a:lstStyle/>
        <a:p>
          <a:pPr>
            <a:defRPr sz="1800" b="1"/>
          </a:pPr>
          <a:endParaRPr lang="el-GR"/>
        </a:p>
      </c:txPr>
    </c:legend>
    <c:plotVisOnly val="1"/>
    <c:dispBlanksAs val="zero"/>
  </c:chart>
  <c:externalData r:id="rId1"/>
</c:chartSpace>
</file>

<file path=ppt/charts/chart25.xml><?xml version="1.0" encoding="utf-8"?>
<c:chartSpace xmlns:c="http://schemas.openxmlformats.org/drawingml/2006/chart" xmlns:a="http://schemas.openxmlformats.org/drawingml/2006/main" xmlns:r="http://schemas.openxmlformats.org/officeDocument/2006/relationships">
  <c:lang val="el-GR"/>
  <c:chart>
    <c:title>
      <c:txPr>
        <a:bodyPr/>
        <a:lstStyle/>
        <a:p>
          <a:pPr>
            <a:defRPr sz="2400"/>
          </a:pPr>
          <a:endParaRPr lang="el-GR"/>
        </a:p>
      </c:txPr>
    </c:title>
    <c:view3D>
      <c:rotX val="30"/>
      <c:perspective val="30"/>
    </c:view3D>
    <c:plotArea>
      <c:layout/>
      <c:pie3DChart>
        <c:varyColors val="1"/>
        <c:ser>
          <c:idx val="0"/>
          <c:order val="0"/>
          <c:tx>
            <c:strRef>
              <c:f>Φύλλο29!$B$1</c:f>
              <c:strCache>
                <c:ptCount val="1"/>
                <c:pt idx="0">
                  <c:v>Πόσες ώρες περίπου γυμνάζεστε;</c:v>
                </c:pt>
              </c:strCache>
            </c:strRef>
          </c:tx>
          <c:dLbls>
            <c:spPr>
              <a:noFill/>
              <a:ln>
                <a:noFill/>
              </a:ln>
              <a:effectLst/>
            </c:spPr>
            <c:txPr>
              <a:bodyPr/>
              <a:lstStyle/>
              <a:p>
                <a:pPr>
                  <a:defRPr sz="2000" b="1"/>
                </a:pPr>
                <a:endParaRPr lang="el-GR"/>
              </a:p>
            </c:txPr>
            <c:showVal val="1"/>
            <c:extLst>
              <c:ext xmlns:c15="http://schemas.microsoft.com/office/drawing/2012/chart" uri="{CE6537A1-D6FC-4f65-9D91-7224C49458BB}">
                <c15:layout/>
              </c:ext>
            </c:extLst>
          </c:dLbls>
          <c:cat>
            <c:strRef>
              <c:f>Φύλλο29!$A$3:$A$5</c:f>
              <c:strCache>
                <c:ptCount val="3"/>
                <c:pt idx="0">
                  <c:v>1εως2</c:v>
                </c:pt>
                <c:pt idx="1">
                  <c:v> 2-3 </c:v>
                </c:pt>
                <c:pt idx="2">
                  <c:v>Άλλο </c:v>
                </c:pt>
              </c:strCache>
            </c:strRef>
          </c:cat>
          <c:val>
            <c:numRef>
              <c:f>Φύλλο29!$C$3:$C$5</c:f>
              <c:numCache>
                <c:formatCode>0%</c:formatCode>
                <c:ptCount val="3"/>
                <c:pt idx="0">
                  <c:v>0.35384615384615387</c:v>
                </c:pt>
                <c:pt idx="1">
                  <c:v>0.56923076923076898</c:v>
                </c:pt>
                <c:pt idx="2">
                  <c:v>7.6923076923076927E-2</c:v>
                </c:pt>
              </c:numCache>
            </c:numRef>
          </c:val>
        </c:ser>
        <c:ser>
          <c:idx val="1"/>
          <c:order val="1"/>
          <c:cat>
            <c:strRef>
              <c:f>Φύλλο29!$A$3:$A$5</c:f>
              <c:strCache>
                <c:ptCount val="3"/>
                <c:pt idx="0">
                  <c:v>1εως2</c:v>
                </c:pt>
                <c:pt idx="1">
                  <c:v> 2-3 </c:v>
                </c:pt>
                <c:pt idx="2">
                  <c:v>Άλλο </c:v>
                </c:pt>
              </c:strCache>
            </c:strRef>
          </c:cat>
          <c:val>
            <c:numRef>
              <c:f>Φύλλο29!$C$3:$C$5</c:f>
              <c:numCache>
                <c:formatCode>0%</c:formatCode>
                <c:ptCount val="3"/>
                <c:pt idx="0">
                  <c:v>0.35384615384615387</c:v>
                </c:pt>
                <c:pt idx="1">
                  <c:v>0.56923076923076898</c:v>
                </c:pt>
                <c:pt idx="2">
                  <c:v>7.6923076923076927E-2</c:v>
                </c:pt>
              </c:numCache>
            </c:numRef>
          </c:val>
        </c:ser>
      </c:pie3DChart>
    </c:plotArea>
    <c:legend>
      <c:legendPos val="r"/>
      <c:txPr>
        <a:bodyPr/>
        <a:lstStyle/>
        <a:p>
          <a:pPr>
            <a:defRPr sz="1800" b="1"/>
          </a:pPr>
          <a:endParaRPr lang="el-GR"/>
        </a:p>
      </c:txPr>
    </c:legend>
    <c:plotVisOnly val="1"/>
    <c:dispBlanksAs val="zero"/>
  </c:chart>
  <c:externalData r:id="rId1"/>
</c:chartSpace>
</file>

<file path=ppt/charts/chart26.xml><?xml version="1.0" encoding="utf-8"?>
<c:chartSpace xmlns:c="http://schemas.openxmlformats.org/drawingml/2006/chart" xmlns:a="http://schemas.openxmlformats.org/drawingml/2006/main" xmlns:r="http://schemas.openxmlformats.org/officeDocument/2006/relationships">
  <c:lang val="el-GR"/>
  <c:chart>
    <c:title>
      <c:layout>
        <c:manualLayout>
          <c:xMode val="edge"/>
          <c:yMode val="edge"/>
          <c:x val="0.17230620175163244"/>
          <c:y val="3.0179295146810184E-2"/>
        </c:manualLayout>
      </c:layout>
      <c:txPr>
        <a:bodyPr/>
        <a:lstStyle/>
        <a:p>
          <a:pPr algn="ctr">
            <a:defRPr sz="2400"/>
          </a:pPr>
          <a:endParaRPr lang="el-GR"/>
        </a:p>
      </c:txPr>
    </c:title>
    <c:view3D>
      <c:rotX val="30"/>
      <c:perspective val="30"/>
    </c:view3D>
    <c:plotArea>
      <c:layout>
        <c:manualLayout>
          <c:layoutTarget val="inner"/>
          <c:xMode val="edge"/>
          <c:yMode val="edge"/>
          <c:x val="0.27440307151688681"/>
          <c:y val="0.10185192662882951"/>
          <c:w val="0.68851531058617699"/>
          <c:h val="0.89814814814814814"/>
        </c:manualLayout>
      </c:layout>
      <c:pie3DChart>
        <c:varyColors val="1"/>
        <c:ser>
          <c:idx val="0"/>
          <c:order val="0"/>
          <c:tx>
            <c:strRef>
              <c:f>Φύλλο30!$B$1</c:f>
              <c:strCache>
                <c:ptCount val="1"/>
                <c:pt idx="0">
                  <c:v>Πιστεύετε ότι τα αίτια από κάποιες διατροφικές συνήθειες οφείλονται </c:v>
                </c:pt>
              </c:strCache>
            </c:strRef>
          </c:tx>
          <c:dLbls>
            <c:spPr>
              <a:noFill/>
              <a:ln>
                <a:noFill/>
              </a:ln>
              <a:effectLst/>
            </c:spPr>
            <c:txPr>
              <a:bodyPr/>
              <a:lstStyle/>
              <a:p>
                <a:pPr>
                  <a:defRPr sz="2000" b="1"/>
                </a:pPr>
                <a:endParaRPr lang="el-GR"/>
              </a:p>
            </c:txPr>
            <c:showVal val="1"/>
            <c:showLeaderLines val="1"/>
            <c:extLst>
              <c:ext xmlns:c15="http://schemas.microsoft.com/office/drawing/2012/chart" uri="{CE6537A1-D6FC-4f65-9D91-7224C49458BB}">
                <c15:layout/>
              </c:ext>
            </c:extLst>
          </c:dLbls>
          <c:cat>
            <c:strRef>
              <c:f>Φύλλο30!$A$2:$A$5</c:f>
              <c:strCache>
                <c:ptCount val="4"/>
                <c:pt idx="0">
                  <c:v>Σε διαφημίσεις </c:v>
                </c:pt>
                <c:pt idx="1">
                  <c:v>Στους φίλους </c:v>
                </c:pt>
                <c:pt idx="2">
                  <c:v>Στην οικογένεια </c:v>
                </c:pt>
                <c:pt idx="3">
                  <c:v> Άλλο </c:v>
                </c:pt>
              </c:strCache>
            </c:strRef>
          </c:cat>
          <c:val>
            <c:numRef>
              <c:f>Φύλλο30!$C$2:$C$5</c:f>
              <c:numCache>
                <c:formatCode>0%</c:formatCode>
                <c:ptCount val="4"/>
                <c:pt idx="0">
                  <c:v>0.38461538461538475</c:v>
                </c:pt>
                <c:pt idx="1">
                  <c:v>0.18974358974358974</c:v>
                </c:pt>
                <c:pt idx="2">
                  <c:v>0.28717948717948738</c:v>
                </c:pt>
                <c:pt idx="3">
                  <c:v>0.13846153846153852</c:v>
                </c:pt>
              </c:numCache>
            </c:numRef>
          </c:val>
        </c:ser>
      </c:pie3DChart>
    </c:plotArea>
    <c:legend>
      <c:legendPos val="r"/>
      <c:layout>
        <c:manualLayout>
          <c:xMode val="edge"/>
          <c:yMode val="edge"/>
          <c:x val="7.864992961867219E-3"/>
          <c:y val="0.34237234675599221"/>
          <c:w val="0.19654275107354827"/>
          <c:h val="0.49275728515228401"/>
        </c:manualLayout>
      </c:layout>
      <c:txPr>
        <a:bodyPr/>
        <a:lstStyle/>
        <a:p>
          <a:pPr>
            <a:defRPr sz="1800" b="1"/>
          </a:pPr>
          <a:endParaRPr lang="el-GR"/>
        </a:p>
      </c:txPr>
    </c:legend>
    <c:plotVisOnly val="1"/>
    <c:dispBlanksAs val="zero"/>
  </c:chart>
  <c:externalData r:id="rId1"/>
</c:chartSpace>
</file>

<file path=ppt/charts/chart27.xml><?xml version="1.0" encoding="utf-8"?>
<c:chartSpace xmlns:c="http://schemas.openxmlformats.org/drawingml/2006/chart" xmlns:a="http://schemas.openxmlformats.org/drawingml/2006/main" xmlns:r="http://schemas.openxmlformats.org/officeDocument/2006/relationships">
  <c:date1904 val="1"/>
  <c:lang val="el-GR"/>
  <c:chart>
    <c:title>
      <c:txPr>
        <a:bodyPr/>
        <a:lstStyle/>
        <a:p>
          <a:pPr>
            <a:defRPr sz="2400"/>
          </a:pPr>
          <a:endParaRPr lang="el-GR"/>
        </a:p>
      </c:txPr>
    </c:title>
    <c:view3D>
      <c:rotX val="30"/>
      <c:perspective val="30"/>
    </c:view3D>
    <c:plotArea>
      <c:layout/>
      <c:pie3DChart>
        <c:varyColors val="1"/>
        <c:ser>
          <c:idx val="0"/>
          <c:order val="0"/>
          <c:tx>
            <c:strRef>
              <c:f>Φύλλο31!$B$1</c:f>
              <c:strCache>
                <c:ptCount val="1"/>
                <c:pt idx="0">
                  <c:v>Προσωπικά πόσοι πιστεύετε ότι δεν τρέφονται σωστά;</c:v>
                </c:pt>
              </c:strCache>
            </c:strRef>
          </c:tx>
          <c:dLbls>
            <c:spPr>
              <a:noFill/>
              <a:ln>
                <a:noFill/>
              </a:ln>
              <a:effectLst/>
            </c:spPr>
            <c:txPr>
              <a:bodyPr/>
              <a:lstStyle/>
              <a:p>
                <a:pPr>
                  <a:defRPr sz="2000" b="1"/>
                </a:pPr>
                <a:endParaRPr lang="el-GR"/>
              </a:p>
            </c:txPr>
            <c:showVal val="1"/>
            <c:extLst>
              <c:ext xmlns:c15="http://schemas.microsoft.com/office/drawing/2012/chart" uri="{CE6537A1-D6FC-4f65-9D91-7224C49458BB}">
                <c15:layout/>
              </c:ext>
            </c:extLst>
          </c:dLbls>
          <c:cat>
            <c:strRef>
              <c:f>Φύλλο31!$A$2:$A$6</c:f>
              <c:strCache>
                <c:ptCount val="4"/>
                <c:pt idx="0">
                  <c:v>1 στους 10 </c:v>
                </c:pt>
                <c:pt idx="1">
                  <c:v>3 στους 10 </c:v>
                </c:pt>
                <c:pt idx="2">
                  <c:v>5 στους 10 </c:v>
                </c:pt>
                <c:pt idx="3">
                  <c:v>Άλλο </c:v>
                </c:pt>
              </c:strCache>
            </c:strRef>
          </c:cat>
          <c:val>
            <c:numRef>
              <c:f>Φύλλο31!$C$2:$C$5</c:f>
              <c:numCache>
                <c:formatCode>0%</c:formatCode>
                <c:ptCount val="4"/>
                <c:pt idx="0">
                  <c:v>7.6923076923076927E-2</c:v>
                </c:pt>
                <c:pt idx="1">
                  <c:v>0.35384615384615387</c:v>
                </c:pt>
                <c:pt idx="2">
                  <c:v>0.44615384615384618</c:v>
                </c:pt>
                <c:pt idx="3">
                  <c:v>0.12307692307692314</c:v>
                </c:pt>
              </c:numCache>
            </c:numRef>
          </c:val>
        </c:ser>
        <c:ser>
          <c:idx val="1"/>
          <c:order val="1"/>
          <c:tx>
            <c:strRef>
              <c:f>Φύλλο31!$C$1</c:f>
              <c:strCache>
                <c:ptCount val="1"/>
              </c:strCache>
            </c:strRef>
          </c:tx>
          <c:cat>
            <c:strRef>
              <c:f>Φύλλο31!$A$2:$A$6</c:f>
              <c:strCache>
                <c:ptCount val="4"/>
                <c:pt idx="0">
                  <c:v>1 στους 10 </c:v>
                </c:pt>
                <c:pt idx="1">
                  <c:v>3 στους 10 </c:v>
                </c:pt>
                <c:pt idx="2">
                  <c:v>5 στους 10 </c:v>
                </c:pt>
                <c:pt idx="3">
                  <c:v>Άλλο </c:v>
                </c:pt>
              </c:strCache>
            </c:strRef>
          </c:cat>
          <c:val>
            <c:numRef>
              <c:f>Φύλλο31!$C$2:$C$6</c:f>
              <c:numCache>
                <c:formatCode>0%</c:formatCode>
                <c:ptCount val="5"/>
                <c:pt idx="0">
                  <c:v>7.6923076923076927E-2</c:v>
                </c:pt>
                <c:pt idx="1">
                  <c:v>0.35384615384615387</c:v>
                </c:pt>
                <c:pt idx="2">
                  <c:v>0.44615384615384618</c:v>
                </c:pt>
                <c:pt idx="3">
                  <c:v>0.12307692307692314</c:v>
                </c:pt>
              </c:numCache>
            </c:numRef>
          </c:val>
        </c:ser>
      </c:pie3DChart>
    </c:plotArea>
    <c:legend>
      <c:legendPos val="r"/>
      <c:layout>
        <c:manualLayout>
          <c:xMode val="edge"/>
          <c:yMode val="edge"/>
          <c:x val="0.79339351998924557"/>
          <c:y val="0.43801020704291432"/>
          <c:w val="0.16546810862288491"/>
          <c:h val="0.35506739939596277"/>
        </c:manualLayout>
      </c:layout>
      <c:txPr>
        <a:bodyPr/>
        <a:lstStyle/>
        <a:p>
          <a:pPr>
            <a:defRPr sz="1800" b="1"/>
          </a:pPr>
          <a:endParaRPr lang="el-GR"/>
        </a:p>
      </c:txPr>
    </c:legend>
    <c:plotVisOnly val="1"/>
    <c:dispBlanksAs val="zero"/>
  </c:chart>
  <c:externalData r:id="rId1"/>
</c:chartSpace>
</file>

<file path=ppt/charts/chart28.xml><?xml version="1.0" encoding="utf-8"?>
<c:chartSpace xmlns:c="http://schemas.openxmlformats.org/drawingml/2006/chart" xmlns:a="http://schemas.openxmlformats.org/drawingml/2006/main" xmlns:r="http://schemas.openxmlformats.org/officeDocument/2006/relationships">
  <c:lang val="el-GR"/>
  <c:chart>
    <c:title>
      <c:layout>
        <c:manualLayout>
          <c:xMode val="edge"/>
          <c:yMode val="edge"/>
          <c:x val="0.13419444444444456"/>
          <c:y val="1.3888888888888904E-2"/>
        </c:manualLayout>
      </c:layout>
      <c:txPr>
        <a:bodyPr/>
        <a:lstStyle/>
        <a:p>
          <a:pPr>
            <a:defRPr sz="2400"/>
          </a:pPr>
          <a:endParaRPr lang="el-GR"/>
        </a:p>
      </c:txPr>
    </c:title>
    <c:view3D>
      <c:rotX val="30"/>
      <c:perspective val="30"/>
    </c:view3D>
    <c:plotArea>
      <c:layout/>
      <c:pie3DChart>
        <c:varyColors val="1"/>
        <c:ser>
          <c:idx val="0"/>
          <c:order val="0"/>
          <c:tx>
            <c:strRef>
              <c:f>Φύλλο32!$B$1</c:f>
              <c:strCache>
                <c:ptCount val="1"/>
                <c:pt idx="0">
                  <c:v>Περιλαμβάνετε τον εαυτό σας σε αυτούς που δεν τρέφονται σωστά;</c:v>
                </c:pt>
              </c:strCache>
            </c:strRef>
          </c:tx>
          <c:dLbls>
            <c:spPr>
              <a:noFill/>
              <a:ln>
                <a:noFill/>
              </a:ln>
              <a:effectLst/>
            </c:spPr>
            <c:txPr>
              <a:bodyPr/>
              <a:lstStyle/>
              <a:p>
                <a:pPr>
                  <a:defRPr sz="2000" b="1"/>
                </a:pPr>
                <a:endParaRPr lang="el-GR"/>
              </a:p>
            </c:txPr>
            <c:showVal val="1"/>
            <c:showLeaderLines val="1"/>
            <c:extLst>
              <c:ext xmlns:c15="http://schemas.microsoft.com/office/drawing/2012/chart" uri="{CE6537A1-D6FC-4f65-9D91-7224C49458BB}">
                <c15:layout/>
              </c:ext>
            </c:extLst>
          </c:dLbls>
          <c:cat>
            <c:strRef>
              <c:f>Φύλλο32!$A$2:$A$4</c:f>
              <c:strCache>
                <c:ptCount val="3"/>
                <c:pt idx="0">
                  <c:v>Ναι </c:v>
                </c:pt>
                <c:pt idx="1">
                  <c:v>  Όχι </c:v>
                </c:pt>
                <c:pt idx="2">
                  <c:v>  Κάποιες φορές </c:v>
                </c:pt>
              </c:strCache>
            </c:strRef>
          </c:cat>
          <c:val>
            <c:numRef>
              <c:f>Φύλλο32!$C$2:$C$4</c:f>
              <c:numCache>
                <c:formatCode>0%</c:formatCode>
                <c:ptCount val="3"/>
                <c:pt idx="0">
                  <c:v>0.33846153846153837</c:v>
                </c:pt>
                <c:pt idx="1">
                  <c:v>0.35897435897435914</c:v>
                </c:pt>
                <c:pt idx="2">
                  <c:v>0.30256410256410265</c:v>
                </c:pt>
              </c:numCache>
            </c:numRef>
          </c:val>
        </c:ser>
      </c:pie3DChart>
    </c:plotArea>
    <c:legend>
      <c:legendPos val="r"/>
      <c:layout>
        <c:manualLayout>
          <c:xMode val="edge"/>
          <c:yMode val="edge"/>
          <c:x val="0.74836780368520772"/>
          <c:y val="0.4832123364535158"/>
          <c:w val="0.24266867361743544"/>
          <c:h val="0.34755438788104076"/>
        </c:manualLayout>
      </c:layout>
      <c:txPr>
        <a:bodyPr/>
        <a:lstStyle/>
        <a:p>
          <a:pPr>
            <a:defRPr sz="1800" b="1"/>
          </a:pPr>
          <a:endParaRPr lang="el-GR"/>
        </a:p>
      </c:txPr>
    </c:legend>
    <c:plotVisOnly val="1"/>
    <c:dispBlanksAs val="zero"/>
  </c:chart>
  <c:externalData r:id="rId1"/>
</c:chartSpace>
</file>

<file path=ppt/charts/chart29.xml><?xml version="1.0" encoding="utf-8"?>
<c:chartSpace xmlns:c="http://schemas.openxmlformats.org/drawingml/2006/chart" xmlns:a="http://schemas.openxmlformats.org/drawingml/2006/main" xmlns:r="http://schemas.openxmlformats.org/officeDocument/2006/relationships">
  <c:date1904 val="1"/>
  <c:lang val="el-GR"/>
  <c:chart>
    <c:title>
      <c:txPr>
        <a:bodyPr/>
        <a:lstStyle/>
        <a:p>
          <a:pPr>
            <a:defRPr sz="2400"/>
          </a:pPr>
          <a:endParaRPr lang="el-GR"/>
        </a:p>
      </c:txPr>
    </c:title>
    <c:view3D>
      <c:rotX val="30"/>
      <c:perspective val="30"/>
    </c:view3D>
    <c:plotArea>
      <c:layout/>
      <c:pie3DChart>
        <c:varyColors val="1"/>
        <c:ser>
          <c:idx val="0"/>
          <c:order val="0"/>
          <c:tx>
            <c:strRef>
              <c:f>Φύλλο33!$B$1</c:f>
              <c:strCache>
                <c:ptCount val="1"/>
                <c:pt idx="0">
                  <c:v>Ποιον τρόπο αντιμετώπισης θα προτιμούσατε</c:v>
                </c:pt>
              </c:strCache>
            </c:strRef>
          </c:tx>
          <c:dLbls>
            <c:spPr>
              <a:noFill/>
              <a:ln>
                <a:noFill/>
              </a:ln>
              <a:effectLst/>
            </c:spPr>
            <c:txPr>
              <a:bodyPr/>
              <a:lstStyle/>
              <a:p>
                <a:pPr>
                  <a:defRPr sz="2000" b="1"/>
                </a:pPr>
                <a:endParaRPr lang="el-GR"/>
              </a:p>
            </c:txPr>
            <c:showVal val="1"/>
            <c:showLeaderLines val="1"/>
            <c:extLst>
              <c:ext xmlns:c15="http://schemas.microsoft.com/office/drawing/2012/chart" uri="{CE6537A1-D6FC-4f65-9D91-7224C49458BB}">
                <c15:layout/>
              </c:ext>
            </c:extLst>
          </c:dLbls>
          <c:cat>
            <c:strRef>
              <c:f>Φύλλο33!$A$2:$A$5</c:f>
              <c:strCache>
                <c:ptCount val="4"/>
                <c:pt idx="0">
                  <c:v>Περισσότερη ενημέρωση στα σχολεία </c:v>
                </c:pt>
                <c:pt idx="1">
                  <c:v>Περισσότερες αθλητικές δραστηριότητες </c:v>
                </c:pt>
                <c:pt idx="2">
                  <c:v>Αλλαγή στο μενού του κυλικείου </c:v>
                </c:pt>
                <c:pt idx="3">
                  <c:v>Άλλο</c:v>
                </c:pt>
              </c:strCache>
            </c:strRef>
          </c:cat>
          <c:val>
            <c:numRef>
              <c:f>Φύλλο33!$C$2:$C$5</c:f>
              <c:numCache>
                <c:formatCode>0%</c:formatCode>
                <c:ptCount val="4"/>
                <c:pt idx="0">
                  <c:v>0.16923076923076918</c:v>
                </c:pt>
                <c:pt idx="1">
                  <c:v>0.62051282051282053</c:v>
                </c:pt>
                <c:pt idx="2">
                  <c:v>8.2051282051282065E-2</c:v>
                </c:pt>
                <c:pt idx="3">
                  <c:v>0.12820512820512819</c:v>
                </c:pt>
              </c:numCache>
            </c:numRef>
          </c:val>
        </c:ser>
      </c:pie3DChart>
    </c:plotArea>
    <c:legend>
      <c:legendPos val="r"/>
      <c:layout>
        <c:manualLayout>
          <c:xMode val="edge"/>
          <c:yMode val="edge"/>
          <c:x val="0.71852769979817221"/>
          <c:y val="0.18280931597369712"/>
          <c:w val="0.27148918822054335"/>
          <c:h val="0.78099376569330115"/>
        </c:manualLayout>
      </c:layout>
      <c:txPr>
        <a:bodyPr/>
        <a:lstStyle/>
        <a:p>
          <a:pPr>
            <a:defRPr sz="1800" b="1"/>
          </a:pPr>
          <a:endParaRPr lang="el-GR"/>
        </a:p>
      </c:txPr>
    </c:legend>
    <c:plotVisOnly val="1"/>
    <c:dispBlanksAs val="zero"/>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l-GR"/>
  <c:chart>
    <c:title>
      <c:tx>
        <c:rich>
          <a:bodyPr/>
          <a:lstStyle/>
          <a:p>
            <a:pPr>
              <a:defRPr/>
            </a:pPr>
            <a:r>
              <a:rPr lang="el-GR" sz="2400" dirty="0"/>
              <a:t>Υπολογίζετε τα </a:t>
            </a:r>
            <a:r>
              <a:rPr lang="el-GR" sz="2400" b="1" dirty="0"/>
              <a:t>γεύματα</a:t>
            </a:r>
            <a:r>
              <a:rPr lang="el-GR" sz="2400" dirty="0"/>
              <a:t> που τρώτε</a:t>
            </a:r>
            <a:r>
              <a:rPr lang="el-GR" dirty="0"/>
              <a:t>;</a:t>
            </a:r>
          </a:p>
        </c:rich>
      </c:tx>
    </c:title>
    <c:view3D>
      <c:rotX val="30"/>
      <c:perspective val="30"/>
    </c:view3D>
    <c:plotArea>
      <c:layout/>
      <c:pie3DChart>
        <c:varyColors val="1"/>
        <c:ser>
          <c:idx val="0"/>
          <c:order val="0"/>
          <c:tx>
            <c:strRef>
              <c:f>ΥΠΟΛΟΓΙΖΕΤΕ!$B$1</c:f>
              <c:strCache>
                <c:ptCount val="1"/>
                <c:pt idx="0">
                  <c:v>Υπολογίζετε τα γεύματα που τρώτε;</c:v>
                </c:pt>
              </c:strCache>
            </c:strRef>
          </c:tx>
          <c:dLbls>
            <c:spPr>
              <a:noFill/>
              <a:ln>
                <a:noFill/>
              </a:ln>
              <a:effectLst/>
            </c:spPr>
            <c:txPr>
              <a:bodyPr/>
              <a:lstStyle/>
              <a:p>
                <a:pPr>
                  <a:defRPr sz="2000" b="1"/>
                </a:pPr>
                <a:endParaRPr lang="el-GR"/>
              </a:p>
            </c:txPr>
            <c:showVal val="1"/>
            <c:showLeaderLines val="1"/>
            <c:extLst>
              <c:ext xmlns:c15="http://schemas.microsoft.com/office/drawing/2012/chart" uri="{CE6537A1-D6FC-4f65-9D91-7224C49458BB}">
                <c15:layout/>
              </c:ext>
            </c:extLst>
          </c:dLbls>
          <c:cat>
            <c:strRef>
              <c:f>ΥΠΟΛΟΓΙΖΕΤΕ!$A$2:$A$4</c:f>
              <c:strCache>
                <c:ptCount val="3"/>
                <c:pt idx="0">
                  <c:v>Ναι</c:v>
                </c:pt>
                <c:pt idx="1">
                  <c:v>Όχι</c:v>
                </c:pt>
                <c:pt idx="2">
                  <c:v>Μερικές φορές </c:v>
                </c:pt>
              </c:strCache>
            </c:strRef>
          </c:cat>
          <c:val>
            <c:numRef>
              <c:f>ΥΠΟΛΟΓΙΖΕΤΕ!$C$2:$C$4</c:f>
              <c:numCache>
                <c:formatCode>0%</c:formatCode>
                <c:ptCount val="3"/>
                <c:pt idx="0">
                  <c:v>0.39487179487179497</c:v>
                </c:pt>
                <c:pt idx="1">
                  <c:v>0.25641025641025639</c:v>
                </c:pt>
                <c:pt idx="2">
                  <c:v>0.34871794871794881</c:v>
                </c:pt>
              </c:numCache>
            </c:numRef>
          </c:val>
        </c:ser>
      </c:pie3DChart>
    </c:plotArea>
    <c:legend>
      <c:legendPos val="r"/>
      <c:layout>
        <c:manualLayout>
          <c:xMode val="edge"/>
          <c:yMode val="edge"/>
          <c:x val="0.72511643797938319"/>
          <c:y val="0.43412537495833797"/>
          <c:w val="0.26460962266328553"/>
          <c:h val="0.32065345913946081"/>
        </c:manualLayout>
      </c:layout>
      <c:txPr>
        <a:bodyPr/>
        <a:lstStyle/>
        <a:p>
          <a:pPr rtl="0">
            <a:defRPr sz="1800" b="1"/>
          </a:pPr>
          <a:endParaRPr lang="el-GR"/>
        </a:p>
      </c:txPr>
    </c:legend>
    <c:plotVisOnly val="1"/>
    <c:dispBlanksAs val="zero"/>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l-GR"/>
  <c:chart>
    <c:title>
      <c:txPr>
        <a:bodyPr/>
        <a:lstStyle/>
        <a:p>
          <a:pPr>
            <a:defRPr sz="2400"/>
          </a:pPr>
          <a:endParaRPr lang="el-GR"/>
        </a:p>
      </c:txPr>
    </c:title>
    <c:view3D>
      <c:rotX val="30"/>
      <c:perspective val="30"/>
    </c:view3D>
    <c:plotArea>
      <c:layout/>
      <c:pie3DChart>
        <c:varyColors val="1"/>
        <c:ser>
          <c:idx val="0"/>
          <c:order val="0"/>
          <c:tx>
            <c:strRef>
              <c:f>ΤΡΩΤΕ!$B$1</c:f>
              <c:strCache>
                <c:ptCount val="1"/>
                <c:pt idx="0">
                  <c:v>Τρώτε πρωινό;</c:v>
                </c:pt>
              </c:strCache>
            </c:strRef>
          </c:tx>
          <c:dLbls>
            <c:spPr>
              <a:noFill/>
              <a:ln>
                <a:noFill/>
              </a:ln>
              <a:effectLst/>
            </c:spPr>
            <c:txPr>
              <a:bodyPr/>
              <a:lstStyle/>
              <a:p>
                <a:pPr>
                  <a:defRPr sz="2000" b="1"/>
                </a:pPr>
                <a:endParaRPr lang="el-GR"/>
              </a:p>
            </c:txPr>
            <c:showVal val="1"/>
            <c:showLeaderLines val="1"/>
            <c:extLst>
              <c:ext xmlns:c15="http://schemas.microsoft.com/office/drawing/2012/chart" uri="{CE6537A1-D6FC-4f65-9D91-7224C49458BB}">
                <c15:layout/>
              </c:ext>
            </c:extLst>
          </c:dLbls>
          <c:cat>
            <c:strRef>
              <c:f>ΤΡΩΤΕ!$A$2:$A$5</c:f>
              <c:strCache>
                <c:ptCount val="4"/>
                <c:pt idx="0">
                  <c:v>Ναι</c:v>
                </c:pt>
                <c:pt idx="1">
                  <c:v>Όχι </c:v>
                </c:pt>
                <c:pt idx="2">
                  <c:v>Μερικές φορές</c:v>
                </c:pt>
                <c:pt idx="3">
                  <c:v>Αν προλαβαίνω</c:v>
                </c:pt>
              </c:strCache>
            </c:strRef>
          </c:cat>
          <c:val>
            <c:numRef>
              <c:f>ΤΡΩΤΕ!$C$2:$C$5</c:f>
              <c:numCache>
                <c:formatCode>0%</c:formatCode>
                <c:ptCount val="4"/>
                <c:pt idx="0">
                  <c:v>0.4564102564102564</c:v>
                </c:pt>
                <c:pt idx="1">
                  <c:v>0.17435897435897435</c:v>
                </c:pt>
                <c:pt idx="2">
                  <c:v>0.20512820512820518</c:v>
                </c:pt>
                <c:pt idx="3">
                  <c:v>0.1641025641025641</c:v>
                </c:pt>
              </c:numCache>
            </c:numRef>
          </c:val>
        </c:ser>
      </c:pie3DChart>
    </c:plotArea>
    <c:legend>
      <c:legendPos val="r"/>
      <c:layout>
        <c:manualLayout>
          <c:xMode val="edge"/>
          <c:yMode val="edge"/>
          <c:x val="0.71520412131078404"/>
          <c:y val="0.39769836362787397"/>
          <c:w val="0.27399775875242882"/>
          <c:h val="0.45503478679502601"/>
        </c:manualLayout>
      </c:layout>
      <c:txPr>
        <a:bodyPr/>
        <a:lstStyle/>
        <a:p>
          <a:pPr rtl="0">
            <a:defRPr sz="1800" b="1"/>
          </a:pPr>
          <a:endParaRPr lang="el-GR"/>
        </a:p>
      </c:txPr>
    </c:legend>
    <c:plotVisOnly val="1"/>
    <c:dispBlanksAs val="zero"/>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l-GR"/>
  <c:chart>
    <c:title>
      <c:txPr>
        <a:bodyPr/>
        <a:lstStyle/>
        <a:p>
          <a:pPr>
            <a:defRPr sz="2400"/>
          </a:pPr>
          <a:endParaRPr lang="el-GR"/>
        </a:p>
      </c:txPr>
    </c:title>
    <c:view3D>
      <c:rotX val="30"/>
      <c:perspective val="30"/>
    </c:view3D>
    <c:plotArea>
      <c:layout/>
      <c:pie3DChart>
        <c:varyColors val="1"/>
        <c:ser>
          <c:idx val="0"/>
          <c:order val="0"/>
          <c:tx>
            <c:strRef>
              <c:f>'ΠΡΩΙΝΟ ΣΠΙΤΙ'!$B$1</c:f>
              <c:strCache>
                <c:ptCount val="1"/>
                <c:pt idx="0">
                  <c:v>   Συνήθως τρώτε πρωινό στο σπίτι;</c:v>
                </c:pt>
              </c:strCache>
            </c:strRef>
          </c:tx>
          <c:dLbls>
            <c:spPr>
              <a:noFill/>
              <a:ln>
                <a:noFill/>
              </a:ln>
              <a:effectLst/>
            </c:spPr>
            <c:txPr>
              <a:bodyPr/>
              <a:lstStyle/>
              <a:p>
                <a:pPr>
                  <a:defRPr sz="2000" b="1"/>
                </a:pPr>
                <a:endParaRPr lang="el-GR"/>
              </a:p>
            </c:txPr>
            <c:showVal val="1"/>
            <c:showLeaderLines val="1"/>
            <c:extLst>
              <c:ext xmlns:c15="http://schemas.microsoft.com/office/drawing/2012/chart" uri="{CE6537A1-D6FC-4f65-9D91-7224C49458BB}">
                <c15:layout/>
              </c:ext>
            </c:extLst>
          </c:dLbls>
          <c:cat>
            <c:strRef>
              <c:f>'ΠΡΩΙΝΟ ΣΠΙΤΙ'!$A$2:$A$5</c:f>
              <c:strCache>
                <c:ptCount val="4"/>
                <c:pt idx="0">
                  <c:v>Πάντα</c:v>
                </c:pt>
                <c:pt idx="1">
                  <c:v>Αν προλαβαίνω</c:v>
                </c:pt>
                <c:pt idx="2">
                  <c:v>Παίρνω από το κυλικείο </c:v>
                </c:pt>
                <c:pt idx="3">
                  <c:v>Δεν τρώω </c:v>
                </c:pt>
              </c:strCache>
            </c:strRef>
          </c:cat>
          <c:val>
            <c:numRef>
              <c:f>'ΠΡΩΙΝΟ ΣΠΙΤΙ'!$C$2:$C$5</c:f>
              <c:numCache>
                <c:formatCode>0%</c:formatCode>
                <c:ptCount val="4"/>
                <c:pt idx="0">
                  <c:v>0.36923076923076942</c:v>
                </c:pt>
                <c:pt idx="1">
                  <c:v>0.31794871794871815</c:v>
                </c:pt>
                <c:pt idx="2">
                  <c:v>0.17948717948717957</c:v>
                </c:pt>
                <c:pt idx="3">
                  <c:v>0.13333333333333339</c:v>
                </c:pt>
              </c:numCache>
            </c:numRef>
          </c:val>
        </c:ser>
      </c:pie3DChart>
    </c:plotArea>
    <c:legend>
      <c:legendPos val="r"/>
      <c:layout>
        <c:manualLayout>
          <c:xMode val="edge"/>
          <c:yMode val="edge"/>
          <c:x val="0.65299154870531462"/>
          <c:y val="0.40461063635572031"/>
          <c:w val="0.33789170598711743"/>
          <c:h val="0.33610454694223174"/>
        </c:manualLayout>
      </c:layout>
      <c:txPr>
        <a:bodyPr/>
        <a:lstStyle/>
        <a:p>
          <a:pPr rtl="0">
            <a:defRPr sz="1800" b="1"/>
          </a:pPr>
          <a:endParaRPr lang="el-GR"/>
        </a:p>
      </c:txPr>
    </c:legend>
    <c:plotVisOnly val="1"/>
    <c:dispBlanksAs val="zero"/>
  </c:chart>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l-GR"/>
  <c:chart>
    <c:title>
      <c:txPr>
        <a:bodyPr/>
        <a:lstStyle/>
        <a:p>
          <a:pPr>
            <a:defRPr sz="2400"/>
          </a:pPr>
          <a:endParaRPr lang="el-GR"/>
        </a:p>
      </c:txPr>
    </c:title>
    <c:view3D>
      <c:rotX val="30"/>
      <c:perspective val="30"/>
    </c:view3D>
    <c:plotArea>
      <c:layout/>
      <c:pie3DChart>
        <c:varyColors val="1"/>
        <c:ser>
          <c:idx val="0"/>
          <c:order val="0"/>
          <c:tx>
            <c:strRef>
              <c:f>Φύλλο9!$B$1</c:f>
              <c:strCache>
                <c:ptCount val="1"/>
                <c:pt idx="0">
                  <c:v>  Τι περιλαμβάνει το γεύμα σας από το κυλικείο;</c:v>
                </c:pt>
              </c:strCache>
            </c:strRef>
          </c:tx>
          <c:dLbls>
            <c:spPr>
              <a:noFill/>
              <a:ln>
                <a:noFill/>
              </a:ln>
              <a:effectLst/>
            </c:spPr>
            <c:txPr>
              <a:bodyPr/>
              <a:lstStyle/>
              <a:p>
                <a:pPr>
                  <a:defRPr sz="2000" b="1"/>
                </a:pPr>
                <a:endParaRPr lang="el-GR"/>
              </a:p>
            </c:txPr>
            <c:showVal val="1"/>
            <c:extLst>
              <c:ext xmlns:c15="http://schemas.microsoft.com/office/drawing/2012/chart" uri="{CE6537A1-D6FC-4f65-9D91-7224C49458BB}">
                <c15:layout/>
              </c:ext>
            </c:extLst>
          </c:dLbls>
          <c:cat>
            <c:strRef>
              <c:f>Φύλλο9!$A$2:$A$6</c:f>
              <c:strCache>
                <c:ptCount val="5"/>
                <c:pt idx="0">
                  <c:v>Διάφορες σφολιάτες  </c:v>
                </c:pt>
                <c:pt idx="1">
                  <c:v> Σνακ </c:v>
                </c:pt>
                <c:pt idx="2">
                  <c:v>Γλυκίσματα </c:v>
                </c:pt>
                <c:pt idx="3">
                  <c:v> Ροφήματα  </c:v>
                </c:pt>
                <c:pt idx="4">
                  <c:v>   Άλλο  </c:v>
                </c:pt>
              </c:strCache>
            </c:strRef>
          </c:cat>
          <c:val>
            <c:numRef>
              <c:f>Φύλλο9!$B$2:$B$6</c:f>
              <c:numCache>
                <c:formatCode>General</c:formatCode>
                <c:ptCount val="5"/>
                <c:pt idx="0">
                  <c:v>110</c:v>
                </c:pt>
                <c:pt idx="1">
                  <c:v>36</c:v>
                </c:pt>
                <c:pt idx="2">
                  <c:v>23</c:v>
                </c:pt>
                <c:pt idx="3">
                  <c:v>12</c:v>
                </c:pt>
                <c:pt idx="4">
                  <c:v>14</c:v>
                </c:pt>
              </c:numCache>
            </c:numRef>
          </c:val>
        </c:ser>
        <c:ser>
          <c:idx val="1"/>
          <c:order val="1"/>
          <c:tx>
            <c:strRef>
              <c:f>Φύλλο9!$C$1</c:f>
              <c:strCache>
                <c:ptCount val="1"/>
              </c:strCache>
            </c:strRef>
          </c:tx>
          <c:cat>
            <c:strRef>
              <c:f>Φύλλο9!$A$2:$A$6</c:f>
              <c:strCache>
                <c:ptCount val="5"/>
                <c:pt idx="0">
                  <c:v>Διάφορες σφολιάτες  </c:v>
                </c:pt>
                <c:pt idx="1">
                  <c:v> Σνακ </c:v>
                </c:pt>
                <c:pt idx="2">
                  <c:v>Γλυκίσματα </c:v>
                </c:pt>
                <c:pt idx="3">
                  <c:v> Ροφήματα  </c:v>
                </c:pt>
                <c:pt idx="4">
                  <c:v>   Άλλο  </c:v>
                </c:pt>
              </c:strCache>
            </c:strRef>
          </c:cat>
          <c:val>
            <c:numRef>
              <c:f>Φύλλο9!$C$2:$C$7</c:f>
              <c:numCache>
                <c:formatCode>0%</c:formatCode>
                <c:ptCount val="6"/>
                <c:pt idx="0">
                  <c:v>0.56410256410256387</c:v>
                </c:pt>
                <c:pt idx="1">
                  <c:v>0.18461538461538474</c:v>
                </c:pt>
                <c:pt idx="2">
                  <c:v>0.11794871794871796</c:v>
                </c:pt>
                <c:pt idx="3">
                  <c:v>6.1538461538461556E-2</c:v>
                </c:pt>
                <c:pt idx="4">
                  <c:v>7.179487179487179E-2</c:v>
                </c:pt>
              </c:numCache>
            </c:numRef>
          </c:val>
        </c:ser>
      </c:pie3DChart>
    </c:plotArea>
    <c:legend>
      <c:legendPos val="r"/>
      <c:legendEntry>
        <c:idx val="5"/>
        <c:delete val="1"/>
      </c:legendEntry>
      <c:layout>
        <c:manualLayout>
          <c:xMode val="edge"/>
          <c:yMode val="edge"/>
          <c:x val="0.68062904585483619"/>
          <c:y val="0.3641944545844113"/>
          <c:w val="0.31025420883759586"/>
          <c:h val="0.47563266779881608"/>
        </c:manualLayout>
      </c:layout>
      <c:txPr>
        <a:bodyPr/>
        <a:lstStyle/>
        <a:p>
          <a:pPr>
            <a:defRPr sz="1800" b="1"/>
          </a:pPr>
          <a:endParaRPr lang="el-GR"/>
        </a:p>
      </c:txPr>
    </c:legend>
    <c:plotVisOnly val="1"/>
    <c:dispBlanksAs val="zero"/>
  </c:chart>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l-GR"/>
  <c:chart>
    <c:title>
      <c:layout>
        <c:manualLayout>
          <c:xMode val="edge"/>
          <c:yMode val="edge"/>
          <c:x val="0.18176983096366436"/>
          <c:y val="2.6568435513142134E-2"/>
        </c:manualLayout>
      </c:layout>
      <c:txPr>
        <a:bodyPr/>
        <a:lstStyle/>
        <a:p>
          <a:pPr>
            <a:defRPr sz="2400"/>
          </a:pPr>
          <a:endParaRPr lang="el-GR"/>
        </a:p>
      </c:txPr>
    </c:title>
    <c:view3D>
      <c:rotX val="30"/>
      <c:perspective val="30"/>
    </c:view3D>
    <c:plotArea>
      <c:layout/>
      <c:pie3DChart>
        <c:varyColors val="1"/>
        <c:ser>
          <c:idx val="0"/>
          <c:order val="0"/>
          <c:tx>
            <c:strRef>
              <c:f>Φύλλο10!$B$1</c:f>
              <c:strCache>
                <c:ptCount val="1"/>
                <c:pt idx="0">
                  <c:v>Σε μηνιαία βάση πόσες φορές τρώτε φαστφούντ;</c:v>
                </c:pt>
              </c:strCache>
            </c:strRef>
          </c:tx>
          <c:dLbls>
            <c:spPr>
              <a:noFill/>
              <a:ln>
                <a:noFill/>
              </a:ln>
              <a:effectLst/>
            </c:spPr>
            <c:txPr>
              <a:bodyPr/>
              <a:lstStyle/>
              <a:p>
                <a:pPr>
                  <a:defRPr sz="2000" b="1"/>
                </a:pPr>
                <a:endParaRPr lang="el-GR"/>
              </a:p>
            </c:txPr>
            <c:showVal val="1"/>
            <c:showLeaderLines val="1"/>
            <c:extLst>
              <c:ext xmlns:c15="http://schemas.microsoft.com/office/drawing/2012/chart" uri="{CE6537A1-D6FC-4f65-9D91-7224C49458BB}">
                <c15:layout/>
              </c:ext>
            </c:extLst>
          </c:dLbls>
          <c:cat>
            <c:strRef>
              <c:f>Φύλλο10!$A$2:$A$5</c:f>
              <c:strCache>
                <c:ptCount val="4"/>
                <c:pt idx="0">
                  <c:v>1-2 φορές </c:v>
                </c:pt>
                <c:pt idx="1">
                  <c:v>  Κάθε μέρα  </c:v>
                </c:pt>
                <c:pt idx="2">
                  <c:v>  Ποτέ  </c:v>
                </c:pt>
                <c:pt idx="3">
                  <c:v>  Άλλο </c:v>
                </c:pt>
              </c:strCache>
            </c:strRef>
          </c:cat>
          <c:val>
            <c:numRef>
              <c:f>Φύλλο10!$C$2:$C$5</c:f>
              <c:numCache>
                <c:formatCode>0%</c:formatCode>
                <c:ptCount val="4"/>
                <c:pt idx="0">
                  <c:v>0.61025641025641053</c:v>
                </c:pt>
                <c:pt idx="1">
                  <c:v>5.128205128205128E-2</c:v>
                </c:pt>
                <c:pt idx="2">
                  <c:v>8.2051282051282065E-2</c:v>
                </c:pt>
                <c:pt idx="3">
                  <c:v>0.25641025641025639</c:v>
                </c:pt>
              </c:numCache>
            </c:numRef>
          </c:val>
        </c:ser>
      </c:pie3DChart>
    </c:plotArea>
    <c:legend>
      <c:legendPos val="r"/>
      <c:layout>
        <c:manualLayout>
          <c:xMode val="edge"/>
          <c:yMode val="edge"/>
          <c:x val="0.78468377025568592"/>
          <c:y val="0.40588249453764408"/>
          <c:w val="0.20586787479962543"/>
          <c:h val="0.37865496426323014"/>
        </c:manualLayout>
      </c:layout>
      <c:txPr>
        <a:bodyPr/>
        <a:lstStyle/>
        <a:p>
          <a:pPr rtl="0">
            <a:defRPr sz="1800" b="1"/>
          </a:pPr>
          <a:endParaRPr lang="el-GR"/>
        </a:p>
      </c:txPr>
    </c:legend>
    <c:plotVisOnly val="1"/>
    <c:dispBlanksAs val="zero"/>
  </c:chart>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el-GR"/>
  <c:chart>
    <c:title>
      <c:txPr>
        <a:bodyPr/>
        <a:lstStyle/>
        <a:p>
          <a:pPr>
            <a:defRPr sz="2400"/>
          </a:pPr>
          <a:endParaRPr lang="el-GR"/>
        </a:p>
      </c:txPr>
    </c:title>
    <c:view3D>
      <c:rotX val="30"/>
      <c:perspective val="30"/>
    </c:view3D>
    <c:plotArea>
      <c:layout/>
      <c:pie3DChart>
        <c:varyColors val="1"/>
        <c:ser>
          <c:idx val="0"/>
          <c:order val="0"/>
          <c:tx>
            <c:strRef>
              <c:f>Φύλλο11!$B$1</c:f>
              <c:strCache>
                <c:ptCount val="1"/>
                <c:pt idx="0">
                  <c:v> Γιατί προτιμάτε το φαστφούντ από το σπιτικό φαγητό;</c:v>
                </c:pt>
              </c:strCache>
            </c:strRef>
          </c:tx>
          <c:dLbls>
            <c:dLbl>
              <c:idx val="1"/>
              <c:layout>
                <c:manualLayout>
                  <c:x val="-6.0970293587913067E-2"/>
                  <c:y val="-0.17321603618987039"/>
                </c:manualLayout>
              </c:layout>
              <c:tx>
                <c:rich>
                  <a:bodyPr/>
                  <a:lstStyle/>
                  <a:p>
                    <a:r>
                      <a:rPr lang="en-US" sz="2000" b="1" dirty="0"/>
                      <a:t>12</a:t>
                    </a:r>
                    <a:r>
                      <a:rPr lang="en-US" dirty="0"/>
                      <a:t>%</a:t>
                    </a:r>
                  </a:p>
                </c:rich>
              </c:tx>
              <c:showVal val="1"/>
            </c:dLbl>
            <c:spPr>
              <a:noFill/>
              <a:ln>
                <a:noFill/>
              </a:ln>
              <a:effectLst/>
            </c:spPr>
            <c:txPr>
              <a:bodyPr/>
              <a:lstStyle/>
              <a:p>
                <a:pPr>
                  <a:defRPr sz="2000" b="1"/>
                </a:pPr>
                <a:endParaRPr lang="el-GR"/>
              </a:p>
            </c:txPr>
            <c:showVal val="1"/>
            <c:showLeaderLines val="1"/>
            <c:extLst>
              <c:ext xmlns:c15="http://schemas.microsoft.com/office/drawing/2012/chart" uri="{CE6537A1-D6FC-4f65-9D91-7224C49458BB}">
                <c15:layout/>
              </c:ext>
            </c:extLst>
          </c:dLbls>
          <c:cat>
            <c:strRef>
              <c:f>Φύλλο11!$A$2:$A$5</c:f>
              <c:strCache>
                <c:ptCount val="4"/>
                <c:pt idx="0">
                  <c:v>Είναι πιο νόστιμο </c:v>
                </c:pt>
                <c:pt idx="1">
                  <c:v>Οι γονείς μου εργάζονται  </c:v>
                </c:pt>
                <c:pt idx="2">
                  <c:v>Δεν μ΄ αρέσει </c:v>
                </c:pt>
                <c:pt idx="3">
                  <c:v>Άλλο  </c:v>
                </c:pt>
              </c:strCache>
            </c:strRef>
          </c:cat>
          <c:val>
            <c:numRef>
              <c:f>Φύλλο11!$C$2:$C$5</c:f>
              <c:numCache>
                <c:formatCode>0%</c:formatCode>
                <c:ptCount val="4"/>
                <c:pt idx="0">
                  <c:v>0.34358974358974381</c:v>
                </c:pt>
                <c:pt idx="1">
                  <c:v>0.11794871794871796</c:v>
                </c:pt>
                <c:pt idx="2">
                  <c:v>0.1641025641025641</c:v>
                </c:pt>
                <c:pt idx="3">
                  <c:v>0.37435897435897458</c:v>
                </c:pt>
              </c:numCache>
            </c:numRef>
          </c:val>
        </c:ser>
      </c:pie3DChart>
    </c:plotArea>
    <c:legend>
      <c:legendPos val="r"/>
      <c:layout>
        <c:manualLayout>
          <c:xMode val="edge"/>
          <c:yMode val="edge"/>
          <c:x val="0.73479077428446138"/>
          <c:y val="0.34591627000292041"/>
          <c:w val="0.25632039904066006"/>
          <c:h val="0.57413994185365191"/>
        </c:manualLayout>
      </c:layout>
      <c:txPr>
        <a:bodyPr/>
        <a:lstStyle/>
        <a:p>
          <a:pPr rtl="0">
            <a:defRPr sz="1800" b="1"/>
          </a:pPr>
          <a:endParaRPr lang="el-GR"/>
        </a:p>
      </c:txPr>
    </c:legend>
    <c:plotVisOnly val="1"/>
    <c:dispBlanksAs val="zero"/>
  </c:chart>
  <c:externalData r:id="rId1"/>
</c:chartSpace>
</file>

<file path=ppt/charts/chart9.xml><?xml version="1.0" encoding="utf-8"?>
<c:chartSpace xmlns:c="http://schemas.openxmlformats.org/drawingml/2006/chart" xmlns:a="http://schemas.openxmlformats.org/drawingml/2006/main" xmlns:r="http://schemas.openxmlformats.org/officeDocument/2006/relationships">
  <c:date1904 val="1"/>
  <c:lang val="el-GR"/>
  <c:chart>
    <c:title>
      <c:txPr>
        <a:bodyPr/>
        <a:lstStyle/>
        <a:p>
          <a:pPr>
            <a:defRPr sz="2400"/>
          </a:pPr>
          <a:endParaRPr lang="el-GR"/>
        </a:p>
      </c:txPr>
    </c:title>
    <c:view3D>
      <c:rotX val="30"/>
      <c:perspective val="30"/>
    </c:view3D>
    <c:plotArea>
      <c:layout/>
      <c:pie3DChart>
        <c:varyColors val="1"/>
        <c:ser>
          <c:idx val="0"/>
          <c:order val="0"/>
          <c:tx>
            <c:strRef>
              <c:f>Φύλλο12!$B$1</c:f>
              <c:strCache>
                <c:ptCount val="1"/>
                <c:pt idx="0">
                  <c:v>   Συνοδεύετε το φαγητό σας με σαλάτα;</c:v>
                </c:pt>
              </c:strCache>
            </c:strRef>
          </c:tx>
          <c:dLbls>
            <c:dLbl>
              <c:idx val="3"/>
              <c:delete val="1"/>
            </c:dLbl>
            <c:spPr>
              <a:noFill/>
              <a:ln>
                <a:noFill/>
              </a:ln>
              <a:effectLst/>
            </c:spPr>
            <c:txPr>
              <a:bodyPr/>
              <a:lstStyle/>
              <a:p>
                <a:pPr>
                  <a:defRPr sz="2000" b="1"/>
                </a:pPr>
                <a:endParaRPr lang="el-GR"/>
              </a:p>
            </c:txPr>
            <c:showVal val="1"/>
            <c:showLeaderLines val="1"/>
            <c:extLst>
              <c:ext xmlns:c15="http://schemas.microsoft.com/office/drawing/2012/chart" uri="{CE6537A1-D6FC-4f65-9D91-7224C49458BB}">
                <c15:layout/>
              </c:ext>
            </c:extLst>
          </c:dLbls>
          <c:cat>
            <c:strRef>
              <c:f>Φύλλο12!$A$2:$A$4</c:f>
              <c:strCache>
                <c:ptCount val="3"/>
                <c:pt idx="0">
                  <c:v>Ναι </c:v>
                </c:pt>
                <c:pt idx="1">
                  <c:v>  Όχι </c:v>
                </c:pt>
                <c:pt idx="2">
                  <c:v>  Σπάνια </c:v>
                </c:pt>
              </c:strCache>
            </c:strRef>
          </c:cat>
          <c:val>
            <c:numRef>
              <c:f>Φύλλο12!$C$2:$C$5</c:f>
              <c:numCache>
                <c:formatCode>0%</c:formatCode>
                <c:ptCount val="4"/>
                <c:pt idx="0">
                  <c:v>0.70256410256410262</c:v>
                </c:pt>
                <c:pt idx="1">
                  <c:v>8.2051282051282065E-2</c:v>
                </c:pt>
                <c:pt idx="2">
                  <c:v>0.21538461538461537</c:v>
                </c:pt>
              </c:numCache>
            </c:numRef>
          </c:val>
        </c:ser>
      </c:pie3DChart>
    </c:plotArea>
    <c:legend>
      <c:legendPos val="r"/>
      <c:legendEntry>
        <c:idx val="3"/>
        <c:delete val="1"/>
      </c:legendEntry>
      <c:layout>
        <c:manualLayout>
          <c:xMode val="edge"/>
          <c:yMode val="edge"/>
          <c:x val="0.81687430352856438"/>
          <c:y val="0.39140287831266629"/>
          <c:w val="0.17243664845320222"/>
          <c:h val="0.46675668515464103"/>
        </c:manualLayout>
      </c:layout>
      <c:txPr>
        <a:bodyPr/>
        <a:lstStyle/>
        <a:p>
          <a:pPr rtl="0">
            <a:defRPr sz="1800" b="1"/>
          </a:pPr>
          <a:endParaRPr lang="el-GR"/>
        </a:p>
      </c:txPr>
    </c:legend>
    <c:plotVisOnly val="1"/>
    <c:dispBlanksAs val="zero"/>
  </c:chart>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1FDCD11-FF3A-4128-81D7-C90694A84460}" type="datetimeFigureOut">
              <a:rPr lang="el-GR" smtClean="0"/>
              <a:pPr/>
              <a:t>8/5/2016</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9546967-DBF9-47D6-9B29-CAFB88EC26A3}" type="slidenum">
              <a:rPr lang="el-GR" smtClean="0"/>
              <a:pPr/>
              <a:t>‹#›</a:t>
            </a:fld>
            <a:endParaRPr lang="el-GR"/>
          </a:p>
        </p:txBody>
      </p:sp>
    </p:spTree>
    <p:extLst>
      <p:ext uri="{BB962C8B-B14F-4D97-AF65-F5344CB8AC3E}">
        <p14:creationId xmlns="" xmlns:p14="http://schemas.microsoft.com/office/powerpoint/2010/main" val="21959027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D9546967-DBF9-47D6-9B29-CAFB88EC26A3}" type="slidenum">
              <a:rPr lang="el-GR" smtClean="0"/>
              <a:pPr/>
              <a:t>4</a:t>
            </a:fld>
            <a:endParaRPr lang="el-GR"/>
          </a:p>
        </p:txBody>
      </p:sp>
    </p:spTree>
    <p:extLst>
      <p:ext uri="{BB962C8B-B14F-4D97-AF65-F5344CB8AC3E}">
        <p14:creationId xmlns="" xmlns:p14="http://schemas.microsoft.com/office/powerpoint/2010/main" val="26029220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Στυλ κύριου τίτλου</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Στυλ κύριου υπότιτλου</a:t>
            </a:r>
            <a:endParaRPr kumimoji="0" lang="en-US"/>
          </a:p>
        </p:txBody>
      </p:sp>
      <p:sp>
        <p:nvSpPr>
          <p:cNvPr id="30" name="Date Placeholder 29"/>
          <p:cNvSpPr>
            <a:spLocks noGrp="1"/>
          </p:cNvSpPr>
          <p:nvPr>
            <p:ph type="dt" sz="half" idx="10"/>
          </p:nvPr>
        </p:nvSpPr>
        <p:spPr/>
        <p:txBody>
          <a:bodyPr/>
          <a:lstStyle/>
          <a:p>
            <a:fld id="{F2853615-BFDE-46DE-814C-47EC6EF6D371}" type="datetimeFigureOut">
              <a:rPr lang="el-GR" smtClean="0"/>
              <a:pPr/>
              <a:t>8/5/2016</a:t>
            </a:fld>
            <a:endParaRPr lang="el-GR"/>
          </a:p>
        </p:txBody>
      </p:sp>
      <p:sp>
        <p:nvSpPr>
          <p:cNvPr id="19" name="Footer Placeholder 18"/>
          <p:cNvSpPr>
            <a:spLocks noGrp="1"/>
          </p:cNvSpPr>
          <p:nvPr>
            <p:ph type="ftr" sz="quarter" idx="11"/>
          </p:nvPr>
        </p:nvSpPr>
        <p:spPr/>
        <p:txBody>
          <a:bodyPr/>
          <a:lstStyle/>
          <a:p>
            <a:endParaRPr lang="el-GR"/>
          </a:p>
        </p:txBody>
      </p:sp>
      <p:sp>
        <p:nvSpPr>
          <p:cNvPr id="27" name="Slide Number Placeholder 26"/>
          <p:cNvSpPr>
            <a:spLocks noGrp="1"/>
          </p:cNvSpPr>
          <p:nvPr>
            <p:ph type="sldNum" sz="quarter" idx="12"/>
          </p:nvPr>
        </p:nvSpPr>
        <p:spPr/>
        <p:txBody>
          <a:bodyPr/>
          <a:lstStyle/>
          <a:p>
            <a:fld id="{3DF53439-851E-44AD-84B1-B6BFC3D0C743}"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mc:Choice xmlns="" xmlns:p14="http://schemas.microsoft.com/office/powerpoint/2010/main" Requires="p14">
      <p:transition spd="slow" p14:dur="4000">
        <p14:vortex dir="d"/>
      </p:transition>
    </mc:Choice>
    <mc:Fallback>
      <p:transition spd="slow">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l-GR" smtClean="0"/>
              <a:t>Στυλ κύριου τίτλου</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Date Placeholder 3"/>
          <p:cNvSpPr>
            <a:spLocks noGrp="1"/>
          </p:cNvSpPr>
          <p:nvPr>
            <p:ph type="dt" sz="half" idx="10"/>
          </p:nvPr>
        </p:nvSpPr>
        <p:spPr/>
        <p:txBody>
          <a:bodyPr/>
          <a:lstStyle/>
          <a:p>
            <a:fld id="{F2853615-BFDE-46DE-814C-47EC6EF6D371}" type="datetimeFigureOut">
              <a:rPr lang="el-GR" smtClean="0"/>
              <a:pPr/>
              <a:t>8/5/2016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DF53439-851E-44AD-84B1-B6BFC3D0C743}" type="slidenum">
              <a:rPr lang="el-GR" smtClean="0"/>
              <a:pPr/>
              <a:t>‹#›</a:t>
            </a:fld>
            <a:endParaRPr lang="el-GR"/>
          </a:p>
        </p:txBody>
      </p:sp>
    </p:spTree>
  </p:cSld>
  <p:clrMapOvr>
    <a:masterClrMapping/>
  </p:clrMapOvr>
  <mc:AlternateContent xmlns:mc="http://schemas.openxmlformats.org/markup-compatibility/2006">
    <mc:Choice xmlns="" xmlns:p14="http://schemas.microsoft.com/office/powerpoint/2010/main" Requires="p14">
      <p:transition spd="slow" p14:dur="4000">
        <p14:vortex dir="d"/>
      </p:transition>
    </mc:Choice>
    <mc:Fallback>
      <p:transition spd="slow">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l-GR" smtClean="0"/>
              <a:t>Στυλ κύριου τίτλου</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Date Placeholder 3"/>
          <p:cNvSpPr>
            <a:spLocks noGrp="1"/>
          </p:cNvSpPr>
          <p:nvPr>
            <p:ph type="dt" sz="half" idx="10"/>
          </p:nvPr>
        </p:nvSpPr>
        <p:spPr/>
        <p:txBody>
          <a:bodyPr/>
          <a:lstStyle/>
          <a:p>
            <a:fld id="{F2853615-BFDE-46DE-814C-47EC6EF6D371}" type="datetimeFigureOut">
              <a:rPr lang="el-GR" smtClean="0"/>
              <a:pPr/>
              <a:t>8/5/2016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DF53439-851E-44AD-84B1-B6BFC3D0C743}" type="slidenum">
              <a:rPr lang="el-GR" smtClean="0"/>
              <a:pPr/>
              <a:t>‹#›</a:t>
            </a:fld>
            <a:endParaRPr lang="el-GR"/>
          </a:p>
        </p:txBody>
      </p:sp>
    </p:spTree>
  </p:cSld>
  <p:clrMapOvr>
    <a:masterClrMapping/>
  </p:clrMapOvr>
  <mc:AlternateContent xmlns:mc="http://schemas.openxmlformats.org/markup-compatibility/2006">
    <mc:Choice xmlns="" xmlns:p14="http://schemas.microsoft.com/office/powerpoint/2010/main" Requires="p14">
      <p:transition spd="slow" p14:dur="4000">
        <p14:vortex dir="d"/>
      </p:transition>
    </mc:Choice>
    <mc:Fallback>
      <p:transition spd="slow">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l-GR" smtClean="0"/>
              <a:t>Στυλ κύριου τίτλου</a:t>
            </a:r>
            <a:endParaRPr kumimoji="0" lang="en-US"/>
          </a:p>
        </p:txBody>
      </p:sp>
      <p:sp>
        <p:nvSpPr>
          <p:cNvPr id="3" name="Content Placeholder 2"/>
          <p:cNvSpPr>
            <a:spLocks noGrp="1"/>
          </p:cNvSpPr>
          <p:nvPr>
            <p:ph idx="1"/>
          </p:nvPr>
        </p:nvSpPr>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Date Placeholder 3"/>
          <p:cNvSpPr>
            <a:spLocks noGrp="1"/>
          </p:cNvSpPr>
          <p:nvPr>
            <p:ph type="dt" sz="half" idx="10"/>
          </p:nvPr>
        </p:nvSpPr>
        <p:spPr/>
        <p:txBody>
          <a:bodyPr/>
          <a:lstStyle/>
          <a:p>
            <a:fld id="{F2853615-BFDE-46DE-814C-47EC6EF6D371}" type="datetimeFigureOut">
              <a:rPr lang="el-GR" smtClean="0"/>
              <a:pPr/>
              <a:t>8/5/2016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DF53439-851E-44AD-84B1-B6BFC3D0C743}" type="slidenum">
              <a:rPr lang="el-GR" smtClean="0"/>
              <a:pPr/>
              <a:t>‹#›</a:t>
            </a:fld>
            <a:endParaRPr lang="el-G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Στυλ κύριου τίτλου</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Στυλ υποδείγματος κειμένου</a:t>
            </a:r>
          </a:p>
        </p:txBody>
      </p:sp>
      <p:sp>
        <p:nvSpPr>
          <p:cNvPr id="4" name="Date Placeholder 3"/>
          <p:cNvSpPr>
            <a:spLocks noGrp="1"/>
          </p:cNvSpPr>
          <p:nvPr>
            <p:ph type="dt" sz="half" idx="10"/>
          </p:nvPr>
        </p:nvSpPr>
        <p:spPr/>
        <p:txBody>
          <a:bodyPr/>
          <a:lstStyle/>
          <a:p>
            <a:fld id="{F2853615-BFDE-46DE-814C-47EC6EF6D371}" type="datetimeFigureOut">
              <a:rPr lang="el-GR" smtClean="0"/>
              <a:pPr/>
              <a:t>8/5/2016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DF53439-851E-44AD-84B1-B6BFC3D0C743}"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mc:Choice xmlns="" xmlns:p14="http://schemas.microsoft.com/office/powerpoint/2010/main" Requires="p14">
      <p:transition spd="slow" p14:dur="4000">
        <p14:vortex dir="d"/>
      </p:transition>
    </mc:Choice>
    <mc:Fallback>
      <p:transition spd="slow">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l-GR" smtClean="0"/>
              <a:t>Στυλ κύριου τίτλου</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Date Placeholder 4"/>
          <p:cNvSpPr>
            <a:spLocks noGrp="1"/>
          </p:cNvSpPr>
          <p:nvPr>
            <p:ph type="dt" sz="half" idx="10"/>
          </p:nvPr>
        </p:nvSpPr>
        <p:spPr/>
        <p:txBody>
          <a:bodyPr/>
          <a:lstStyle/>
          <a:p>
            <a:fld id="{F2853615-BFDE-46DE-814C-47EC6EF6D371}" type="datetimeFigureOut">
              <a:rPr lang="el-GR" smtClean="0"/>
              <a:pPr/>
              <a:t>8/5/2016</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3DF53439-851E-44AD-84B1-B6BFC3D0C743}" type="slidenum">
              <a:rPr lang="el-GR" smtClean="0"/>
              <a:pPr/>
              <a:t>‹#›</a:t>
            </a:fld>
            <a:endParaRPr lang="el-GR"/>
          </a:p>
        </p:txBody>
      </p:sp>
    </p:spTree>
  </p:cSld>
  <p:clrMapOvr>
    <a:masterClrMapping/>
  </p:clrMapOvr>
  <mc:AlternateContent xmlns:mc="http://schemas.openxmlformats.org/markup-compatibility/2006">
    <mc:Choice xmlns="" xmlns:p14="http://schemas.microsoft.com/office/powerpoint/2010/main" Requires="p14">
      <p:transition spd="slow" p14:dur="4000">
        <p14:vortex dir="d"/>
      </p:transition>
    </mc:Choice>
    <mc:Fallback>
      <p:transition spd="slow">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l-GR" smtClean="0"/>
              <a:t>Στυλ κύριου τίτλου</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Στυλ υποδείγματος κειμένου</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Στυλ υποδείγματος κειμένου</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Date Placeholder 6"/>
          <p:cNvSpPr>
            <a:spLocks noGrp="1"/>
          </p:cNvSpPr>
          <p:nvPr>
            <p:ph type="dt" sz="half" idx="10"/>
          </p:nvPr>
        </p:nvSpPr>
        <p:spPr/>
        <p:txBody>
          <a:bodyPr/>
          <a:lstStyle/>
          <a:p>
            <a:fld id="{F2853615-BFDE-46DE-814C-47EC6EF6D371}" type="datetimeFigureOut">
              <a:rPr lang="el-GR" smtClean="0"/>
              <a:pPr/>
              <a:t>8/5/2016</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3DF53439-851E-44AD-84B1-B6BFC3D0C743}" type="slidenum">
              <a:rPr lang="el-GR" smtClean="0"/>
              <a:pPr/>
              <a:t>‹#›</a:t>
            </a:fld>
            <a:endParaRPr lang="el-GR"/>
          </a:p>
        </p:txBody>
      </p:sp>
    </p:spTree>
  </p:cSld>
  <p:clrMapOvr>
    <a:masterClrMapping/>
  </p:clrMapOvr>
  <mc:AlternateContent xmlns:mc="http://schemas.openxmlformats.org/markup-compatibility/2006">
    <mc:Choice xmlns="" xmlns:p14="http://schemas.microsoft.com/office/powerpoint/2010/main" Requires="p14">
      <p:transition spd="slow" p14:dur="4000">
        <p14:vortex dir="d"/>
      </p:transition>
    </mc:Choice>
    <mc:Fallback>
      <p:transition spd="slow">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l-GR" smtClean="0"/>
              <a:t>Στυλ κύριου τίτλου</a:t>
            </a:r>
            <a:endParaRPr kumimoji="0" lang="en-US"/>
          </a:p>
        </p:txBody>
      </p:sp>
      <p:sp>
        <p:nvSpPr>
          <p:cNvPr id="3" name="Date Placeholder 2"/>
          <p:cNvSpPr>
            <a:spLocks noGrp="1"/>
          </p:cNvSpPr>
          <p:nvPr>
            <p:ph type="dt" sz="half" idx="10"/>
          </p:nvPr>
        </p:nvSpPr>
        <p:spPr/>
        <p:txBody>
          <a:bodyPr/>
          <a:lstStyle/>
          <a:p>
            <a:fld id="{F2853615-BFDE-46DE-814C-47EC6EF6D371}" type="datetimeFigureOut">
              <a:rPr lang="el-GR" smtClean="0"/>
              <a:pPr/>
              <a:t>8/5/2016</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3DF53439-851E-44AD-84B1-B6BFC3D0C743}" type="slidenum">
              <a:rPr lang="el-GR" smtClean="0"/>
              <a:pPr/>
              <a:t>‹#›</a:t>
            </a:fld>
            <a:endParaRPr lang="el-GR"/>
          </a:p>
        </p:txBody>
      </p:sp>
    </p:spTree>
  </p:cSld>
  <p:clrMapOvr>
    <a:masterClrMapping/>
  </p:clrMapOvr>
  <mc:AlternateContent xmlns:mc="http://schemas.openxmlformats.org/markup-compatibility/2006">
    <mc:Choice xmlns="" xmlns:p14="http://schemas.microsoft.com/office/powerpoint/2010/main" Requires="p14">
      <p:transition spd="slow" p14:dur="4000">
        <p14:vortex dir="d"/>
      </p:transition>
    </mc:Choice>
    <mc:Fallback>
      <p:transition spd="slow">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853615-BFDE-46DE-814C-47EC6EF6D371}" type="datetimeFigureOut">
              <a:rPr lang="el-GR" smtClean="0"/>
              <a:pPr/>
              <a:t>8/5/2016</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3DF53439-851E-44AD-84B1-B6BFC3D0C743}" type="slidenum">
              <a:rPr lang="el-GR" smtClean="0"/>
              <a:pPr/>
              <a:t>‹#›</a:t>
            </a:fld>
            <a:endParaRPr lang="el-GR"/>
          </a:p>
        </p:txBody>
      </p:sp>
    </p:spTree>
  </p:cSld>
  <p:clrMapOvr>
    <a:masterClrMapping/>
  </p:clrMapOvr>
  <mc:AlternateContent xmlns:mc="http://schemas.openxmlformats.org/markup-compatibility/2006">
    <mc:Choice xmlns="" xmlns:p14="http://schemas.microsoft.com/office/powerpoint/2010/main" Requires="p14">
      <p:transition spd="slow" p14:dur="4000">
        <p14:vortex dir="d"/>
      </p:transition>
    </mc:Choice>
    <mc:Fallback>
      <p:transition spd="slow">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l-GR" smtClean="0"/>
              <a:t>Στυλ κύριου τίτλου</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l-GR" smtClean="0"/>
              <a:t>Στυλ υποδείγματος κειμένου</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Date Placeholder 4"/>
          <p:cNvSpPr>
            <a:spLocks noGrp="1"/>
          </p:cNvSpPr>
          <p:nvPr>
            <p:ph type="dt" sz="half" idx="10"/>
          </p:nvPr>
        </p:nvSpPr>
        <p:spPr/>
        <p:txBody>
          <a:bodyPr/>
          <a:lstStyle/>
          <a:p>
            <a:fld id="{F2853615-BFDE-46DE-814C-47EC6EF6D371}" type="datetimeFigureOut">
              <a:rPr lang="el-GR" smtClean="0"/>
              <a:pPr/>
              <a:t>8/5/2016</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3DF53439-851E-44AD-84B1-B6BFC3D0C743}" type="slidenum">
              <a:rPr lang="el-GR" smtClean="0"/>
              <a:pPr/>
              <a:t>‹#›</a:t>
            </a:fld>
            <a:endParaRPr lang="el-GR"/>
          </a:p>
        </p:txBody>
      </p:sp>
    </p:spTree>
  </p:cSld>
  <p:clrMapOvr>
    <a:masterClrMapping/>
  </p:clrMapOvr>
  <mc:AlternateContent xmlns:mc="http://schemas.openxmlformats.org/markup-compatibility/2006">
    <mc:Choice xmlns="" xmlns:p14="http://schemas.microsoft.com/office/powerpoint/2010/main" Requires="p14">
      <p:transition spd="slow" p14:dur="4000">
        <p14:vortex dir="d"/>
      </p:transition>
    </mc:Choice>
    <mc:Fallback>
      <p:transition spd="slow">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l-GR" smtClean="0"/>
              <a:t>Στυλ κύριου τίτλου</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l-GR" smtClean="0"/>
              <a:t>Στυλ υποδείγματος κειμένου</a:t>
            </a:r>
          </a:p>
        </p:txBody>
      </p:sp>
      <p:sp>
        <p:nvSpPr>
          <p:cNvPr id="5" name="Date Placeholder 4"/>
          <p:cNvSpPr>
            <a:spLocks noGrp="1"/>
          </p:cNvSpPr>
          <p:nvPr>
            <p:ph type="dt" sz="half" idx="10"/>
          </p:nvPr>
        </p:nvSpPr>
        <p:spPr/>
        <p:txBody>
          <a:bodyPr/>
          <a:lstStyle/>
          <a:p>
            <a:fld id="{F2853615-BFDE-46DE-814C-47EC6EF6D371}" type="datetimeFigureOut">
              <a:rPr lang="el-GR" smtClean="0"/>
              <a:pPr/>
              <a:t>8/5/2016</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a:xfrm>
            <a:off x="8077200" y="6356350"/>
            <a:ext cx="609600" cy="365125"/>
          </a:xfrm>
        </p:spPr>
        <p:txBody>
          <a:bodyPr/>
          <a:lstStyle/>
          <a:p>
            <a:fld id="{3DF53439-851E-44AD-84B1-B6BFC3D0C743}" type="slidenum">
              <a:rPr lang="el-GR" smtClean="0"/>
              <a:pPr/>
              <a:t>‹#›</a:t>
            </a:fld>
            <a:endParaRPr lang="el-G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mc:AlternateContent xmlns:mc="http://schemas.openxmlformats.org/markup-compatibility/2006">
    <mc:Choice xmlns="" xmlns:p14="http://schemas.microsoft.com/office/powerpoint/2010/main" Requires="p14">
      <p:transition spd="slow" p14:dur="4000">
        <p14:vortex dir="d"/>
      </p:transition>
    </mc:Choice>
    <mc:Fallback>
      <p:transition spd="slow">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l-GR" smtClean="0"/>
              <a:t>Στυλ κύριου τίτλου</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l-GR" smtClean="0"/>
              <a:t>Στυλ υποδείγματος κειμένου</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F2853615-BFDE-46DE-814C-47EC6EF6D371}" type="datetimeFigureOut">
              <a:rPr lang="el-GR" smtClean="0"/>
              <a:pPr/>
              <a:t>8/5/2016</a:t>
            </a:fld>
            <a:endParaRPr lang="el-G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l-G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DF53439-851E-44AD-84B1-B6BFC3D0C743}" type="slidenum">
              <a:rPr lang="el-GR" smtClean="0"/>
              <a:pPr/>
              <a:t>‹#›</a:t>
            </a:fld>
            <a:endParaRPr lang="el-G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mc:AlternateContent xmlns:mc="http://schemas.openxmlformats.org/markup-compatibility/2006">
    <mc:Choice xmlns="" xmlns:p14="http://schemas.microsoft.com/office/powerpoint/2010/main" Requires="p14">
      <p:transition spd="slow" p14:dur="4000">
        <p14:vortex dir="d"/>
      </p:transition>
    </mc:Choice>
    <mc:Fallback>
      <p:transition spd="slow">
        <p:fade/>
      </p:transition>
    </mc:Fallback>
  </mc:AlternateContent>
  <p:timing>
    <p:tnLst>
      <p:par>
        <p:cTn id="1" dur="indefinite" restart="never" nodeType="tmRoot"/>
      </p:par>
    </p:tnLst>
  </p:timing>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chart" Target="../charts/chart17.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chart" Target="../charts/chart18.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chart" Target="../charts/chart19.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chart" Target="../charts/chart20.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chart" Target="../charts/chart21.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chart" Target="../charts/chart2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chart" Target="../charts/chart23.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chart" Target="../charts/chart24.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chart" Target="../charts/chart25.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chart" Target="../charts/chart26.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chart" Target="../charts/chart27.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chart" Target="../charts/chart28.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chart" Target="../charts/chart29.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533400" y="928670"/>
            <a:ext cx="7851648" cy="2000264"/>
          </a:xfrm>
        </p:spPr>
        <p:txBody>
          <a:bodyPr>
            <a:normAutofit/>
          </a:bodyPr>
          <a:lstStyle/>
          <a:p>
            <a:pPr algn="ctr"/>
            <a:r>
              <a:rPr lang="el-GR" sz="6000" dirty="0" smtClean="0">
                <a:solidFill>
                  <a:srgbClr val="C00000"/>
                </a:solidFill>
              </a:rPr>
              <a:t>Διατροφικές Συνήθειες των Εφήβων</a:t>
            </a:r>
            <a:endParaRPr lang="el-GR" sz="6000" dirty="0">
              <a:solidFill>
                <a:srgbClr val="C00000"/>
              </a:solidFill>
            </a:endParaRPr>
          </a:p>
        </p:txBody>
      </p:sp>
      <p:sp>
        <p:nvSpPr>
          <p:cNvPr id="3" name="Υπότιτλος 2"/>
          <p:cNvSpPr>
            <a:spLocks noGrp="1"/>
          </p:cNvSpPr>
          <p:nvPr>
            <p:ph type="subTitle" idx="1"/>
          </p:nvPr>
        </p:nvSpPr>
        <p:spPr>
          <a:xfrm>
            <a:off x="533400" y="3228536"/>
            <a:ext cx="8182004" cy="3415174"/>
          </a:xfrm>
        </p:spPr>
        <p:txBody>
          <a:bodyPr>
            <a:noAutofit/>
          </a:bodyPr>
          <a:lstStyle/>
          <a:p>
            <a:endParaRPr lang="el-GR" sz="2000" dirty="0" smtClean="0">
              <a:solidFill>
                <a:schemeClr val="tx1"/>
              </a:solidFill>
              <a:latin typeface="Arial" panose="020B0604020202020204" pitchFamily="34" charset="0"/>
              <a:cs typeface="Arial" panose="020B0604020202020204" pitchFamily="34" charset="0"/>
            </a:endParaRPr>
          </a:p>
          <a:p>
            <a:endParaRPr lang="el-GR" sz="2000" dirty="0" smtClean="0">
              <a:solidFill>
                <a:schemeClr val="tx1"/>
              </a:solidFill>
              <a:latin typeface="Arial" panose="020B0604020202020204" pitchFamily="34" charset="0"/>
              <a:cs typeface="Arial" panose="020B0604020202020204" pitchFamily="34" charset="0"/>
            </a:endParaRPr>
          </a:p>
          <a:p>
            <a:endParaRPr lang="el-GR" sz="2000" dirty="0" smtClean="0">
              <a:latin typeface="Arial" panose="020B0604020202020204" pitchFamily="34" charset="0"/>
              <a:cs typeface="Arial" panose="020B0604020202020204" pitchFamily="34" charset="0"/>
            </a:endParaRPr>
          </a:p>
          <a:p>
            <a:r>
              <a:rPr lang="el-GR" sz="2400" b="1" dirty="0" smtClean="0">
                <a:solidFill>
                  <a:schemeClr val="bg1"/>
                </a:solidFill>
                <a:latin typeface="Arial" panose="020B0604020202020204" pitchFamily="34" charset="0"/>
                <a:cs typeface="Arial" panose="020B0604020202020204" pitchFamily="34" charset="0"/>
              </a:rPr>
              <a:t>Τσίγγερης </a:t>
            </a:r>
            <a:r>
              <a:rPr lang="el-GR" sz="2400" b="1" dirty="0" smtClean="0">
                <a:solidFill>
                  <a:schemeClr val="bg1"/>
                </a:solidFill>
                <a:latin typeface="Arial" panose="020B0604020202020204" pitchFamily="34" charset="0"/>
                <a:cs typeface="Arial" panose="020B0604020202020204" pitchFamily="34" charset="0"/>
              </a:rPr>
              <a:t>Μιχάλης</a:t>
            </a:r>
          </a:p>
          <a:p>
            <a:r>
              <a:rPr lang="el-GR" sz="2400" b="1" dirty="0" smtClean="0">
                <a:solidFill>
                  <a:schemeClr val="bg1"/>
                </a:solidFill>
                <a:latin typeface="Arial" panose="020B0604020202020204" pitchFamily="34" charset="0"/>
                <a:cs typeface="Arial" panose="020B0604020202020204" pitchFamily="34" charset="0"/>
              </a:rPr>
              <a:t>Τριανταφύλλης Σωτήρης </a:t>
            </a:r>
          </a:p>
          <a:p>
            <a:r>
              <a:rPr lang="el-GR" sz="2400" b="1" dirty="0" smtClean="0">
                <a:solidFill>
                  <a:schemeClr val="bg1"/>
                </a:solidFill>
                <a:latin typeface="Arial" panose="020B0604020202020204" pitchFamily="34" charset="0"/>
                <a:cs typeface="Arial" panose="020B0604020202020204" pitchFamily="34" charset="0"/>
              </a:rPr>
              <a:t>Φωτοπούλου Ιωάννα</a:t>
            </a:r>
          </a:p>
          <a:p>
            <a:r>
              <a:rPr lang="el-GR" sz="2400" b="1" dirty="0" smtClean="0">
                <a:solidFill>
                  <a:schemeClr val="bg1"/>
                </a:solidFill>
                <a:latin typeface="Arial" panose="020B0604020202020204" pitchFamily="34" charset="0"/>
                <a:cs typeface="Arial" panose="020B0604020202020204" pitchFamily="34" charset="0"/>
              </a:rPr>
              <a:t>Χριστίδου </a:t>
            </a:r>
            <a:r>
              <a:rPr lang="el-GR" sz="2400" b="1" dirty="0" smtClean="0">
                <a:solidFill>
                  <a:schemeClr val="bg1"/>
                </a:solidFill>
                <a:latin typeface="Arial" panose="020B0604020202020204" pitchFamily="34" charset="0"/>
                <a:cs typeface="Arial" panose="020B0604020202020204" pitchFamily="34" charset="0"/>
              </a:rPr>
              <a:t>Ελένη</a:t>
            </a:r>
          </a:p>
          <a:p>
            <a:r>
              <a:rPr lang="el-GR" sz="3200" b="1" dirty="0" smtClean="0">
                <a:solidFill>
                  <a:srgbClr val="C00000"/>
                </a:solidFill>
                <a:latin typeface="Arial" panose="020B0604020202020204" pitchFamily="34" charset="0"/>
                <a:cs typeface="Arial" panose="020B0604020202020204" pitchFamily="34" charset="0"/>
              </a:rPr>
              <a:t>Γ3</a:t>
            </a:r>
            <a:endParaRPr lang="el-GR" sz="3200" b="1" dirty="0" smtClean="0">
              <a:solidFill>
                <a:srgbClr val="C00000"/>
              </a:solidFill>
              <a:latin typeface="Arial" panose="020B0604020202020204" pitchFamily="34" charset="0"/>
              <a:cs typeface="Arial" panose="020B0604020202020204" pitchFamily="34" charset="0"/>
            </a:endParaRPr>
          </a:p>
          <a:p>
            <a:r>
              <a:rPr lang="el-GR" sz="2000" dirty="0" smtClean="0">
                <a:solidFill>
                  <a:schemeClr val="tx1"/>
                </a:solidFill>
                <a:latin typeface="Arial" panose="020B0604020202020204" pitchFamily="34" charset="0"/>
                <a:cs typeface="Arial" panose="020B0604020202020204" pitchFamily="34" charset="0"/>
              </a:rPr>
              <a:t> </a:t>
            </a:r>
            <a:endParaRPr lang="el-GR" sz="20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 xmlns:p14="http://schemas.microsoft.com/office/powerpoint/2010/main" val="778144892"/>
      </p:ext>
    </p:extLst>
  </p:cSld>
  <p:clrMapOvr>
    <a:masterClrMapping/>
  </p:clrMapOvr>
  <mc:AlternateContent xmlns:mc="http://schemas.openxmlformats.org/markup-compatibility/2006">
    <mc:Choice xmlns="" xmlns:p14="http://schemas.microsoft.com/office/powerpoint/2010/main" Requires="p14">
      <p:transition spd="slow" p14:dur="4000">
        <p14:vortex dir="d"/>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2 - Γράφημα"/>
          <p:cNvGraphicFramePr>
            <a:graphicFrameLocks/>
          </p:cNvGraphicFramePr>
          <p:nvPr>
            <p:extLst>
              <p:ext uri="{D42A27DB-BD31-4B8C-83A1-F6EECF244321}">
                <p14:modId xmlns="" xmlns:p14="http://schemas.microsoft.com/office/powerpoint/2010/main" val="2547770279"/>
              </p:ext>
            </p:extLst>
          </p:nvPr>
        </p:nvGraphicFramePr>
        <p:xfrm>
          <a:off x="357158" y="980728"/>
          <a:ext cx="8501122" cy="5520106"/>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mc:AlternateContent xmlns:mc="http://schemas.openxmlformats.org/markup-compatibility/2006">
    <mc:Choice xmlns="" xmlns:p14="http://schemas.microsoft.com/office/powerpoint/2010/main" Requires="p14">
      <p:transition spd="slow" p14:dur="4000">
        <p14:vortex dir="d"/>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2 - Γράφημα"/>
          <p:cNvGraphicFramePr>
            <a:graphicFrameLocks/>
          </p:cNvGraphicFramePr>
          <p:nvPr>
            <p:extLst>
              <p:ext uri="{D42A27DB-BD31-4B8C-83A1-F6EECF244321}">
                <p14:modId xmlns="" xmlns:p14="http://schemas.microsoft.com/office/powerpoint/2010/main" val="3063517291"/>
              </p:ext>
            </p:extLst>
          </p:nvPr>
        </p:nvGraphicFramePr>
        <p:xfrm>
          <a:off x="428596" y="836712"/>
          <a:ext cx="8501122" cy="566412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mc:AlternateContent xmlns:mc="http://schemas.openxmlformats.org/markup-compatibility/2006">
    <mc:Choice xmlns="" xmlns:p14="http://schemas.microsoft.com/office/powerpoint/2010/main" Requires="p14">
      <p:transition spd="slow" p14:dur="4000">
        <p14:vortex dir="d"/>
      </p:transition>
    </mc:Choice>
    <mc:Fallback>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2 - Γράφημα"/>
          <p:cNvGraphicFramePr>
            <a:graphicFrameLocks/>
          </p:cNvGraphicFramePr>
          <p:nvPr>
            <p:extLst>
              <p:ext uri="{D42A27DB-BD31-4B8C-83A1-F6EECF244321}">
                <p14:modId xmlns="" xmlns:p14="http://schemas.microsoft.com/office/powerpoint/2010/main" val="500260896"/>
              </p:ext>
            </p:extLst>
          </p:nvPr>
        </p:nvGraphicFramePr>
        <p:xfrm>
          <a:off x="428596" y="764704"/>
          <a:ext cx="8358246" cy="580756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mc:AlternateContent xmlns:mc="http://schemas.openxmlformats.org/markup-compatibility/2006">
    <mc:Choice xmlns="" xmlns:p14="http://schemas.microsoft.com/office/powerpoint/2010/main" Requires="p14">
      <p:transition spd="slow" p14:dur="4000">
        <p14:vortex dir="d"/>
      </p:transition>
    </mc:Choice>
    <mc:Fallback>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2 - Γράφημα"/>
          <p:cNvGraphicFramePr>
            <a:graphicFrameLocks/>
          </p:cNvGraphicFramePr>
          <p:nvPr>
            <p:extLst>
              <p:ext uri="{D42A27DB-BD31-4B8C-83A1-F6EECF244321}">
                <p14:modId xmlns="" xmlns:p14="http://schemas.microsoft.com/office/powerpoint/2010/main" val="2542730605"/>
              </p:ext>
            </p:extLst>
          </p:nvPr>
        </p:nvGraphicFramePr>
        <p:xfrm>
          <a:off x="428596" y="980728"/>
          <a:ext cx="8358246" cy="5520106"/>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mc:AlternateContent xmlns:mc="http://schemas.openxmlformats.org/markup-compatibility/2006">
    <mc:Choice xmlns="" xmlns:p14="http://schemas.microsoft.com/office/powerpoint/2010/main" Requires="p14">
      <p:transition spd="slow" p14:dur="4000">
        <p14:vortex dir="d"/>
      </p:transition>
    </mc:Choice>
    <mc:Fallback>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2 - Γράφημα"/>
          <p:cNvGraphicFramePr>
            <a:graphicFrameLocks/>
          </p:cNvGraphicFramePr>
          <p:nvPr>
            <p:extLst>
              <p:ext uri="{D42A27DB-BD31-4B8C-83A1-F6EECF244321}">
                <p14:modId xmlns="" xmlns:p14="http://schemas.microsoft.com/office/powerpoint/2010/main" val="2449867813"/>
              </p:ext>
            </p:extLst>
          </p:nvPr>
        </p:nvGraphicFramePr>
        <p:xfrm>
          <a:off x="428596" y="764704"/>
          <a:ext cx="8319868" cy="573613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mc:AlternateContent xmlns:mc="http://schemas.openxmlformats.org/markup-compatibility/2006">
    <mc:Choice xmlns="" xmlns:p14="http://schemas.microsoft.com/office/powerpoint/2010/main" Requires="p14">
      <p:transition spd="slow" p14:dur="4000">
        <p14:vortex dir="d"/>
      </p:transition>
    </mc:Choice>
    <mc:Fallback>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2 - Γράφημα"/>
          <p:cNvGraphicFramePr>
            <a:graphicFrameLocks/>
          </p:cNvGraphicFramePr>
          <p:nvPr>
            <p:extLst>
              <p:ext uri="{D42A27DB-BD31-4B8C-83A1-F6EECF244321}">
                <p14:modId xmlns="" xmlns:p14="http://schemas.microsoft.com/office/powerpoint/2010/main" val="3978639390"/>
              </p:ext>
            </p:extLst>
          </p:nvPr>
        </p:nvGraphicFramePr>
        <p:xfrm>
          <a:off x="142844" y="1124744"/>
          <a:ext cx="8858312" cy="537609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mc:AlternateContent xmlns:mc="http://schemas.openxmlformats.org/markup-compatibility/2006">
    <mc:Choice xmlns="" xmlns:p14="http://schemas.microsoft.com/office/powerpoint/2010/main" Requires="p14">
      <p:transition spd="slow" p14:dur="4000">
        <p14:vortex dir="d"/>
      </p:transition>
    </mc:Choice>
    <mc:Fallback>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2 - Γράφημα"/>
          <p:cNvGraphicFramePr>
            <a:graphicFrameLocks/>
          </p:cNvGraphicFramePr>
          <p:nvPr>
            <p:extLst>
              <p:ext uri="{D42A27DB-BD31-4B8C-83A1-F6EECF244321}">
                <p14:modId xmlns="" xmlns:p14="http://schemas.microsoft.com/office/powerpoint/2010/main" val="3760696659"/>
              </p:ext>
            </p:extLst>
          </p:nvPr>
        </p:nvGraphicFramePr>
        <p:xfrm>
          <a:off x="285720" y="1052736"/>
          <a:ext cx="8501122" cy="544809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mc:AlternateContent xmlns:mc="http://schemas.openxmlformats.org/markup-compatibility/2006">
    <mc:Choice xmlns="" xmlns:p14="http://schemas.microsoft.com/office/powerpoint/2010/main" Requires="p14">
      <p:transition spd="slow" p14:dur="4000">
        <p14:vortex dir="d"/>
      </p:transition>
    </mc:Choice>
    <mc:Fallback>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2 - Γράφημα"/>
          <p:cNvGraphicFramePr>
            <a:graphicFrameLocks/>
          </p:cNvGraphicFramePr>
          <p:nvPr>
            <p:extLst>
              <p:ext uri="{D42A27DB-BD31-4B8C-83A1-F6EECF244321}">
                <p14:modId xmlns="" xmlns:p14="http://schemas.microsoft.com/office/powerpoint/2010/main" val="2142727604"/>
              </p:ext>
            </p:extLst>
          </p:nvPr>
        </p:nvGraphicFramePr>
        <p:xfrm>
          <a:off x="357158" y="1052736"/>
          <a:ext cx="8429684" cy="559097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 xmlns:p14="http://schemas.microsoft.com/office/powerpoint/2010/main" val="3409837350"/>
      </p:ext>
    </p:extLst>
  </p:cSld>
  <p:clrMapOvr>
    <a:masterClrMapping/>
  </p:clrMapOvr>
  <mc:AlternateContent xmlns:mc="http://schemas.openxmlformats.org/markup-compatibility/2006">
    <mc:Choice xmlns="" xmlns:p14="http://schemas.microsoft.com/office/powerpoint/2010/main" Requires="p14">
      <p:transition spd="slow" p14:dur="4000">
        <p14:vortex dir="d"/>
      </p:transition>
    </mc:Choice>
    <mc:Fallback>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2 - Γράφημα"/>
          <p:cNvGraphicFramePr>
            <a:graphicFrameLocks/>
          </p:cNvGraphicFramePr>
          <p:nvPr>
            <p:extLst>
              <p:ext uri="{D42A27DB-BD31-4B8C-83A1-F6EECF244321}">
                <p14:modId xmlns="" xmlns:p14="http://schemas.microsoft.com/office/powerpoint/2010/main" val="3312544061"/>
              </p:ext>
            </p:extLst>
          </p:nvPr>
        </p:nvGraphicFramePr>
        <p:xfrm>
          <a:off x="357158" y="1052736"/>
          <a:ext cx="8358246" cy="482453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 xmlns:p14="http://schemas.microsoft.com/office/powerpoint/2010/main" val="1656328612"/>
      </p:ext>
    </p:extLst>
  </p:cSld>
  <p:clrMapOvr>
    <a:masterClrMapping/>
  </p:clrMapOvr>
  <mc:AlternateContent xmlns:mc="http://schemas.openxmlformats.org/markup-compatibility/2006">
    <mc:Choice xmlns="" xmlns:p14="http://schemas.microsoft.com/office/powerpoint/2010/main" Requires="p14">
      <p:transition spd="slow" p14:dur="4000">
        <p14:vortex dir="d"/>
      </p:transition>
    </mc:Choice>
    <mc:Fallback>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2 - Γράφημα"/>
          <p:cNvGraphicFramePr>
            <a:graphicFrameLocks/>
          </p:cNvGraphicFramePr>
          <p:nvPr>
            <p:extLst>
              <p:ext uri="{D42A27DB-BD31-4B8C-83A1-F6EECF244321}">
                <p14:modId xmlns="" xmlns:p14="http://schemas.microsoft.com/office/powerpoint/2010/main" val="2470002696"/>
              </p:ext>
            </p:extLst>
          </p:nvPr>
        </p:nvGraphicFramePr>
        <p:xfrm>
          <a:off x="214282" y="1196752"/>
          <a:ext cx="8715436" cy="537552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 xmlns:p14="http://schemas.microsoft.com/office/powerpoint/2010/main" val="419705781"/>
      </p:ext>
    </p:extLst>
  </p:cSld>
  <p:clrMapOvr>
    <a:masterClrMapping/>
  </p:clrMapOvr>
  <mc:AlternateContent xmlns:mc="http://schemas.openxmlformats.org/markup-compatibility/2006">
    <mc:Choice xmlns="" xmlns:p14="http://schemas.microsoft.com/office/powerpoint/2010/main" Requires="p14">
      <p:transition spd="slow" p14:dur="4000">
        <p14:vortex dir="d"/>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Σκοπός της έρευνας</a:t>
            </a:r>
            <a:endParaRPr lang="el-GR" dirty="0"/>
          </a:p>
        </p:txBody>
      </p:sp>
      <p:sp>
        <p:nvSpPr>
          <p:cNvPr id="3" name="Θέση περιεχομένου 2"/>
          <p:cNvSpPr>
            <a:spLocks noGrp="1"/>
          </p:cNvSpPr>
          <p:nvPr>
            <p:ph idx="1"/>
          </p:nvPr>
        </p:nvSpPr>
        <p:spPr/>
        <p:txBody>
          <a:bodyPr/>
          <a:lstStyle/>
          <a:p>
            <a:pPr marL="0" indent="0">
              <a:buNone/>
            </a:pPr>
            <a:r>
              <a:rPr lang="el-GR" dirty="0" smtClean="0"/>
              <a:t> Σκοπός της έρευνας μας είναι να αναλύσουμε τις διατροφικές συνήθειες των εφήβων και να βρούμε λύσεις στα διατροφικά προβλήματα τους.</a:t>
            </a:r>
            <a:endParaRPr lang="el-GR" dirty="0"/>
          </a:p>
        </p:txBody>
      </p:sp>
    </p:spTree>
    <p:extLst>
      <p:ext uri="{BB962C8B-B14F-4D97-AF65-F5344CB8AC3E}">
        <p14:creationId xmlns="" xmlns:p14="http://schemas.microsoft.com/office/powerpoint/2010/main" val="2826647326"/>
      </p:ext>
    </p:extLst>
  </p:cSld>
  <p:clrMapOvr>
    <a:masterClrMapping/>
  </p:clrMapOvr>
  <mc:AlternateContent xmlns:mc="http://schemas.openxmlformats.org/markup-compatibility/2006">
    <mc:Choice xmlns="" xmlns:p14="http://schemas.microsoft.com/office/powerpoint/2010/main" Requires="p14">
      <p:transition spd="slow" p14:dur="4000">
        <p14:vortex dir="d"/>
      </p:transition>
    </mc:Choice>
    <mc:Fallback>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2 - Γράφημα"/>
          <p:cNvGraphicFramePr>
            <a:graphicFrameLocks/>
          </p:cNvGraphicFramePr>
          <p:nvPr>
            <p:extLst>
              <p:ext uri="{D42A27DB-BD31-4B8C-83A1-F6EECF244321}">
                <p14:modId xmlns="" xmlns:p14="http://schemas.microsoft.com/office/powerpoint/2010/main" val="1790512411"/>
              </p:ext>
            </p:extLst>
          </p:nvPr>
        </p:nvGraphicFramePr>
        <p:xfrm>
          <a:off x="357158" y="1196752"/>
          <a:ext cx="8501122" cy="537552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 xmlns:p14="http://schemas.microsoft.com/office/powerpoint/2010/main" val="2033749008"/>
      </p:ext>
    </p:extLst>
  </p:cSld>
  <p:clrMapOvr>
    <a:masterClrMapping/>
  </p:clrMapOvr>
  <mc:AlternateContent xmlns:mc="http://schemas.openxmlformats.org/markup-compatibility/2006">
    <mc:Choice xmlns="" xmlns:p14="http://schemas.microsoft.com/office/powerpoint/2010/main" Requires="p14">
      <p:transition spd="slow" p14:dur="4000">
        <p14:vortex dir="d"/>
      </p:transition>
    </mc:Choice>
    <mc:Fallback>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2 - Γράφημα"/>
          <p:cNvGraphicFramePr>
            <a:graphicFrameLocks/>
          </p:cNvGraphicFramePr>
          <p:nvPr>
            <p:extLst>
              <p:ext uri="{D42A27DB-BD31-4B8C-83A1-F6EECF244321}">
                <p14:modId xmlns="" xmlns:p14="http://schemas.microsoft.com/office/powerpoint/2010/main" val="3257957790"/>
              </p:ext>
            </p:extLst>
          </p:nvPr>
        </p:nvGraphicFramePr>
        <p:xfrm>
          <a:off x="214282" y="1196752"/>
          <a:ext cx="8643998" cy="537552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 xmlns:p14="http://schemas.microsoft.com/office/powerpoint/2010/main" val="551824715"/>
      </p:ext>
    </p:extLst>
  </p:cSld>
  <p:clrMapOvr>
    <a:masterClrMapping/>
  </p:clrMapOvr>
  <mc:AlternateContent xmlns:mc="http://schemas.openxmlformats.org/markup-compatibility/2006">
    <mc:Choice xmlns="" xmlns:p14="http://schemas.microsoft.com/office/powerpoint/2010/main" Requires="p14">
      <p:transition spd="slow" p14:dur="4000">
        <p14:vortex dir="d"/>
      </p:transition>
    </mc:Choice>
    <mc:Fallback>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2 - Γράφημα"/>
          <p:cNvGraphicFramePr>
            <a:graphicFrameLocks/>
          </p:cNvGraphicFramePr>
          <p:nvPr>
            <p:extLst>
              <p:ext uri="{D42A27DB-BD31-4B8C-83A1-F6EECF244321}">
                <p14:modId xmlns="" xmlns:p14="http://schemas.microsoft.com/office/powerpoint/2010/main" val="4113858855"/>
              </p:ext>
            </p:extLst>
          </p:nvPr>
        </p:nvGraphicFramePr>
        <p:xfrm>
          <a:off x="357158" y="1124744"/>
          <a:ext cx="8358246" cy="537609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 xmlns:p14="http://schemas.microsoft.com/office/powerpoint/2010/main" val="3689139047"/>
      </p:ext>
    </p:extLst>
  </p:cSld>
  <p:clrMapOvr>
    <a:masterClrMapping/>
  </p:clrMapOvr>
  <mc:AlternateContent xmlns:mc="http://schemas.openxmlformats.org/markup-compatibility/2006">
    <mc:Choice xmlns="" xmlns:p14="http://schemas.microsoft.com/office/powerpoint/2010/main" Requires="p14">
      <p:transition spd="slow" p14:dur="4000">
        <p14:vortex dir="d"/>
      </p:transition>
    </mc:Choice>
    <mc:Fallback>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2 - Γράφημα"/>
          <p:cNvGraphicFramePr>
            <a:graphicFrameLocks/>
          </p:cNvGraphicFramePr>
          <p:nvPr>
            <p:extLst>
              <p:ext uri="{D42A27DB-BD31-4B8C-83A1-F6EECF244321}">
                <p14:modId xmlns="" xmlns:p14="http://schemas.microsoft.com/office/powerpoint/2010/main" val="4059798791"/>
              </p:ext>
            </p:extLst>
          </p:nvPr>
        </p:nvGraphicFramePr>
        <p:xfrm>
          <a:off x="500034" y="1124744"/>
          <a:ext cx="8215370" cy="537609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 xmlns:p14="http://schemas.microsoft.com/office/powerpoint/2010/main" val="909686273"/>
      </p:ext>
    </p:extLst>
  </p:cSld>
  <p:clrMapOvr>
    <a:masterClrMapping/>
  </p:clrMapOvr>
  <mc:AlternateContent xmlns:mc="http://schemas.openxmlformats.org/markup-compatibility/2006">
    <mc:Choice xmlns="" xmlns:p14="http://schemas.microsoft.com/office/powerpoint/2010/main" Requires="p14">
      <p:transition spd="slow" p14:dur="4000">
        <p14:vortex dir="d"/>
      </p:transition>
    </mc:Choice>
    <mc:Fallback>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2 - Γράφημα"/>
          <p:cNvGraphicFramePr>
            <a:graphicFrameLocks/>
          </p:cNvGraphicFramePr>
          <p:nvPr>
            <p:extLst>
              <p:ext uri="{D42A27DB-BD31-4B8C-83A1-F6EECF244321}">
                <p14:modId xmlns="" xmlns:p14="http://schemas.microsoft.com/office/powerpoint/2010/main" val="1430505704"/>
              </p:ext>
            </p:extLst>
          </p:nvPr>
        </p:nvGraphicFramePr>
        <p:xfrm>
          <a:off x="395536" y="908720"/>
          <a:ext cx="8319868" cy="552067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 xmlns:p14="http://schemas.microsoft.com/office/powerpoint/2010/main" val="3799112197"/>
      </p:ext>
    </p:extLst>
  </p:cSld>
  <p:clrMapOvr>
    <a:masterClrMapping/>
  </p:clrMapOvr>
  <mc:AlternateContent xmlns:mc="http://schemas.openxmlformats.org/markup-compatibility/2006">
    <mc:Choice xmlns="" xmlns:p14="http://schemas.microsoft.com/office/powerpoint/2010/main" Requires="p14">
      <p:transition spd="slow" p14:dur="4000">
        <p14:vortex dir="d"/>
      </p:transition>
    </mc:Choice>
    <mc:Fallback>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2 - Γράφημα"/>
          <p:cNvGraphicFramePr>
            <a:graphicFrameLocks/>
          </p:cNvGraphicFramePr>
          <p:nvPr>
            <p:extLst>
              <p:ext uri="{D42A27DB-BD31-4B8C-83A1-F6EECF244321}">
                <p14:modId xmlns="" xmlns:p14="http://schemas.microsoft.com/office/powerpoint/2010/main" val="465754526"/>
              </p:ext>
            </p:extLst>
          </p:nvPr>
        </p:nvGraphicFramePr>
        <p:xfrm>
          <a:off x="611560" y="692696"/>
          <a:ext cx="7704856" cy="568863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 xmlns:p14="http://schemas.microsoft.com/office/powerpoint/2010/main" val="312349952"/>
      </p:ext>
    </p:extLst>
  </p:cSld>
  <p:clrMapOvr>
    <a:masterClrMapping/>
  </p:clrMapOvr>
  <mc:AlternateContent xmlns:mc="http://schemas.openxmlformats.org/markup-compatibility/2006">
    <mc:Choice xmlns="" xmlns:p14="http://schemas.microsoft.com/office/powerpoint/2010/main" Requires="p14">
      <p:transition spd="slow" p14:dur="4000">
        <p14:vortex dir="d"/>
      </p:transition>
    </mc:Choice>
    <mc:Fallback>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2 - Γράφημα"/>
          <p:cNvGraphicFramePr>
            <a:graphicFrameLocks/>
          </p:cNvGraphicFramePr>
          <p:nvPr>
            <p:extLst>
              <p:ext uri="{D42A27DB-BD31-4B8C-83A1-F6EECF244321}">
                <p14:modId xmlns="" xmlns:p14="http://schemas.microsoft.com/office/powerpoint/2010/main" val="1736894602"/>
              </p:ext>
            </p:extLst>
          </p:nvPr>
        </p:nvGraphicFramePr>
        <p:xfrm>
          <a:off x="357158" y="1124744"/>
          <a:ext cx="8429684" cy="551896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 xmlns:p14="http://schemas.microsoft.com/office/powerpoint/2010/main" val="41402954"/>
      </p:ext>
    </p:extLst>
  </p:cSld>
  <p:clrMapOvr>
    <a:masterClrMapping/>
  </p:clrMapOvr>
  <mc:AlternateContent xmlns:mc="http://schemas.openxmlformats.org/markup-compatibility/2006">
    <mc:Choice xmlns="" xmlns:p14="http://schemas.microsoft.com/office/powerpoint/2010/main" Requires="p14">
      <p:transition spd="slow" p14:dur="4000">
        <p14:vortex dir="d"/>
      </p:transition>
    </mc:Choice>
    <mc:Fallback>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4 - Γράφημα"/>
          <p:cNvGraphicFramePr>
            <a:graphicFrameLocks/>
          </p:cNvGraphicFramePr>
          <p:nvPr>
            <p:extLst>
              <p:ext uri="{D42A27DB-BD31-4B8C-83A1-F6EECF244321}">
                <p14:modId xmlns="" xmlns:p14="http://schemas.microsoft.com/office/powerpoint/2010/main" val="2105489592"/>
              </p:ext>
            </p:extLst>
          </p:nvPr>
        </p:nvGraphicFramePr>
        <p:xfrm>
          <a:off x="357158" y="1268760"/>
          <a:ext cx="8572560" cy="530351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 xmlns:p14="http://schemas.microsoft.com/office/powerpoint/2010/main" val="2876628510"/>
      </p:ext>
    </p:extLst>
  </p:cSld>
  <p:clrMapOvr>
    <a:masterClrMapping/>
  </p:clrMapOvr>
  <mc:AlternateContent xmlns:mc="http://schemas.openxmlformats.org/markup-compatibility/2006">
    <mc:Choice xmlns="" xmlns:p14="http://schemas.microsoft.com/office/powerpoint/2010/main" Requires="p14">
      <p:transition spd="slow" p14:dur="4000">
        <p14:vortex dir="d"/>
      </p:transition>
    </mc:Choice>
    <mc:Fallback>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7 - Γράφημα"/>
          <p:cNvGraphicFramePr>
            <a:graphicFrameLocks/>
          </p:cNvGraphicFramePr>
          <p:nvPr>
            <p:extLst>
              <p:ext uri="{D42A27DB-BD31-4B8C-83A1-F6EECF244321}">
                <p14:modId xmlns="" xmlns:p14="http://schemas.microsoft.com/office/powerpoint/2010/main" val="2316879152"/>
              </p:ext>
            </p:extLst>
          </p:nvPr>
        </p:nvGraphicFramePr>
        <p:xfrm>
          <a:off x="357158" y="764704"/>
          <a:ext cx="8501122" cy="580756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 xmlns:p14="http://schemas.microsoft.com/office/powerpoint/2010/main" val="2066927567"/>
      </p:ext>
    </p:extLst>
  </p:cSld>
  <p:clrMapOvr>
    <a:masterClrMapping/>
  </p:clrMapOvr>
  <mc:AlternateContent xmlns:mc="http://schemas.openxmlformats.org/markup-compatibility/2006">
    <mc:Choice xmlns="" xmlns:p14="http://schemas.microsoft.com/office/powerpoint/2010/main" Requires="p14">
      <p:transition spd="slow" p14:dur="4000">
        <p14:vortex dir="d"/>
      </p:transition>
    </mc:Choice>
    <mc:Fallback>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4 - Γράφημα"/>
          <p:cNvGraphicFramePr>
            <a:graphicFrameLocks/>
          </p:cNvGraphicFramePr>
          <p:nvPr>
            <p:extLst>
              <p:ext uri="{D42A27DB-BD31-4B8C-83A1-F6EECF244321}">
                <p14:modId xmlns="" xmlns:p14="http://schemas.microsoft.com/office/powerpoint/2010/main" val="186922181"/>
              </p:ext>
            </p:extLst>
          </p:nvPr>
        </p:nvGraphicFramePr>
        <p:xfrm>
          <a:off x="357158" y="1268760"/>
          <a:ext cx="8501122" cy="53749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 xmlns:p14="http://schemas.microsoft.com/office/powerpoint/2010/main" val="900393473"/>
      </p:ext>
    </p:extLst>
  </p:cSld>
  <p:clrMapOvr>
    <a:masterClrMapping/>
  </p:clrMapOvr>
  <mc:AlternateContent xmlns:mc="http://schemas.openxmlformats.org/markup-compatibility/2006">
    <mc:Choice xmlns="" xmlns:p14="http://schemas.microsoft.com/office/powerpoint/2010/main" Requires="p14">
      <p:transition spd="slow" p14:dur="4000">
        <p14:vortex dir="d"/>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Η σημασία της σωστής διατροφής στους εφήβους</a:t>
            </a:r>
            <a:endParaRPr lang="el-GR" dirty="0"/>
          </a:p>
        </p:txBody>
      </p:sp>
      <p:sp>
        <p:nvSpPr>
          <p:cNvPr id="3" name="Θέση περιεχομένου 2"/>
          <p:cNvSpPr>
            <a:spLocks noGrp="1"/>
          </p:cNvSpPr>
          <p:nvPr>
            <p:ph idx="1"/>
          </p:nvPr>
        </p:nvSpPr>
        <p:spPr/>
        <p:txBody>
          <a:bodyPr>
            <a:normAutofit fontScale="92500" lnSpcReduction="10000"/>
          </a:bodyPr>
          <a:lstStyle/>
          <a:p>
            <a:pPr marL="0" indent="0">
              <a:buNone/>
            </a:pPr>
            <a:r>
              <a:rPr lang="el-GR" dirty="0"/>
              <a:t> Η διατροφή κατά την εφηβική ηλικία έχει ιδιαίτερη βαρύτητα και σημαντικούς </a:t>
            </a:r>
            <a:r>
              <a:rPr lang="el-GR" dirty="0" smtClean="0"/>
              <a:t>στόχους </a:t>
            </a:r>
            <a:r>
              <a:rPr lang="el-GR" dirty="0"/>
              <a:t>: </a:t>
            </a:r>
          </a:p>
          <a:p>
            <a:pPr marL="0" indent="0">
              <a:buNone/>
            </a:pPr>
            <a:endParaRPr lang="el-GR" dirty="0"/>
          </a:p>
          <a:p>
            <a:pPr marL="0" indent="0">
              <a:buNone/>
            </a:pPr>
            <a:r>
              <a:rPr lang="el-GR" dirty="0"/>
              <a:t>Α. Παροχή ενέργειας και θρεπτικών συστατικών για την επίτευξη της φυσιολογικής εφηβικής ανάπτυξης και της καθημερινής εφηβικής δραστηριότητας  </a:t>
            </a:r>
          </a:p>
          <a:p>
            <a:pPr marL="0" indent="0">
              <a:buNone/>
            </a:pPr>
            <a:endParaRPr lang="el-GR" dirty="0"/>
          </a:p>
          <a:p>
            <a:pPr marL="0" indent="0">
              <a:buNone/>
            </a:pPr>
            <a:r>
              <a:rPr lang="el-GR" dirty="0"/>
              <a:t>Β</a:t>
            </a:r>
            <a:r>
              <a:rPr lang="el-GR" dirty="0" smtClean="0"/>
              <a:t>. Πρόληψη </a:t>
            </a:r>
            <a:r>
              <a:rPr lang="el-GR" dirty="0"/>
              <a:t>καταστάσεων κατά την εφηβική ηλικία (σιδηροπενική αναιμία, οδοντική τερηδόνα) </a:t>
            </a:r>
          </a:p>
          <a:p>
            <a:pPr marL="0" indent="0">
              <a:buNone/>
            </a:pPr>
            <a:endParaRPr lang="el-GR" dirty="0"/>
          </a:p>
          <a:p>
            <a:pPr marL="0" indent="0">
              <a:buNone/>
            </a:pPr>
            <a:r>
              <a:rPr lang="el-GR" dirty="0"/>
              <a:t>Γ. Πρόληψη παθολογικών καταστάσεων κατά την ενήλικο ζωή </a:t>
            </a:r>
          </a:p>
          <a:p>
            <a:pPr marL="0" indent="0">
              <a:buNone/>
            </a:pPr>
            <a:endParaRPr lang="el-GR" dirty="0"/>
          </a:p>
        </p:txBody>
      </p:sp>
    </p:spTree>
    <p:extLst>
      <p:ext uri="{BB962C8B-B14F-4D97-AF65-F5344CB8AC3E}">
        <p14:creationId xmlns="" xmlns:p14="http://schemas.microsoft.com/office/powerpoint/2010/main" val="1096903787"/>
      </p:ext>
    </p:extLst>
  </p:cSld>
  <p:clrMapOvr>
    <a:masterClrMapping/>
  </p:clrMapOvr>
  <mc:AlternateContent xmlns:mc="http://schemas.openxmlformats.org/markup-compatibility/2006">
    <mc:Choice xmlns="" xmlns:p14="http://schemas.microsoft.com/office/powerpoint/2010/main" Requires="p14">
      <p:transition spd="slow" p14:dur="4000">
        <p14:vortex dir="d"/>
      </p:transition>
    </mc:Choice>
    <mc:Fallback>
      <p:transition spd="slow">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4 - Γράφημα"/>
          <p:cNvGraphicFramePr>
            <a:graphicFrameLocks/>
          </p:cNvGraphicFramePr>
          <p:nvPr>
            <p:extLst>
              <p:ext uri="{D42A27DB-BD31-4B8C-83A1-F6EECF244321}">
                <p14:modId xmlns="" xmlns:p14="http://schemas.microsoft.com/office/powerpoint/2010/main" val="1714116763"/>
              </p:ext>
            </p:extLst>
          </p:nvPr>
        </p:nvGraphicFramePr>
        <p:xfrm>
          <a:off x="285720" y="1268760"/>
          <a:ext cx="8501122" cy="53749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 xmlns:p14="http://schemas.microsoft.com/office/powerpoint/2010/main" val="1104755027"/>
      </p:ext>
    </p:extLst>
  </p:cSld>
  <p:clrMapOvr>
    <a:masterClrMapping/>
  </p:clrMapOvr>
  <mc:AlternateContent xmlns:mc="http://schemas.openxmlformats.org/markup-compatibility/2006">
    <mc:Choice xmlns="" xmlns:p14="http://schemas.microsoft.com/office/powerpoint/2010/main" Requires="p14">
      <p:transition spd="slow" p14:dur="4000">
        <p14:vortex dir="d"/>
      </p:transition>
    </mc:Choice>
    <mc:Fallback>
      <p:transition spd="slow">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5 - Γράφημα"/>
          <p:cNvGraphicFramePr>
            <a:graphicFrameLocks/>
          </p:cNvGraphicFramePr>
          <p:nvPr>
            <p:extLst>
              <p:ext uri="{D42A27DB-BD31-4B8C-83A1-F6EECF244321}">
                <p14:modId xmlns="" xmlns:p14="http://schemas.microsoft.com/office/powerpoint/2010/main" val="2676130180"/>
              </p:ext>
            </p:extLst>
          </p:nvPr>
        </p:nvGraphicFramePr>
        <p:xfrm>
          <a:off x="285720" y="908720"/>
          <a:ext cx="8572560" cy="573499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 xmlns:p14="http://schemas.microsoft.com/office/powerpoint/2010/main" val="3033302908"/>
      </p:ext>
    </p:extLst>
  </p:cSld>
  <p:clrMapOvr>
    <a:masterClrMapping/>
  </p:clrMapOvr>
  <mc:AlternateContent xmlns:mc="http://schemas.openxmlformats.org/markup-compatibility/2006">
    <mc:Choice xmlns="" xmlns:p14="http://schemas.microsoft.com/office/powerpoint/2010/main" Requires="p14">
      <p:transition spd="slow" p14:dur="4000">
        <p14:vortex dir="d"/>
      </p:transition>
    </mc:Choice>
    <mc:Fallback>
      <p:transition spd="slow">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2 - Γράφημα"/>
          <p:cNvGraphicFramePr>
            <a:graphicFrameLocks/>
          </p:cNvGraphicFramePr>
          <p:nvPr>
            <p:extLst>
              <p:ext uri="{D42A27DB-BD31-4B8C-83A1-F6EECF244321}">
                <p14:modId xmlns="" xmlns:p14="http://schemas.microsoft.com/office/powerpoint/2010/main" val="4149273422"/>
              </p:ext>
            </p:extLst>
          </p:nvPr>
        </p:nvGraphicFramePr>
        <p:xfrm>
          <a:off x="285720" y="1285860"/>
          <a:ext cx="8501122" cy="528641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 xmlns:p14="http://schemas.microsoft.com/office/powerpoint/2010/main" val="2456592019"/>
      </p:ext>
    </p:extLst>
  </p:cSld>
  <p:clrMapOvr>
    <a:masterClrMapping/>
  </p:clrMapOvr>
  <mc:AlternateContent xmlns:mc="http://schemas.openxmlformats.org/markup-compatibility/2006">
    <mc:Choice xmlns="" xmlns:p14="http://schemas.microsoft.com/office/powerpoint/2010/main" Requires="p14">
      <p:transition spd="slow" p14:dur="4000">
        <p14:vortex dir="d"/>
      </p:transition>
    </mc:Choice>
    <mc:Fallback>
      <p:transition spd="slow">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5 - Γράφημα"/>
          <p:cNvGraphicFramePr>
            <a:graphicFrameLocks/>
          </p:cNvGraphicFramePr>
          <p:nvPr>
            <p:extLst>
              <p:ext uri="{D42A27DB-BD31-4B8C-83A1-F6EECF244321}">
                <p14:modId xmlns="" xmlns:p14="http://schemas.microsoft.com/office/powerpoint/2010/main" val="4091426239"/>
              </p:ext>
            </p:extLst>
          </p:nvPr>
        </p:nvGraphicFramePr>
        <p:xfrm>
          <a:off x="357158" y="857232"/>
          <a:ext cx="8501122" cy="564360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 xmlns:p14="http://schemas.microsoft.com/office/powerpoint/2010/main" val="1672712834"/>
      </p:ext>
    </p:extLst>
  </p:cSld>
  <p:clrMapOvr>
    <a:masterClrMapping/>
  </p:clrMapOvr>
  <mc:AlternateContent xmlns:mc="http://schemas.openxmlformats.org/markup-compatibility/2006">
    <mc:Choice xmlns="" xmlns:p14="http://schemas.microsoft.com/office/powerpoint/2010/main" Requires="p14">
      <p:transition spd="slow" p14:dur="4000">
        <p14:vortex dir="d"/>
      </p:transition>
    </mc:Choice>
    <mc:Fallback>
      <p:transition spd="slow">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2 - Γράφημα"/>
          <p:cNvGraphicFramePr>
            <a:graphicFrameLocks/>
          </p:cNvGraphicFramePr>
          <p:nvPr>
            <p:extLst>
              <p:ext uri="{D42A27DB-BD31-4B8C-83A1-F6EECF244321}">
                <p14:modId xmlns="" xmlns:p14="http://schemas.microsoft.com/office/powerpoint/2010/main" val="3626134471"/>
              </p:ext>
            </p:extLst>
          </p:nvPr>
        </p:nvGraphicFramePr>
        <p:xfrm>
          <a:off x="285720" y="714356"/>
          <a:ext cx="8643998" cy="585791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 xmlns:p14="http://schemas.microsoft.com/office/powerpoint/2010/main" val="2085928785"/>
      </p:ext>
    </p:extLst>
  </p:cSld>
  <p:clrMapOvr>
    <a:masterClrMapping/>
  </p:clrMapOvr>
  <mc:AlternateContent xmlns:mc="http://schemas.openxmlformats.org/markup-compatibility/2006">
    <mc:Choice xmlns="" xmlns:p14="http://schemas.microsoft.com/office/powerpoint/2010/main" Requires="p14">
      <p:transition spd="slow" p14:dur="4000">
        <p14:vortex dir="d"/>
      </p:transition>
    </mc:Choice>
    <mc:Fallback>
      <p:transition spd="slow">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4 - Γράφημα"/>
          <p:cNvGraphicFramePr>
            <a:graphicFrameLocks/>
          </p:cNvGraphicFramePr>
          <p:nvPr>
            <p:extLst>
              <p:ext uri="{D42A27DB-BD31-4B8C-83A1-F6EECF244321}">
                <p14:modId xmlns="" xmlns:p14="http://schemas.microsoft.com/office/powerpoint/2010/main" val="4116374763"/>
              </p:ext>
            </p:extLst>
          </p:nvPr>
        </p:nvGraphicFramePr>
        <p:xfrm>
          <a:off x="285720" y="642918"/>
          <a:ext cx="8501122" cy="592935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 xmlns:p14="http://schemas.microsoft.com/office/powerpoint/2010/main" val="3576219913"/>
      </p:ext>
    </p:extLst>
  </p:cSld>
  <p:clrMapOvr>
    <a:masterClrMapping/>
  </p:clrMapOvr>
  <mc:AlternateContent xmlns:mc="http://schemas.openxmlformats.org/markup-compatibility/2006">
    <mc:Choice xmlns="" xmlns:p14="http://schemas.microsoft.com/office/powerpoint/2010/main" Requires="p14">
      <p:transition spd="slow" p14:dur="4000">
        <p14:vortex dir="d"/>
      </p:transition>
    </mc:Choice>
    <mc:Fallback>
      <p:transition spd="slow">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5 - Γράφημα"/>
          <p:cNvGraphicFramePr>
            <a:graphicFrameLocks/>
          </p:cNvGraphicFramePr>
          <p:nvPr>
            <p:extLst>
              <p:ext uri="{D42A27DB-BD31-4B8C-83A1-F6EECF244321}">
                <p14:modId xmlns="" xmlns:p14="http://schemas.microsoft.com/office/powerpoint/2010/main" val="3790795368"/>
              </p:ext>
            </p:extLst>
          </p:nvPr>
        </p:nvGraphicFramePr>
        <p:xfrm>
          <a:off x="214282" y="620688"/>
          <a:ext cx="8643998" cy="595158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 xmlns:p14="http://schemas.microsoft.com/office/powerpoint/2010/main" val="3366021316"/>
      </p:ext>
    </p:extLst>
  </p:cSld>
  <p:clrMapOvr>
    <a:masterClrMapping/>
  </p:clrMapOvr>
  <mc:AlternateContent xmlns:mc="http://schemas.openxmlformats.org/markup-compatibility/2006">
    <mc:Choice xmlns="" xmlns:p14="http://schemas.microsoft.com/office/powerpoint/2010/main" Requires="p14">
      <p:transition spd="slow" p14:dur="4000">
        <p14:vortex dir="d"/>
      </p:transition>
    </mc:Choice>
    <mc:Fallback>
      <p:transition spd="slow">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Γενικά Αποτελέσματα</a:t>
            </a:r>
            <a:endParaRPr lang="el-GR" dirty="0"/>
          </a:p>
        </p:txBody>
      </p:sp>
      <p:sp>
        <p:nvSpPr>
          <p:cNvPr id="3" name="Θέση περιεχομένου 2"/>
          <p:cNvSpPr>
            <a:spLocks noGrp="1"/>
          </p:cNvSpPr>
          <p:nvPr>
            <p:ph idx="1"/>
          </p:nvPr>
        </p:nvSpPr>
        <p:spPr/>
        <p:txBody>
          <a:bodyPr>
            <a:normAutofit lnSpcReduction="10000"/>
          </a:bodyPr>
          <a:lstStyle/>
          <a:p>
            <a:pPr marL="0" indent="0">
              <a:buNone/>
            </a:pPr>
            <a:endParaRPr lang="el-GR" dirty="0" smtClean="0"/>
          </a:p>
          <a:p>
            <a:pPr marL="0" indent="0">
              <a:buNone/>
            </a:pPr>
            <a:r>
              <a:rPr lang="el-GR" sz="2800" dirty="0" smtClean="0"/>
              <a:t>Κατά μέσο όρο τρώνε καθημερινά 2-3 γεύματα ενώ το μεγαλύτερο ποσοστό τρώει πρωινό πάντα ή αρκετά συχνά. Το 56% προτιμάει σφολιάτες σαν γεύμα από το κυλικείο. Η πλειοψηφία (61%) καταναλώνει φαστφούντ  1-2 φορές τον μήνα. Το 70% συνοδεύει το φαγητό του με σαλάτα. Στις εξόδους το επικρατέστερο φαγητό είναι το </a:t>
            </a:r>
            <a:r>
              <a:rPr lang="el-GR" sz="2800" dirty="0"/>
              <a:t>σουβλάκι. Μόνο το 7% καταναλώνει καφέ </a:t>
            </a:r>
            <a:r>
              <a:rPr lang="el-GR" sz="2800" dirty="0" smtClean="0"/>
              <a:t>καθημερινά </a:t>
            </a:r>
            <a:r>
              <a:rPr lang="el-GR" sz="2800" dirty="0"/>
              <a:t>και το 7% καπνίζει. </a:t>
            </a:r>
          </a:p>
        </p:txBody>
      </p:sp>
    </p:spTree>
    <p:extLst>
      <p:ext uri="{BB962C8B-B14F-4D97-AF65-F5344CB8AC3E}">
        <p14:creationId xmlns="" xmlns:p14="http://schemas.microsoft.com/office/powerpoint/2010/main" val="86282075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467544" y="1412776"/>
            <a:ext cx="8229600" cy="4389120"/>
          </a:xfrm>
        </p:spPr>
        <p:txBody>
          <a:bodyPr>
            <a:normAutofit/>
          </a:bodyPr>
          <a:lstStyle/>
          <a:p>
            <a:pPr marL="0" indent="0">
              <a:buNone/>
            </a:pPr>
            <a:r>
              <a:rPr lang="el-GR" dirty="0"/>
              <a:t> </a:t>
            </a:r>
            <a:r>
              <a:rPr lang="el-GR" sz="2800" dirty="0"/>
              <a:t>Το 57% κοιμάται περίπου 7-8 ώρες. Το 40% θέλει να χάσει βάρος αν και η πλειοψηφία θεωρεί το βάρος τους ιδανικό (71%) και 28% βρίσκεται αυτή τη στιγμή σε κάποια δίαιτα.</a:t>
            </a:r>
          </a:p>
          <a:p>
            <a:pPr marL="0" indent="0">
              <a:buNone/>
            </a:pPr>
            <a:r>
              <a:rPr lang="el-GR" sz="2800" dirty="0" smtClean="0"/>
              <a:t>Ένα </a:t>
            </a:r>
            <a:r>
              <a:rPr lang="el-GR" sz="2800" dirty="0"/>
              <a:t>σημαντικά μεγάλο ποσοστό αθλείται (77%).</a:t>
            </a:r>
          </a:p>
          <a:p>
            <a:pPr marL="0" indent="0">
              <a:buNone/>
            </a:pPr>
            <a:r>
              <a:rPr lang="el-GR" sz="2800" dirty="0" smtClean="0"/>
              <a:t>Η </a:t>
            </a:r>
            <a:r>
              <a:rPr lang="el-GR" sz="2800" dirty="0"/>
              <a:t>επικρατέστερη άποψη πάνω στη διαμόρφωση των διατροφικών συνηθειών είναι </a:t>
            </a:r>
            <a:r>
              <a:rPr lang="el-GR" sz="2800" dirty="0" smtClean="0"/>
              <a:t>ότι οφείλονται </a:t>
            </a:r>
            <a:r>
              <a:rPr lang="el-GR" sz="2800" dirty="0"/>
              <a:t>στις διαφημίσεις. </a:t>
            </a:r>
          </a:p>
        </p:txBody>
      </p:sp>
    </p:spTree>
    <p:extLst>
      <p:ext uri="{BB962C8B-B14F-4D97-AF65-F5344CB8AC3E}">
        <p14:creationId xmlns="" xmlns:p14="http://schemas.microsoft.com/office/powerpoint/2010/main" val="326649429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467544" y="1268760"/>
            <a:ext cx="8229600" cy="4389120"/>
          </a:xfrm>
        </p:spPr>
        <p:txBody>
          <a:bodyPr>
            <a:normAutofit/>
          </a:bodyPr>
          <a:lstStyle/>
          <a:p>
            <a:pPr marL="0" indent="0">
              <a:buNone/>
            </a:pPr>
            <a:r>
              <a:rPr lang="el-GR" sz="3200" dirty="0"/>
              <a:t>Η πλειοψηφία(45%) θεωρεί ότι 5/10 άτομα δεν τρέφονται σωστά. Σαν </a:t>
            </a:r>
            <a:r>
              <a:rPr lang="el-GR" sz="3200" dirty="0" smtClean="0"/>
              <a:t>τρόπο </a:t>
            </a:r>
            <a:r>
              <a:rPr lang="el-GR" sz="3200" dirty="0"/>
              <a:t>αντιμετώπισης της παχυσαρκίας και διατήρησης της σωστής διατροφής το 66% θα προτιμούσε περισσότερες αθλητικές δραστηριότητες στο σχολείο. </a:t>
            </a:r>
          </a:p>
        </p:txBody>
      </p:sp>
    </p:spTree>
    <p:extLst>
      <p:ext uri="{BB962C8B-B14F-4D97-AF65-F5344CB8AC3E}">
        <p14:creationId xmlns="" xmlns:p14="http://schemas.microsoft.com/office/powerpoint/2010/main" val="40472259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Συμβουλές για την εφηβική ηλικία </a:t>
            </a:r>
            <a:endParaRPr lang="el-GR" dirty="0"/>
          </a:p>
        </p:txBody>
      </p:sp>
      <p:sp>
        <p:nvSpPr>
          <p:cNvPr id="3" name="Θέση περιεχομένου 2"/>
          <p:cNvSpPr>
            <a:spLocks noGrp="1"/>
          </p:cNvSpPr>
          <p:nvPr>
            <p:ph idx="1"/>
          </p:nvPr>
        </p:nvSpPr>
        <p:spPr/>
        <p:txBody>
          <a:bodyPr>
            <a:normAutofit fontScale="92500"/>
          </a:bodyPr>
          <a:lstStyle/>
          <a:p>
            <a:pPr marL="0" indent="0">
              <a:buNone/>
            </a:pPr>
            <a:r>
              <a:rPr lang="el-GR" dirty="0"/>
              <a:t>1. Να μην παραλείπονται κύρια γεύματα </a:t>
            </a:r>
          </a:p>
          <a:p>
            <a:pPr marL="0" indent="0">
              <a:buNone/>
            </a:pPr>
            <a:endParaRPr lang="el-GR" dirty="0"/>
          </a:p>
          <a:p>
            <a:pPr marL="0" indent="0">
              <a:buNone/>
            </a:pPr>
            <a:r>
              <a:rPr lang="el-GR" dirty="0"/>
              <a:t>2. Το πρωινό είναι από τα σημαντικότερα γεύματα της ημέρας </a:t>
            </a:r>
          </a:p>
          <a:p>
            <a:pPr marL="0" indent="0">
              <a:buNone/>
            </a:pPr>
            <a:endParaRPr lang="el-GR" dirty="0"/>
          </a:p>
          <a:p>
            <a:pPr marL="0" indent="0">
              <a:buNone/>
            </a:pPr>
            <a:r>
              <a:rPr lang="el-GR" dirty="0"/>
              <a:t>3. Να μην καταναλώνονται μεταξύ των γευμάτων πρόχειρες τροφές. Οι πρόχειρες τροφές περιέχουν αρκετό λίπος, αλάτι και κενές θερμίδες. Γι αυτό πρέπει να χρησιμοποιούνται με μέτρο. </a:t>
            </a:r>
          </a:p>
          <a:p>
            <a:pPr marL="0" indent="0">
              <a:buNone/>
            </a:pPr>
            <a:endParaRPr lang="el-GR" dirty="0"/>
          </a:p>
          <a:p>
            <a:pPr marL="0" indent="0">
              <a:buNone/>
            </a:pPr>
            <a:r>
              <a:rPr lang="el-GR" dirty="0"/>
              <a:t>4. Λιγότερα λίπη και ζάχαρη </a:t>
            </a:r>
          </a:p>
          <a:p>
            <a:pPr marL="0" indent="0">
              <a:buNone/>
            </a:pPr>
            <a:endParaRPr lang="el-GR" dirty="0"/>
          </a:p>
          <a:p>
            <a:pPr marL="0" indent="0">
              <a:buNone/>
            </a:pPr>
            <a:endParaRPr lang="el-GR" dirty="0"/>
          </a:p>
          <a:p>
            <a:pPr marL="0" indent="0">
              <a:buNone/>
            </a:pPr>
            <a:endParaRPr lang="el-GR" dirty="0" smtClean="0"/>
          </a:p>
          <a:p>
            <a:pPr marL="0" indent="0">
              <a:buNone/>
            </a:pPr>
            <a:endParaRPr lang="el-GR" dirty="0"/>
          </a:p>
          <a:p>
            <a:pPr marL="0" indent="0">
              <a:buNone/>
            </a:pPr>
            <a:endParaRPr lang="el-GR" dirty="0" smtClean="0"/>
          </a:p>
          <a:p>
            <a:pPr marL="0" indent="0">
              <a:buNone/>
            </a:pPr>
            <a:endParaRPr lang="el-GR" dirty="0"/>
          </a:p>
          <a:p>
            <a:pPr marL="0" indent="0">
              <a:buNone/>
            </a:pPr>
            <a:endParaRPr lang="el-GR" dirty="0" smtClean="0"/>
          </a:p>
          <a:p>
            <a:pPr marL="0" indent="0">
              <a:buNone/>
            </a:pPr>
            <a:endParaRPr lang="el-GR" dirty="0"/>
          </a:p>
          <a:p>
            <a:pPr marL="0" indent="0">
              <a:buNone/>
            </a:pPr>
            <a:endParaRPr lang="el-GR" dirty="0" smtClean="0"/>
          </a:p>
          <a:p>
            <a:pPr marL="0" indent="0">
              <a:buNone/>
            </a:pPr>
            <a:endParaRPr lang="el-GR" dirty="0"/>
          </a:p>
          <a:p>
            <a:pPr marL="0" indent="0">
              <a:buNone/>
            </a:pPr>
            <a:endParaRPr lang="el-GR" dirty="0" smtClean="0"/>
          </a:p>
          <a:p>
            <a:pPr marL="0" indent="0">
              <a:buNone/>
            </a:pPr>
            <a:endParaRPr lang="el-GR" dirty="0"/>
          </a:p>
          <a:p>
            <a:pPr marL="0" indent="0">
              <a:buNone/>
            </a:pPr>
            <a:endParaRPr lang="el-GR" dirty="0" smtClean="0"/>
          </a:p>
          <a:p>
            <a:pPr marL="0" indent="0">
              <a:buNone/>
            </a:pPr>
            <a:endParaRPr lang="el-GR" dirty="0"/>
          </a:p>
          <a:p>
            <a:pPr marL="0" indent="0">
              <a:buNone/>
            </a:pPr>
            <a:endParaRPr lang="el-GR" dirty="0" smtClean="0"/>
          </a:p>
          <a:p>
            <a:pPr marL="0" indent="0">
              <a:buNone/>
            </a:pPr>
            <a:endParaRPr lang="el-GR" dirty="0"/>
          </a:p>
          <a:p>
            <a:pPr marL="0" indent="0">
              <a:buNone/>
            </a:pPr>
            <a:endParaRPr lang="el-GR" dirty="0" smtClean="0"/>
          </a:p>
          <a:p>
            <a:pPr marL="0" indent="0">
              <a:buNone/>
            </a:pPr>
            <a:endParaRPr lang="el-GR" dirty="0"/>
          </a:p>
          <a:p>
            <a:pPr marL="0" indent="0">
              <a:buNone/>
            </a:pPr>
            <a:endParaRPr lang="el-GR" dirty="0"/>
          </a:p>
          <a:p>
            <a:pPr marL="0" indent="0">
              <a:buNone/>
            </a:pPr>
            <a:endParaRPr lang="el-GR" dirty="0"/>
          </a:p>
          <a:p>
            <a:pPr marL="0" indent="0">
              <a:buNone/>
            </a:pPr>
            <a:endParaRPr lang="el-GR" dirty="0"/>
          </a:p>
        </p:txBody>
      </p:sp>
    </p:spTree>
    <p:extLst>
      <p:ext uri="{BB962C8B-B14F-4D97-AF65-F5344CB8AC3E}">
        <p14:creationId xmlns="" xmlns:p14="http://schemas.microsoft.com/office/powerpoint/2010/main" val="2650340465"/>
      </p:ext>
    </p:extLst>
  </p:cSld>
  <p:clrMapOvr>
    <a:masterClrMapping/>
  </p:clrMapOvr>
  <mc:AlternateContent xmlns:mc="http://schemas.openxmlformats.org/markup-compatibility/2006">
    <mc:Choice xmlns="" xmlns:p14="http://schemas.microsoft.com/office/powerpoint/2010/main" Requires="p14">
      <p:transition spd="slow" p14:dur="4000">
        <p14:vortex dir="d"/>
      </p:transition>
    </mc:Choice>
    <mc:Fallback>
      <p:transition spd="slow">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Συμπεράσματα</a:t>
            </a:r>
            <a:endParaRPr lang="el-GR" dirty="0"/>
          </a:p>
        </p:txBody>
      </p:sp>
      <p:sp>
        <p:nvSpPr>
          <p:cNvPr id="3" name="Θέση περιεχομένου 2"/>
          <p:cNvSpPr>
            <a:spLocks noGrp="1"/>
          </p:cNvSpPr>
          <p:nvPr>
            <p:ph idx="1"/>
          </p:nvPr>
        </p:nvSpPr>
        <p:spPr/>
        <p:txBody>
          <a:bodyPr/>
          <a:lstStyle/>
          <a:p>
            <a:pPr marL="0" indent="0">
              <a:buNone/>
            </a:pPr>
            <a:r>
              <a:rPr lang="el-GR" dirty="0" smtClean="0"/>
              <a:t> Μέσα από τα αποτελέσματα που αντλήσαμε από τις απαντήσεις των ερωτηματολογίων μπορούμε να πούμε ότι ο μέσος όρος τρέφεται σωστά και ελάχιστες φορές η διατροφή τους παρακάμπτει από το κανονικό. Ελάχιστοι καπνίζουν ή καταναλώνουν καφέ καθημερινά. Το μόνο που θα μπορούσε να καλυτερεύσει την κατάσταση θα ήταν περισσότερες αθλητικές δραστηριότητες, αν και το μεγαλύτερο ποσοστό αθλείται,  καθώς οι έφηβοι είναι ήδη αρκετά ενημερωμένοι πάνω σε θέματα διατροφής. </a:t>
            </a:r>
            <a:endParaRPr lang="el-GR" dirty="0"/>
          </a:p>
        </p:txBody>
      </p:sp>
    </p:spTree>
    <p:extLst>
      <p:ext uri="{BB962C8B-B14F-4D97-AF65-F5344CB8AC3E}">
        <p14:creationId xmlns="" xmlns:p14="http://schemas.microsoft.com/office/powerpoint/2010/main" val="10071499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6196851" y="3963888"/>
            <a:ext cx="2747102" cy="236114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1026" name="Picture 2"/>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193064" y="1238902"/>
            <a:ext cx="5936786" cy="544997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4">
            <a:extLst>
              <a:ext uri="{28A0092B-C50C-407E-A947-70E740481C1C}">
                <a14:useLocalDpi xmlns="" xmlns:a14="http://schemas.microsoft.com/office/drawing/2010/main" val="0"/>
              </a:ext>
            </a:extLst>
          </a:blip>
          <a:srcRect/>
          <a:stretch>
            <a:fillRect/>
          </a:stretch>
        </p:blipFill>
        <p:spPr bwMode="auto">
          <a:xfrm>
            <a:off x="4771669" y="896335"/>
            <a:ext cx="3860121" cy="289509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35722001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467544" y="1052736"/>
            <a:ext cx="8229600" cy="4525963"/>
          </a:xfrm>
        </p:spPr>
        <p:txBody>
          <a:bodyPr>
            <a:normAutofit lnSpcReduction="10000"/>
          </a:bodyPr>
          <a:lstStyle/>
          <a:p>
            <a:pPr marL="0" indent="0">
              <a:buNone/>
            </a:pPr>
            <a:r>
              <a:rPr lang="el-GR" dirty="0" smtClean="0"/>
              <a:t>   5</a:t>
            </a:r>
            <a:r>
              <a:rPr lang="el-GR" dirty="0"/>
              <a:t>. Κατανάλωση περισσότερων τροφών πλούσιων σε φυτικές ίνες </a:t>
            </a:r>
          </a:p>
          <a:p>
            <a:endParaRPr lang="el-GR" dirty="0" smtClean="0"/>
          </a:p>
          <a:p>
            <a:pPr marL="0" indent="0">
              <a:buNone/>
            </a:pPr>
            <a:r>
              <a:rPr lang="el-GR" dirty="0" smtClean="0"/>
              <a:t> 6</a:t>
            </a:r>
            <a:r>
              <a:rPr lang="el-GR" dirty="0"/>
              <a:t>. Άφθονα φρούτα και λαχανικά </a:t>
            </a:r>
          </a:p>
          <a:p>
            <a:endParaRPr lang="el-GR" dirty="0"/>
          </a:p>
          <a:p>
            <a:pPr marL="0" indent="0">
              <a:buNone/>
            </a:pPr>
            <a:r>
              <a:rPr lang="el-GR" dirty="0" smtClean="0"/>
              <a:t> 7</a:t>
            </a:r>
            <a:r>
              <a:rPr lang="el-GR" dirty="0"/>
              <a:t>. Κατανάλωση ποικιλίας τροφών καθημερινά </a:t>
            </a:r>
          </a:p>
          <a:p>
            <a:endParaRPr lang="el-GR" dirty="0"/>
          </a:p>
          <a:p>
            <a:pPr marL="0" indent="0">
              <a:buNone/>
            </a:pPr>
            <a:r>
              <a:rPr lang="el-GR" dirty="0" smtClean="0"/>
              <a:t> 8</a:t>
            </a:r>
            <a:r>
              <a:rPr lang="el-GR" dirty="0"/>
              <a:t>. Διατήρηση κανονικού σωματικού βάρους </a:t>
            </a:r>
          </a:p>
          <a:p>
            <a:endParaRPr lang="el-GR" dirty="0"/>
          </a:p>
          <a:p>
            <a:pPr marL="0" indent="0">
              <a:buNone/>
            </a:pPr>
            <a:r>
              <a:rPr lang="el-GR" dirty="0" smtClean="0"/>
              <a:t> 9</a:t>
            </a:r>
            <a:r>
              <a:rPr lang="el-GR" dirty="0"/>
              <a:t>. Αργό μάσημα </a:t>
            </a:r>
          </a:p>
          <a:p>
            <a:endParaRPr lang="el-GR" dirty="0"/>
          </a:p>
          <a:p>
            <a:endParaRPr lang="el-GR" dirty="0"/>
          </a:p>
          <a:p>
            <a:endParaRPr lang="el-GR" dirty="0"/>
          </a:p>
        </p:txBody>
      </p:sp>
    </p:spTree>
    <p:extLst>
      <p:ext uri="{BB962C8B-B14F-4D97-AF65-F5344CB8AC3E}">
        <p14:creationId xmlns="" xmlns:p14="http://schemas.microsoft.com/office/powerpoint/2010/main" val="3087654657"/>
      </p:ext>
    </p:extLst>
  </p:cSld>
  <p:clrMapOvr>
    <a:masterClrMapping/>
  </p:clrMapOvr>
  <mc:AlternateContent xmlns:mc="http://schemas.openxmlformats.org/markup-compatibility/2006">
    <mc:Choice xmlns="" xmlns:p14="http://schemas.microsoft.com/office/powerpoint/2010/main" Requires="p14">
      <p:transition spd="slow" p14:dur="4000">
        <p14:vortex dir="d"/>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467544" y="1196752"/>
            <a:ext cx="8229600" cy="4525963"/>
          </a:xfrm>
        </p:spPr>
        <p:txBody>
          <a:bodyPr>
            <a:normAutofit lnSpcReduction="10000"/>
          </a:bodyPr>
          <a:lstStyle/>
          <a:p>
            <a:pPr marL="0" indent="0">
              <a:buNone/>
            </a:pPr>
            <a:r>
              <a:rPr lang="el-GR" dirty="0"/>
              <a:t> 10. Άφθονο νερό </a:t>
            </a:r>
          </a:p>
          <a:p>
            <a:pPr marL="0" indent="0">
              <a:buNone/>
            </a:pPr>
            <a:endParaRPr lang="el-GR" dirty="0" smtClean="0"/>
          </a:p>
          <a:p>
            <a:pPr marL="0" indent="0">
              <a:buNone/>
            </a:pPr>
            <a:r>
              <a:rPr lang="el-GR" dirty="0" smtClean="0"/>
              <a:t>11</a:t>
            </a:r>
            <a:r>
              <a:rPr lang="el-GR" dirty="0"/>
              <a:t>. Να αποφεύγονται τα οινοπνευματώδη ποτά </a:t>
            </a:r>
          </a:p>
          <a:p>
            <a:pPr marL="0" indent="0">
              <a:buNone/>
            </a:pPr>
            <a:endParaRPr lang="el-GR" dirty="0"/>
          </a:p>
          <a:p>
            <a:pPr marL="0" indent="0">
              <a:buNone/>
            </a:pPr>
            <a:r>
              <a:rPr lang="el-GR" dirty="0"/>
              <a:t>12. Να αποφεύγεται η υπερκατανάλωση γλυκών και αναψυκτικών </a:t>
            </a:r>
          </a:p>
          <a:p>
            <a:pPr marL="0" indent="0">
              <a:buNone/>
            </a:pPr>
            <a:endParaRPr lang="el-GR" dirty="0"/>
          </a:p>
          <a:p>
            <a:pPr marL="0" indent="0">
              <a:buNone/>
            </a:pPr>
            <a:r>
              <a:rPr lang="el-GR" dirty="0"/>
              <a:t>13. Να αποφεύγεται το πολύ αλάτι </a:t>
            </a:r>
          </a:p>
          <a:p>
            <a:pPr marL="0" indent="0">
              <a:buNone/>
            </a:pPr>
            <a:endParaRPr lang="el-GR" dirty="0"/>
          </a:p>
          <a:p>
            <a:pPr marL="0" indent="0">
              <a:buNone/>
            </a:pPr>
            <a:r>
              <a:rPr lang="el-GR" dirty="0"/>
              <a:t>14. Άσκηση καθημερινά </a:t>
            </a:r>
          </a:p>
          <a:p>
            <a:pPr marL="0" indent="0">
              <a:buNone/>
            </a:pPr>
            <a:endParaRPr lang="el-GR" dirty="0"/>
          </a:p>
        </p:txBody>
      </p:sp>
    </p:spTree>
    <p:extLst>
      <p:ext uri="{BB962C8B-B14F-4D97-AF65-F5344CB8AC3E}">
        <p14:creationId xmlns="" xmlns:p14="http://schemas.microsoft.com/office/powerpoint/2010/main" val="2129040292"/>
      </p:ext>
    </p:extLst>
  </p:cSld>
  <p:clrMapOvr>
    <a:masterClrMapping/>
  </p:clrMapOvr>
  <mc:AlternateContent xmlns:mc="http://schemas.openxmlformats.org/markup-compatibility/2006">
    <mc:Choice xmlns="" xmlns:p14="http://schemas.microsoft.com/office/powerpoint/2010/main" Requires="p14">
      <p:transition spd="slow" p14:dur="4000">
        <p14:vortex dir="d"/>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7544" y="980728"/>
            <a:ext cx="8229600" cy="1143000"/>
          </a:xfrm>
        </p:spPr>
        <p:txBody>
          <a:bodyPr>
            <a:normAutofit fontScale="90000"/>
          </a:bodyPr>
          <a:lstStyle/>
          <a:p>
            <a:r>
              <a:rPr lang="el-GR" dirty="0" smtClean="0"/>
              <a:t>Μέσα για την διεξαγωγή της έρευνας </a:t>
            </a:r>
            <a:endParaRPr lang="el-GR" dirty="0"/>
          </a:p>
        </p:txBody>
      </p:sp>
      <p:sp>
        <p:nvSpPr>
          <p:cNvPr id="3" name="Θέση περιεχομένου 2"/>
          <p:cNvSpPr>
            <a:spLocks noGrp="1"/>
          </p:cNvSpPr>
          <p:nvPr>
            <p:ph idx="1"/>
          </p:nvPr>
        </p:nvSpPr>
        <p:spPr>
          <a:xfrm>
            <a:off x="467544" y="2060848"/>
            <a:ext cx="8229600" cy="4389120"/>
          </a:xfrm>
        </p:spPr>
        <p:txBody>
          <a:bodyPr>
            <a:normAutofit/>
          </a:bodyPr>
          <a:lstStyle/>
          <a:p>
            <a:pPr marL="0" indent="0">
              <a:buNone/>
            </a:pPr>
            <a:r>
              <a:rPr lang="el-GR" sz="2800" dirty="0" smtClean="0"/>
              <a:t>Για να γίνει η συγκεκριμένη έρευνα καθώς είναι ποσοτική χρειάστηκε η δημιουργία ερωτηματολογίου το οποίο δόθηκε σε περίπου 200 μαθητές της Α’,Β’,Γ’ Γυμνασίου και της Α’ Λυκείου. Παρακάτω απεικονίζονται τα αποτελέσματα του ερωτηματολογίου σε πίτες. </a:t>
            </a:r>
            <a:endParaRPr lang="el-GR" sz="2800" dirty="0"/>
          </a:p>
        </p:txBody>
      </p:sp>
    </p:spTree>
    <p:extLst>
      <p:ext uri="{BB962C8B-B14F-4D97-AF65-F5344CB8AC3E}">
        <p14:creationId xmlns="" xmlns:p14="http://schemas.microsoft.com/office/powerpoint/2010/main" val="33299181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2 - Γράφημα"/>
          <p:cNvGraphicFramePr/>
          <p:nvPr>
            <p:extLst>
              <p:ext uri="{D42A27DB-BD31-4B8C-83A1-F6EECF244321}">
                <p14:modId xmlns="" xmlns:p14="http://schemas.microsoft.com/office/powerpoint/2010/main" val="162093301"/>
              </p:ext>
            </p:extLst>
          </p:nvPr>
        </p:nvGraphicFramePr>
        <p:xfrm>
          <a:off x="357158" y="642918"/>
          <a:ext cx="8429684" cy="5929354"/>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mc:AlternateContent xmlns:mc="http://schemas.openxmlformats.org/markup-compatibility/2006">
    <mc:Choice xmlns="" xmlns:p14="http://schemas.microsoft.com/office/powerpoint/2010/main" Requires="p14">
      <p:transition spd="slow" p14:dur="4000">
        <p14:vortex dir="d"/>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3 - Γράφημα"/>
          <p:cNvGraphicFramePr/>
          <p:nvPr>
            <p:extLst>
              <p:ext uri="{D42A27DB-BD31-4B8C-83A1-F6EECF244321}">
                <p14:modId xmlns="" xmlns:p14="http://schemas.microsoft.com/office/powerpoint/2010/main" val="3729433479"/>
              </p:ext>
            </p:extLst>
          </p:nvPr>
        </p:nvGraphicFramePr>
        <p:xfrm>
          <a:off x="357158" y="1340768"/>
          <a:ext cx="8572560" cy="5231504"/>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mc:AlternateContent xmlns:mc="http://schemas.openxmlformats.org/markup-compatibility/2006">
    <mc:Choice xmlns="" xmlns:p14="http://schemas.microsoft.com/office/powerpoint/2010/main" Requires="p14">
      <p:transition spd="slow" p14:dur="4000">
        <p14:vortex dir="d"/>
      </p:transition>
    </mc:Choice>
    <mc:Fallback>
      <p:transition spd="slow">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Ροή">
  <a:themeElements>
    <a:clrScheme name="Ροή">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Ροή">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Ροή">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129</TotalTime>
  <Words>588</Words>
  <Application>Microsoft Office PowerPoint</Application>
  <PresentationFormat>Προβολή στην οθόνη (4:3)</PresentationFormat>
  <Paragraphs>108</Paragraphs>
  <Slides>41</Slides>
  <Notes>1</Notes>
  <HiddenSlides>0</HiddenSlides>
  <MMClips>0</MMClips>
  <ScaleCrop>false</ScaleCrop>
  <HeadingPairs>
    <vt:vector size="4" baseType="variant">
      <vt:variant>
        <vt:lpstr>Θέμα</vt:lpstr>
      </vt:variant>
      <vt:variant>
        <vt:i4>1</vt:i4>
      </vt:variant>
      <vt:variant>
        <vt:lpstr>Τίτλοι διαφανειών</vt:lpstr>
      </vt:variant>
      <vt:variant>
        <vt:i4>41</vt:i4>
      </vt:variant>
    </vt:vector>
  </HeadingPairs>
  <TitlesOfParts>
    <vt:vector size="42" baseType="lpstr">
      <vt:lpstr>Ροή</vt:lpstr>
      <vt:lpstr>Διατροφικές Συνήθειες των Εφήβων</vt:lpstr>
      <vt:lpstr>Σκοπός της έρευνας</vt:lpstr>
      <vt:lpstr>Η σημασία της σωστής διατροφής στους εφήβους</vt:lpstr>
      <vt:lpstr>Συμβουλές για την εφηβική ηλικία </vt:lpstr>
      <vt:lpstr>Διαφάνεια 5</vt:lpstr>
      <vt:lpstr>Διαφάνεια 6</vt:lpstr>
      <vt:lpstr>Μέσα για την διεξαγωγή της έρευνας </vt:lpstr>
      <vt:lpstr>Διαφάνεια 8</vt:lpstr>
      <vt:lpstr>Διαφάνεια 9</vt:lpstr>
      <vt:lpstr>Διαφάνεια 10</vt:lpstr>
      <vt:lpstr>Διαφάνεια 11</vt:lpstr>
      <vt:lpstr>Διαφάνεια 12</vt:lpstr>
      <vt:lpstr>Διαφάνεια 13</vt:lpstr>
      <vt:lpstr>Διαφάνεια 14</vt:lpstr>
      <vt:lpstr>Διαφάνεια 15</vt:lpstr>
      <vt:lpstr>Διαφάνεια 16</vt:lpstr>
      <vt:lpstr>Διαφάνεια 17</vt:lpstr>
      <vt:lpstr>Διαφάνεια 18</vt:lpstr>
      <vt:lpstr>Διαφάνεια 19</vt:lpstr>
      <vt:lpstr>Διαφάνεια 20</vt:lpstr>
      <vt:lpstr>Διαφάνεια 21</vt:lpstr>
      <vt:lpstr>Διαφάνεια 22</vt:lpstr>
      <vt:lpstr>Διαφάνεια 23</vt:lpstr>
      <vt:lpstr>Διαφάνεια 24</vt:lpstr>
      <vt:lpstr>Διαφάνεια 25</vt:lpstr>
      <vt:lpstr>Διαφάνεια 26</vt:lpstr>
      <vt:lpstr>Διαφάνεια 27</vt:lpstr>
      <vt:lpstr>Διαφάνεια 28</vt:lpstr>
      <vt:lpstr>Διαφάνεια 29</vt:lpstr>
      <vt:lpstr>Διαφάνεια 30</vt:lpstr>
      <vt:lpstr>Διαφάνεια 31</vt:lpstr>
      <vt:lpstr>Διαφάνεια 32</vt:lpstr>
      <vt:lpstr>Διαφάνεια 33</vt:lpstr>
      <vt:lpstr>Διαφάνεια 34</vt:lpstr>
      <vt:lpstr>Διαφάνεια 35</vt:lpstr>
      <vt:lpstr>Διαφάνεια 36</vt:lpstr>
      <vt:lpstr>Γενικά Αποτελέσματα</vt:lpstr>
      <vt:lpstr>Διαφάνεια 38</vt:lpstr>
      <vt:lpstr>Διαφάνεια 39</vt:lpstr>
      <vt:lpstr>Συμπεράσματα</vt:lpstr>
      <vt:lpstr>Διαφάνεια 41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Διατροφικές Συνήθειες των Εφήβων</dc:title>
  <dc:creator>joanna fot</dc:creator>
  <cp:lastModifiedBy>eleni</cp:lastModifiedBy>
  <cp:revision>23</cp:revision>
  <dcterms:created xsi:type="dcterms:W3CDTF">2016-04-03T18:55:23Z</dcterms:created>
  <dcterms:modified xsi:type="dcterms:W3CDTF">2016-05-08T18:53:53Z</dcterms:modified>
</cp:coreProperties>
</file>