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ustom.xml" ContentType="application/vnd.openxmlformats-officedocument.custom-properties+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82975" autoAdjust="0"/>
  </p:normalViewPr>
  <p:slideViewPr>
    <p:cSldViewPr>
      <p:cViewPr varScale="1">
        <p:scale>
          <a:sx n="60" d="100"/>
          <a:sy n="60" d="100"/>
        </p:scale>
        <p:origin x="-7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a:pPr>
            <a:r>
              <a:rPr lang="el-GR"/>
              <a:t>1. Φύλο</a:t>
            </a:r>
          </a:p>
        </c:rich>
      </c:tx>
      <c:layout/>
    </c:title>
    <c:plotArea>
      <c:layout>
        <c:manualLayout>
          <c:layoutTarget val="inner"/>
          <c:xMode val="edge"/>
          <c:yMode val="edge"/>
          <c:x val="0.14345037959633175"/>
          <c:y val="0.11113819275184193"/>
          <c:w val="0.60310182342679519"/>
          <c:h val="0.85944177100042363"/>
        </c:manualLayout>
      </c:layout>
      <c:pieChart>
        <c:varyColors val="1"/>
        <c:ser>
          <c:idx val="0"/>
          <c:order val="0"/>
          <c:tx>
            <c:strRef>
              <c:f>label 0</c:f>
              <c:strCache>
                <c:ptCount val="1"/>
                <c:pt idx="0">
                  <c:v>ΦΥΛΛΟ</c:v>
                </c:pt>
              </c:strCache>
            </c:strRef>
          </c:tx>
          <c:dLbls>
            <c:txPr>
              <a:bodyPr/>
              <a:lstStyle/>
              <a:p>
                <a:pPr>
                  <a:defRPr sz="2400" b="1"/>
                </a:pPr>
                <a:endParaRPr lang="el-GR"/>
              </a:p>
            </c:txPr>
            <c:dLblPos val="bestFit"/>
            <c:showPercent val="1"/>
          </c:dLbls>
          <c:cat>
            <c:strRef>
              <c:f>categories</c:f>
              <c:strCache>
                <c:ptCount val="2"/>
                <c:pt idx="0">
                  <c:v>Αγόρι </c:v>
                </c:pt>
                <c:pt idx="1">
                  <c:v> Κορίτσι </c:v>
                </c:pt>
              </c:strCache>
            </c:strRef>
          </c:cat>
          <c:val>
            <c:numRef>
              <c:f>0</c:f>
              <c:numCache>
                <c:formatCode>General</c:formatCode>
                <c:ptCount val="2"/>
                <c:pt idx="0">
                  <c:v>51</c:v>
                </c:pt>
                <c:pt idx="1">
                  <c:v>49</c:v>
                </c:pt>
              </c:numCache>
            </c:numRef>
          </c:val>
        </c:ser>
        <c:firstSliceAng val="0"/>
      </c:pieChart>
    </c:plotArea>
    <c:legend>
      <c:legendPos val="r"/>
      <c:layout>
        <c:manualLayout>
          <c:xMode val="edge"/>
          <c:yMode val="edge"/>
          <c:x val="0.83807049089261176"/>
          <c:y val="0.49586310577811116"/>
          <c:w val="0.15264669765810018"/>
          <c:h val="0.28841704337923335"/>
        </c:manualLayout>
      </c:layout>
      <c:txPr>
        <a:bodyPr/>
        <a:lstStyle/>
        <a:p>
          <a:pPr>
            <a:defRPr sz="2000" b="1"/>
          </a:pPr>
          <a:endParaRPr lang="el-GR"/>
        </a:p>
      </c:txPr>
    </c:legend>
    <c:plotVisOnly val="1"/>
    <c:dispBlanksAs val="zero"/>
  </c:chart>
  <c:txPr>
    <a:bodyPr/>
    <a:lstStyle/>
    <a:p>
      <a:pPr>
        <a:defRPr sz="1800"/>
      </a:pPr>
      <a:endParaRPr lang="el-GR"/>
    </a:p>
  </c:txPr>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 10. Λόγος αγοράς</a:t>
            </a:r>
          </a:p>
        </c:rich>
      </c:tx>
      <c:layout/>
    </c:title>
    <c:plotArea>
      <c:layout>
        <c:manualLayout>
          <c:layoutTarget val="inner"/>
          <c:xMode val="edge"/>
          <c:yMode val="edge"/>
          <c:x val="1.7195377269024023E-2"/>
          <c:y val="0.13548049435252327"/>
          <c:w val="0.62915518680945881"/>
          <c:h val="0.83188296922583982"/>
        </c:manualLayout>
      </c:layout>
      <c:pieChart>
        <c:varyColors val="1"/>
        <c:ser>
          <c:idx val="0"/>
          <c:order val="0"/>
          <c:tx>
            <c:strRef>
              <c:f>label 0</c:f>
              <c:strCache>
                <c:ptCount val="1"/>
                <c:pt idx="0">
                  <c:v> ΛΟΓΟΣ ΑΓΟΡΑΣ</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Percent val="1"/>
          </c:dLbls>
          <c:cat>
            <c:strRef>
              <c:f>categories</c:f>
              <c:strCache>
                <c:ptCount val="3"/>
                <c:pt idx="0">
                  <c:v> για τις λειτουργίες</c:v>
                </c:pt>
                <c:pt idx="1">
                  <c:v>επειδή όλοι το έχουν</c:v>
                </c:pt>
                <c:pt idx="2">
                  <c:v> άλλο</c:v>
                </c:pt>
              </c:strCache>
            </c:strRef>
          </c:cat>
          <c:val>
            <c:numRef>
              <c:f>0</c:f>
              <c:numCache>
                <c:formatCode>General</c:formatCode>
                <c:ptCount val="3"/>
                <c:pt idx="0">
                  <c:v>0.54</c:v>
                </c:pt>
                <c:pt idx="1">
                  <c:v>0.12000000000000002</c:v>
                </c:pt>
                <c:pt idx="2">
                  <c:v>0.34</c:v>
                </c:pt>
              </c:numCache>
            </c:numRef>
          </c:val>
        </c:ser>
        <c:firstSliceAng val="0"/>
      </c:pieChart>
      <c:spPr>
        <a:noFill/>
        <a:ln>
          <a:noFill/>
        </a:ln>
      </c:spPr>
    </c:plotArea>
    <c:legend>
      <c:legendPos val="r"/>
      <c:layout>
        <c:manualLayout>
          <c:xMode val="edge"/>
          <c:yMode val="edge"/>
          <c:x val="0.65757025954926895"/>
          <c:y val="0.46414886568306324"/>
          <c:w val="0.33346621775337432"/>
          <c:h val="0.34639656454236933"/>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11. Θα μπορούσες να ζήσεις χωρίς κινητό; </a:t>
            </a:r>
          </a:p>
        </c:rich>
      </c:tx>
      <c:layout/>
    </c:title>
    <c:plotArea>
      <c:layout>
        <c:manualLayout>
          <c:layoutTarget val="inner"/>
          <c:xMode val="edge"/>
          <c:yMode val="edge"/>
          <c:x val="6.7264854372556152E-2"/>
          <c:y val="0.16185430281044064"/>
          <c:w val="0.58475309592467128"/>
          <c:h val="0.82241301126512478"/>
        </c:manualLayout>
      </c:layout>
      <c:pieChart>
        <c:varyColors val="1"/>
        <c:ser>
          <c:idx val="0"/>
          <c:order val="0"/>
          <c:tx>
            <c:strRef>
              <c:f>label 0</c:f>
              <c:strCache>
                <c:ptCount val="1"/>
                <c:pt idx="0">
                  <c:v>ΘΑ ΜΠΟΡΟΥΣΕΣ ΝΑ ΖΗΣΕΙΣ ΧΩΡΙΣ ΑΥΤΟ?</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Percent val="1"/>
          </c:dLbls>
          <c:cat>
            <c:strRef>
              <c:f>categories</c:f>
              <c:strCache>
                <c:ptCount val="3"/>
                <c:pt idx="0">
                  <c:v> Με τίποτα</c:v>
                </c:pt>
                <c:pt idx="1">
                  <c:v>Θα μπορούσα </c:v>
                </c:pt>
                <c:pt idx="2">
                  <c:v>Δεν έχω</c:v>
                </c:pt>
              </c:strCache>
            </c:strRef>
          </c:cat>
          <c:val>
            <c:numRef>
              <c:f>0</c:f>
              <c:numCache>
                <c:formatCode>General</c:formatCode>
                <c:ptCount val="3"/>
                <c:pt idx="0">
                  <c:v>0.2900000000000002</c:v>
                </c:pt>
                <c:pt idx="1">
                  <c:v>0.68</c:v>
                </c:pt>
                <c:pt idx="2">
                  <c:v>3.0000000000000002E-2</c:v>
                </c:pt>
              </c:numCache>
            </c:numRef>
          </c:val>
        </c:ser>
        <c:firstSliceAng val="0"/>
      </c:pieChart>
      <c:spPr>
        <a:noFill/>
        <a:ln>
          <a:noFill/>
        </a:ln>
      </c:spPr>
    </c:plotArea>
    <c:legend>
      <c:legendPos val="r"/>
      <c:layout>
        <c:manualLayout>
          <c:xMode val="edge"/>
          <c:yMode val="edge"/>
          <c:x val="0.74446769693067183"/>
          <c:y val="0.5028810855364616"/>
          <c:w val="0.24664347639444931"/>
          <c:h val="0.34038333318020936"/>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 12. Γνώμη γονέων</a:t>
            </a:r>
          </a:p>
        </c:rich>
      </c:tx>
      <c:layout/>
    </c:title>
    <c:plotArea>
      <c:layout/>
      <c:pieChart>
        <c:varyColors val="1"/>
        <c:ser>
          <c:idx val="0"/>
          <c:order val="0"/>
          <c:tx>
            <c:strRef>
              <c:f>label 0</c:f>
              <c:strCache>
                <c:ptCount val="1"/>
                <c:pt idx="0">
                  <c:v> ΓΝΩΜΗ ΓΟΝΕΩΝ</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Val val="1"/>
          </c:dLbls>
          <c:cat>
            <c:strRef>
              <c:f>categories</c:f>
              <c:strCache>
                <c:ptCount val="3"/>
                <c:pt idx="0">
                  <c:v> παραπονιούνται</c:v>
                </c:pt>
                <c:pt idx="1">
                  <c:v>Συμφωνούν</c:v>
                </c:pt>
                <c:pt idx="2">
                  <c:v>Αδιαφορούν </c:v>
                </c:pt>
              </c:strCache>
            </c:strRef>
          </c:cat>
          <c:val>
            <c:numRef>
              <c:f>0</c:f>
              <c:numCache>
                <c:formatCode>General</c:formatCode>
                <c:ptCount val="3"/>
                <c:pt idx="0">
                  <c:v>52</c:v>
                </c:pt>
                <c:pt idx="1">
                  <c:v>33</c:v>
                </c:pt>
                <c:pt idx="2">
                  <c:v>15</c:v>
                </c:pt>
              </c:numCache>
            </c:numRef>
          </c:val>
        </c:ser>
        <c:firstSliceAng val="0"/>
      </c:pieChart>
      <c:spPr>
        <a:noFill/>
        <a:ln>
          <a:noFill/>
        </a:ln>
      </c:spPr>
    </c:plotArea>
    <c:legend>
      <c:legendPos val="r"/>
      <c:layout>
        <c:manualLayout>
          <c:xMode val="edge"/>
          <c:yMode val="edge"/>
          <c:x val="0.70849309435353514"/>
          <c:y val="0.4623384898927515"/>
          <c:w val="0.28250262329485848"/>
          <c:h val="0.38878905815997755"/>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2. Ηλικία</a:t>
            </a:r>
          </a:p>
        </c:rich>
      </c:tx>
      <c:layout/>
    </c:title>
    <c:plotArea>
      <c:layout>
        <c:manualLayout>
          <c:layoutTarget val="inner"/>
          <c:xMode val="edge"/>
          <c:yMode val="edge"/>
          <c:x val="0.13351592615134919"/>
          <c:y val="0.10085917432428364"/>
          <c:w val="0.66521389444396151"/>
          <c:h val="0.87287325831800244"/>
        </c:manualLayout>
      </c:layout>
      <c:pieChart>
        <c:varyColors val="1"/>
        <c:ser>
          <c:idx val="0"/>
          <c:order val="0"/>
          <c:tx>
            <c:strRef>
              <c:f>label 0</c:f>
              <c:strCache>
                <c:ptCount val="1"/>
                <c:pt idx="0">
                  <c:v>ΗΛΙΚΙΑ</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Percent val="1"/>
          </c:dLbls>
          <c:cat>
            <c:strRef>
              <c:f>categories</c:f>
              <c:strCache>
                <c:ptCount val="3"/>
                <c:pt idx="0">
                  <c:v>13</c:v>
                </c:pt>
                <c:pt idx="1">
                  <c:v>14</c:v>
                </c:pt>
                <c:pt idx="2">
                  <c:v>15</c:v>
                </c:pt>
              </c:strCache>
            </c:strRef>
          </c:cat>
          <c:val>
            <c:numRef>
              <c:f>0</c:f>
              <c:numCache>
                <c:formatCode>General</c:formatCode>
                <c:ptCount val="3"/>
                <c:pt idx="0">
                  <c:v>44</c:v>
                </c:pt>
                <c:pt idx="1">
                  <c:v>28</c:v>
                </c:pt>
                <c:pt idx="2">
                  <c:v>28</c:v>
                </c:pt>
              </c:numCache>
            </c:numRef>
          </c:val>
        </c:ser>
        <c:firstSliceAng val="0"/>
      </c:pieChart>
      <c:spPr>
        <a:noFill/>
        <a:ln>
          <a:noFill/>
        </a:ln>
      </c:spPr>
    </c:plotArea>
    <c:legend>
      <c:legendPos val="r"/>
      <c:layout>
        <c:manualLayout>
          <c:xMode val="edge"/>
          <c:yMode val="edge"/>
          <c:x val="0.8767525046131257"/>
          <c:y val="0.46347447434599287"/>
          <c:w val="0.10944434783448782"/>
          <c:h val="0.3750495586075101"/>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3. Τάξη</a:t>
            </a:r>
          </a:p>
        </c:rich>
      </c:tx>
      <c:layout/>
    </c:title>
    <c:plotArea>
      <c:layout>
        <c:manualLayout>
          <c:layoutTarget val="inner"/>
          <c:xMode val="edge"/>
          <c:yMode val="edge"/>
          <c:x val="5.6266001024065558E-2"/>
          <c:y val="0.11512145441078243"/>
          <c:w val="0.63442478431827198"/>
          <c:h val="0.8685815659120818"/>
        </c:manualLayout>
      </c:layout>
      <c:pieChart>
        <c:varyColors val="1"/>
        <c:ser>
          <c:idx val="0"/>
          <c:order val="0"/>
          <c:tx>
            <c:strRef>
              <c:f>label 0</c:f>
              <c:strCache>
                <c:ptCount val="1"/>
                <c:pt idx="0">
                  <c:v> ΤΑΞΗ</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Val val="1"/>
          </c:dLbls>
          <c:cat>
            <c:strRef>
              <c:f>categories</c:f>
              <c:strCache>
                <c:ptCount val="3"/>
                <c:pt idx="0">
                  <c:v> Α γυμνασίου </c:v>
                </c:pt>
                <c:pt idx="1">
                  <c:v>Β γυμνασίου</c:v>
                </c:pt>
                <c:pt idx="2">
                  <c:v>Γ γυμνασίου</c:v>
                </c:pt>
              </c:strCache>
            </c:strRef>
          </c:cat>
          <c:val>
            <c:numRef>
              <c:f>0</c:f>
              <c:numCache>
                <c:formatCode>General</c:formatCode>
                <c:ptCount val="3"/>
                <c:pt idx="0">
                  <c:v>36</c:v>
                </c:pt>
                <c:pt idx="1">
                  <c:v>28</c:v>
                </c:pt>
                <c:pt idx="2">
                  <c:v>36</c:v>
                </c:pt>
              </c:numCache>
            </c:numRef>
          </c:val>
        </c:ser>
        <c:firstSliceAng val="0"/>
      </c:pieChart>
      <c:spPr>
        <a:noFill/>
        <a:ln>
          <a:noFill/>
        </a:ln>
      </c:spPr>
    </c:plotArea>
    <c:legend>
      <c:legendPos val="r"/>
      <c:layout>
        <c:manualLayout>
          <c:xMode val="edge"/>
          <c:yMode val="edge"/>
          <c:x val="0.74849059019022501"/>
          <c:y val="0.46189016526794052"/>
          <c:w val="0.24230731144151718"/>
          <c:h val="0.4165143939844852"/>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4. Είδος κινητού</a:t>
            </a:r>
          </a:p>
        </c:rich>
      </c:tx>
      <c:layout/>
    </c:title>
    <c:plotArea>
      <c:layout>
        <c:manualLayout>
          <c:layoutTarget val="inner"/>
          <c:xMode val="edge"/>
          <c:yMode val="edge"/>
          <c:x val="0.12515324754369186"/>
          <c:y val="0.10827729087831438"/>
          <c:w val="0.65583596595465132"/>
          <c:h val="0.88733244449672888"/>
        </c:manualLayout>
      </c:layout>
      <c:pieChart>
        <c:varyColors val="1"/>
        <c:ser>
          <c:idx val="0"/>
          <c:order val="0"/>
          <c:tx>
            <c:strRef>
              <c:f>label 0</c:f>
              <c:strCache>
                <c:ptCount val="1"/>
                <c:pt idx="0">
                  <c:v>ΕΙΔΟΣ ΚΙΝΗΤΟΥ</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Val val="1"/>
          </c:dLbls>
          <c:cat>
            <c:strRef>
              <c:f>categories</c:f>
              <c:strCache>
                <c:ptCount val="3"/>
                <c:pt idx="0">
                  <c:v> Αφης</c:v>
                </c:pt>
                <c:pt idx="1">
                  <c:v>Κουμπιά </c:v>
                </c:pt>
                <c:pt idx="2">
                  <c:v> Δεν έχω</c:v>
                </c:pt>
              </c:strCache>
            </c:strRef>
          </c:cat>
          <c:val>
            <c:numRef>
              <c:f>0</c:f>
              <c:numCache>
                <c:formatCode>General</c:formatCode>
                <c:ptCount val="3"/>
                <c:pt idx="0">
                  <c:v>96</c:v>
                </c:pt>
                <c:pt idx="1">
                  <c:v>1</c:v>
                </c:pt>
                <c:pt idx="2">
                  <c:v>3</c:v>
                </c:pt>
              </c:numCache>
            </c:numRef>
          </c:val>
        </c:ser>
        <c:firstSliceAng val="0"/>
      </c:pieChart>
      <c:spPr>
        <a:noFill/>
        <a:ln>
          <a:noFill/>
        </a:ln>
      </c:spPr>
    </c:plotArea>
    <c:legend>
      <c:legendPos val="r"/>
      <c:layout>
        <c:manualLayout>
          <c:xMode val="edge"/>
          <c:yMode val="edge"/>
          <c:x val="0.81456926450840039"/>
          <c:y val="0.464675971900401"/>
          <c:w val="0.17622863712334194"/>
          <c:h val="0.31600233550332857"/>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5.  Ώρες χρήσης κινητού</a:t>
            </a:r>
          </a:p>
        </c:rich>
      </c:tx>
      <c:layout/>
    </c:title>
    <c:plotArea>
      <c:layout>
        <c:manualLayout>
          <c:layoutTarget val="inner"/>
          <c:xMode val="edge"/>
          <c:yMode val="edge"/>
          <c:x val="9.5152161105225938E-2"/>
          <c:y val="0.13110274559012872"/>
          <c:w val="0.63439749836725157"/>
          <c:h val="0.86243194844747695"/>
        </c:manualLayout>
      </c:layout>
      <c:pieChart>
        <c:varyColors val="1"/>
        <c:ser>
          <c:idx val="0"/>
          <c:order val="0"/>
          <c:tx>
            <c:strRef>
              <c:f>label 0</c:f>
              <c:strCache>
                <c:ptCount val="1"/>
                <c:pt idx="0">
                  <c:v>ΩΡΕΣ ΧΡΗΣΗΣ ΚΙΝΗΤΟΥ</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Percent val="1"/>
          </c:dLbls>
          <c:cat>
            <c:strRef>
              <c:f>categories</c:f>
              <c:strCache>
                <c:ptCount val="3"/>
                <c:pt idx="0">
                  <c:v> 3-5 ώρες </c:v>
                </c:pt>
                <c:pt idx="1">
                  <c:v> 10 ώρες</c:v>
                </c:pt>
                <c:pt idx="2">
                  <c:v>20+ ώρες</c:v>
                </c:pt>
              </c:strCache>
            </c:strRef>
          </c:cat>
          <c:val>
            <c:numRef>
              <c:f>0</c:f>
              <c:numCache>
                <c:formatCode>General</c:formatCode>
                <c:ptCount val="3"/>
                <c:pt idx="0">
                  <c:v>0.65000000000000058</c:v>
                </c:pt>
                <c:pt idx="1">
                  <c:v>0.25</c:v>
                </c:pt>
                <c:pt idx="2">
                  <c:v>9.0000000000000024E-2</c:v>
                </c:pt>
              </c:numCache>
            </c:numRef>
          </c:val>
        </c:ser>
        <c:firstSliceAng val="0"/>
      </c:pieChart>
      <c:spPr>
        <a:noFill/>
        <a:ln>
          <a:noFill/>
        </a:ln>
      </c:spPr>
    </c:plotArea>
    <c:legend>
      <c:legendPos val="r"/>
      <c:layout>
        <c:manualLayout>
          <c:xMode val="edge"/>
          <c:yMode val="edge"/>
          <c:x val="0.7728048155805437"/>
          <c:y val="0.47063865524250215"/>
          <c:w val="0.18445647442179555"/>
          <c:h val="0.37011368612303852"/>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6. Λόγοι χρήσης</a:t>
            </a:r>
          </a:p>
        </c:rich>
      </c:tx>
      <c:layout/>
    </c:title>
    <c:plotArea>
      <c:layout>
        <c:manualLayout>
          <c:layoutTarget val="inner"/>
          <c:xMode val="edge"/>
          <c:yMode val="edge"/>
          <c:x val="3.401990952792866E-2"/>
          <c:y val="0.13386625875582922"/>
          <c:w val="0.61954248736747075"/>
          <c:h val="0.84028104560916739"/>
        </c:manualLayout>
      </c:layout>
      <c:pieChart>
        <c:varyColors val="1"/>
        <c:ser>
          <c:idx val="0"/>
          <c:order val="0"/>
          <c:tx>
            <c:strRef>
              <c:f>label 0</c:f>
              <c:strCache>
                <c:ptCount val="1"/>
                <c:pt idx="0">
                  <c:v>ΛΟΓΟΙ ΧΡΗΣΗΣ</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Percent val="1"/>
          </c:dLbls>
          <c:cat>
            <c:strRef>
              <c:f>categories</c:f>
              <c:strCache>
                <c:ptCount val="3"/>
                <c:pt idx="0">
                  <c:v>Για επικοινωνία</c:v>
                </c:pt>
                <c:pt idx="1">
                  <c:v>Για τα social media</c:v>
                </c:pt>
                <c:pt idx="2">
                  <c:v> Για παιχνίδια</c:v>
                </c:pt>
              </c:strCache>
            </c:strRef>
          </c:cat>
          <c:val>
            <c:numRef>
              <c:f>0</c:f>
              <c:numCache>
                <c:formatCode>General</c:formatCode>
                <c:ptCount val="3"/>
                <c:pt idx="0">
                  <c:v>0.45</c:v>
                </c:pt>
                <c:pt idx="1">
                  <c:v>0.3500000000000002</c:v>
                </c:pt>
                <c:pt idx="2">
                  <c:v>0.2</c:v>
                </c:pt>
              </c:numCache>
            </c:numRef>
          </c:val>
        </c:ser>
        <c:firstSliceAng val="0"/>
      </c:pieChart>
      <c:spPr>
        <a:noFill/>
        <a:ln>
          <a:noFill/>
        </a:ln>
      </c:spPr>
    </c:plotArea>
    <c:legend>
      <c:legendPos val="r"/>
      <c:layout>
        <c:manualLayout>
          <c:xMode val="edge"/>
          <c:yMode val="edge"/>
          <c:x val="0.68007853675368823"/>
          <c:y val="0.46305626682087281"/>
          <c:w val="0.31091679783698967"/>
          <c:h val="0.36102433104375004"/>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2800" b="1" strike="noStrike" spc="-1">
                <a:solidFill>
                  <a:srgbClr val="000000"/>
                </a:solidFill>
                <a:uFill>
                  <a:solidFill>
                    <a:srgbClr val="FFFFFF"/>
                  </a:solidFill>
                </a:uFill>
                <a:latin typeface="Calibri"/>
              </a:defRPr>
            </a:pPr>
            <a:r>
              <a:rPr sz="2800" b="1" strike="noStrike" spc="-1">
                <a:solidFill>
                  <a:srgbClr val="000000"/>
                </a:solidFill>
                <a:uFill>
                  <a:solidFill>
                    <a:srgbClr val="FFFFFF"/>
                  </a:solidFill>
                </a:uFill>
                <a:latin typeface="Calibri"/>
              </a:rPr>
              <a:t>7. Είναι απαραίτητο να έχει ένας έφηβος κινητό;</a:t>
            </a:r>
          </a:p>
        </c:rich>
      </c:tx>
      <c:layout>
        <c:manualLayout>
          <c:xMode val="edge"/>
          <c:yMode val="edge"/>
          <c:x val="0.163056018459172"/>
          <c:y val="1.2677062254493499E-2"/>
        </c:manualLayout>
      </c:layout>
    </c:title>
    <c:plotArea>
      <c:layout>
        <c:manualLayout>
          <c:layoutTarget val="inner"/>
          <c:xMode val="edge"/>
          <c:yMode val="edge"/>
          <c:x val="5.8826331808751915E-2"/>
          <c:y val="0.18228052918650947"/>
          <c:w val="0.58901395037321291"/>
          <c:h val="0.80318198930421636"/>
        </c:manualLayout>
      </c:layout>
      <c:pieChart>
        <c:varyColors val="1"/>
        <c:ser>
          <c:idx val="0"/>
          <c:order val="0"/>
          <c:tx>
            <c:strRef>
              <c:f>label 0</c:f>
              <c:strCache>
                <c:ptCount val="1"/>
                <c:pt idx="0">
                  <c:v>ΕΙΝΑΙ ΑΠΑΡΑΙΤΗΤΟ ΝΑ ΕΧΕΙ ΕΝΑΣ ΕΦΗΒΟΣ ΚΙΝΗΤΟ?</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Percent val="1"/>
          </c:dLbls>
          <c:cat>
            <c:strRef>
              <c:f>categories</c:f>
              <c:strCache>
                <c:ptCount val="3"/>
                <c:pt idx="0">
                  <c:v> Ναι για πολλούς λόγους</c:v>
                </c:pt>
                <c:pt idx="1">
                  <c:v>Ανάλογα το άτομο</c:v>
                </c:pt>
                <c:pt idx="2">
                  <c:v>Όχι </c:v>
                </c:pt>
              </c:strCache>
            </c:strRef>
          </c:cat>
          <c:val>
            <c:numRef>
              <c:f>0</c:f>
              <c:numCache>
                <c:formatCode>General</c:formatCode>
                <c:ptCount val="3"/>
                <c:pt idx="0">
                  <c:v>0.60000000000000042</c:v>
                </c:pt>
                <c:pt idx="1">
                  <c:v>0.28000000000000008</c:v>
                </c:pt>
                <c:pt idx="2">
                  <c:v>0.12000000000000002</c:v>
                </c:pt>
              </c:numCache>
            </c:numRef>
          </c:val>
        </c:ser>
        <c:firstSliceAng val="0"/>
      </c:pieChart>
      <c:spPr>
        <a:noFill/>
        <a:ln>
          <a:noFill/>
        </a:ln>
      </c:spPr>
    </c:plotArea>
    <c:legend>
      <c:legendPos val="r"/>
      <c:layout>
        <c:manualLayout>
          <c:xMode val="edge"/>
          <c:yMode val="edge"/>
          <c:x val="0.6978125227310279"/>
          <c:y val="0.39599671825267563"/>
          <c:w val="0.29333326981233498"/>
          <c:h val="0.48642460664030962"/>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2800" b="1" strike="noStrike" spc="-1">
                <a:solidFill>
                  <a:srgbClr val="000000"/>
                </a:solidFill>
                <a:uFill>
                  <a:solidFill>
                    <a:srgbClr val="FFFFFF"/>
                  </a:solidFill>
                </a:uFill>
                <a:latin typeface="Calibri"/>
              </a:defRPr>
            </a:pPr>
            <a:r>
              <a:rPr sz="2800" b="1" strike="noStrike" spc="-1">
                <a:solidFill>
                  <a:srgbClr val="000000"/>
                </a:solidFill>
                <a:uFill>
                  <a:solidFill>
                    <a:srgbClr val="FFFFFF"/>
                  </a:solidFill>
                </a:uFill>
                <a:latin typeface="Calibri"/>
              </a:rPr>
              <a:t>8. Παίρνεις το κινητό μαζί σου όπου κι αν πας;</a:t>
            </a:r>
          </a:p>
        </c:rich>
      </c:tx>
      <c:layout/>
    </c:title>
    <c:plotArea>
      <c:layout>
        <c:manualLayout>
          <c:layoutTarget val="inner"/>
          <c:xMode val="edge"/>
          <c:yMode val="edge"/>
          <c:x val="5.0403177081880968E-2"/>
          <c:y val="0.17893989164177873"/>
          <c:w val="0.58891739401206489"/>
          <c:h val="0.79404418298327262"/>
        </c:manualLayout>
      </c:layout>
      <c:pieChart>
        <c:varyColors val="1"/>
        <c:ser>
          <c:idx val="0"/>
          <c:order val="0"/>
          <c:tx>
            <c:strRef>
              <c:f>label 0</c:f>
              <c:strCache>
                <c:ptCount val="1"/>
                <c:pt idx="0">
                  <c:v>ΠΑΙΡΝΕΙΣ ΤΟ ΚΙΝΗΤΟ ΣΟΥ ΜΑΖΙ ΟΠΟΥ ΚΑΙ ΝΑ ΠΑΣ?</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Percent val="1"/>
          </c:dLbls>
          <c:cat>
            <c:strRef>
              <c:f>categories</c:f>
              <c:strCache>
                <c:ptCount val="3"/>
                <c:pt idx="0">
                  <c:v>Πάντα</c:v>
                </c:pt>
                <c:pt idx="1">
                  <c:v>Οχι στο σχολείο αλλά οπουδήποτε αλλού </c:v>
                </c:pt>
                <c:pt idx="2">
                  <c:v> Άλλο </c:v>
                </c:pt>
              </c:strCache>
            </c:strRef>
          </c:cat>
          <c:val>
            <c:numRef>
              <c:f>0</c:f>
              <c:numCache>
                <c:formatCode>General</c:formatCode>
                <c:ptCount val="3"/>
                <c:pt idx="0">
                  <c:v>0.47000000000000008</c:v>
                </c:pt>
                <c:pt idx="1">
                  <c:v>0.49000000000000021</c:v>
                </c:pt>
                <c:pt idx="2">
                  <c:v>4.0000000000000022E-2</c:v>
                </c:pt>
              </c:numCache>
            </c:numRef>
          </c:val>
        </c:ser>
        <c:firstSliceAng val="0"/>
      </c:pieChart>
      <c:spPr>
        <a:noFill/>
        <a:ln>
          <a:noFill/>
        </a:ln>
      </c:spPr>
    </c:plotArea>
    <c:legend>
      <c:legendPos val="r"/>
      <c:layout>
        <c:manualLayout>
          <c:xMode val="edge"/>
          <c:yMode val="edge"/>
          <c:x val="0.66316297649256861"/>
          <c:y val="0.35900522490659964"/>
          <c:w val="0.32355657957112188"/>
          <c:h val="0.52344424614837048"/>
        </c:manualLayout>
      </c:layout>
      <c:spPr>
        <a:noFill/>
        <a:ln>
          <a:noFill/>
        </a:ln>
      </c:spPr>
      <c:txPr>
        <a:bodyPr/>
        <a:lstStyle/>
        <a:p>
          <a:pPr>
            <a:defRPr lang="en-US" sz="2000" b="1"/>
          </a:pPr>
          <a:endParaRPr lang="el-GR"/>
        </a:p>
      </c:txPr>
    </c:legend>
    <c:plotVisOnly val="1"/>
    <c:dispBlanksAs val="zero"/>
  </c:chart>
  <c:spPr>
    <a:noFill/>
    <a:ln>
      <a:noFill/>
    </a:ln>
  </c:spPr>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l-GR"/>
  <c:chart>
    <c:title>
      <c:tx>
        <c:rich>
          <a:bodyPr rot="0"/>
          <a:lstStyle/>
          <a:p>
            <a:pPr>
              <a:defRPr lang="en-US" sz="3200" b="1" strike="noStrike" spc="-1">
                <a:solidFill>
                  <a:srgbClr val="000000"/>
                </a:solidFill>
                <a:uFill>
                  <a:solidFill>
                    <a:srgbClr val="FFFFFF"/>
                  </a:solidFill>
                </a:uFill>
                <a:latin typeface="Calibri"/>
              </a:defRPr>
            </a:pPr>
            <a:r>
              <a:rPr sz="3200" b="1" strike="noStrike" spc="-1">
                <a:solidFill>
                  <a:srgbClr val="000000"/>
                </a:solidFill>
                <a:uFill>
                  <a:solidFill>
                    <a:srgbClr val="FFFFFF"/>
                  </a:solidFill>
                </a:uFill>
                <a:latin typeface="Calibri"/>
              </a:rPr>
              <a:t>9. Κόστος</a:t>
            </a:r>
          </a:p>
        </c:rich>
      </c:tx>
      <c:layout/>
    </c:title>
    <c:plotArea>
      <c:layout>
        <c:manualLayout>
          <c:layoutTarget val="inner"/>
          <c:xMode val="edge"/>
          <c:yMode val="edge"/>
          <c:x val="2.5504868651455653E-2"/>
          <c:y val="0.13183076487128625"/>
          <c:w val="0.63762665681071284"/>
          <c:h val="0.8681692351287138"/>
        </c:manualLayout>
      </c:layout>
      <c:pieChart>
        <c:varyColors val="1"/>
        <c:ser>
          <c:idx val="0"/>
          <c:order val="0"/>
          <c:tx>
            <c:strRef>
              <c:f>label 0</c:f>
              <c:strCache>
                <c:ptCount val="1"/>
                <c:pt idx="0">
                  <c:v> ΚΟΣΤΟΣ</c:v>
                </c:pt>
              </c:strCache>
            </c:strRef>
          </c:tx>
          <c:spPr>
            <a:solidFill>
              <a:srgbClr val="4F81BD"/>
            </a:solidFill>
            <a:ln>
              <a:noFill/>
            </a:ln>
          </c:spPr>
          <c:dPt>
            <c:idx val="1"/>
            <c:spPr>
              <a:solidFill>
                <a:srgbClr val="C0504D"/>
              </a:solidFill>
              <a:ln>
                <a:noFill/>
              </a:ln>
            </c:spPr>
          </c:dPt>
          <c:dPt>
            <c:idx val="2"/>
            <c:spPr>
              <a:solidFill>
                <a:srgbClr val="9BBB59"/>
              </a:solidFill>
              <a:ln>
                <a:noFill/>
              </a:ln>
            </c:spPr>
          </c:dPt>
          <c:dLbls>
            <c:txPr>
              <a:bodyPr/>
              <a:lstStyle/>
              <a:p>
                <a:pPr>
                  <a:defRPr lang="en-US" sz="2400" b="1"/>
                </a:pPr>
                <a:endParaRPr lang="el-GR"/>
              </a:p>
            </c:txPr>
            <c:dLblPos val="bestFit"/>
            <c:showPercent val="1"/>
          </c:dLbls>
          <c:cat>
            <c:strRef>
              <c:f>categories</c:f>
              <c:strCache>
                <c:ptCount val="3"/>
                <c:pt idx="0">
                  <c:v> κάτω απο 100 ευρώ</c:v>
                </c:pt>
                <c:pt idx="1">
                  <c:v> 100+ ευρώ </c:v>
                </c:pt>
                <c:pt idx="2">
                  <c:v> 150+ </c:v>
                </c:pt>
              </c:strCache>
            </c:strRef>
          </c:cat>
          <c:val>
            <c:numRef>
              <c:f>0</c:f>
              <c:numCache>
                <c:formatCode>General</c:formatCode>
                <c:ptCount val="3"/>
                <c:pt idx="0">
                  <c:v>0.2100000000000001</c:v>
                </c:pt>
                <c:pt idx="1">
                  <c:v>0.4</c:v>
                </c:pt>
                <c:pt idx="2">
                  <c:v>0.39000000000000024</c:v>
                </c:pt>
              </c:numCache>
            </c:numRef>
          </c:val>
        </c:ser>
        <c:firstSliceAng val="0"/>
      </c:pieChart>
      <c:spPr>
        <a:noFill/>
        <a:ln>
          <a:noFill/>
        </a:ln>
      </c:spPr>
    </c:plotArea>
    <c:legend>
      <c:legendPos val="r"/>
      <c:layout>
        <c:manualLayout>
          <c:xMode val="edge"/>
          <c:yMode val="edge"/>
          <c:x val="0.70506951905877846"/>
          <c:y val="0.37756552367006924"/>
          <c:w val="0.28596695824386487"/>
          <c:h val="0.4465150741945535"/>
        </c:manualLayout>
      </c:layout>
      <c:spPr>
        <a:noFill/>
        <a:ln>
          <a:noFill/>
        </a:ln>
      </c:spPr>
      <c:txPr>
        <a:bodyPr/>
        <a:lstStyle/>
        <a:p>
          <a:pPr>
            <a:defRPr lang="en-US" sz="2000" b="1"/>
          </a:pPr>
          <a:endParaRPr lang="el-GR"/>
        </a:p>
      </c:txPr>
    </c:legend>
    <c:plotVisOnly val="1"/>
    <c:dispBlanksAs val="zero"/>
  </c:chart>
  <c:spPr>
    <a:noFill/>
    <a:ln>
      <a:noFill/>
    </a:ln>
  </c:spPr>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4674240" y="368208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457200" y="368208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35" name="PlaceHolder 2"/>
          <p:cNvSpPr>
            <a:spLocks noGrp="1"/>
          </p:cNvSpPr>
          <p:nvPr>
            <p:ph type="body"/>
          </p:nvPr>
        </p:nvSpPr>
        <p:spPr>
          <a:xfrm>
            <a:off x="457200" y="1604520"/>
            <a:ext cx="8229240" cy="397728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457200" y="1604520"/>
            <a:ext cx="8229240" cy="397728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pic>
        <p:nvPicPr>
          <p:cNvPr id="37" name="36 - Εικόνα"/>
          <p:cNvPicPr/>
          <p:nvPr/>
        </p:nvPicPr>
        <p:blipFill>
          <a:blip r:embed="rId2"/>
          <a:stretch/>
        </p:blipFill>
        <p:spPr>
          <a:xfrm>
            <a:off x="2079000" y="1604520"/>
            <a:ext cx="4984920" cy="3977280"/>
          </a:xfrm>
          <a:prstGeom prst="rect">
            <a:avLst/>
          </a:prstGeom>
          <a:ln>
            <a:noFill/>
          </a:ln>
        </p:spPr>
      </p:pic>
      <p:pic>
        <p:nvPicPr>
          <p:cNvPr id="38" name="37 - Εικόνα"/>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6"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l-G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8" name="PlaceHolder 2"/>
          <p:cNvSpPr>
            <a:spLocks noGrp="1"/>
          </p:cNvSpPr>
          <p:nvPr>
            <p:ph type="body"/>
          </p:nvPr>
        </p:nvSpPr>
        <p:spPr>
          <a:xfrm>
            <a:off x="457200" y="1604520"/>
            <a:ext cx="8229240" cy="397728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10" name="PlaceHolder 2"/>
          <p:cNvSpPr>
            <a:spLocks noGrp="1"/>
          </p:cNvSpPr>
          <p:nvPr>
            <p:ph type="body"/>
          </p:nvPr>
        </p:nvSpPr>
        <p:spPr>
          <a:xfrm>
            <a:off x="457200" y="1604520"/>
            <a:ext cx="4015800" cy="397728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4674240" y="1604520"/>
            <a:ext cx="4015800" cy="397728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l-G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457200" y="368208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4674240" y="1604520"/>
            <a:ext cx="4015800" cy="397728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457200" y="1604520"/>
            <a:ext cx="4015800" cy="397728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lstStyle/>
          <a:p>
            <a:endParaRPr lang="el-GR" sz="18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lstStyle/>
          <a:p>
            <a:endParaRPr lang="el-GR" sz="32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r="-100000" b="-100000"/>
        </a:gradFill>
        <a:effectLst/>
      </p:bgPr>
    </p:bg>
    <p:spTree>
      <p:nvGrpSpPr>
        <p:cNvPr id="1" name=""/>
        <p:cNvGrpSpPr/>
        <p:nvPr/>
      </p:nvGrpSpPr>
      <p:grpSpPr>
        <a:xfrm>
          <a:off x="0" y="0"/>
          <a:ext cx="0" cy="0"/>
          <a:chOff x="0" y="0"/>
          <a:chExt cx="0" cy="0"/>
        </a:xfrm>
      </p:grpSpPr>
      <p:sp>
        <p:nvSpPr>
          <p:cNvPr id="5" name="PlaceHolder 1"/>
          <p:cNvSpPr>
            <a:spLocks noGrp="1"/>
          </p:cNvSpPr>
          <p:nvPr>
            <p:ph type="dt"/>
          </p:nvPr>
        </p:nvSpPr>
        <p:spPr>
          <a:xfrm>
            <a:off x="457200" y="6356520"/>
            <a:ext cx="2133360" cy="364680"/>
          </a:xfrm>
          <a:prstGeom prst="rect">
            <a:avLst/>
          </a:prstGeom>
        </p:spPr>
        <p:txBody>
          <a:bodyPr anchor="ctr"/>
          <a:lstStyle/>
          <a:p>
            <a:pPr>
              <a:lnSpc>
                <a:spcPct val="100000"/>
              </a:lnSpc>
            </a:pPr>
            <a:r>
              <a:rPr lang="el-GR" sz="1200" b="0" strike="noStrike" spc="-1">
                <a:solidFill>
                  <a:srgbClr val="8B8B8B"/>
                </a:solidFill>
                <a:uFill>
                  <a:solidFill>
                    <a:srgbClr val="FFFFFF"/>
                  </a:solidFill>
                </a:uFill>
                <a:latin typeface="Calibri"/>
              </a:rPr>
              <a:t>5/4/2016</a:t>
            </a:r>
            <a:endParaRPr lang="el-GR" sz="1400" b="0" strike="noStrike" spc="-1">
              <a:solidFill>
                <a:srgbClr val="000000"/>
              </a:solidFill>
              <a:uFill>
                <a:solidFill>
                  <a:srgbClr val="FFFFFF"/>
                </a:solidFill>
              </a:uFill>
              <a:latin typeface="Times New Roman"/>
            </a:endParaRPr>
          </a:p>
        </p:txBody>
      </p:sp>
      <p:sp>
        <p:nvSpPr>
          <p:cNvPr id="6" name="PlaceHolder 2"/>
          <p:cNvSpPr>
            <a:spLocks noGrp="1"/>
          </p:cNvSpPr>
          <p:nvPr>
            <p:ph type="ftr"/>
          </p:nvPr>
        </p:nvSpPr>
        <p:spPr>
          <a:xfrm>
            <a:off x="3124080" y="6356520"/>
            <a:ext cx="2895120" cy="364680"/>
          </a:xfrm>
          <a:prstGeom prst="rect">
            <a:avLst/>
          </a:prstGeom>
        </p:spPr>
        <p:txBody>
          <a:bodyPr anchor="ctr"/>
          <a:lstStyle/>
          <a:p>
            <a:endParaRPr lang="el-GR" sz="2400" b="0" strike="noStrike" spc="-1">
              <a:solidFill>
                <a:srgbClr val="000000"/>
              </a:solidFill>
              <a:uFill>
                <a:solidFill>
                  <a:srgbClr val="FFFFFF"/>
                </a:solidFill>
              </a:uFill>
              <a:latin typeface="Times New Roman"/>
            </a:endParaRPr>
          </a:p>
        </p:txBody>
      </p:sp>
      <p:sp>
        <p:nvSpPr>
          <p:cNvPr id="2" name="PlaceHolder 3"/>
          <p:cNvSpPr>
            <a:spLocks noGrp="1"/>
          </p:cNvSpPr>
          <p:nvPr>
            <p:ph type="sldNum"/>
          </p:nvPr>
        </p:nvSpPr>
        <p:spPr>
          <a:xfrm>
            <a:off x="6553080" y="6356520"/>
            <a:ext cx="2133360" cy="364680"/>
          </a:xfrm>
          <a:prstGeom prst="rect">
            <a:avLst/>
          </a:prstGeom>
        </p:spPr>
        <p:txBody>
          <a:bodyPr anchor="ctr"/>
          <a:lstStyle/>
          <a:p>
            <a:pPr algn="r">
              <a:lnSpc>
                <a:spcPct val="100000"/>
              </a:lnSpc>
            </a:pPr>
            <a:fld id="{832997F9-E90F-488D-995B-79592C4B832E}" type="slidenum">
              <a:rPr lang="el-GR" sz="1200" b="0" strike="noStrike" spc="-1">
                <a:solidFill>
                  <a:srgbClr val="8B8B8B"/>
                </a:solidFill>
                <a:uFill>
                  <a:solidFill>
                    <a:srgbClr val="FFFFFF"/>
                  </a:solidFill>
                </a:uFill>
                <a:latin typeface="Calibri"/>
              </a:rPr>
              <a:pPr algn="r">
                <a:lnSpc>
                  <a:spcPct val="100000"/>
                </a:lnSpc>
              </a:pPr>
              <a:t>‹#›</a:t>
            </a:fld>
            <a:endParaRPr lang="el-GR" sz="1400" b="0" strike="noStrike" spc="-1">
              <a:solidFill>
                <a:srgbClr val="000000"/>
              </a:solidFill>
              <a:uFill>
                <a:solidFill>
                  <a:srgbClr val="FFFFFF"/>
                </a:solidFill>
              </a:uFill>
              <a:latin typeface="Times New Roman"/>
            </a:endParaRPr>
          </a:p>
        </p:txBody>
      </p:sp>
      <p:sp>
        <p:nvSpPr>
          <p:cNvPr id="3" name="PlaceHolder 4"/>
          <p:cNvSpPr>
            <a:spLocks noGrp="1"/>
          </p:cNvSpPr>
          <p:nvPr>
            <p:ph type="title"/>
          </p:nvPr>
        </p:nvSpPr>
        <p:spPr>
          <a:xfrm>
            <a:off x="457200" y="273600"/>
            <a:ext cx="8229240" cy="1144800"/>
          </a:xfrm>
          <a:prstGeom prst="rect">
            <a:avLst/>
          </a:prstGeom>
        </p:spPr>
        <p:txBody>
          <a:bodyPr lIns="0" tIns="0" rIns="0" bIns="0" anchor="ctr"/>
          <a:lstStyle/>
          <a:p>
            <a:r>
              <a:rPr lang="el-GR" sz="1800" b="0" strike="noStrike" spc="-1">
                <a:solidFill>
                  <a:srgbClr val="000000"/>
                </a:solidFill>
                <a:uFill>
                  <a:solidFill>
                    <a:srgbClr val="FFFFFF"/>
                  </a:solidFill>
                </a:uFill>
                <a:latin typeface="Calibri"/>
              </a:rPr>
              <a:t>Πατήστε για επεξεργασία της μορφής κειμένου του τίτλου</a:t>
            </a:r>
          </a:p>
        </p:txBody>
      </p:sp>
      <p:sp>
        <p:nvSpPr>
          <p:cNvPr id="4" name="PlaceHolder 5"/>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l-GR" sz="3200" b="0" strike="noStrike" spc="-1">
                <a:solidFill>
                  <a:srgbClr val="000000"/>
                </a:solidFill>
                <a:uFill>
                  <a:solidFill>
                    <a:srgbClr val="FFFFFF"/>
                  </a:solidFill>
                </a:uFill>
                <a:latin typeface="Calibri"/>
              </a:rPr>
              <a:t>Πατήστε για επεξεργασία της μορφής κειμένου διάρθρωσης</a:t>
            </a:r>
          </a:p>
          <a:p>
            <a:pPr marL="864000" lvl="1" indent="-324000">
              <a:buClr>
                <a:srgbClr val="000000"/>
              </a:buClr>
              <a:buSzPct val="75000"/>
              <a:buFont typeface="Symbol" charset="2"/>
              <a:buChar char=""/>
            </a:pPr>
            <a:r>
              <a:rPr lang="el-GR" sz="2400" b="0" strike="noStrike" spc="-1">
                <a:solidFill>
                  <a:srgbClr val="000000"/>
                </a:solidFill>
                <a:uFill>
                  <a:solidFill>
                    <a:srgbClr val="FFFFFF"/>
                  </a:solidFill>
                </a:uFill>
                <a:latin typeface="Calibri"/>
              </a:rPr>
              <a:t>Δεύτερο επίπεδο διάρθρωσης</a:t>
            </a:r>
          </a:p>
          <a:p>
            <a:pPr marL="1296000" lvl="2" indent="-288000">
              <a:buClr>
                <a:srgbClr val="000000"/>
              </a:buClr>
              <a:buSzPct val="45000"/>
              <a:buFont typeface="Wingdings" charset="2"/>
              <a:buChar char=""/>
            </a:pPr>
            <a:r>
              <a:rPr lang="el-GR" sz="2000" b="0" strike="noStrike" spc="-1">
                <a:solidFill>
                  <a:srgbClr val="000000"/>
                </a:solidFill>
                <a:uFill>
                  <a:solidFill>
                    <a:srgbClr val="FFFFFF"/>
                  </a:solidFill>
                </a:uFill>
                <a:latin typeface="Calibri"/>
              </a:rPr>
              <a:t>Τρίτο επίπεδο διάρθρωσης</a:t>
            </a:r>
          </a:p>
          <a:p>
            <a:pPr marL="1728000" lvl="3" indent="-216000">
              <a:buClr>
                <a:srgbClr val="000000"/>
              </a:buClr>
              <a:buSzPct val="75000"/>
              <a:buFont typeface="Symbol" charset="2"/>
              <a:buChar char=""/>
            </a:pPr>
            <a:r>
              <a:rPr lang="el-GR" sz="2000" b="0" strike="noStrike" spc="-1">
                <a:solidFill>
                  <a:srgbClr val="000000"/>
                </a:solidFill>
                <a:uFill>
                  <a:solidFill>
                    <a:srgbClr val="FFFFFF"/>
                  </a:solidFill>
                </a:uFill>
                <a:latin typeface="Calibri"/>
              </a:rPr>
              <a:t>Τέταρτο επίπεδο διάρθρωσης</a:t>
            </a:r>
          </a:p>
          <a:p>
            <a:pPr marL="2160000" lvl="4" indent="-216000">
              <a:buClr>
                <a:srgbClr val="000000"/>
              </a:buClr>
              <a:buSzPct val="45000"/>
              <a:buFont typeface="Wingdings" charset="2"/>
              <a:buChar char=""/>
            </a:pPr>
            <a:r>
              <a:rPr lang="el-GR" sz="2000" b="0" strike="noStrike" spc="-1">
                <a:solidFill>
                  <a:srgbClr val="000000"/>
                </a:solidFill>
                <a:uFill>
                  <a:solidFill>
                    <a:srgbClr val="FFFFFF"/>
                  </a:solidFill>
                </a:uFill>
                <a:latin typeface="Calibri"/>
              </a:rPr>
              <a:t>Πέμπτο επίπεδο διάρθρωσης</a:t>
            </a:r>
          </a:p>
          <a:p>
            <a:pPr marL="2592000" lvl="5" indent="-216000">
              <a:buClr>
                <a:srgbClr val="000000"/>
              </a:buClr>
              <a:buSzPct val="45000"/>
              <a:buFont typeface="Wingdings" charset="2"/>
              <a:buChar char=""/>
            </a:pPr>
            <a:r>
              <a:rPr lang="el-GR" sz="2000" b="0" strike="noStrike" spc="-1">
                <a:solidFill>
                  <a:srgbClr val="000000"/>
                </a:solidFill>
                <a:uFill>
                  <a:solidFill>
                    <a:srgbClr val="FFFFFF"/>
                  </a:solidFill>
                </a:uFill>
                <a:latin typeface="Calibri"/>
              </a:rPr>
              <a:t>Έκτο επίπεδο διάρθρωσης</a:t>
            </a:r>
          </a:p>
          <a:p>
            <a:pPr marL="3024000" lvl="6" indent="-216000">
              <a:buClr>
                <a:srgbClr val="000000"/>
              </a:buClr>
              <a:buSzPct val="45000"/>
              <a:buFont typeface="Wingdings" charset="2"/>
              <a:buChar char=""/>
            </a:pPr>
            <a:r>
              <a:rPr lang="el-GR" sz="2000" b="0" strike="noStrike" spc="-1">
                <a:solidFill>
                  <a:srgbClr val="000000"/>
                </a:solidFill>
                <a:uFill>
                  <a:solidFill>
                    <a:srgbClr val="FFFFFF"/>
                  </a:solidFill>
                </a:uFill>
                <a:latin typeface="Calibri"/>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39" name="TextShape 1"/>
          <p:cNvSpPr txBox="1"/>
          <p:nvPr/>
        </p:nvSpPr>
        <p:spPr>
          <a:xfrm>
            <a:off x="214282" y="0"/>
            <a:ext cx="8572560" cy="2428868"/>
          </a:xfrm>
          <a:prstGeom prst="rect">
            <a:avLst/>
          </a:prstGeom>
          <a:noFill/>
          <a:ln>
            <a:noFill/>
          </a:ln>
        </p:spPr>
        <p:txBody>
          <a:bodyPr lIns="90000" tIns="45000" rIns="90000" bIns="45000"/>
          <a:lstStyle/>
          <a:p>
            <a:pPr algn="ctr"/>
            <a:r>
              <a:rPr lang="el-GR" sz="5400" b="1" strike="noStrike" spc="-1" dirty="0" smtClean="0">
                <a:uFill>
                  <a:solidFill>
                    <a:srgbClr val="FFFFFF"/>
                  </a:solidFill>
                </a:uFill>
                <a:latin typeface="Arial"/>
              </a:rPr>
              <a:t>Χρήση</a:t>
            </a:r>
            <a:r>
              <a:rPr lang="el-GR" sz="7200" b="1" strike="noStrike" spc="-1" dirty="0" smtClean="0">
                <a:uFill>
                  <a:solidFill>
                    <a:srgbClr val="FFFFFF"/>
                  </a:solidFill>
                </a:uFill>
                <a:latin typeface="Arial"/>
              </a:rPr>
              <a:t> </a:t>
            </a:r>
            <a:r>
              <a:rPr lang="el-GR" sz="5400" b="1" strike="noStrike" spc="-1" dirty="0" smtClean="0">
                <a:uFill>
                  <a:solidFill>
                    <a:srgbClr val="FFFFFF"/>
                  </a:solidFill>
                </a:uFill>
                <a:latin typeface="Arial"/>
              </a:rPr>
              <a:t>του κινητού από τους εφήβους</a:t>
            </a:r>
          </a:p>
          <a:p>
            <a:endParaRPr lang="el-GR" sz="1800" b="0" strike="noStrike" spc="-1" dirty="0">
              <a:solidFill>
                <a:srgbClr val="000000"/>
              </a:solidFill>
              <a:uFill>
                <a:solidFill>
                  <a:srgbClr val="FFFFFF"/>
                </a:solidFill>
              </a:uFill>
              <a:latin typeface="Arial"/>
            </a:endParaRPr>
          </a:p>
          <a:p>
            <a:endParaRPr lang="el-GR" sz="1800" b="0" strike="noStrike" spc="-1" dirty="0">
              <a:solidFill>
                <a:srgbClr val="000000"/>
              </a:solidFill>
              <a:uFill>
                <a:solidFill>
                  <a:srgbClr val="FFFFFF"/>
                </a:solidFill>
              </a:uFill>
              <a:latin typeface="Arial"/>
            </a:endParaRPr>
          </a:p>
          <a:p>
            <a:endParaRPr lang="el-GR" sz="1800" b="0" strike="noStrike" spc="-1" dirty="0">
              <a:solidFill>
                <a:srgbClr val="000000"/>
              </a:solidFill>
              <a:uFill>
                <a:solidFill>
                  <a:srgbClr val="FFFFFF"/>
                </a:solidFill>
              </a:uFill>
              <a:latin typeface="Arial"/>
            </a:endParaRPr>
          </a:p>
          <a:p>
            <a:endParaRPr lang="el-GR" sz="1800" b="0" strike="noStrike" spc="-1" dirty="0" smtClean="0">
              <a:solidFill>
                <a:srgbClr val="000000"/>
              </a:solidFill>
              <a:uFill>
                <a:solidFill>
                  <a:srgbClr val="FFFFFF"/>
                </a:solidFill>
              </a:uFill>
              <a:latin typeface="Arial"/>
            </a:endParaRPr>
          </a:p>
          <a:p>
            <a:endParaRPr lang="el-GR" spc="-1" dirty="0">
              <a:solidFill>
                <a:srgbClr val="000000"/>
              </a:solidFill>
              <a:uFill>
                <a:solidFill>
                  <a:srgbClr val="FFFFFF"/>
                </a:solidFill>
              </a:uFill>
              <a:latin typeface="Arial"/>
            </a:endParaRPr>
          </a:p>
          <a:p>
            <a:endParaRPr lang="el-GR" sz="3600" b="1" strike="noStrike" spc="-1" dirty="0" smtClean="0">
              <a:solidFill>
                <a:srgbClr val="000000"/>
              </a:solidFill>
              <a:uFill>
                <a:solidFill>
                  <a:srgbClr val="FFFFFF"/>
                </a:solidFill>
              </a:uFill>
              <a:latin typeface="Arial"/>
            </a:endParaRPr>
          </a:p>
          <a:p>
            <a:endParaRPr lang="el-GR" sz="3600" b="1" strike="noStrike" spc="-1" dirty="0" smtClean="0">
              <a:solidFill>
                <a:srgbClr val="000000"/>
              </a:solidFill>
              <a:uFill>
                <a:solidFill>
                  <a:srgbClr val="FFFFFF"/>
                </a:solidFill>
              </a:uFill>
              <a:latin typeface="Arial"/>
            </a:endParaRPr>
          </a:p>
          <a:p>
            <a:endParaRPr lang="el-GR" sz="3600" b="1" spc="-1" dirty="0" smtClean="0">
              <a:solidFill>
                <a:srgbClr val="000000"/>
              </a:solidFill>
              <a:uFill>
                <a:solidFill>
                  <a:srgbClr val="FFFFFF"/>
                </a:solidFill>
              </a:uFill>
              <a:latin typeface="Arial"/>
            </a:endParaRPr>
          </a:p>
          <a:p>
            <a:endParaRPr lang="el-GR" sz="3600" b="1" strike="noStrike" spc="-1" dirty="0" smtClean="0">
              <a:solidFill>
                <a:srgbClr val="000000"/>
              </a:solidFill>
              <a:uFill>
                <a:solidFill>
                  <a:srgbClr val="FFFFFF"/>
                </a:solidFill>
              </a:uFill>
              <a:latin typeface="Arial"/>
            </a:endParaRPr>
          </a:p>
          <a:p>
            <a:r>
              <a:rPr lang="el-GR" sz="3600" b="1" strike="noStrike" spc="-1" dirty="0" smtClean="0">
                <a:solidFill>
                  <a:srgbClr val="000000"/>
                </a:solidFill>
                <a:uFill>
                  <a:solidFill>
                    <a:srgbClr val="FFFFFF"/>
                  </a:solidFill>
                </a:uFill>
                <a:latin typeface="Arial"/>
              </a:rPr>
              <a:t>Ζάρκου </a:t>
            </a:r>
            <a:r>
              <a:rPr lang="el-GR" sz="3600" b="1" strike="noStrike" spc="-1" dirty="0">
                <a:solidFill>
                  <a:srgbClr val="000000"/>
                </a:solidFill>
                <a:uFill>
                  <a:solidFill>
                    <a:srgbClr val="FFFFFF"/>
                  </a:solidFill>
                </a:uFill>
                <a:latin typeface="Arial"/>
              </a:rPr>
              <a:t>Δήμητρα</a:t>
            </a:r>
          </a:p>
          <a:p>
            <a:r>
              <a:rPr lang="el-GR" sz="3600" b="1" strike="noStrike" spc="-1" dirty="0">
                <a:solidFill>
                  <a:srgbClr val="000000"/>
                </a:solidFill>
                <a:uFill>
                  <a:solidFill>
                    <a:srgbClr val="FFFFFF"/>
                  </a:solidFill>
                </a:uFill>
                <a:latin typeface="Arial"/>
              </a:rPr>
              <a:t>Κάρλε Κατερίνα</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1 - Γράφημα"/>
          <p:cNvGraphicFramePr/>
          <p:nvPr/>
        </p:nvGraphicFramePr>
        <p:xfrm>
          <a:off x="285720" y="285728"/>
          <a:ext cx="8606640" cy="63832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 name="1 - Γράφημα"/>
          <p:cNvGraphicFramePr/>
          <p:nvPr/>
        </p:nvGraphicFramePr>
        <p:xfrm>
          <a:off x="357158" y="285728"/>
          <a:ext cx="8501122" cy="62392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 name="1 - Γράφημα"/>
          <p:cNvGraphicFramePr/>
          <p:nvPr/>
        </p:nvGraphicFramePr>
        <p:xfrm>
          <a:off x="357158" y="214290"/>
          <a:ext cx="8501122" cy="64294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 name="1 - Γράφημα"/>
          <p:cNvGraphicFramePr/>
          <p:nvPr/>
        </p:nvGraphicFramePr>
        <p:xfrm>
          <a:off x="285720" y="285728"/>
          <a:ext cx="8572560" cy="635798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 name="1 - Γράφημα"/>
          <p:cNvGraphicFramePr/>
          <p:nvPr/>
        </p:nvGraphicFramePr>
        <p:xfrm>
          <a:off x="395640" y="428604"/>
          <a:ext cx="8462640" cy="61203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Shape 1"/>
          <p:cNvSpPr txBox="1"/>
          <p:nvPr/>
        </p:nvSpPr>
        <p:spPr>
          <a:xfrm>
            <a:off x="214282" y="214290"/>
            <a:ext cx="8643998" cy="6429420"/>
          </a:xfrm>
          <a:prstGeom prst="rect">
            <a:avLst/>
          </a:prstGeom>
          <a:noFill/>
          <a:ln>
            <a:noFill/>
          </a:ln>
        </p:spPr>
        <p:txBody>
          <a:bodyPr lIns="90000" tIns="45000" rIns="90000" bIns="45000"/>
          <a:lstStyle/>
          <a:p>
            <a:r>
              <a:rPr lang="el-GR" sz="2000" b="1" strike="noStrike" spc="-1" dirty="0">
                <a:solidFill>
                  <a:srgbClr val="000000"/>
                </a:solidFill>
                <a:uFill>
                  <a:solidFill>
                    <a:srgbClr val="FFFFFF"/>
                  </a:solidFill>
                </a:uFill>
                <a:latin typeface="Arial"/>
              </a:rPr>
              <a:t>Το κινητό τηλέφωνο αποτελεί σήμερα αναπόσπαστο κομμάτι της καθημερινότητας των εφήβων, όχι μόνο για να τηλεφωνούν σε φίλους και να ανταλλάσσουν «βροχή» γραπτά μηνύματα, αλλά και - όλο και περισσότερο- για να παίζουν παιχνίδια, να παίρνουν φωτογραφίες, να ανταλλάσσουν βίντεο ή να συνδέονται στο Διαδίκτυο.                          </a:t>
            </a:r>
          </a:p>
          <a:p>
            <a:endParaRPr lang="el-GR" sz="2000" b="1" strike="noStrike" spc="-1" dirty="0">
              <a:solidFill>
                <a:srgbClr val="000000"/>
              </a:solidFill>
              <a:uFill>
                <a:solidFill>
                  <a:srgbClr val="FFFFFF"/>
                </a:solidFill>
              </a:uFill>
              <a:latin typeface="Arial"/>
            </a:endParaRPr>
          </a:p>
          <a:p>
            <a:r>
              <a:rPr lang="el-GR" sz="2000" b="1" strike="noStrike" spc="-1" dirty="0">
                <a:solidFill>
                  <a:srgbClr val="000000"/>
                </a:solidFill>
                <a:uFill>
                  <a:solidFill>
                    <a:srgbClr val="FFFFFF"/>
                  </a:solidFill>
                </a:uFill>
                <a:latin typeface="Arial"/>
              </a:rPr>
              <a:t>To κινητό τηλέφωνο έδωσε μεγαλύτερη ελευθερία κινήσεων στους εφήβους, πέραν του γονικού ελέγχου που καθίσταται όλο και πιο δύσκολος. Μπορεί, από την μια πλευρά, το κινητό να αποτελεί ένα είδος σιγουριάς για τους γονείς ότι μπορούν να επικοινωνήσουν με τα παιδιά τους οποτεδήποτε και από οπουδήποτε, από την άλλη πλευρά όμως, οι γονείς που παλιότερα είχαν τη δυνατότητα να κρυφακούσουν τηλεφωνικές συνομιλίες, ή να ρίξουν ματιές στην οθόνη του υπολογιστή ή ενός video game, δυσκολεύονται πλέον να ελέγξουν τις κινήσεις των παιδιών τους από μια λεπτή ηλεκτρονική συσκευή με τόσο μικρή οθόνη, πόσο περισσότερο να διαβάσουν μηνύματα που προστατεύονται πολλές φορές με κωδικούς </a:t>
            </a:r>
            <a:r>
              <a:rPr lang="el-GR" sz="2000" b="1" strike="noStrike" spc="-1" dirty="0" smtClean="0">
                <a:solidFill>
                  <a:srgbClr val="000000"/>
                </a:solidFill>
                <a:uFill>
                  <a:solidFill>
                    <a:srgbClr val="FFFFFF"/>
                  </a:solidFill>
                </a:uFill>
                <a:latin typeface="Arial"/>
              </a:rPr>
              <a:t>ασφαλείας. Αυτή </a:t>
            </a:r>
            <a:r>
              <a:rPr lang="el-GR" sz="2000" b="1" strike="noStrike" spc="-1" dirty="0">
                <a:solidFill>
                  <a:srgbClr val="000000"/>
                </a:solidFill>
                <a:uFill>
                  <a:solidFill>
                    <a:srgbClr val="FFFFFF"/>
                  </a:solidFill>
                </a:uFill>
                <a:latin typeface="Arial"/>
              </a:rPr>
              <a:t>την ιδιωτικότητα αγαπούν άλλωστε οι έφηβοι.</a:t>
            </a:r>
          </a:p>
          <a:p>
            <a:endParaRPr lang="el-GR" sz="2000" b="1" strike="noStrike" spc="-1" dirty="0">
              <a:solidFill>
                <a:srgbClr val="000000"/>
              </a:solidFill>
              <a:uFill>
                <a:solidFill>
                  <a:srgbClr val="FFFFFF"/>
                </a:solidFill>
              </a:uFill>
              <a:latin typeface="Arial"/>
            </a:endParaRPr>
          </a:p>
          <a:p>
            <a:r>
              <a:rPr lang="el-GR" sz="2000" b="1" strike="noStrike" spc="-1" dirty="0">
                <a:solidFill>
                  <a:srgbClr val="000000"/>
                </a:solidFill>
                <a:uFill>
                  <a:solidFill>
                    <a:srgbClr val="FFFFFF"/>
                  </a:solidFill>
                </a:uFill>
                <a:latin typeface="Arial"/>
              </a:rPr>
              <a:t>Παρακάτω φαίνονται τα αποτελέσματα της έρευνας:</a:t>
            </a:r>
          </a:p>
          <a:p>
            <a:endParaRPr lang="el-GR" sz="1800" b="0" strike="noStrike" spc="-1" dirty="0">
              <a:solidFill>
                <a:srgbClr val="000000"/>
              </a:solidFill>
              <a:uFill>
                <a:solidFill>
                  <a:srgbClr val="FFFFFF"/>
                </a:solidFill>
              </a:uFill>
              <a:latin typeface="Arial"/>
            </a:endParaRPr>
          </a:p>
          <a:p>
            <a:endParaRPr lang="el-GR" sz="1800" b="0" strike="noStrike" spc="-1" dirty="0">
              <a:solidFill>
                <a:srgbClr val="000000"/>
              </a:solidFill>
              <a:uFill>
                <a:solidFill>
                  <a:srgbClr val="FFFFFF"/>
                </a:solidFill>
              </a:uFill>
              <a:latin typeface="Arial"/>
            </a:endParaRPr>
          </a:p>
          <a:p>
            <a:endParaRPr lang="el-GR" sz="1800" b="0" strike="noStrike" spc="-1" dirty="0">
              <a:solidFill>
                <a:srgbClr val="000000"/>
              </a:solidFill>
              <a:uFill>
                <a:solidFill>
                  <a:srgbClr val="FFFFFF"/>
                </a:solidFill>
              </a:uFill>
              <a:latin typeface="Arial"/>
            </a:endParaRPr>
          </a:p>
          <a:p>
            <a:r>
              <a:rPr lang="el-GR" sz="1800" b="0" strike="noStrike" spc="-1" dirty="0">
                <a:solidFill>
                  <a:srgbClr val="000000"/>
                </a:solidFill>
                <a:uFill>
                  <a:solidFill>
                    <a:srgbClr val="FFFFFF"/>
                  </a:solidFill>
                </a:uFill>
                <a:latin typeface="Arial"/>
              </a:rPr>
              <a: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1 - Γράφημα"/>
          <p:cNvGraphicFramePr/>
          <p:nvPr/>
        </p:nvGraphicFramePr>
        <p:xfrm>
          <a:off x="357158" y="285728"/>
          <a:ext cx="8423034" cy="61175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1 - Γράφημα"/>
          <p:cNvGraphicFramePr/>
          <p:nvPr/>
        </p:nvGraphicFramePr>
        <p:xfrm>
          <a:off x="395640" y="214290"/>
          <a:ext cx="8280720" cy="631071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1 - Γράφημα"/>
          <p:cNvGraphicFramePr/>
          <p:nvPr/>
        </p:nvGraphicFramePr>
        <p:xfrm>
          <a:off x="467640" y="476640"/>
          <a:ext cx="8280720" cy="60483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1 - Γράφημα"/>
          <p:cNvGraphicFramePr/>
          <p:nvPr/>
        </p:nvGraphicFramePr>
        <p:xfrm>
          <a:off x="357158" y="332640"/>
          <a:ext cx="8390640" cy="65253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1 - Γράφημα"/>
          <p:cNvGraphicFramePr/>
          <p:nvPr/>
        </p:nvGraphicFramePr>
        <p:xfrm>
          <a:off x="500034" y="404640"/>
          <a:ext cx="8320326" cy="61203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 name="1 - Γράφημα"/>
          <p:cNvGraphicFramePr/>
          <p:nvPr/>
        </p:nvGraphicFramePr>
        <p:xfrm>
          <a:off x="285720" y="285728"/>
          <a:ext cx="8462280" cy="62392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1 - Γράφημα"/>
          <p:cNvGraphicFramePr/>
          <p:nvPr/>
        </p:nvGraphicFramePr>
        <p:xfrm>
          <a:off x="214282" y="285728"/>
          <a:ext cx="8606078" cy="63112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TotalTime>
  <Words>258</Words>
  <Application>LibreOffice/5.1.1.3$Windows_x86 LibreOffice_project/89f508ef3ecebd2cfb8e1def0f0ba9a803b88a6d</Application>
  <PresentationFormat>Προβολή στην οθόνη (4:3)</PresentationFormat>
  <Paragraphs>33</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Office Theme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subject/>
  <dc:creator>Ελένη Βασιλειάδου</dc:creator>
  <dc:description/>
  <cp:lastModifiedBy>eleni</cp:lastModifiedBy>
  <cp:revision>16</cp:revision>
  <dcterms:created xsi:type="dcterms:W3CDTF">2016-03-30T17:31:25Z</dcterms:created>
  <dcterms:modified xsi:type="dcterms:W3CDTF">2016-05-10T08:28:15Z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ompany">
    <vt:lpwstr>Hewlett-Packard Company</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Προβολή στην οθόνη (4:3)</vt:lpwstr>
  </property>
  <property fmtid="{D5CDD505-2E9C-101B-9397-08002B2CF9AE}" pid="10" name="ScaleCrop">
    <vt:bool>false</vt:bool>
  </property>
  <property fmtid="{D5CDD505-2E9C-101B-9397-08002B2CF9AE}" pid="11" name="ShareDoc">
    <vt:bool>false</vt:bool>
  </property>
  <property fmtid="{D5CDD505-2E9C-101B-9397-08002B2CF9AE}" pid="12" name="Slides">
    <vt:i4>12</vt:i4>
  </property>
</Properties>
</file>