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72" r:id="rId10"/>
    <p:sldId id="262" r:id="rId11"/>
    <p:sldId id="273" r:id="rId12"/>
    <p:sldId id="274" r:id="rId13"/>
    <p:sldId id="271" r:id="rId14"/>
    <p:sldId id="275" r:id="rId15"/>
    <p:sldId id="266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F9E3-6951-469A-BF84-E940F0C04CDA}" type="datetimeFigureOut">
              <a:rPr lang="el-GR" smtClean="0"/>
              <a:pPr/>
              <a:t>21/9/2019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docid=LVJ2R37rQPtkBM&amp;tbnid=Fww-bqr8SFHKzM:&amp;ved=0CAUQjRw&amp;url=http://ermionh.blogspot.com/2009/11/blog-post_07.html&amp;ei=JBE2UpqbIYLNtQadm4HgAg&amp;bvm=bv.52164340,d.Yms&amp;psig=AFQjCNFjlTeQhCjK39gZPW9Xxxc0ckmH4w&amp;ust=13793613363095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google.gr/imgres?imgurl&amp;imgrefurl=http://el.wikipedia.org/wiki/%CE%88%CF%86%CE%B5%CF%83%CE%BF%CF%82&amp;h=0&amp;w=0&amp;sz=1&amp;tbnid=Ba2ZgYvCxmPQjM&amp;tbnh=184&amp;tbnw=200&amp;zoom=1&amp;docid=GT_d2-yi6WfAIM&amp;ei=XhI2UtCzG8TRtQaQpIDAAQ&amp;ved=0CAIQsC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gr/url?sa=i&amp;rct=j&amp;q=&amp;esrc=s&amp;frm=1&amp;source=images&amp;cd=&amp;docid=pEsLTRQ9tssM8M&amp;tbnid=GmQNGhu6cTt8_M:&amp;ved=&amp;url=http://efepereth.wikidot.com/classic-science-books&amp;ei=UxM2Uu_9K83Iswa3vIGgDg&amp;bvm=bv.52164340,d.Yms&amp;psig=AFQjCNHmfOBfWs9qtABNebEYNas0AOvERw&amp;ust=137936200418768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4000" b="1" dirty="0" smtClean="0"/>
              <a:t>ΚΕΦΑΛΑΙΟ 1</a:t>
            </a:r>
          </a:p>
          <a:p>
            <a:r>
              <a:rPr lang="el-GR" sz="4000" b="1" dirty="0" smtClean="0"/>
              <a:t>ΗΛΕΚΤΡΙΚΗ ΔYΝΑΜΗ ΚΑΙ ΦΟΡΤΙΟ</a:t>
            </a:r>
            <a:endParaRPr lang="el-GR" sz="4000" b="1" dirty="0"/>
          </a:p>
        </p:txBody>
      </p:sp>
      <p:pic>
        <p:nvPicPr>
          <p:cNvPr id="11265" name="Picture 1" descr="Τα μικρά χαρτάκια έλκονται από το κεχριμπάρι που προηγουμένως το έχουμε τρίψει με&#10;             ένα κομμάτι μάλλινου υφάσμα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38273"/>
            <a:ext cx="3600400" cy="2719727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268" name="AutoShape 4" descr="data:image/jpeg;base64,/9j/4AAQSkZJRgABAQAAAQABAAD/2wCEAAkGBxQSEhQUEhQVFhQVGBcYFRcVGBgZFhgYGBgWGBgXGhcYHCggGBolGxQYITEhJSkrLi4uGB8zODMsNygtLisBCgoKDg0OGxAQGywkHCQsLSwsLCw3LCwsLCwsLDUsLCwsLCwsLCwsLCwsLCwsLCwsLCwsLCwsLCwsLCwsNzcrLP/AABEIAOoAuAMBIgACEQEDEQH/xAAcAAACAgMBAQAAAAAAAAAAAAAABQYHAQMEAgj/xABKEAABAwEFAwgHAwkGBgMAAAABAAIRAwQFEiExBkFRBxMiQmFxgcEXMjORobHRFSOCFFKSo8LS0+HwFkNTYpPxNFRyc7LiRGOD/8QAGQEAAgMBAAAAAAAAAAAAAAAAAAECAwQF/8QAKxEAAgECBAQHAQEBAQAAAAAAAAECAxEEM4GxEhQ0QRMhMTJSkfBh0VEj/9oADAMBAAIRAxEAPwCzNo9oxZtVGvSMxL+VQ+ap+12ktjtldCnRpqnxyMU6k3U4Yl4ekZiPSMxUP9ou4D4o+0XcB8Ur4YlbEF8ekZiPSMxUP9oO4D4o+0HcB8UXwwcOIL49IzEekZiof7QdwHxWPtB3AIvhg4cQXz6RmI9IzFQ4vB3AfFH2i7gPii+G/ocOIL49I7EekZiof7Qd2fFH2i7gEXwwcOIL49IzEekZiob7RdwCPtF3AIvhg4cQXz6RmI9IzFQ32i7gEfaJ4BF8MHDiC+fSMxHpGYqH+0jwWftI/m/H+SL4b+hw4gvf0jMR6RmKiReX+U/pf+qz9p/5D+n/AOiL4f8AocOIL19IzFlnKKwlUV9qD/Dd/qD+Guqx2oPOTS2I1dimfwiNFKCoTlwq9yM3WguJ+h9OXDewrtkIUd5Nj90ELFVioyaRphJuKZHuVX6qmbz6vj5K5+VX6ql7z6vj5Lc+lem5lj1C/djhQhC550AQFmFhAzKwsrLGEmACSdAMygDyCt9jslSq7BSY57tYaJMcexPrl2UNQYqznUxuAjF3mZhTm7bsoUGDmWxMB75zcO0quVRIkolZVbitLAXOoVA0anDI94XA9pESCJ0kET3SrupUQT0OjHZrO6E3qXK2vTwV6LHtI3RPx0PioKt/B8J88IVkXrycU2OLmVX4DJDOjjHZnqO3NRy+9lXU3DmMT2HWYlp4GFYpxZHhZGkLut10VaIDnthp3ggj4LhUhAhZWEwMrCysIAExuf1j+HzS5Mbn9Y/h81owudHXYz4rKem59C8m3sghHJt7IIVdfMYUvYiP8qv1VL3n1fHyV0cqv1VL3n1fHyWx9K9NzNHqF+7HChCFzzomZWELdYrMaj2saJLiB9fgkB3XPcdSuC4S2m3MujXsbxKnV07PUbOwGC97sg7rEncAmdjut7qbBkwECGtyAAzHkuxtjqAB7qbnBpiGxlGpEnVZ51GyxKwWGzNn7wdw1iPNdwoMJkAgjU5D5LsFNlVwcAcoDpGeY3jcQYXuwscYw5B2eeoH1VLYzW0NyGhjOM9dPFeH13086ZgDqnQ555bl20bN0jLMgYy79e1NrtgsxAbz4QdxSuAqqW6g4feNcDlLCBlOh7stUqp2VnOVGDNsy08JEx2p6LGKtasHAOYKbW8ZLi53wy96V7F0aYoc20uxEl2J+biZIPuiPBPsNeQqtVxkFwqAFjxrEgHcTwB8go9/ZGz1xUZh5uqzTAIkcRnB7laYJAc12ZjTiCo++yZwaRESKb2mHtnUFp9ZuSlGbQWuUVe92us9QsdmOq4ZBw8jxC4lbl5UQ+q1lRoAeHNqB4zJcRBH1VebUXA6xVsBJcxwxU3/AJzRkR3jQrTCfEVyjYTIWVhWEQTG5vWP4fNLkxuf1j+HzWjC50ddjPisp6bn0LybeyCEcm3sghV18xhS9iI/yq/VUvenV8fJXRyq/VUvefV8fJbH0r03M0eoX7scKFlYXPOiCmPJ/dbzWxuGEFpDeJJ39gzSDZ6xirXa05gS6OMaD3q3LjsmDGBnBa0zxAJIB3TKrqSt5EkhhVOgbq7os7ANTmtl7Wo02iiwxkMXju7zvXqkPvC4jKkMid5OZS2gDVeXHPP5/wCyytkkhjdoLWknf89FILI5oaTlAAGW6MgCuCzWEEAmeAG4Deux91MewMZiYxpB6MSY4yM1FjObnXEFtMtL3HMzoT3bgu2hTFJgbrA1JiTvJ7Fsst10mswBpw6amfeFyWi4KcECpVYDqGunw6QJCQ/I4aFrdU55lA5uMOq9VhgSR+c7eBuylLnWI2cNbTc6Kfqk+sY3nvUmp2FlOmGUxha0ZD566knMlLL0pEjtTv2Ge7Jb+cc18dKMJHGdf67V2GmObIBkjPtUas0tMAxBUqpPBwvGhyd2FIGRm3WJleDBMayZjyUdvq7BbbJUpAzXoEupEjN2EZtntaPHwU5NIMrub1Xsxe48FErmpl1utMYhDqcNgbmkn/y+KsjIRS4WCu6+qOC0Vmjq1Hj3OIXCtqKQTG5/WP4fNLUyucdI+HmtGFzo67FGKynpufQvJt7IIRybeyCFXXzGKl7ER/lV+qpi8+r4+SuflV+qpi8+r4+S2PpXpuZo9Qv3Y4VhZWFzzoko5PbOHWoO3sExxGc/IK0bhZIkjN3SJ19bPwVe8mtFuJ7z6wc1n4S0n5qZ07VzFPHEtD4JbuAyGLhCz1PUmiQXy8NHR1jMj4LxcFnAE6nXLt3LkrWgVKbTPrGcltovM4W5Aa8T9FnZJEks7CWg78pGoXc15jKPHh4b0roUzhAaPVzI4/zXYGsgZ59n8tCkI6aT80V6zd8eK8vpD84x/XFeQGQcpG/JIZ4qVYHDvXLXpBwyIOWa2WmD0QDxGSXNpnfI4Df4oJC+tQ6R4T9F2WG1wXsOkBw7xkQuN9U4oO9K7xtwpVGk/nARMSCna4D287RFQPMRhIzMRMHM6iYSDZCRVfXf16r9JM5QBnr6keC7LZRbUcMVfm2AglmRcTOWevgl9ptjX2mz0aO44sIOjW4i5zu0lwGfapICs9q6Qxc5BDn1bRjnX2kg+4lICpFtlVJqvZ/h1KggDISRBnfOaji2x9Cl+oJndGp8PNLEyug9I+HmtWFzo67GbFZT03PoTk29kEI5NvZBCrr5jCl7ER/lV+qpi8+r4+SuflV+qpi8+r4+S2PpXpuZo9Qv3Y4UIWFzzokm2KthYaoHBtTvwHMe4q2bNZ6b6rWvAwvDizdiDhm0jiJ+Kp/ZGthfUIicIyPWE5jxCtXZyzvdQitlgE0z1hAlpDvh4LPU9SfY4rtmkTTdJ5pxa3taT0fgmVnvNjXgOLZO7geBUcv28TSrU6gE9E4pG/c74lddip2O0tD7TUwPd6uHLfkQAM1TJE0T2y1pAIIJHD6SmDK/GMt5hVdaLFRpT+T2itI3gVP2gQuNtsrNc0G01HM3tcIPjkJChwhYuY2hp1hL312Ent4GPdC4KTq1SnIG6RG/gq72pttpFUUWPc3Fuy1njuCEmwsWZWvGlSYajyGMaCS8nIdkk6lQ+1bbsqPY2jAxSS5+QDY3zlPio5R2fdXcBVfaK4EanCyP8oOumqlLLBTYA1thptphpDi57XVDEaN0+KlwpDC0WoQHOfTJP5rhl35lRzaariAIIOhA3HMIvOrQa9raQcyQcbXZYXCCAJz0PwXDhc4EZkZweEnIZdiaVh2JtaNmKTqfOOdUL8E9EiG6F0SDn3zotmz12ULI6s9gJccHScZeRnEE8T5Lu2UtgfTNN+tOJ7Wmc/gonthfTKFKqwPi0CG0hGrSfW7MIHgmrvyINkHtbudtdpYf717x2h0ktPgVFiOOu9MrNVLHh+8EHPXil73SSeJJ95WqJBnlMrn1Ph5pamV0anw81rwudHXYzYrKem59Ccm3sghHJt7IIVdfMYqXsRH+VX6ql7z6vj5K6OVX6qmLz6vj5LY+lem5mj1C/djhQhYXPOgdd22k06jXDiARxEiVbFhtdZjzZ2w5rpLZOYBaTHcNyp5joIPDP3K3tkbY2tXo14OdMgjg5own3ggqmoia9B5c1lZUgvAIcB3dmq8X1s9SpPbUgtpkAFzQSGuAjpNHVdxGkLRszaxgiM2kg94JCmtgqhwgwRvB3+CobHexHLIKGHKrQPiJ90Suh+ztLAXknPOAInunRPWXNSY7E1jR4LTe5im6dTkFC5K5ouOt9yQJENge5RL8nZUtNTnBIkAcRrvUouUE08oADc/JRio7DVcTqT8kkya9SXvsbKbBga6I3CT/ADUftVva2c6hG8Ck6R3KTXXWJYAd/Fb6tiaZMZn3SgSIdszdANR1oq08MjBTa6MRDs3OfGjjAy3AJxetlpluQEAzu3bk3q0QGjI5Z5fz3KM35boByjgOKLu4xbcTyLa0CcJY7EOIBGShvKVZW/luOlmHg9ubDhy9/wAFM9nHjnX1D1WgZxHS4nwUI/KPyq3RADSWBgBkNGKR4mVdBu5B+pGr2sTqLsDtcIPvShSblAMWyqwGQzC3hoJ81Gloh6FbPKZ3RqfDzSxM7n1Ph5rXhc6OuxnxWU9Nz6E5NvZBCOTb2QQq6+YxUvYiP8qv1VL3n1fHyV0cqv1VMXn1fHyWx9K9NzNHqF+7HChCFzzoGFM+Tq+hTrNpPGTj0DwOcjx8lDFusZIqMwmDibB4GRCjJXQy4rVQ5i1Ej1KnSHAOOoUmsNo37/guJlmbWpCc3CD/AF+it7W4QFkkTTJPZq+QlKNriRSyO8Lpu6piOU5JHylV30hQIYXU3Yw4jqu6MAjtE5qCQL1HWy7AaJnhmoZtCSK+Bgz17lIdl72ZzBJjMZZQBlBB7VCtor6o0q73B0yBlvnsSSLF6k62YqFzM4kQMvj3J9VrRM6blXnJxeLrQ+s/CW0xh45npfGFMbVXMZx8k2rCZ4t9u6oOswQOEfVRa8KrnmI3xA/rsTY1ZOS2UruBOIkggZADeew6p2C5G7GOapVsZgPEDh0SZUE2arilWaZzdUa7FqBTYS55+Snd/wBtwNMU3OZT9aBBGM5EyMgIMmFE73oGx2aoMJYazW4cQ6Qa7OOzerokSG3nbDWq1KrtXuc73nRcyELQVmEyujU+HmliZXP6x8PNacLnR12KMVlPTc+heTb2QQjk29kEKuvmMVL2Ij/Kr9VS959Xx8ldHKr9VTF59Xx8lsfSvTczR6hfuxwIQVlc86Bhb7A6KtM8HtPxC0rbZGkvYBqXCO+UmNF9bJvirVpOIyAe3uM/LzTOoGOJGLTd2KN2K2dBr2j7xgc1wPdmO/SE4uKs0Uw9xLnETmMI7Mut4rHIkkNbttGAGcgPF3uW62sFZhFTRoc7tGWXy+CjdW8nAYGfePkF7mCGy0/nE8dy5qtttz2uAosGLJxDzJH6J/oqPmS4RHeVlLXubidTLpjCejHGNEjseyD61SX1HFstBdEesYynsU0pbN2urUx1X0hAybGYJ1kzmVqrNtlEimGtfhIIMEBwGgnMKXE16Ex1djBZWtp0mjA0kRvOcSTvKZ2uliGIaQIE9HwUPN9Vw8NdZnh0ZgHLMyCCQJUnsV5jAwVBgdEYXZAjf0tJ0UX/AERtoWINIxSJBIPdukZb1x7TVLU2iBQLAXHC57hm1pOvCe1ddG1B4LGPxAzDHCDrGUhaMJfWNJ0lpY1zQ4ZmcnjwMIQCxtmq067acGs6qzCAYDYb6xLgM5xj3KteUK+n2h9JriPu2YXRvcHOBk79PirKZaqj69jZScR93XDn/mBrmsDjO+PkqWv6qx1oq83PNhxDCTJIBjETvJiZ7VfTXmQkxesLJWFoIAmV0anw80tTK6NT4eavwudHXYz4rKem59Ccm3sghHJt7IIUK+YwpexEf5VfqqXvPq+Pkro5VfqqXvPq+Pktj6V6bmaPUL92OFCyhc86BhbbK6HsPBw+a1ohIZadC0ZvqNME9JsmBLIxCN5IzjsUzsVlp1GtfjexryJYw9E5bpEtnfCq65bZis7SS1z2lwiRInQka7hn2qdXHFSk9lMkObzdVmLPIgnojhqCO5ZJKxMnV2GkBhY1oE9i2V3wQBAE58O6Uno0SGip6rgekJy8F21bZk1jok5yP6hV3FY6m1miTl2dsLNU7x4di5WWd0hwAI35NkHjK67RQdAIM558D9FC5I1OYCZIk9g3eOq22qy06jC2o1rmn39ncsWajxJOq9Wmy9B4mBBUrjFlhu+jSjmmBpxZ6k6xr2LTabUDaWYWuJph2IhpktdpOWoInxXCLbXquNOkzC3FBquiG5wSPzj2DVKNrb0qUXtbRqNL6jnU5dAGBrIOky6TkVNAxNfV9Mp/aDhk6TTpuB1c+TDRuy17VU66rbXLiZJzJJznNcq1wjYrbBELCypiMJldGp8PNLUxufU/h81fhc6OuxnxWU9Nz6F5NvZBCOTb2QQoV8xhS9iI/wAqv1VL3l1fHyV0cqv1VL3n1fHyWx9K9NzNHqF+7HEhYQuedAyhCEANNnLRgq94IHfr9VN7qrFhGF0Po4nNLjANN0OA7Rqq1a4gggwRmFK7kt5rvE9FwgH82CCJjcOxVVI9ycWWy20y+m2oCGHHIMzGIEOHHAdexyYUaJkkmMBLTOhB63a2OChzL1LqQpVssMhlTeH7p4AiAYXqxWy0WnnOYcGtoMzBeC5xM5aZsABz7QsjiTJ3UtRw4WubTa3J2hnPKJ0EDVNDTAY6COlmAMuByUDp2202c/fUecZEuMA664TMLup7cMe8YKTxAIza6BIGURmlZia/4S+yN6OsZnKUt2htop04Dg0v6ILjETqY3rkvC+abqLnNlhyJmm/CXTl0YlwMZgKHCzWy22gHG14pkE1NKbWjdg4k9mcFNK40u48u60tGCnTdFJr8T6rssZEudhnMhu8jsVY7X342vaXOpeo0EMOYMmJd2GAE62yo1LKGsdVaH1h0zq5tMu9VoHqg7zqYAUIthbMM9Vuh3ntKuhHuAprHMrwFl+pWFpRUCEITECYXPqfw+aXJjc+p8PNX4XOjrsUYrKem59C8m3sghHJt7IIUK+YwpexEf5VfqqXvPq+Pkro5VfqqXvPq+Pktj6V6bmaPUL92OJC2UqDneq1zu4Su+hs/aHf3cf8AUQPNc5tI6IsQpJZ9knH1qjR3AlNrLsfSGZLnd5gfBRdSIEGa0kwASeAzUy2PuWq0mo9uEHQH59ikdkuWmzJrA3uCfXdRHqxJ7fgqZ1bryFcViytqENOITrGhjfByWqpZa9CqHUvVaJxNj3FuvhmE3rWZzX4wMpiFmlbmuOXGCRu3fNVXGpNHIzaw4IqGm0TkAHMnWeLc54JDdG0LnV6kN6LzLQ2IESMp7E/t9y0agOIEOEweqTxc05EpXdGyjMZNWs8gQWcyMEbzJzTSjYsUkOLytzH0DHRO6WunD1ocOOW/itDdp6d30C1r21rRVAe4CObZ0eg3o8OHYvF73S9wHM1DlqKunZpmomdmKpcTVqM7YkoSXcL+QlvW8qloqOq1XYnu1O7uA3ALxYrvfVcGtGR3qcXds3SPRY2SNXOzT+jdTaYBgSOxTdRJeRFyK/tWxxnIkd6TWzZ2rT4Ee75qzrewg6rhcJGmvimqjIXKuq2R7dWn5/ELQrMrWMTMe5K7RdLHTLQVYqqGQdMbn1Ph5pvX2fpjTEO4/VctOwc04ZyHfCP91rwkk60ddjPisp6bl78m3sghHJt7IIUa+YwpexEe5VVAtl7lZaHVHOGI0sOFp0JfizPH1Pip7yq/VRnk7qlotMMLyeZiBp7XU7tfgtNV2wb03Rnh1K/djubczhAhrTwED3Be33e7cIjLjKdNkTLA08T+8dFtpWd5AJMkaidfELhtnRYk+znCMhktrbGY9WO7JSD8mAIGg7POFtcwR55pOQiMczVYcyCN2Rn371vY6o7RzW56nXwTbD0s9N0r0+xDWI4b0rgclhbLvvHyBnG4/wC6kdnu6zvnA1oyyjSZkGOwz70pN3tjctDbK+nBaXDPw/ki4mbvycteBVyBnPUZ75Ck923Cym06HFmT/W5Rk2x5AD8x7l20LwqNpYGwRmZJg93+ydxG28LkY8kU3EcT9EtZs/RpEl5xa5E+S21r7qhmVPC3jqfBoSoNfUJLsRG4HIntjckTO9luo05wABK7XeIf/RXt12PIJgMjjmT7lspWYNyc2ZjMDTvTE7C6tahC5a5Dhlu7PJPq1JhxtpCm+qwdLG8MpMdEtpl3WqHLoj1ZlxGU6+YpvayrTcBSq4CwuynnCAxn/ViMRxVnDJIiIuZJ71zVbMZ4qT07JIgwCSQ2cpIBJjjAElc7rBocTQ0hrgSYlrvVI3nFGQ3wkrjuRwWeNyUX60YqcCPW/ZUvtNkwkg/Ij4HMHvUV2lEPpfi/ZWvAP/3jrsynFZT03LZ5NvZBCOTb2QQrq+YxUvYiP8qv1SjklDoteH/6J/Xpvyq/VRvk3v2z2X8pFoqYBU5nB0Xuks52fUaYjGNeK1VYylg2oq78t0ZotLEJv95Fgmy5zPeOPgVss9lc7QAAfHX6JP8A20sH/MTr/d1v4awNuLFhj8oz7KdYfsLi8tW+Evpm/wAWn8l9j3mMOpAPh71y5uOTgZ0H8iktXbKxO/8AkH/Tq/uIs211gYZ58nIa06vzwI5at8JfT/wXi0/kvtD99kmJC2mnn2cUoG213/8AMfqq2v6C8O21u+f+IP8ApVv3EuWrfCX0xeLD5IecwtQJ0gQUoG3Fgn25A/7db+GsnbW74ytH6qt/DT5at8JfT/wXiQ+SO60WIaiR8v6yXWLIAAfFI37a2GP+I/V1v4a2O25sEAflGg/wq38NLlq3wl9MPEh8kMnUTBMTGi1082g8Uqqba2LDAr5/9ur+4tdLaywNH/Efq63b/kUlhq3wf0x+LD5L7HYnTdxXrmtdEodtpYI9uZ3fd1f4a1f2zsW6v+rq/uJ8tW+D+mHiw+S+xpXuwOe8h2FtUDn2ta0Oe5oDQ5tXWmHNhrozOFsFuc81to9EtpCmwMa0UKQbDWYXNcYOIAOJbruAyiTPP/bSw6Gv483V/hrjtO1liMxW/V1f3FZ4Vf4P6YvEp/JfaG15AObUwwKha/mpIhgLXgCRlLi4OJ7ANwXrCxrnCmJpyyQHRUijHNBpeYwyXuMEHOFHam01k/xp/wDzq/uLzT2lsgPtpHayr+4jw6/wf0x+JT+S+0Na9PpE656jQqGbZUsL6P4/2FIjtRY/8X9XV/cUZ2svOlXfR5l2LDjxdFwicMesBwWjA0aka8XKLS8+z/4yrE1IOk0mvzLU5NvZBCOTb2QWFKv72Ol7EdO12zZtKhx5NyrgKIUoYmcVZClQjJ3ZT3o2KPRsVcMIhS5yoR5aBT3o2KPRsVcMIhHOVA5aBT3o2KPRsVcMIhHOVA5aBT3o2KPRsVcMIhHOVA5aBT3o2KPRsVcMIhHOVA5aBT3o2KPRsVcMIhHOVA5aBT3o2KPRsVcMIhHOVA5aBT3o2KPRsVcMIhHOVA5aBT3o2KPRsVcMIhHOVA5aBT3o2K90+Tggq3oQAjm6gcvARbL3RzDIQn4Qs8pNu7LlFJW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0" name="AutoShape 6" descr="data:image/jpeg;base64,/9j/4AAQSkZJRgABAQAAAQABAAD/2wCEAAkGBxQSEhQUEhQVFhQVGBcYFRcVGBgZFhgYGBgWGBgXGhcYHCggGBolGxQYITEhJSkrLi4uGB8zODMsNygtLisBCgoKDg0OGxAQGywkHCQsLSwsLCw3LCwsLCwsLDUsLCwsLCwsLCwsLCwsLCwsLCwsLCwsLCwsLCwsLCwsNzcrLP/AABEIAOoAuAMBIgACEQEDEQH/xAAcAAACAgMBAQAAAAAAAAAAAAAABQYHAQMEAgj/xABKEAABAwEFAwgHAwkGBgMAAAABAAIRAwQFEiExBkFRBxMiQmFxgcEXMjORobHRFSOCFFKSo8LS0+HwFkNTYpPxNFRyc7LiRGOD/8QAGQEAAgMBAAAAAAAAAAAAAAAAAAECAwQF/8QAKxEAAgECBAQHAQEBAQAAAAAAAAECAxEEM4GxEhQ0QRMhMTJSkfBh0VEj/9oADAMBAAIRAxEAPwCzNo9oxZtVGvSMxL+VQ+ap+12ktjtldCnRpqnxyMU6k3U4Yl4ekZiPSMxUP9ou4D4o+0XcB8Ur4YlbEF8ekZiPSMxUP9oO4D4o+0HcB8UXwwcOIL49IzEekZiof7QdwHxWPtB3AIvhg4cQXz6RmI9IzFQ4vB3AfFH2i7gPii+G/ocOIL49I7EekZiof7Qd2fFH2i7gEXwwcOIL49IzEekZiob7RdwCPtF3AIvhg4cQXz6RmI9IzFQ32i7gEfaJ4BF8MHDiC+fSMxHpGYqH+0jwWftI/m/H+SL4b+hw4gvf0jMR6RmKiReX+U/pf+qz9p/5D+n/AOiL4f8AocOIL19IzFlnKKwlUV9qD/Dd/qD+Guqx2oPOTS2I1dimfwiNFKCoTlwq9yM3WguJ+h9OXDewrtkIUd5Nj90ELFVioyaRphJuKZHuVX6qmbz6vj5K5+VX6ql7z6vj5Lc+lem5lj1C/djhQhC550AQFmFhAzKwsrLGEmACSdAMygDyCt9jslSq7BSY57tYaJMcexPrl2UNQYqznUxuAjF3mZhTm7bsoUGDmWxMB75zcO0quVRIkolZVbitLAXOoVA0anDI94XA9pESCJ0kET3SrupUQT0OjHZrO6E3qXK2vTwV6LHtI3RPx0PioKt/B8J88IVkXrycU2OLmVX4DJDOjjHZnqO3NRy+9lXU3DmMT2HWYlp4GFYpxZHhZGkLut10VaIDnthp3ggj4LhUhAhZWEwMrCysIAExuf1j+HzS5Mbn9Y/h81owudHXYz4rKem59C8m3sghHJt7IIVdfMYUvYiP8qv1VL3n1fHyV0cqv1VL3n1fHyWx9K9NzNHqF+7HChCFzzomZWELdYrMaj2saJLiB9fgkB3XPcdSuC4S2m3MujXsbxKnV07PUbOwGC97sg7rEncAmdjut7qbBkwECGtyAAzHkuxtjqAB7qbnBpiGxlGpEnVZ51GyxKwWGzNn7wdw1iPNdwoMJkAgjU5D5LsFNlVwcAcoDpGeY3jcQYXuwscYw5B2eeoH1VLYzW0NyGhjOM9dPFeH13086ZgDqnQ555bl20bN0jLMgYy79e1NrtgsxAbz4QdxSuAqqW6g4feNcDlLCBlOh7stUqp2VnOVGDNsy08JEx2p6LGKtasHAOYKbW8ZLi53wy96V7F0aYoc20uxEl2J+biZIPuiPBPsNeQqtVxkFwqAFjxrEgHcTwB8go9/ZGz1xUZh5uqzTAIkcRnB7laYJAc12ZjTiCo++yZwaRESKb2mHtnUFp9ZuSlGbQWuUVe92us9QsdmOq4ZBw8jxC4lbl5UQ+q1lRoAeHNqB4zJcRBH1VebUXA6xVsBJcxwxU3/AJzRkR3jQrTCfEVyjYTIWVhWEQTG5vWP4fNLkxuf1j+HzWjC50ddjPisp6bn0LybeyCEcm3sghV18xhS9iI/yq/VUvenV8fJXRyq/VUvefV8fJbH0r03M0eoX7scKFlYXPOiCmPJ/dbzWxuGEFpDeJJ39gzSDZ6xirXa05gS6OMaD3q3LjsmDGBnBa0zxAJIB3TKrqSt5EkhhVOgbq7os7ANTmtl7Wo02iiwxkMXju7zvXqkPvC4jKkMid5OZS2gDVeXHPP5/wCyytkkhjdoLWknf89FILI5oaTlAAGW6MgCuCzWEEAmeAG4Deux91MewMZiYxpB6MSY4yM1FjObnXEFtMtL3HMzoT3bgu2hTFJgbrA1JiTvJ7Fsst10mswBpw6amfeFyWi4KcECpVYDqGunw6QJCQ/I4aFrdU55lA5uMOq9VhgSR+c7eBuylLnWI2cNbTc6Kfqk+sY3nvUmp2FlOmGUxha0ZD566knMlLL0pEjtTv2Ge7Jb+cc18dKMJHGdf67V2GmObIBkjPtUas0tMAxBUqpPBwvGhyd2FIGRm3WJleDBMayZjyUdvq7BbbJUpAzXoEupEjN2EZtntaPHwU5NIMrub1Xsxe48FErmpl1utMYhDqcNgbmkn/y+KsjIRS4WCu6+qOC0Vmjq1Hj3OIXCtqKQTG5/WP4fNLUyucdI+HmtGFzo67FGKynpufQvJt7IIRybeyCFXXzGKl7ER/lV+qpi8+r4+SuflV+qpi8+r4+S2PpXpuZo9Qv3Y4VhZWFzzoko5PbOHWoO3sExxGc/IK0bhZIkjN3SJ19bPwVe8mtFuJ7z6wc1n4S0n5qZ07VzFPHEtD4JbuAyGLhCz1PUmiQXy8NHR1jMj4LxcFnAE6nXLt3LkrWgVKbTPrGcltovM4W5Aa8T9FnZJEks7CWg78pGoXc15jKPHh4b0roUzhAaPVzI4/zXYGsgZ59n8tCkI6aT80V6zd8eK8vpD84x/XFeQGQcpG/JIZ4qVYHDvXLXpBwyIOWa2WmD0QDxGSXNpnfI4Df4oJC+tQ6R4T9F2WG1wXsOkBw7xkQuN9U4oO9K7xtwpVGk/nARMSCna4D287RFQPMRhIzMRMHM6iYSDZCRVfXf16r9JM5QBnr6keC7LZRbUcMVfm2AglmRcTOWevgl9ptjX2mz0aO44sIOjW4i5zu0lwGfapICs9q6Qxc5BDn1bRjnX2kg+4lICpFtlVJqvZ/h1KggDISRBnfOaji2x9Cl+oJndGp8PNLEyug9I+HmtWFzo67GbFZT03PoTk29kEI5NvZBCrr5jCl7ER/lV+qpi8+r4+SuflV+qpi8+r4+S2PpXpuZo9Qv3Y4UIWFzzokm2KthYaoHBtTvwHMe4q2bNZ6b6rWvAwvDizdiDhm0jiJ+Kp/ZGthfUIicIyPWE5jxCtXZyzvdQitlgE0z1hAlpDvh4LPU9SfY4rtmkTTdJ5pxa3taT0fgmVnvNjXgOLZO7geBUcv28TSrU6gE9E4pG/c74lddip2O0tD7TUwPd6uHLfkQAM1TJE0T2y1pAIIJHD6SmDK/GMt5hVdaLFRpT+T2itI3gVP2gQuNtsrNc0G01HM3tcIPjkJChwhYuY2hp1hL312Ent4GPdC4KTq1SnIG6RG/gq72pttpFUUWPc3Fuy1njuCEmwsWZWvGlSYajyGMaCS8nIdkk6lQ+1bbsqPY2jAxSS5+QDY3zlPio5R2fdXcBVfaK4EanCyP8oOumqlLLBTYA1thptphpDi57XVDEaN0+KlwpDC0WoQHOfTJP5rhl35lRzaariAIIOhA3HMIvOrQa9raQcyQcbXZYXCCAJz0PwXDhc4EZkZweEnIZdiaVh2JtaNmKTqfOOdUL8E9EiG6F0SDn3zotmz12ULI6s9gJccHScZeRnEE8T5Lu2UtgfTNN+tOJ7Wmc/gonthfTKFKqwPi0CG0hGrSfW7MIHgmrvyINkHtbudtdpYf717x2h0ktPgVFiOOu9MrNVLHh+8EHPXil73SSeJJ95WqJBnlMrn1Ph5pamV0anw81rwudHXYzYrKem59Ccm3sghHJt7IIVdfMYqXsRH+VX6ql7z6vj5K6OVX6qmLz6vj5LY+lem5mj1C/djhQhYXPOgdd22k06jXDiARxEiVbFhtdZjzZ2w5rpLZOYBaTHcNyp5joIPDP3K3tkbY2tXo14OdMgjg5own3ggqmoia9B5c1lZUgvAIcB3dmq8X1s9SpPbUgtpkAFzQSGuAjpNHVdxGkLRszaxgiM2kg94JCmtgqhwgwRvB3+CobHexHLIKGHKrQPiJ90Suh+ztLAXknPOAInunRPWXNSY7E1jR4LTe5im6dTkFC5K5ouOt9yQJENge5RL8nZUtNTnBIkAcRrvUouUE08oADc/JRio7DVcTqT8kkya9SXvsbKbBga6I3CT/ADUftVva2c6hG8Ck6R3KTXXWJYAd/Fb6tiaZMZn3SgSIdszdANR1oq08MjBTa6MRDs3OfGjjAy3AJxetlpluQEAzu3bk3q0QGjI5Z5fz3KM35boByjgOKLu4xbcTyLa0CcJY7EOIBGShvKVZW/luOlmHg9ubDhy9/wAFM9nHjnX1D1WgZxHS4nwUI/KPyq3RADSWBgBkNGKR4mVdBu5B+pGr2sTqLsDtcIPvShSblAMWyqwGQzC3hoJ81Gloh6FbPKZ3RqfDzSxM7n1Ph5rXhc6OuxnxWU9Nz6E5NvZBCOTb2QQq6+YxUvYiP8qv1VL3n1fHyV0cqv1VMXn1fHyWx9K9NzNHqF+7HChCFzzoGFM+Tq+hTrNpPGTj0DwOcjx8lDFusZIqMwmDibB4GRCjJXQy4rVQ5i1Ej1KnSHAOOoUmsNo37/guJlmbWpCc3CD/AF+it7W4QFkkTTJPZq+QlKNriRSyO8Lpu6piOU5JHylV30hQIYXU3Yw4jqu6MAjtE5qCQL1HWy7AaJnhmoZtCSK+Bgz17lIdl72ZzBJjMZZQBlBB7VCtor6o0q73B0yBlvnsSSLF6k62YqFzM4kQMvj3J9VrRM6blXnJxeLrQ+s/CW0xh45npfGFMbVXMZx8k2rCZ4t9u6oOswQOEfVRa8KrnmI3xA/rsTY1ZOS2UruBOIkggZADeew6p2C5G7GOapVsZgPEDh0SZUE2arilWaZzdUa7FqBTYS55+Snd/wBtwNMU3OZT9aBBGM5EyMgIMmFE73oGx2aoMJYazW4cQ6Qa7OOzerokSG3nbDWq1KrtXuc73nRcyELQVmEyujU+HmliZXP6x8PNacLnR12KMVlPTc+heTb2QQjk29kEKuvmMVL2Ij/Kr9VS959Xx8ldHKr9VTF59Xx8lsfSvTczR6hfuxwIQVlc86Bhb7A6KtM8HtPxC0rbZGkvYBqXCO+UmNF9bJvirVpOIyAe3uM/LzTOoGOJGLTd2KN2K2dBr2j7xgc1wPdmO/SE4uKs0Uw9xLnETmMI7Mut4rHIkkNbttGAGcgPF3uW62sFZhFTRoc7tGWXy+CjdW8nAYGfePkF7mCGy0/nE8dy5qtttz2uAosGLJxDzJH6J/oqPmS4RHeVlLXubidTLpjCejHGNEjseyD61SX1HFstBdEesYynsU0pbN2urUx1X0hAybGYJ1kzmVqrNtlEimGtfhIIMEBwGgnMKXE16Ex1djBZWtp0mjA0kRvOcSTvKZ2uliGIaQIE9HwUPN9Vw8NdZnh0ZgHLMyCCQJUnsV5jAwVBgdEYXZAjf0tJ0UX/AERtoWINIxSJBIPdukZb1x7TVLU2iBQLAXHC57hm1pOvCe1ddG1B4LGPxAzDHCDrGUhaMJfWNJ0lpY1zQ4ZmcnjwMIQCxtmq067acGs6qzCAYDYb6xLgM5xj3KteUK+n2h9JriPu2YXRvcHOBk79PirKZaqj69jZScR93XDn/mBrmsDjO+PkqWv6qx1oq83PNhxDCTJIBjETvJiZ7VfTXmQkxesLJWFoIAmV0anw80tTK6NT4eavwudHXYz4rKem59Ccm3sghHJt7IIUK+YwpexEf5VfqqXvPq+Pkro5VfqqXvPq+Pktj6V6bmaPUL92OFCyhc86BhbbK6HsPBw+a1ohIZadC0ZvqNME9JsmBLIxCN5IzjsUzsVlp1GtfjexryJYw9E5bpEtnfCq65bZis7SS1z2lwiRInQka7hn2qdXHFSk9lMkObzdVmLPIgnojhqCO5ZJKxMnV2GkBhY1oE9i2V3wQBAE58O6Uno0SGip6rgekJy8F21bZk1jok5yP6hV3FY6m1miTl2dsLNU7x4di5WWd0hwAI35NkHjK67RQdAIM558D9FC5I1OYCZIk9g3eOq22qy06jC2o1rmn39ncsWajxJOq9Wmy9B4mBBUrjFlhu+jSjmmBpxZ6k6xr2LTabUDaWYWuJph2IhpktdpOWoInxXCLbXquNOkzC3FBquiG5wSPzj2DVKNrb0qUXtbRqNL6jnU5dAGBrIOky6TkVNAxNfV9Mp/aDhk6TTpuB1c+TDRuy17VU66rbXLiZJzJJznNcq1wjYrbBELCypiMJldGp8PNLUxufU/h81fhc6OuxnxWU9Nz6F5NvZBCOTb2QQoV8xhS9iI/wAqv1VL3l1fHyV0cqv1VL3n1fHyWx9K9NzNHqF+7HEhYQuedAyhCEANNnLRgq94IHfr9VN7qrFhGF0Po4nNLjANN0OA7Rqq1a4gggwRmFK7kt5rvE9FwgH82CCJjcOxVVI9ycWWy20y+m2oCGHHIMzGIEOHHAdexyYUaJkkmMBLTOhB63a2OChzL1LqQpVssMhlTeH7p4AiAYXqxWy0WnnOYcGtoMzBeC5xM5aZsABz7QsjiTJ3UtRw4WubTa3J2hnPKJ0EDVNDTAY6COlmAMuByUDp2202c/fUecZEuMA664TMLup7cMe8YKTxAIza6BIGURmlZia/4S+yN6OsZnKUt2htop04Dg0v6ILjETqY3rkvC+abqLnNlhyJmm/CXTl0YlwMZgKHCzWy22gHG14pkE1NKbWjdg4k9mcFNK40u48u60tGCnTdFJr8T6rssZEudhnMhu8jsVY7X342vaXOpeo0EMOYMmJd2GAE62yo1LKGsdVaH1h0zq5tMu9VoHqg7zqYAUIthbMM9Vuh3ntKuhHuAprHMrwFl+pWFpRUCEITECYXPqfw+aXJjc+p8PNX4XOjrsUYrKem59C8m3sghHJt7IIUK+YwpexEf5VfqqXvPq+Pkro5VfqqXvPq+Pktj6V6bmaPUL92OJC2UqDneq1zu4Su+hs/aHf3cf8AUQPNc5tI6IsQpJZ9knH1qjR3AlNrLsfSGZLnd5gfBRdSIEGa0kwASeAzUy2PuWq0mo9uEHQH59ikdkuWmzJrA3uCfXdRHqxJ7fgqZ1bryFcViytqENOITrGhjfByWqpZa9CqHUvVaJxNj3FuvhmE3rWZzX4wMpiFmlbmuOXGCRu3fNVXGpNHIzaw4IqGm0TkAHMnWeLc54JDdG0LnV6kN6LzLQ2IESMp7E/t9y0agOIEOEweqTxc05EpXdGyjMZNWs8gQWcyMEbzJzTSjYsUkOLytzH0DHRO6WunD1ocOOW/itDdp6d30C1r21rRVAe4CObZ0eg3o8OHYvF73S9wHM1DlqKunZpmomdmKpcTVqM7YkoSXcL+QlvW8qloqOq1XYnu1O7uA3ALxYrvfVcGtGR3qcXds3SPRY2SNXOzT+jdTaYBgSOxTdRJeRFyK/tWxxnIkd6TWzZ2rT4Ee75qzrewg6rhcJGmvimqjIXKuq2R7dWn5/ELQrMrWMTMe5K7RdLHTLQVYqqGQdMbn1Ph5pvX2fpjTEO4/VctOwc04ZyHfCP91rwkk60ddjPisp6bl78m3sghHJt7IIUa+YwpexEe5VVAtl7lZaHVHOGI0sOFp0JfizPH1Pip7yq/VRnk7qlotMMLyeZiBp7XU7tfgtNV2wb03Rnh1K/djubczhAhrTwED3Be33e7cIjLjKdNkTLA08T+8dFtpWd5AJMkaidfELhtnRYk+znCMhktrbGY9WO7JSD8mAIGg7POFtcwR55pOQiMczVYcyCN2Rn371vY6o7RzW56nXwTbD0s9N0r0+xDWI4b0rgclhbLvvHyBnG4/wC6kdnu6zvnA1oyyjSZkGOwz70pN3tjctDbK+nBaXDPw/ki4mbvycteBVyBnPUZ75Ck923Cym06HFmT/W5Rk2x5AD8x7l20LwqNpYGwRmZJg93+ydxG28LkY8kU3EcT9EtZs/RpEl5xa5E+S21r7qhmVPC3jqfBoSoNfUJLsRG4HIntjckTO9luo05wABK7XeIf/RXt12PIJgMjjmT7lspWYNyc2ZjMDTvTE7C6tahC5a5Dhlu7PJPq1JhxtpCm+qwdLG8MpMdEtpl3WqHLoj1ZlxGU6+YpvayrTcBSq4CwuynnCAxn/ViMRxVnDJIiIuZJ71zVbMZ4qT07JIgwCSQ2cpIBJjjAElc7rBocTQ0hrgSYlrvVI3nFGQ3wkrjuRwWeNyUX60YqcCPW/ZUvtNkwkg/Ij4HMHvUV2lEPpfi/ZWvAP/3jrsynFZT03LZ5NvZBCOTb2QQrq+YxUvYiP8qv1SjklDoteH/6J/Xpvyq/VRvk3v2z2X8pFoqYBU5nB0Xuks52fUaYjGNeK1VYylg2oq78t0ZotLEJv95Fgmy5zPeOPgVss9lc7QAAfHX6JP8A20sH/MTr/d1v4awNuLFhj8oz7KdYfsLi8tW+Evpm/wAWn8l9j3mMOpAPh71y5uOTgZ0H8iktXbKxO/8AkH/Tq/uIs211gYZ58nIa06vzwI5at8JfT/wXi0/kvtD99kmJC2mnn2cUoG213/8AMfqq2v6C8O21u+f+IP8ApVv3EuWrfCX0xeLD5IecwtQJ0gQUoG3Fgn25A/7db+GsnbW74ytH6qt/DT5at8JfT/wXiQ+SO60WIaiR8v6yXWLIAAfFI37a2GP+I/V1v4a2O25sEAflGg/wq38NLlq3wl9MPEh8kMnUTBMTGi1082g8Uqqba2LDAr5/9ur+4tdLaywNH/Efq63b/kUlhq3wf0x+LD5L7HYnTdxXrmtdEodtpYI9uZ3fd1f4a1f2zsW6v+rq/uJ8tW+D+mHiw+S+xpXuwOe8h2FtUDn2ta0Oe5oDQ5tXWmHNhrozOFsFuc81to9EtpCmwMa0UKQbDWYXNcYOIAOJbruAyiTPP/bSw6Gv483V/hrjtO1liMxW/V1f3FZ4Vf4P6YvEp/JfaG15AObUwwKha/mpIhgLXgCRlLi4OJ7ANwXrCxrnCmJpyyQHRUijHNBpeYwyXuMEHOFHam01k/xp/wDzq/uLzT2lsgPtpHayr+4jw6/wf0x+JT+S+0Na9PpE656jQqGbZUsL6P4/2FIjtRY/8X9XV/cUZ2svOlXfR5l2LDjxdFwicMesBwWjA0aka8XKLS8+z/4yrE1IOk0mvzLU5NvZBCOTb2QWFKv72Ol7EdO12zZtKhx5NyrgKIUoYmcVZClQjJ3ZT3o2KPRsVcMIhS5yoR5aBT3o2KPRsVcMIhHOVA5aBT3o2KPRsVcMIhHOVA5aBT3o2KPRsVcMIhHOVA5aBT3o2KPRsVcMIhHOVA5aBT3o2KPRsVcMIhHOVA5aBT3o2KPRsVcMIhHOVA5aBT3o2KPRsVcMIhHOVA5aBT3o2KPRsVcMIhHOVA5aBT3o2K90+Tggq3oQAjm6gcvARbL3RzDIQn4Qs8pNu7LlFJW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2" name="Picture 8" descr="http://1.bp.blogspot.com/_6biayjkihHI/SvUvWegMWlI/AAAAAAAAEGo/5fBRdfdlImc/s320/thal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BEF"/>
              </a:clrFrom>
              <a:clrTo>
                <a:srgbClr val="E6EB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3730653" cy="4752528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274" name="Picture 10" descr="https://encrypted-tbn1.gstatic.com/images?q=tbn:ANd9GcS1CGcA9g2uWtr4GjwG9-kYAITktmsL5NEhJLBRyWJcdee6kxPehHJWA3LJ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84784"/>
            <a:ext cx="2739435" cy="2520280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620688"/>
            <a:ext cx="8424936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 smtClean="0"/>
              <a:t>Τι προκαλεί τις ηλεκτρικές δυνάμεις; </a:t>
            </a:r>
          </a:p>
          <a:p>
            <a:pPr algn="just"/>
            <a:r>
              <a:rPr lang="el-GR" sz="2400" b="1" u="sng" dirty="0" smtClean="0"/>
              <a:t>Τι συμβαίνει στον πλαστικό χάρακα, στη γυάλινη ράβδο ή στο κεχριμπάρι όταν τα τρίβουμε με το χαρτί ή το ύφασμα και ηλεκτρίζονται; </a:t>
            </a:r>
            <a:endParaRPr lang="el-GR" sz="2400" b="1" u="sng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2357430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Για να εξηγήσουμε την προέλευση και τις ιδιότητες των ηλεκτρικών δυνάμεων, δεχόμαστε ότι </a:t>
            </a:r>
            <a:r>
              <a:rPr lang="el-GR" sz="2400" u="sng" dirty="0" smtClean="0"/>
              <a:t>η ύλη έχει μια ιδιότητα </a:t>
            </a:r>
            <a:r>
              <a:rPr lang="el-GR" sz="2400" dirty="0" smtClean="0"/>
              <a:t>που τη συνδέουμε με ένα φυσικό μέγεθος: το </a:t>
            </a:r>
            <a:r>
              <a:rPr lang="el-GR" sz="2400" b="1" u="sng" dirty="0" smtClean="0"/>
              <a:t>ηλεκτρικό φορτίο</a:t>
            </a:r>
            <a:r>
              <a:rPr lang="el-GR" sz="2400" dirty="0" smtClean="0"/>
              <a:t>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Το ηλεκτρικό φορτίο συμβολίζεται με το γράμμα </a:t>
            </a:r>
            <a:r>
              <a:rPr lang="en-US" sz="2400" b="1" dirty="0" smtClean="0"/>
              <a:t>q</a:t>
            </a:r>
            <a:r>
              <a:rPr lang="el-GR" sz="2400" b="1" dirty="0" smtClean="0"/>
              <a:t> ή Q. </a:t>
            </a:r>
            <a:endParaRPr lang="el-GR" sz="2400" b="1" dirty="0"/>
          </a:p>
        </p:txBody>
      </p:sp>
      <p:pic>
        <p:nvPicPr>
          <p:cNvPr id="10242" name="Picture 2" descr="http://4.bp.blogspot.com/-ZRv8M8tQ4pk/Tx75yD_De8I/AAAAAAAAC_Y/peoXgDZn3I8/s400/%25CF%2586%25CE%25BF%25CF%2581%25CF%2584%25CE%25B9%25CE%25B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810000" cy="217170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572132" y="5143512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5715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ή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5715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</a:t>
            </a:r>
            <a:endParaRPr lang="el-GR" sz="5400" b="1" dirty="0" smtClean="0">
              <a:ln w="5715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0034" y="642918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Όταν δύο σώματα έχουν ηλεκτρικό φορτίο, τότε αλληλεπιδρούν με ηλεκτρικές δυνάμεις και λέμε ότι είναι </a:t>
            </a:r>
            <a:r>
              <a:rPr lang="el-GR" sz="2000" b="1" u="sng" dirty="0" smtClean="0"/>
              <a:t>ηλεκτρικά φορτισμένα. </a:t>
            </a:r>
            <a:endParaRPr lang="el-GR" sz="2000" b="1" u="sng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pic>
        <p:nvPicPr>
          <p:cNvPr id="4" name="Picture 2" descr="Μεταξύ σωμάτων που είναι φορτισμένα με το ίδιο είδος φορτίου ασκούνται απωστικές δυνάμεις, ενώ μεταξύ σωμάτων με διαφορετικό είδος φορτίου ασκούνται ελκτικές δυνάμεις.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57158" y="1571612"/>
            <a:ext cx="5690343" cy="250033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28596" y="464344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Όταν δύο (ή περισσότερα) ηλεκτρικά φορτισμένα σώματα </a:t>
            </a:r>
            <a:r>
              <a:rPr lang="el-GR" sz="2000" b="1" u="sng" dirty="0" smtClean="0"/>
              <a:t>απωθούνται</a:t>
            </a:r>
            <a:r>
              <a:rPr lang="el-GR" sz="2000" b="1" dirty="0" smtClean="0"/>
              <a:t> μεταξύ τους, τότε λέμε ότι έχουν φορτίο </a:t>
            </a:r>
            <a:r>
              <a:rPr lang="el-GR" sz="2000" b="1" u="sng" dirty="0" smtClean="0"/>
              <a:t>ίδιου είδους </a:t>
            </a:r>
            <a:r>
              <a:rPr lang="el-GR" sz="2000" b="1" dirty="0" smtClean="0"/>
              <a:t>(ή ότι είναι </a:t>
            </a:r>
            <a:r>
              <a:rPr lang="el-GR" sz="2000" b="1" u="sng" dirty="0" smtClean="0"/>
              <a:t>όμοια φορτισμένα</a:t>
            </a:r>
            <a:r>
              <a:rPr lang="el-GR" sz="2000" b="1" dirty="0" smtClean="0"/>
              <a:t>). 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dirty="0" smtClean="0"/>
              <a:t>Ενώ, όταν </a:t>
            </a:r>
            <a:r>
              <a:rPr lang="el-GR" sz="2000" b="1" u="sng" dirty="0" smtClean="0"/>
              <a:t>έλκονται</a:t>
            </a:r>
            <a:r>
              <a:rPr lang="el-GR" sz="2000" b="1" dirty="0" smtClean="0"/>
              <a:t> μεταξύ τους, λέμε ότι έχουν φορτία </a:t>
            </a:r>
            <a:r>
              <a:rPr lang="el-GR" sz="2000" b="1" u="sng" dirty="0" smtClean="0"/>
              <a:t>διαφορετικού είδους </a:t>
            </a:r>
            <a:r>
              <a:rPr lang="el-GR" sz="2000" b="1" dirty="0" smtClean="0"/>
              <a:t>(ή ότι είναι </a:t>
            </a:r>
            <a:r>
              <a:rPr lang="el-GR" sz="2000" b="1" u="sng" dirty="0" smtClean="0"/>
              <a:t>αντίθετα φορτισμένα</a:t>
            </a:r>
            <a:r>
              <a:rPr lang="el-GR" sz="2000" b="1" dirty="0" smtClean="0"/>
              <a:t>).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286512" y="1857364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Υπάρχουν </a:t>
            </a:r>
            <a:r>
              <a:rPr lang="el-GR" sz="2800" b="1" dirty="0" smtClean="0"/>
              <a:t>τουλάχιστον δύο διαφορετικά είδη φορτίου.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688975"/>
            <a:ext cx="79375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214282" y="928670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M.M. </a:t>
            </a:r>
            <a:r>
              <a:rPr lang="el-GR" sz="3600" dirty="0" smtClean="0"/>
              <a:t>στο </a:t>
            </a:r>
            <a:r>
              <a:rPr lang="en-US" sz="3600" dirty="0" smtClean="0"/>
              <a:t>S.I</a:t>
            </a:r>
            <a:r>
              <a:rPr lang="en-US" sz="2200" dirty="0" smtClean="0"/>
              <a:t>. </a:t>
            </a:r>
            <a:endParaRPr lang="el-GR" sz="2200" dirty="0"/>
          </a:p>
        </p:txBody>
      </p:sp>
      <p:sp>
        <p:nvSpPr>
          <p:cNvPr id="4" name="3 - Ορθογώνιο"/>
          <p:cNvSpPr/>
          <p:nvPr/>
        </p:nvSpPr>
        <p:spPr>
          <a:xfrm>
            <a:off x="214282" y="1785926"/>
            <a:ext cx="3143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b="1" dirty="0" smtClean="0"/>
              <a:t>Το 1 C είναι πολύ μεγάλη μονάδα φορτίου</a:t>
            </a:r>
            <a:r>
              <a:rPr lang="el-GR" sz="2200" dirty="0" smtClean="0"/>
              <a:t>. </a:t>
            </a:r>
          </a:p>
          <a:p>
            <a:r>
              <a:rPr lang="el-GR" sz="2200" dirty="0" smtClean="0"/>
              <a:t>Αν </a:t>
            </a:r>
            <a:r>
              <a:rPr lang="el-GR" sz="2200" dirty="0" smtClean="0"/>
              <a:t>μπορούσαμε να φορτίσουμε δύο μικρές σφαίρες με 1 C την καθεμιά και τις τοποθετούσαμε έτσι ώστε τα κέντρα τους να απέχουν ένα μέτρο, τότε η ηλεκτρική δύναμη που θα ασκούσε η μια στην άλλη θα ήταν 10</a:t>
            </a:r>
            <a:r>
              <a:rPr lang="el-GR" sz="2200" baseline="30000" dirty="0" smtClean="0"/>
              <a:t>9</a:t>
            </a:r>
            <a:r>
              <a:rPr lang="el-GR" sz="2200" dirty="0" smtClean="0"/>
              <a:t> Ν (σχεδόν ένα εκατομμύριο φορές μεγαλύτερη από το βάρος ενός ενήλικα)!! </a:t>
            </a:r>
          </a:p>
          <a:p>
            <a:pPr algn="just"/>
            <a:endParaRPr lang="el-GR" sz="2200" dirty="0"/>
          </a:p>
        </p:txBody>
      </p:sp>
      <p:sp>
        <p:nvSpPr>
          <p:cNvPr id="5" name="4 - Δεξιό βέλος"/>
          <p:cNvSpPr/>
          <p:nvPr/>
        </p:nvSpPr>
        <p:spPr>
          <a:xfrm>
            <a:off x="3500430" y="1214422"/>
            <a:ext cx="1357322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214942" y="92867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1 </a:t>
            </a:r>
            <a:r>
              <a:rPr lang="en-US" sz="3200" b="1" dirty="0" smtClean="0"/>
              <a:t>Coulomb   </a:t>
            </a:r>
            <a:r>
              <a:rPr lang="el-GR" sz="3200" b="1" dirty="0" smtClean="0"/>
              <a:t>ή </a:t>
            </a:r>
            <a:r>
              <a:rPr lang="en-US" sz="3200" b="1" dirty="0" smtClean="0"/>
              <a:t> </a:t>
            </a:r>
            <a:r>
              <a:rPr lang="en-US" sz="3200" b="1" dirty="0" smtClean="0"/>
              <a:t> </a:t>
            </a:r>
            <a:r>
              <a:rPr lang="el-GR" sz="3200" b="1" dirty="0" smtClean="0"/>
              <a:t>1</a:t>
            </a:r>
            <a:r>
              <a:rPr lang="en-US" sz="3200" b="1" dirty="0" smtClean="0"/>
              <a:t> C</a:t>
            </a:r>
            <a:endParaRPr lang="el-G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55721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42910" y="714356"/>
            <a:ext cx="72866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Γι’ αυτό στις εφαρμογές χρησιμοποιούμε υποπολλαπλάσια του 1 C</a:t>
            </a:r>
            <a:r>
              <a:rPr lang="el-GR" sz="2000" dirty="0" smtClean="0"/>
              <a:t>:</a:t>
            </a:r>
          </a:p>
          <a:p>
            <a:pPr algn="just"/>
            <a:endParaRPr lang="el-GR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/>
              <a:t> το </a:t>
            </a:r>
            <a:r>
              <a:rPr lang="el-GR" sz="2400" b="1" dirty="0" smtClean="0"/>
              <a:t>1 </a:t>
            </a:r>
            <a:r>
              <a:rPr lang="en-US" sz="2400" b="1" dirty="0" smtClean="0"/>
              <a:t>m</a:t>
            </a:r>
            <a:r>
              <a:rPr lang="el-GR" sz="2400" b="1" dirty="0" smtClean="0"/>
              <a:t>C (ένα </a:t>
            </a:r>
            <a:r>
              <a:rPr lang="el-GR" sz="2400" b="1" dirty="0" err="1" smtClean="0"/>
              <a:t>μιλικουλόμπ</a:t>
            </a:r>
            <a:r>
              <a:rPr lang="el-GR" sz="2400" b="1" dirty="0" smtClean="0"/>
              <a:t>) με 1 </a:t>
            </a:r>
            <a:r>
              <a:rPr lang="en-US" sz="2400" b="1" dirty="0" smtClean="0"/>
              <a:t>m</a:t>
            </a:r>
            <a:r>
              <a:rPr lang="el-GR" sz="2400" b="1" dirty="0" smtClean="0"/>
              <a:t>C=10</a:t>
            </a:r>
            <a:r>
              <a:rPr lang="el-GR" sz="2400" b="1" baseline="30000" dirty="0" smtClean="0"/>
              <a:t>-</a:t>
            </a:r>
            <a:r>
              <a:rPr lang="en-US" sz="2400" b="1" baseline="30000" dirty="0" smtClean="0"/>
              <a:t>3</a:t>
            </a:r>
            <a:r>
              <a:rPr lang="el-GR" sz="2400" b="1" baseline="30000" dirty="0" smtClean="0"/>
              <a:t> </a:t>
            </a:r>
            <a:r>
              <a:rPr lang="el-GR" sz="2400" b="1" dirty="0" smtClean="0"/>
              <a:t>C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/>
              <a:t> το 1 </a:t>
            </a:r>
            <a:r>
              <a:rPr lang="el-GR" sz="2400" b="1" dirty="0" err="1" smtClean="0"/>
              <a:t>μC</a:t>
            </a:r>
            <a:r>
              <a:rPr lang="el-GR" sz="2400" b="1" dirty="0" smtClean="0"/>
              <a:t> (ένα </a:t>
            </a:r>
            <a:r>
              <a:rPr lang="el-GR" sz="2400" b="1" dirty="0" err="1" smtClean="0"/>
              <a:t>μικροκουλόμπ</a:t>
            </a:r>
            <a:r>
              <a:rPr lang="el-GR" sz="2400" b="1" dirty="0" smtClean="0"/>
              <a:t>) με 1 μC=10</a:t>
            </a:r>
            <a:r>
              <a:rPr lang="el-GR" sz="2400" b="1" baseline="30000" dirty="0" smtClean="0"/>
              <a:t>-6</a:t>
            </a:r>
            <a:r>
              <a:rPr lang="el-GR" sz="2400" b="1" dirty="0" smtClean="0"/>
              <a:t> C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/>
              <a:t> το </a:t>
            </a:r>
            <a:r>
              <a:rPr lang="el-GR" sz="2400" b="1" dirty="0" smtClean="0"/>
              <a:t>1 </a:t>
            </a:r>
            <a:r>
              <a:rPr lang="el-GR" sz="2400" b="1" dirty="0" err="1" smtClean="0"/>
              <a:t>nC</a:t>
            </a:r>
            <a:r>
              <a:rPr lang="el-GR" sz="2400" b="1" dirty="0" smtClean="0"/>
              <a:t> (ένα </a:t>
            </a:r>
            <a:r>
              <a:rPr lang="el-GR" sz="2400" b="1" dirty="0" err="1" smtClean="0"/>
              <a:t>νανοκουλόμπ</a:t>
            </a:r>
            <a:r>
              <a:rPr lang="el-GR" sz="2400" b="1" dirty="0" smtClean="0"/>
              <a:t>) με 1 nC=10</a:t>
            </a:r>
            <a:r>
              <a:rPr lang="el-GR" sz="2400" b="1" baseline="30000" dirty="0" smtClean="0"/>
              <a:t>-9</a:t>
            </a:r>
            <a:r>
              <a:rPr lang="el-GR" sz="2400" b="1" dirty="0" smtClean="0"/>
              <a:t> </a:t>
            </a:r>
            <a:r>
              <a:rPr lang="el-GR" sz="2400" b="1" dirty="0" smtClean="0"/>
              <a:t>C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/>
              <a:t> το 1 </a:t>
            </a:r>
            <a:r>
              <a:rPr lang="en-US" sz="2400" b="1" dirty="0" err="1" smtClean="0"/>
              <a:t>pC</a:t>
            </a:r>
            <a:r>
              <a:rPr lang="en-US" sz="2400" b="1" dirty="0" smtClean="0"/>
              <a:t> (</a:t>
            </a:r>
            <a:r>
              <a:rPr lang="el-GR" sz="2400" b="1" dirty="0" smtClean="0"/>
              <a:t>ένα </a:t>
            </a:r>
            <a:r>
              <a:rPr lang="el-GR" sz="2400" b="1" dirty="0" err="1" smtClean="0"/>
              <a:t>πικοκουλόμπ</a:t>
            </a:r>
            <a:r>
              <a:rPr lang="el-GR" sz="2400" b="1" dirty="0" smtClean="0"/>
              <a:t>) με 1</a:t>
            </a:r>
            <a:r>
              <a:rPr lang="en-US" sz="2400" b="1" dirty="0" smtClean="0"/>
              <a:t>p=</a:t>
            </a:r>
            <a:r>
              <a:rPr lang="el-GR" sz="2400" b="1" dirty="0" smtClean="0"/>
              <a:t>10</a:t>
            </a:r>
            <a:r>
              <a:rPr lang="el-GR" sz="2400" b="1" baseline="30000" dirty="0" smtClean="0"/>
              <a:t>-</a:t>
            </a:r>
            <a:r>
              <a:rPr lang="en-US" sz="2400" b="1" baseline="30000" dirty="0" smtClean="0"/>
              <a:t>12</a:t>
            </a:r>
            <a:r>
              <a:rPr lang="el-GR" sz="2400" b="1" dirty="0" smtClean="0"/>
              <a:t> </a:t>
            </a:r>
            <a:r>
              <a:rPr lang="el-GR" sz="2400" b="1" dirty="0" smtClean="0"/>
              <a:t>C</a:t>
            </a:r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928670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Έτσι, αν για παράδειγμα το φορτίο της ράβδου είναι 3 </a:t>
            </a:r>
            <a:r>
              <a:rPr lang="el-GR" sz="2400" dirty="0" err="1" smtClean="0"/>
              <a:t>nC</a:t>
            </a:r>
            <a:r>
              <a:rPr lang="el-GR" sz="2400" dirty="0" smtClean="0"/>
              <a:t>, γράφουμε: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 </a:t>
            </a:r>
            <a:r>
              <a:rPr lang="el-GR" sz="2400" dirty="0" smtClean="0"/>
              <a:t>                                                </a:t>
            </a:r>
            <a:r>
              <a:rPr lang="el-GR" sz="3200" dirty="0" smtClean="0"/>
              <a:t>q</a:t>
            </a:r>
            <a:r>
              <a:rPr lang="el-GR" sz="3200" dirty="0" smtClean="0"/>
              <a:t>=+3 </a:t>
            </a:r>
            <a:r>
              <a:rPr lang="el-GR" sz="3200" dirty="0" err="1" smtClean="0"/>
              <a:t>nC</a:t>
            </a:r>
            <a:r>
              <a:rPr lang="el-GR" sz="3200" dirty="0" smtClean="0"/>
              <a:t>. </a:t>
            </a:r>
            <a:endParaRPr lang="el-GR" sz="3200" dirty="0" smtClean="0"/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Αντίθετα η πλαστική ράβδος αποκτά αρνητικό φορτίο. Αν το φορτίο της είναι 3 </a:t>
            </a:r>
            <a:r>
              <a:rPr lang="el-GR" sz="2400" dirty="0" err="1" smtClean="0"/>
              <a:t>nC</a:t>
            </a:r>
            <a:r>
              <a:rPr lang="el-GR" sz="2400" dirty="0" smtClean="0"/>
              <a:t>, γράφουμε: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 </a:t>
            </a:r>
            <a:r>
              <a:rPr lang="el-GR" sz="2400" dirty="0" smtClean="0"/>
              <a:t>                                               </a:t>
            </a:r>
            <a:r>
              <a:rPr lang="el-GR" sz="3200" dirty="0" smtClean="0"/>
              <a:t>q</a:t>
            </a:r>
            <a:r>
              <a:rPr lang="el-GR" sz="3200" dirty="0" smtClean="0"/>
              <a:t>=–3 </a:t>
            </a:r>
            <a:r>
              <a:rPr lang="el-GR" sz="3200" dirty="0" err="1" smtClean="0"/>
              <a:t>nC</a:t>
            </a:r>
            <a:r>
              <a:rPr lang="el-GR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548680"/>
            <a:ext cx="456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Πώς μετράμε το ηλεκτρικό φορτίο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2967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3112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1571604" y="4214818"/>
            <a:ext cx="635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Γενικά δεχόμαστε ότι </a:t>
            </a:r>
            <a:r>
              <a:rPr lang="el-GR" sz="2400" b="1" dirty="0" smtClean="0"/>
              <a:t>η ηλεκτρική δύναμη που ασκεί (ή ασκείται σε) ένα φορτισμένο σώμα είναι </a:t>
            </a:r>
            <a:r>
              <a:rPr lang="el-GR" sz="2400" b="1" u="sng" dirty="0" smtClean="0"/>
              <a:t>ανάλογη του ηλεκτρικού φορτίου του</a:t>
            </a:r>
            <a:r>
              <a:rPr lang="el-GR" sz="2400" b="1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6943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7062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112" y="908720"/>
            <a:ext cx="2582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251520" y="335699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Το ολικό φορτίο των ράβδων είναι ίσο με το αλγεβρικό άθροισμα των φορτίων τους. </a:t>
            </a:r>
          </a:p>
          <a:p>
            <a:pPr algn="just"/>
            <a:r>
              <a:rPr lang="el-GR" sz="2400" dirty="0" smtClean="0"/>
              <a:t>Αν για παράδειγμα η μια έχει φορτίο q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=+4 </a:t>
            </a:r>
            <a:r>
              <a:rPr lang="el-GR" sz="2400" dirty="0" err="1" smtClean="0"/>
              <a:t>nC</a:t>
            </a:r>
            <a:r>
              <a:rPr lang="el-GR" sz="2400" dirty="0" smtClean="0"/>
              <a:t> και η άλλη q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=–3 </a:t>
            </a:r>
            <a:r>
              <a:rPr lang="el-GR" sz="2400" dirty="0" err="1" smtClean="0"/>
              <a:t>nC</a:t>
            </a:r>
            <a:r>
              <a:rPr lang="el-GR" sz="2400" dirty="0" smtClean="0"/>
              <a:t>, τότε το ολικό φορτίο και των δύο μαζί είναι: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2051720" y="5229200"/>
            <a:ext cx="51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q=q</a:t>
            </a:r>
            <a:r>
              <a:rPr lang="fr-FR" sz="3200" b="1" baseline="-25000" dirty="0" smtClean="0"/>
              <a:t>1</a:t>
            </a:r>
            <a:r>
              <a:rPr lang="fr-FR" sz="3200" b="1" dirty="0" smtClean="0"/>
              <a:t>+q</a:t>
            </a:r>
            <a:r>
              <a:rPr lang="fr-FR" sz="3200" b="1" baseline="-25000" dirty="0" smtClean="0"/>
              <a:t>2</a:t>
            </a:r>
            <a:r>
              <a:rPr lang="fr-FR" sz="3200" b="1" dirty="0" smtClean="0"/>
              <a:t>=(+4 </a:t>
            </a:r>
            <a:r>
              <a:rPr lang="fr-FR" sz="3200" b="1" dirty="0" err="1" smtClean="0"/>
              <a:t>nC</a:t>
            </a:r>
            <a:r>
              <a:rPr lang="fr-FR" sz="3200" b="1" dirty="0" smtClean="0"/>
              <a:t>)+(-3 </a:t>
            </a:r>
            <a:r>
              <a:rPr lang="fr-FR" sz="3200" b="1" dirty="0" err="1" smtClean="0"/>
              <a:t>nC</a:t>
            </a:r>
            <a:r>
              <a:rPr lang="fr-FR" sz="3200" b="1" dirty="0" smtClean="0"/>
              <a:t>)=1 </a:t>
            </a:r>
            <a:r>
              <a:rPr lang="fr-FR" sz="3200" b="1" dirty="0" err="1" smtClean="0"/>
              <a:t>nC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2710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 smtClean="0"/>
              <a:t>1.2 Το ηλεκτρικό φορτίο</a:t>
            </a:r>
            <a:endParaRPr lang="el-GR" sz="24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251520" y="350100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Γενικά </a:t>
            </a:r>
            <a:r>
              <a:rPr lang="el-GR" sz="2400" b="1" dirty="0" smtClean="0"/>
              <a:t>το ολικό φορτίο δύο ή περισσοτέρων φορτισμένων σωμάτων ισούται με το αλγεβρικό άθροισμα των φορτίων τους.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Όταν το συνολικό φορτίο ενός ή περισσοτέρων σωμάτων </a:t>
            </a:r>
            <a:r>
              <a:rPr lang="el-GR" sz="2400" b="1" dirty="0" smtClean="0"/>
              <a:t>είναι ίσο με το μηδέν</a:t>
            </a:r>
            <a:r>
              <a:rPr lang="el-GR" sz="2400" dirty="0" smtClean="0"/>
              <a:t>, τότε το σώμα ή το σύνολο των σωμάτων ονομάζεται </a:t>
            </a:r>
            <a:r>
              <a:rPr lang="el-GR" sz="2400" b="1" dirty="0" smtClean="0"/>
              <a:t>ηλεκτρικά ουδέτερο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6943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7062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112" y="908720"/>
            <a:ext cx="2582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"/>
            <a:ext cx="759633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ΑΠΟ ΤΟ </a:t>
            </a:r>
            <a:r>
              <a:rPr lang="el-GR" sz="2400" dirty="0" smtClean="0"/>
              <a:t>ΚΕΧΡΙΜΠΑΡΙ</a:t>
            </a:r>
            <a:r>
              <a:rPr lang="el-GR" dirty="0" smtClean="0"/>
              <a:t> ΣΤΟΝ ΗΛΕΚΤΡΟΝΙΚΟ YΠΟΛΟΓΙΣΤΗ</a:t>
            </a:r>
            <a:endParaRPr lang="el-GR" dirty="0"/>
          </a:p>
        </p:txBody>
      </p:sp>
      <p:sp>
        <p:nvSpPr>
          <p:cNvPr id="15362" name="AutoShape 2" descr="data:image/jpeg;base64,/9j/4AAQSkZJRgABAQAAAQABAAD/2wCEAAkGBxMTEhQUExQWFhUXGRoaGRgYFxsbGhsaHxoYHB4YGxwcHCogHRslHBgbITEiJSkrLy4uHiEzODMsNygtLisBCgoKDg0OGxAQGzQkICQsLCwsLCwsLCwsLCwsLCwsLCwsLCwsLCwsLCwsLCwsLCwsLCwsLCwsLCwsLCwsLCwsLP/AABEIAQUAwQMBIgACEQEDEQH/xAAcAAACAwEBAQEAAAAAAAAAAAADBAIFBgABBwj/xABLEAABAwMCAwUEBwYEAwQLAAABAhEhAAMxEkEEUWEFEyJxgTKRofAGB0JSscHRFCNTYpLhcpPS8SSC4hVDotMWFzNEVGNzg6Oywv/EABkBAAMBAQEAAAAAAAAAAAAAAAECAwAEBf/EACoRAAICAQQBAwQBBQAAAAAAAAABAhEhAxIxQVEEMnETIzNhIlKRobHx/9oADAMBAAIRAxEAPwD6B9LOKUi2jQWJJ9WDtmH+Wr532zxi9Q1FTJDDmVROMtt0Oa2P0/ulKEGSCFAJCQXVAYk4DH4Gvm95DrnVDhw48TzvkOzgZBryNCKqzt0/aWyOLcJmTkZ08wfItgv5PVim+SASZGU4bqRuRy5COtFwJ0gkK+IbcAyWGMsxqxs8RzGkQORyGEEl/dEdKeaKjw44s7nwg42lx0IZz65ov/aGlRClaT7RnAwFcwzZU4Pvqq4jiASJw4YO2+QCXEjPQ0O1xBh8PA3MYOC3qN3xK7DUW1q8pRBBc7pgjcjT5MJflDU2LgV7QBUYBGD6DBz7oy9VSrpYJgkicgtLtA3afyapC6kQ5JJ82DFm2xkD4M9K4mLWzcYaZL+rmPN9i56YZqKm6RgBuT9Cz4GGbD+6q5V0gOkty+PMSIVOWfL1Lv5J+z0Jb7X45ckMffSOJh8mBzxvMe8yB6xtUVAsXDk7ZeQWHIfpSqbxLgBxG2Ms++2+HpwSwTv/AIRvmc+8UjRgJthSg2QwEv8Ajkuf1olu2zPlmlkud/w2/Kq/tTtFSf3NuAR4i5KubOS8s5PlVOFkeIDxci75+dtqdQbQTToIYFIBfk204z8PfQ1oS5IJSxwwJxg58+dZ9XaKkgBKQNiGED3N8aFd7RuFih0HHhUWzywZplpM1Fz2iCnSQwh8H73XIhTelI8TdZLnPnO5b4fDI3SX2pc0p16VgPDND7EN12OD5VOzfF0uCAGZm9+MGfh5s6g1yYEVqJMuxBOIbSzdObcqhqBKhGwLPtGx5e+aLcthIDOkMHLEAMpL7RL0recbggAkZE89uv8AeqLJiF61IMw4AAb7pL4Zue2KjbtqABGlIY7avDgYDsCf9q8WXck6nJaQS22MeJj+r1K0kaZwXlxl08pZyATmn6FB3GJU/iKgSdyohoDbYnLnpMLKkgsS5YlRPIg8sE+Ly9GqCVhzkEAl0kuGCSOhLsZwRu8QZYOtzBcRB2IkPlpPL0o0AtGufcH9P/TXVVsPv2/h+tdR2ms+m/WTc/dWhBUSpvOB+BPubc18+tXUEOMwAn7JHhEhU4YBsF6+gfWMxs2wWcqLFumMR/bm1fPLfEaVaXAeWfUky+75/GOYqHp/YJp+0Pw4gByCXDkpGHBJG56PHPNP2BqJHtA4+z9raeo8iAaRuaiQEkKSnCW2Z2IjeXdvgaa4UCStRYhwX5uWMct49Gl5FAxIl0zLEHdg2Opd9noaVlM6vcN43Lky+ORmiFTAO5/xJZhHv9r4daGsS0sQR+OIeWBB60qCTs3yZJJlx7gGHJ2bEh3mKLpCZTq2dyQ48W+7DGTsxdqRv3VOlIKdpVDMSxSN9zLSa7WrSoHwmQDvD4fxQNwXgY3ziYtDcSR9qARpIKQ5jDPkR5eteIvafZVG75xyJxn3+lI27YICSkqMMcwCoS+xAweXSmLBITDlOpnD4nE8/SfWlaCWYJUA2T58gSCD0gxTnDhMP4WckGGDvBefIcxVQriFD2WGJJ9yepiPl+7S4lQsrUMrGlJBcyPadnwH8nw8zcWwMTvLFxS1qJJWSwOSnYQMBgG86Egh0w5DgMP1G0+/ycPD2YD6n5s2Py/QVJIUSSkDcE+ocDD+zVqCF45cBiMejcj7jmlBdGnS4DuzySA22AOU7eVR4xJypIkbOSc7elK8TdGoEPBdp3ksRtsT/tTRiZsKUamcwJIEb4B93wprsoN3jKMho82G8g8qreJUpmAO3hjIHvycNTPY+tripykCHxkgGCA7RTNfxFsuFqQS2oDkAZ3Lu/TZj8KQ4zSSSlUSwyWkFtQnJfyA60S0lgCeUPjd/j5tmuuqAIUGKecyAQROWjcvkmkSoIinCQGcsXUdieRhoBxExUx4vCD4m0uBBfcA4JhsPzaK8SUvzSoiQ4GwYgjDsZ/KSXklIHhfmnzVk8pzzwGp2KDSgGY0sfCW0kttksyXzvypYpUXBZUKgCMgSMgk/l6u3yU+EBlhROQ4DGOhaRDgCdmW1AhQBGoAq8LSzOgkNP8AbOKyMe/syfuI9/8Aavah4uX/AOS5/rrqegG8+sezq7qebCGckB87euaxSraRcceFtJwNTeyCY2JGZzl4231i3W7p4SUrHrBH4f7185Vcc+0rcpLMQysNgR+YqHp03AWPtQzw8OHAHLd3ACjz8z0ZnpixfOmFMQGU+ID4gu7+ucOE7N4iMElJUdLu4D4M4E9ZD1yFSQHUzSC/ODyLbY3arNDossHyP3t3dgw/lJxBBfcVK/xbhjul3Dp2Bbw4kNGPjSXEXwJ1ADzEu5kux6fIqFoZ1ZYYiYgRvOHOTDMRtNYddxxpBYuTnPiDkO7u3OMw9TQrUA4MZDk8jG4ZvjOKXu3mOoyN2IbJnDvOzPPpO3fQQACVOSGbaHdkxg4ME1mgjiVQSCIgFyMPEZ9o/Jqytn2ZcsZw4ILckmHHzKdpCCkbMVEs42YPIDGf15uJW2YAdt4yCc7DHMbbxkEjxq0plSggOW1FndodyS7dZqu7S7SF9kWw6Q5E6Q5YO2YDjG5qoBKySs+MrIY+YEZwxhoHOi8P2dfWUlKVFvMD8fT1qqgllsWx3uyGKrtp+mo7/wCB3jY8ulFskBIAXaUxlR1BzzcplyflqKr6OcUQkhEsxBUGbdoyfnd1V/RbiZJtTsEkH3FyefpS3F9msaXZJHsBWpz4ClZifZSdUO8gZ99Tr8RLgkQzkFoJdh0/Deiqt3rZShloLOS7TBhz+BbFe3U945uAFTEFQLKB6lwWEzI83emSoIC9cLjKiQYYE7nBaPCz7elWfYSx3SR4iVqUfcSlukCs/wB0d3LB4IwxEw7vuZnatRwtooTbIJ9lLPPIknTkOWmTR1OAI94uzBKYOwS3UqBnDbAsWxS1xCRgh2Zo8JCXB5KgfDE05xNnUASfE0MXwQ0mMzMz769V5L6Rg+Fy7O5ZoxqffbJNTjkLA3bpBcOAkkMMAlTOxgt5M3N6GOIx4tTkAEqDHIb2fZkebOxyI8YQEjxh0uGGGH3X8iXywBgZTSLYZaCDpYbAOXbG3RxJMVVK0LY/dUUmCQBggMQDtsZCSGafQUqsFK/CUu/iAJdnkBTglWA7CG2c1OwSoEupMHAIk/Z5TlxuBU7yCCSCYYsCxL6XiQIDZBO/TcYMe9+jnc/oT/qrqS/ZB91Pu/6q6moFn0D6yVjXYB1eyrZ0kOmDOXIgxFfPbinYqAljsXxvyLhxzxmtt9aSnucOnA0rmc+jcue/WsOgEHwgNkzGBLMW8m35NUvTL7aFjwNd4CEsYBM9dwdiScmi8Otx44l2c8055jz9GpRZISAXBAxqxgM+N/hO5rkXfvEAZ3nInfqH51Wh7GFh1KLpJGpkw2DDECZPMflE8QHdnJYOTDfdBccn9YpbiC/J8NOxSGIBc4BkxLV4hZJYsT1cHJL+ID3+tGgWMBnBcvAdssXaRneH28qLwV2SG6OWlmPR0uDvHQGlzaSSQxAfIYpcAS3Ug+hNGXZwAZJ3wBJL5cFtzQdBRZWOI0ueTEsWYesAx0jTXnD8U55h2jnOGdsY6+5JAgnLsC+YaGO2zH3SCbDhbAAHhIjlA6jZhiem81NpIYDx3ZS1HvETrhY5Kw4H3S8tg+rb/sbhwi0gAbA7b+UVVdn9n6krOtRTJfBfSBpSWgOCT1+A9RtnSi9dCgdKdenQSPs6Rb9mRuCxB3nm1W5qhHTdGpr00nc4hXclQGlbGCHZWGjM1SWb15LG9xC0KU5CFW7Z6ZCfOHBqEYNmLbj021jSsAjePw64rFdo8Im2dSSrS7F/wJJENDvyy4rb92SkFUGDu3xDv02qo4lfjV5F2ENgBmLmWf5HRpto0TEXLnjUCGGHbm4YD8ugNS7P7QCToV4UEAggDwl9zsnfoRFP/STgAhPeWwyX0qSXGmAXLlyIGOfuy1+33iwkAEE/ZBJnYTMtyzXZFKSM3Rq751S7ECHISGkMCD/KHHXJzS3EKdLJQVR+LbDIOIIdzsHp1HZly3bt6/aCQDABdnHqPC5AfZyQARXBLEl9wGl/NLs2/UDpUk10NyVnGWFABmVnU5CmcGC27nO/wCSLagzNs6TCcMHUEwGlhAAira7b1FXhLFxG4gJyzbY2BLHFV9214k6R4Z+yWdsORIJV68t6rFitBOHvFXhJILFhGdw58IwzRuJNCu3C5BKpf37k6hjSTg+geocVcLgM4JA23PWIeS8csmuvnXLMQoAAM+zEwQ8mCwZ5hiaAQ/abX31f5h/1V1JaL38M/wBSP/Mrqel5Et+D6N9aJddoHGkHAzqPPn5HY+eIVcliHfrDbENyaOjRW5+sqb1of/L+DqBloyK+eJWFLDB5Gzz1eOrbz5Dn9MvtoZcIZWCCdWrZ+jEeohuuOVRFwwRpLtCg/IuMeGGjfnXXiCo+EeI9XHlBLCN8etRUEBLGBMnkxg8wzNnerhJ8KlsJMgbbT5j896YSQ7ADZvuksGlpE58qStXiCGbdn5B9shmdutNcGXU4bS0ESSABLHYT8etBoyYZFp8Aukl5z1z4gMg8jMUayJ8RJA3zHmOnVidnNe3UMYDncAjqXGee7fhQkhyHOk+JjI3dxs2TFLyMNLUoeyCPj1+03WC0xNXH0e4Ja1EgJCWyx+B9Yd6ztq4IS+Y3xz+fhX0TsLh0ItDws/w38xM1HWltiCUqVjt9GiytKAfCg6Q/QsAaT4Libd0Ah2BeXDfodonNWNtJ5uOsmsXwfEEW0o07wHbxPktuMNt51ywV2T0zZ8SIAbkfcQWzzr25ZSoeIbYeR5HIfEVnrN+4SQVnUWZKlOk7e0ASk77/AAq7sXSUgEyMnHpyBpttFCHE8aknS/n87zSd7hdSTpYlskkZLF3hg5O7tQ7tliecMWxifOnOAsLU67kPADkOOZHWMH8aLdcAbpCdzszvSNXiQDggnWdjkNpEA7z6t8J2ZZsOq1at29zoSNR2lTPViUh8+gxSvFcRpLNGknq4fep75PBFtsqfpGgBAOwfzDkc9pyMA74rMuNLJY84CSzkhhtO0e560fbnFhVtLD2iHdmGQ88qyvFpTqJ1SHhoKBsS7Q+H9K6dJYyWhiIQsvSlTmGEAqYgPiXZi/41U8WDqGojwsWDadnMj7XLLh5qx/akkaVAu3tF2choVpnDxBeqziH1q1Ocu7S+5d9TxnDnqKvBBYI30ywUwTI94aTLiHjE4NQ74uT7QDGSDyJh8YGcHqaipRcONplnLNs4l2+PSvLyiQ23hECHL45B8/GqUJZD9oufxUf5dz/y66lu7T91f9B/1V1NtQtn0T6z1tetwW7sS8Blk493uFYW0oQWl8uPNnwYO/wYVufrQujvbSceCCW3OMyGdwRuORrEFBWBkash3ALiHGZ2FQ9P+NDAl3ySCAoYMYJb2cg7ZOWPlXtu6lQYuxEfZyzn2XMjJ/tXWLIkr5PueZJYnB2h+td7JyMl3I5M42I8s1fAMhO4BUCAMOqTzbqYeX/OnLDvpfzJDnzDHyjG+9V/Do0+IzG7yHDZzDdBHKpcJxHjDTvJchvQNl88s0Ggplmuw5Uoy0tz8PLSzZmOdLpuOVCGDA6ffq3nENuKPecnxgPIJI9nq4hnb4NilFJTs5LMwzLSenT+9KhmOdk203LqEoBYrTIefNxvh+e5FfUeAHgdJSXJOTzr5l9G0hPEpSl1KKVFHIqyke9IyT+VbnsriyUhKAD4yFZhkupQP+JgHrn9QrJyyi9Cd8Hesh2lbNriy3hC/GGjxkEETBMb8+taoK6ADr6bZ99Ids8H3qQpKmUhyC232hndhPMCuOEtryLB0xPhlqSklanhpaOeAHqPBcQBr8QWdUsJwGBbNAR2TxK1DvFpQlvsEk/EcnkvVz2d2fbtMAHI+0fnrVJSSKuaO4axq8SnA+6QJ8x+VWNvdgKALmQobsHAndxPXpj38bqUwT8fzqTdknJsOtRbEiq/jL4ISCHMttJBDRsZBo128oOCG5F/Kqvtm+q3b1skmWhmxMZOYbaqQjk0VbM52zxgPdpAUOTjU4AJ8R2BId3GxFViiFBII8QLTuMgQce7PlU0cSoqIPXUH1ZnwkBiSwMtvloWvHSYd3AYuSSWMEiSEjmdsPPdGNYLhrpf2c43Z9QdJMt74ileISkrAIGk5dtIEghy5bYMGZs7sJuBYSSkddi2rcOCIUeeRjFKLJA1AFTghKi5YgEsAQXJeMNHKCkBivC29OrBlpMYMBtmyNw+KALUPJkFmY4SJEMGH6xJZteIABWyZeHlmaREPLzNe8OkEg6YIA1ejnIy24wPSqWLQD9hXyHvT+ldTOlX3D/lr/011awUab601fvkyXFsMDABKty4gsx9ObVhQtiHMMPvQYc+z+PWOe4+swPxIMxbS4kgT7TAQJYvB91YVDEnS4Dh5DASwcfmfLonp/xoDH7NxSkt7Tbnlkjfn6US9paDI2J2YjpA/wAJf3Oiq9kKSP5SchiMTsxrlEMQ2x39BEEENu/NjVKDZK+oJTDggAjABE5dk4efhTHCK0rSTIUQwxAI65cs/Ok+EtBamUohL5k4YAs0/ZiMelP8Qm1btqJXpIUwwVKV95KXk4naJxRfgC8jwSC6isJZtTloBY8mENnkZqh4ztlA8KE94QT4iGGc4cj0HN3pHjuJXdUAo6EODpBJGPaO5OZPoKieD0sSBpLKBEpaZfbyOIoxhXIstRvgL/2rxGtC0q0kEKSEhsS53IiQ7V9S+j/bBv2ba7SNCVElTMWWHBBPIMkjo21fKl8K4MYIgNj8x0FMdgdo3uH71VpStCSjUAYU6glmMSC39qXU01JYFTd5PsHBJXoSlnUGhSoCiZmTvTlnijc0BiEystIhtLRgkkgx7NZ/sbtzhljSLgKlAhKQFDJchTpZ9mczVpw95RQ5gqI6MBsOQwJHPrXnT03YxYXONQo6UqGqD5cnfnXXLwBYEkhjALDp61VhLag2VNyLJAgv/MVFqZFpklT+LSA3kZLbwqp/TNtCr4xetSSkBLOg/eYHV05HNehlKdiFMI6D8/LpS54+3btKVcUEsRpKhv8Ajh6zfbH0u7pX/DoKlkFQWSnSkBvGAfEoyGBAeqQ0m3hGot+1fpJa4VJUtYdjpQ7qJloyA+5r5jd+kXF3F6rtzvQ76SgFPIaRBGchvWqnibilq1nxKV4idzOZDnEcqlZYMzyWePw/EdHr0dPRjBCbs4Nr2b23YupSm49pZUxJ06SZHhUwS4BDBQTtJzTHG2imA7KAUpmLBo9oDU/XeG3rDlHMvqzLP+p6Qabs9o3bDpSsG3DIMjTjwqMgO+C2SBig9LNoqtTyae8V22AcFsdN2iS0Ptt0QTww1MoaoeCMBWE+0pnBPWQCZZW328i4QFgJUWcK8Llm9t4AEuS5J6UVX3YI+zHhJdSSoJBw7hhHRmpdrXI25PgMLQUSopMHDgEdIkqJjSA8elcpBSkEJTqEg48UlMu+M82HJq5NlQ8LhlABoJfS7e0WO3XTszV4u4VKGokiAHMwQ0hpI2PJ9qwQ+jieR/rt/rXUv4/uj+v/AKa8rV+jF59aF9uKO/7pAZiclUjl61ixcS3iZyNy5cvO/Xk0eux+swj9rz4ghOwMEdTGM+fVsYm6CQwgN95/WDhId3xPWtoL7a+CbYW5deGLDyMO+42/SvEFklaxtEAFwWEBOT6tnpQkqLyJfDwfj+GWqZBWhSHbD9VZHuYlusCrAEj2gsSgJS+4DkzzIZtoApdN06tSnUSZLuc7df7V5eBBILg7sYP5GpcPeuJ9lZBYyGfLkPkSXpyVlt2X2VeUsKNs6A5VrBSNIcnaYGd69XeK16EqStCYRpQEoOBy97edK2PpBxaFA94os8LAIPmDT9xSLigu0QnvElVy22FTqY7JztyqebyUTVYE+0LxSShmSkNp04IJL9dy9NW7YTwttKUgm7cSWJkwo+beFJcRSPGodSUDUdTJ8y4YpPWPL1YO8bxae9SgPptIg+F3YJCnwwAB2ySJai+jeTlJCAFqWA5EgHxCfEFO7iHgOGzT/ZXadxN91cVcRacJuLCe8KQAS4AT4mhDtuTDVUIXp9hDrUWC5ZyC+U+JLufN9mqzQhNq2i2u1pdrhvEELVa0EBCcAhai4y5I2D0sl5MaDsnttYthakRcOoE+EJD6das6dRaBHhJLAg1Zr7RvIINxRAUFAaUsEKSDJQklSrcaoKixDgTVBYurEIY/uySlR8asJJso9kDSwHeAslOEy/vAXdSSqyjCgbulekhKSCkC4vCnZ7QJZ40gmoSiiqZZ8RqUUFLKYEjvlgOBPeISCHZxClJD6XAzVZ21whPClaAxOkFKfC1qNKWDaQXJI6q2FPALUUpStNsXriUrSm2QB7Sluo+Iq0oU/hSIScuSt2n9K098bVm0oIQCguA/tD2UpdmSGghyfs7iO61QW12Y5fClJI/Tr+Lj0kGoKIPtDnP5DGYDeVarjOI4K4mLidZMElicqA0MAAcyw8TSaqOK+jtxPibHyzAHn06c66VO+cEXDwUkkmJ3+SXFO2jrAcRkhn5HbpvRLXc2FNdKlKwUJIDCclmDjoTiNqlc7dV9i1aQG3dRbHQufKaa/AFS5YG5pMM2H1M4HLcCen9g2wtA1W1lI3+64YsQYeatU9tXLgJNqwe7GpWsKAb2QnMyfZc8wzGmLXbtxK/3drhkKYJ1pQsiH8QBWA3ViN6W34DSFOA7QOoG6GLEJIAUl5bJOku4GQ870/fuBSgwUJTpyTgnRvIAhW5M7tU9oX13BpuXFEqCiE+ynUCHZKQBMxmKurXeFI1hiCnUoNCgH9kQzlSXG5felarI8X0I/t13+Dc/y0/rXVL9j/lV/TXVsGpmm+s5AHEhUh0JBLtjb4maxJLqLQP0AgGZb0lt63H1k3H4kJUFFPdiApvNp/w4D1jOKQgFkKBw/Mx7onB+1u9J6f8AGgSQtctB2AdUNyM+UDPzg1tTHJADly4YB2IHmfjQiuNLSB7pPsnqdqWvswClGeQclmjEOW9auJdELvFErUpADbEh4DTMDApy13wSLq1tbJZyEkKIMhIAd/dSVvQB4rS/NyI3emrGladALs5CVli/8pEDeswIHxNwFSiAQhTlPNnMDdsim+AKRaUSQHWR4sERuJcfPRHjAAAllDSYSrIBG5wQ6edGN0o4eU+0TpOOXMSMn3tu+6Mnkl2N/wC1SYJDq+6epB+I64d2oVwsVLLSpk4Lh9IKRuYPoa84CLVxWVFkpG4OQRHOK5dxCMOWgs0kBi5wHZ2zR7N0SshKrqfEUIBZ1TsTgkjDADD8pq975IWnSpSgH0KX4llLqSkI+6QkqWHgaxIaqHhlBilQLx43bSHdZI3cAt5U7Y4l9WkJDB163CclkmXLYDbelLJWGLL1d4K1EkghQCkaiAJY94okFSlJLOzKfC4IOOLuqWkISBd8KdVxBATlTKtDVAKtQUpiGBDhRem4LjwF6lvrSHBMrCs6dLgC2Rk+GTl6f4i8UO6u7YOGuKWzh/3lwypB9jSGAY7zUnHoomWFrSm9pWSVJQpZdRUpKllLd4D4UkBKyAAAQoYestwd9rhWsAd4dUiACXPIMZ9Wq8s9oo0cQCnu1CzbSGASkjSpQIcu57x9QAhiIJbFhbPOD0OMfE+VNprmxZvgsu4764lKWBAMlxhyGD8gcsHDU92z26UJNpHtkeJRODu0BiQBzg0t9H0/vF6h9l55OZggiXdp32NVSV94tS1EyclywgS3INT0m8i3Sx2McBwmpyVAblWTLfPqOdedpcILe5JdnUJLDlhsD9aau8QhGlQV4htpDHEkg5bkelT7A7KPEXO+uRYtMq6oiCEgfuwRlSsN1zzLdZYK6B8Wvu7FqwlQOsJvXSA/iUk6EE/y2y7bFSvTyyZYz5w/NMwzeZxQeM4s3LqlGStZJ04kwJyB+E012dw+rbw6mZiojKvQFoPQPQ4WTLkVN/ub9lWpQ0aCWgiZaORLHM+larjAJ0hhrWQZAABDlwfEoyeUjZiMfdX3i1riSwfDY6SzMfOtJw3GPasnSH7sjVLukgKBn7wSon9SyzXA8HyOMP4P/jufrXUP9vHM/wBVz/TXVPaUtFn9YgUeNlmCEhPPEuxcPh2rFG8FGcYYjHiZiHLT6mK1n1mrbi1OSBpSfs/dGME75NYw8OYdy5ge4x7+tNofjXwSk8h+HVqUk5BMy3IOS0D4Unx1wG4SkwGDvJ6/lRuIWQkxJAZi46y7M35b0G2SJ1WknkwOfQ1YR+A3CrWhD2lEqchW7AYIfL5ehIupWWX4ScLA/EDPmKMbSUgKWUvlPdiHGHIh6r1qKi535R1xtWRngt+KSoIKF+MhlIWzwXchW4w39hQe1UELRad9CdOXS5ZyDy3+YlwFnwAq9kkDmYOosHkAJ956TLhk6uJRJIC0uSznaXLHf5wA8kuNSALSC0AmQzsNIxuS5+S6K0Esk+0WbykjHVhvRO0+JCr9wg6kuQkvmTI6EufWg8P4lB2SInYbvvOMUVwBvI5fJI0KSlGgaCw0uoEk63c6n8JPVqLYUXGnwsNKTpE+GQBsXmepDDCt2540lXicalFcyZw42CfC/pXDihAITpd+pywJ2T5SKxrHBeCVaWQVpyVbFmKyt/E42jfBpqzdSFJC9Lj2ckJnw6EgaQknc8w53pE3BqSlPsvCsHzGrGWfeYo11dsNpIJbADBxIWVPOMFyNuitDpk+8KxxRI0ykEF9IIS09WCo2fdjVOCAQD8B8T7/AIUx2XdCDcJTsIDgYVhsf79QUCMvnY/OaZKhG+C17H1J75YVp02lHefCdxgvGcE9ar+DQtZTbtpJUdsv1OwE79edWHZ3CquJ7tJCdbm5cMIRbElzycCNyWGQ/vE8elA7rhQpKDBUW724fMAEJJwnM9aF5wbod4bsGxbSs8TddaGe1aILO7JWvYktAn8vO1O0Tc0pTpt2kjw20Ybr94mZP+4+It90hNgBmIVcJAm4Rj/Cl2kSebPS1iypajBAO4GZhj5/MUqXbH/SO4XgwpTu+mXMA7s46ZJ61ZcfxItIKUBKRcBSUgSIlPqTBZnnlTiCi0PGSEb82hgZdiSYMO8VR3+LVdX3ipAGlI/l29WDT0oe5hxFfsXTb8LEhxsck9HzJ+NWnZqgLRdQSBcUn3pQQAG3kNDxhmqtsr8QDhLS5LAnzbM0/wDtI18QgaWCtQf2QGY4Ox0vJemkCIxrT/FPv/6q6g90fvr/AMlP+ivaFBsvPrEsBXGLL7JBwI0JJHN2www/OstetkKABGxfzaXIgy8tma1X07u/8beJkDuwPW2jZwGfnWb0DU4IJZpDAe8ztvttS6XsXwaSyVnEpUVHwunYk8s4aH6bU3wnApL6kkK5BQPxeKSK0uSUKJJJHiYCXP2eVeWiNUak9Qp264EdKqTTVnqrqBqToWH2KvxcUNIDjSp95GGlj0jamOL4hKtIElP2ufpQARnqB8dzzIogZZJAAtmXKVKgB3hvJzq+Fdw14W7N24/jWdAfkZMbkMZ8qDxV5gQQAUAJGxYlSvwI+Xru0brIs28MHOJcD9KWhrK94ZvnZ/nnR7SgEnJUqAAYzLgiXGGIZqAX+HyOtNcFbLJP2dQmPaAc9fZH4UwiA3wy1AHBYTyDQOcZejWLIAGokZ26MwjPy1LWlAly5J5By9MIUN+XoOgDZyxrBQYoS0AgbuctzPr7O2S2AJIGASQzgnOJHLY+k7V6b5DsSBynrtg4Lj3vULin69JxtJzQMF7NSSq4nVGmTmBHnv8AGgcQgBRAcgbg/m3X5xTPZTm4Un7SSI6S/wADQeOT4z0gw2GGK3Yeh08WUcKEgl7iy5w6EJDJ/qUT6Clex7SlX7WH1A+JgCUupi8SzTzqXHqezwwaAhfqTdW7nctpjqKteyrAsW1cXdgse4SoTcuGNWndABMw5PSlbpG5Ylwlk3L3ia9cUrUoajoCYUpVxXq2Y3pw3UoUoJUO71FiRJE5nE4GXpLspaBbKFG4AtSdRQNQUgO6SHEg+Idaa4hNs2dabawNYSi4tTlQCTrdISwY79WliaD5HXFiHF8UbpcggDAeH+8ec7deteJSxhgSI9x93uoiLWBz+Lhjvn+1HQgAJ8Qw8RkSZ3wY+LUwKbyC7Nsg3QC8BzIGJk5PNh90bh6QtcXpua/5pPNJg/Cri6dNtahEKT1MENsBOfMVRqPhb3bnfp1rLIJYL7ueH/8AiFf1o/011ZhhXVtv7Bv/AEb36erJ4+8D4QNEjKv3aDDjzEEVSlYEAwM9S2A2Yb5erb6d2/8Ajr+J0F+ndozykH5xnVGQQTv0PoH8qTSX8F8IdumJpsq2SpweR55j8aYs8AtSdZASMuos/NucdedBurAWpy27+00OwGHc5OKih14QVMC6lKJ9SYAqhPBO8tALadsjwz0EwBULVsKKRl80PiABpAlhJYs7ksH5Y99H4NELuOAEhmcuSXYMx5HkKJuzrh1rYlkleXhnE+4Cp9oklZLDSlgw23GJxUeFLLAMhILvzbHvYfrQ7N0GCAQ7/wBgc70DAiXDCI55/TNWKB4SQqNCiQ7N/wB2ARj7XnPKk7iCCHgPHIhxP4F/Kiq0hCtJJcJg5lTkdPZFEyFgWP6UUKgdNn+fnyAoR5D/AH+D1JKHw8TOAPkGsAL3hcnLZc+XvMbGa63ZVOkO50kwBsW/Mcqc4eyi0QVgqIckFil3AEYMPmXZhvS9zixlnJ5nwhzIbJ5SR5GgNXki/dlCwolQVmGbmHnHNq7i1al+ByegJyNg2MVL9mFtKV3SXMpRgl/tfyj8Wprs1ayQDcNtAP2S0cnDF8fCtfZkug/DDiLXgs2CowStVgrIUQHCApJCc6cOWHIMjxvC39RXxCLoJyq4hYMbORsI5AV9D4LhLfC2lLUu5qIGrxqMsceLJfbzrJ2O2eKCjo4m6DIGpZUw5HU8NB8g/SMJuTbSKS065EeB4tLaQzQdneMTHnT3C3FgqSgpWjUHtqSFJJLgMlTgGSQ0hzTNztda/BxVuzxI2e2m3cn7ty2HHPB23qr4uykEL4e6p3UDbWPGkBzCvZuJz16Gm55RuC6F26AxSkpYtpCUhiZhOPE855PtJNlBe2sB2YglxlobJdmyJAALvVKm7dUB413Ew2hXiwH8JDYaBioIvqW4RxCdnTd8JJA5kNgEM+GobRt6LDt9KE2tIZ3GQdUKEjIEQRzM1nY1TscbO4fOPnlV/wAPcK7ZtKCTzPhYOFezswUH83Z3es0tBBkF3YgjcGQPw9KeHgnqPsf/AGO398V1D/bhyR8f1rqbIto1f1iko41akkupKNXTwgH0IFZbccubfkfL4VpPrCQP2u4QfEyXkgMyOvrBFZ1FsKWIYQWdnJPszgyBU9L2L4Gl7hTjfbLAlRmXPuBE4qItLJAOnyUpIDR1inrnBLu3hbtJVcUUjwoEnO+yZziatrf1fceQ/coTMJVdQ59yvxamc4x5Yu12ZriFpFxXdnwnzbZ8yz4ecUfhyko0c1uSeQBY/j76l2p2PfsK/e2jbyIIKSeQIJHxpW2QB6H3lmpllA4YZEouLI6HlMN5l89DUCkBIIyNxzmOv2TFCuiEiHM/j0zNF4WyokAec4GPxj3UQB7SQsQE8uupxgDI3ZuY2mN9ZKWUG06UsIf2j4uZ60DvClRLb4Mgy/40/cQAAsqHiBZgCTkMBsQzPgYfagMsgbPAwSvYYBD75flk9KN4U6u7ALfaJDZbMP6e8gtQL14rYmAX3JJ6k5V5Y6VHvSA3MfEP8+lY2CSz4vGQSd2ZjEAYG2BRezuGQ5uXA6EN4W9tRdk58vePKoJsKW6nYCdW3v8ASnbPCuGKiUjxRAJ3B9zTQbDFZFuIUCVLvKGt2CMkAYEY+TvXWOITqdMmYIgY6nkdqsrV1CRpZCcBwAOhJ5uwHzK/GcYNDJUeRBmDPieDkS5ehY1Vk2vBX79my/dqurMFp0DTqPkGZyMPzzjuMustRueEqJg9SSQBXdj9q8RbDW7imf2Q5HkxwCR8xTfafBqup1XFuQDpODzLgyAw3H6VOMdssjuW5YKi72gTDD0KnGOf6c6GeL1EOG65I67ef6UPj+F7sgFi4yDvj0xQHgOf7f2qyoi2+yy7wg6rTlTMsQOeyT8BRFKt3mdWlYh1Eu0BiWZm54D0hw61A7zvzpq+jvH8PiADFIadnbL884xQoKZZ9n8ImyFEKPhL6pSzFzg+Fo9R51n+Iuaj4SAHJ2GerPUrly4lgQZOoHY5nkc/M0H2Q/z8+m9ZLsEnaoJ+3L++r311Ka+tdTC2fR/pf2b3nFrKdIZKdTxsnr/eQz4pMdmhLJsvdVOpS/ChJZmgGWJ32kVd/SHgV3OOYAi2yVEvkkaS3UAN69TWlsXbNqyGbSB4QJdvx6muH6rjGNHYop5BfRPsldq0ylyCdRH2ujkkhn23dmq8X2ehUFz/AMyo9XqqRx4tqWjZFoKPIPq/Sg8d9IjbRYuADTeKAEvJK9IHoHeuSSnKVjMj9Ifo13oCE3CAr7Ki4Ldfa+NfKe2vo3dsFYIPhJBZzjfyZQ5/lW1+sbtW6i/bQlZQQNYKcjoMuc032jeTf4WxxSm70DQspBMggyPPb+auvRlOEU3wyckpOj5PxdrSpIHIN5GfXJrkWy5LYLVpO2+xCU99bBZI8aG9l3Lj+V9tniKpOEUNJeXJbG/QTzrsUk0QcKdMFaGpY2ADmPn40EodQG5+fdVlwFvwrUGHiAfox3zuPdQOHt+OQcfPnn40bBtI3lMEAbFRej2eCChqUQAcDczltgedE4S0FXRqlKQ5fkGHPDkCmVCXVp82j0G00rY6jeRfiLn8ob7I2Abahi4ogB+fy3wpi6QUwoky0fDFWfYf0R4riIRb0paV3HQicMWdR8gaDkkrYWnZQoCioaQ6m9wfPSG+TNja4Wxa0quqCjsCYG74fb45zW24b6tbhtlKeJtAln0pK/IZDe7c1XcX9UvFCU3rKy8vrS//AITUvr6bxuNVdFZZ+lKQNKDpSDgJI8lYnkabH0jQote7tZhtaBtJc6QQHf4VefQ76s2uFfGJB0Hw24KbhYyognwyPDEgvEVSfWP9G08LxOpCD3F4OkB2QsBlI95Ch5kbUilpSntQ2+S5JcdwNu8FJPdsUnSU6lSHILuTzzLRisTe4coUQ+N/y86Nc4PQpJQv2pCh6ZbHlzoyb/egW1kBYLIVIBy6V/r8noitvYs3u6yILU4ny8/M1NN9W8vuc+Xz5V17hloJQsFJ+DuzjmPKuuqYaTBHWGY1QkSVxZYBoHX56fGkDL7dKkSGrxJn5NYDdg/X4V1H19fxrqwD7hxd798zFtILgDrHOku17SSh0JBIghmceWYemu0CDeDkhgkgv1UK87SUe79l8OWwOY/WvLWGj0TC2OLWk8Qi2wCkB9UkiQWmC79Kf7e4hS/2QaQhNtSCCFagyQ+piOTUfiuygQFpH7xubkg7dIkDnUhblIWmQCJiMN1LD4ium08ibSs+kmu9dCrinVpyAzNqYsIwmlLfG3uHC7aVEIuBjyPWcHbUOdXPaXDMUqDgkJSR18RUXGEs9VPaS0liPtHY+74TTxaaSFlHsvvo9dDBJDpUGJ3mD8D6Vj+O7P0G4lA9hagQeTsCOc/iKvvo7xZQtsp6bTgttvQOJuJVcvLUGSpVw+QIg+e9LFuMmGSUkU3Z1sm2RIdQ26bn0qNu0kFT5w3p+tdw96PT5/E15btzvViarATgVD944lTe5yT8QK941R8I6Ofj+H61Lgktq6N+dSvIkE0t5GrBadkfRLiLqQtrdtCgCk3FAak8wACSPStqOy9Xh4zjl3AGITagERGqT+HnVVwfGcAAkhCrjMn97cIwPuvp0+lWo+kYSUi0bVtOCEsw64FcWpOcnx/j/pRRNT2Xw4tJFuxa7u394yVdS51E9TV2hO3xrEdndq6mUu4q4OWkhPvZvV6t7n0ktIS6iE8gDkVxyjJsEoMvb5YFmdoqg+nfAI4jg7wKQopQbiMEhSUu46s49azPbv1gIZrTk/D1qmsfWFdSUFVtJCRpYOymAYmTPpvVtP0+oqkhdqXJhyvwqRylIV9k7gHrBrzjeDbxpwoCNgWlP4UZYBLpSEhzA/D3Va2LCblpv0SQWgiPL0r1XKhFCyivHVZIIBNtQYy7Hn0b8BSSb+x9k5jm0iMiPdVyvs9aFK1eFJDav7ZeSPWqdaGbVB9REwKZNE5JojxFggkAQMmhdzpYqwaKlTTtv8/PrUbqVKw58geVMTB98rn8a8qPcnp/UmurGPrf0t47u7yRrKSUBnYpMnIzs0Gi2O21KSPCFvuhTT1ChHk9WPavYFriVpN19SQB4chv9zSdv6IIS+i8sS/iSFEetecpae1J8ncrsCLyG8NtbvhgQIzBjrXXklThSTv9kzEgxgU3a+i1wM3Esxc/uiH5gsurFHY/EARxCCWl0nny1co8qDnFcP8A2GzIXeCud4FJt3CmQBpONz6kD0A6il+M7Lulmt6Qkbx/ytmt6jgeKDMqwfVQ/wD59KT43sHirrOu2ln9hSpfzHy9Fa+egYMbwfZ6rZDlj5/PKqztvikJR3aC6jB/ln8dmrY9rfRbiyg92ErWSw8bAAv4pAnp+lZdP0C44T3Xmy0E/wD7VWE4PLkJN9Iz9tHh8xypvhRBq5H0M43+Ar+pP60fhfopxTP3FyZxt8mnerDyCKKfg/aLjP41xT9lWNqv/wD0a4kf+73f6FfkKKfo7xCgxsXH/wDpq/T5apvVj5KUZdCAD6++rOx2upLHu7f9Pl8KsF/Ru+P+5uR/Ir9KArsC/wDwbn9Cv0rOcJch4FuK7aurcatI5JgetVt26rcvVorse6nNq4P+RX6UK72dcGba/VB/Smi4LgDsqigZJNSSoQPkUZfAr+6r1B/SuTwpGdqpuQlMXMKO7walw91SCySFAfZ+Z3qVy1nf9aD3LhmrWGg/E9qK+0lz+b9en5Uovi7RDKRHXps/OGoV1Ebn0+PvpPuh09PXanikSnJj/E8VZSAU2UvzJPruYecfpSHE9qKWNLBI5JDP59XpW6Vbn+9DIp0iLkzx+le1HVXURT9EjhEkkyDksohyebGvOH4EJI0qWA5LaiXcvL7PP9orq6vGbZ6A3Z4MA69Si8sSGEbBthTgNdXVJuwMMlIogSK9rqArPNI5VMIFdXUrAwtu2Ipq1bDV7XVNiMMiwK9FkZr2uoUJYI2q5NoV1dSsIFdmhlHU/CurqKGR4bcZofcAjA22Hurq6nQbBK4G2827Z/5BUVdmWD/3Nr/LT+ldXU9sNi13sDhTnh7J/wDtp5+VJ3/onwKs8Laf/C34V1dTKcvIBG79Buzy/wDwyR5FQ/A1X3vq77O/gkeVxf611dVFqz8v+4aQL/1b9n/w1/5iq6urqP1tT+pm2rw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011363"/>
            <a:ext cx="31051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data:image/jpeg;base64,/9j/4AAQSkZJRgABAQAAAQABAAD/2wCEAAkGBxMTEhQUExQWFhUXGRoaGRgYFxsbGhsaHxoYHB4YGxwcHCogHRslHBgbITEiJSkrLy4uHiEzODMsNygtLisBCgoKDg0OGxAQGzQkICQsLCwsLCwsLCwsLCwsLCwsLCwsLCwsLCwsLCwsLCwsLCwsLCwsLCwsLCwsLCwsLCwsLP/AABEIAQUAwQMBIgACEQEDEQH/xAAcAAACAwEBAQEAAAAAAAAAAAADBAIFBgABBwj/xABLEAABAwMCAwUEBwYEAwQLAAABAhEhAAMxEkEEUWEFEyJxgTKRofAGB0JSscHRFCNTYpLhcpPS8SSC4hVDotMWFzNEVGNzg6Oywv/EABkBAAMBAQEAAAAAAAAAAAAAAAECAwAEBf/EACoRAAICAQQBAwQBBQAAAAAAAAABAhEhAxIxQVEEMnETIzNhIlKRobHx/9oADAMBAAIRAxEAPwD6B9LOKUi2jQWJJ9WDtmH+Wr532zxi9Q1FTJDDmVROMtt0Oa2P0/ulKEGSCFAJCQXVAYk4DH4Gvm95DrnVDhw48TzvkOzgZBryNCKqzt0/aWyOLcJmTkZ08wfItgv5PVim+SASZGU4bqRuRy5COtFwJ0gkK+IbcAyWGMsxqxs8RzGkQORyGEEl/dEdKeaKjw44s7nwg42lx0IZz65ov/aGlRClaT7RnAwFcwzZU4Pvqq4jiASJw4YO2+QCXEjPQ0O1xBh8PA3MYOC3qN3xK7DUW1q8pRBBc7pgjcjT5MJflDU2LgV7QBUYBGD6DBz7oy9VSrpYJgkicgtLtA3afyapC6kQ5JJ82DFm2xkD4M9K4mLWzcYaZL+rmPN9i56YZqKm6RgBuT9Cz4GGbD+6q5V0gOkty+PMSIVOWfL1Lv5J+z0Jb7X45ckMffSOJh8mBzxvMe8yB6xtUVAsXDk7ZeQWHIfpSqbxLgBxG2Ms++2+HpwSwTv/AIRvmc+8UjRgJthSg2QwEv8Ajkuf1olu2zPlmlkud/w2/Kq/tTtFSf3NuAR4i5KubOS8s5PlVOFkeIDxci75+dtqdQbQTToIYFIBfk204z8PfQ1oS5IJSxwwJxg58+dZ9XaKkgBKQNiGED3N8aFd7RuFih0HHhUWzywZplpM1Fz2iCnSQwh8H73XIhTelI8TdZLnPnO5b4fDI3SX2pc0p16VgPDND7EN12OD5VOzfF0uCAGZm9+MGfh5s6g1yYEVqJMuxBOIbSzdObcqhqBKhGwLPtGx5e+aLcthIDOkMHLEAMpL7RL0recbggAkZE89uv8AeqLJiF61IMw4AAb7pL4Zue2KjbtqABGlIY7avDgYDsCf9q8WXck6nJaQS22MeJj+r1K0kaZwXlxl08pZyATmn6FB3GJU/iKgSdyohoDbYnLnpMLKkgsS5YlRPIg8sE+Ly9GqCVhzkEAl0kuGCSOhLsZwRu8QZYOtzBcRB2IkPlpPL0o0AtGufcH9P/TXVVsPv2/h+tdR2ms+m/WTc/dWhBUSpvOB+BPubc18+tXUEOMwAn7JHhEhU4YBsF6+gfWMxs2wWcqLFumMR/bm1fPLfEaVaXAeWfUky+75/GOYqHp/YJp+0Pw4gByCXDkpGHBJG56PHPNP2BqJHtA4+z9raeo8iAaRuaiQEkKSnCW2Z2IjeXdvgaa4UCStRYhwX5uWMct49Gl5FAxIl0zLEHdg2Opd9noaVlM6vcN43Lky+ORmiFTAO5/xJZhHv9r4daGsS0sQR+OIeWBB60qCTs3yZJJlx7gGHJ2bEh3mKLpCZTq2dyQ48W+7DGTsxdqRv3VOlIKdpVDMSxSN9zLSa7WrSoHwmQDvD4fxQNwXgY3ziYtDcSR9qARpIKQ5jDPkR5eteIvafZVG75xyJxn3+lI27YICSkqMMcwCoS+xAweXSmLBITDlOpnD4nE8/SfWlaCWYJUA2T58gSCD0gxTnDhMP4WckGGDvBefIcxVQriFD2WGJJ9yepiPl+7S4lQsrUMrGlJBcyPadnwH8nw8zcWwMTvLFxS1qJJWSwOSnYQMBgG86Egh0w5DgMP1G0+/ycPD2YD6n5s2Py/QVJIUSSkDcE+ocDD+zVqCF45cBiMejcj7jmlBdGnS4DuzySA22AOU7eVR4xJypIkbOSc7elK8TdGoEPBdp3ksRtsT/tTRiZsKUamcwJIEb4B93wprsoN3jKMho82G8g8qreJUpmAO3hjIHvycNTPY+tripykCHxkgGCA7RTNfxFsuFqQS2oDkAZ3Lu/TZj8KQ4zSSSlUSwyWkFtQnJfyA60S0lgCeUPjd/j5tmuuqAIUGKecyAQROWjcvkmkSoIinCQGcsXUdieRhoBxExUx4vCD4m0uBBfcA4JhsPzaK8SUvzSoiQ4GwYgjDsZ/KSXklIHhfmnzVk8pzzwGp2KDSgGY0sfCW0kttksyXzvypYpUXBZUKgCMgSMgk/l6u3yU+EBlhROQ4DGOhaRDgCdmW1AhQBGoAq8LSzOgkNP8AbOKyMe/syfuI9/8Aavah4uX/AOS5/rrqegG8+sezq7qebCGckB87euaxSraRcceFtJwNTeyCY2JGZzl4231i3W7p4SUrHrBH4f7185Vcc+0rcpLMQysNgR+YqHp03AWPtQzw8OHAHLd3ACjz8z0ZnpixfOmFMQGU+ID4gu7+ucOE7N4iMElJUdLu4D4M4E9ZD1yFSQHUzSC/ODyLbY3arNDossHyP3t3dgw/lJxBBfcVK/xbhjul3Dp2Bbw4kNGPjSXEXwJ1ADzEu5kux6fIqFoZ1ZYYiYgRvOHOTDMRtNYddxxpBYuTnPiDkO7u3OMw9TQrUA4MZDk8jG4ZvjOKXu3mOoyN2IbJnDvOzPPpO3fQQACVOSGbaHdkxg4ME1mgjiVQSCIgFyMPEZ9o/Jqytn2ZcsZw4ILckmHHzKdpCCkbMVEs42YPIDGf15uJW2YAdt4yCc7DHMbbxkEjxq0plSggOW1FndodyS7dZqu7S7SF9kWw6Q5E6Q5YO2YDjG5qoBKySs+MrIY+YEZwxhoHOi8P2dfWUlKVFvMD8fT1qqgllsWx3uyGKrtp+mo7/wCB3jY8ulFskBIAXaUxlR1BzzcplyflqKr6OcUQkhEsxBUGbdoyfnd1V/RbiZJtTsEkH3FyefpS3F9msaXZJHsBWpz4ClZifZSdUO8gZ99Tr8RLgkQzkFoJdh0/Deiqt3rZShloLOS7TBhz+BbFe3U945uAFTEFQLKB6lwWEzI83emSoIC9cLjKiQYYE7nBaPCz7elWfYSx3SR4iVqUfcSlukCs/wB0d3LB4IwxEw7vuZnatRwtooTbIJ9lLPPIknTkOWmTR1OAI94uzBKYOwS3UqBnDbAsWxS1xCRgh2Zo8JCXB5KgfDE05xNnUASfE0MXwQ0mMzMz769V5L6Rg+Fy7O5ZoxqffbJNTjkLA3bpBcOAkkMMAlTOxgt5M3N6GOIx4tTkAEqDHIb2fZkebOxyI8YQEjxh0uGGGH3X8iXywBgZTSLYZaCDpYbAOXbG3RxJMVVK0LY/dUUmCQBggMQDtsZCSGafQUqsFK/CUu/iAJdnkBTglWA7CG2c1OwSoEupMHAIk/Z5TlxuBU7yCCSCYYsCxL6XiQIDZBO/TcYMe9+jnc/oT/qrqS/ZB91Pu/6q6moFn0D6yVjXYB1eyrZ0kOmDOXIgxFfPbinYqAljsXxvyLhxzxmtt9aSnucOnA0rmc+jcue/WsOgEHwgNkzGBLMW8m35NUvTL7aFjwNd4CEsYBM9dwdiScmi8Otx44l2c8055jz9GpRZISAXBAxqxgM+N/hO5rkXfvEAZ3nInfqH51Wh7GFh1KLpJGpkw2DDECZPMflE8QHdnJYOTDfdBccn9YpbiC/J8NOxSGIBc4BkxLV4hZJYsT1cHJL+ID3+tGgWMBnBcvAdssXaRneH28qLwV2SG6OWlmPR0uDvHQGlzaSSQxAfIYpcAS3Ug+hNGXZwAZJ3wBJL5cFtzQdBRZWOI0ueTEsWYesAx0jTXnD8U55h2jnOGdsY6+5JAgnLsC+YaGO2zH3SCbDhbAAHhIjlA6jZhiem81NpIYDx3ZS1HvETrhY5Kw4H3S8tg+rb/sbhwi0gAbA7b+UVVdn9n6krOtRTJfBfSBpSWgOCT1+A9RtnSi9dCgdKdenQSPs6Rb9mRuCxB3nm1W5qhHTdGpr00nc4hXclQGlbGCHZWGjM1SWb15LG9xC0KU5CFW7Z6ZCfOHBqEYNmLbj021jSsAjePw64rFdo8Im2dSSrS7F/wJJENDvyy4rb92SkFUGDu3xDv02qo4lfjV5F2ENgBmLmWf5HRpto0TEXLnjUCGGHbm4YD8ugNS7P7QCToV4UEAggDwl9zsnfoRFP/STgAhPeWwyX0qSXGmAXLlyIGOfuy1+33iwkAEE/ZBJnYTMtyzXZFKSM3Rq751S7ECHISGkMCD/KHHXJzS3EKdLJQVR+LbDIOIIdzsHp1HZly3bt6/aCQDABdnHqPC5AfZyQARXBLEl9wGl/NLs2/UDpUk10NyVnGWFABmVnU5CmcGC27nO/wCSLagzNs6TCcMHUEwGlhAAira7b1FXhLFxG4gJyzbY2BLHFV9214k6R4Z+yWdsORIJV68t6rFitBOHvFXhJILFhGdw58IwzRuJNCu3C5BKpf37k6hjSTg+geocVcLgM4JA23PWIeS8csmuvnXLMQoAAM+zEwQ8mCwZ5hiaAQ/abX31f5h/1V1JaL38M/wBSP/Mrqel5Et+D6N9aJddoHGkHAzqPPn5HY+eIVcliHfrDbENyaOjRW5+sqb1of/L+DqBloyK+eJWFLDB5Gzz1eOrbz5Dn9MvtoZcIZWCCdWrZ+jEeohuuOVRFwwRpLtCg/IuMeGGjfnXXiCo+EeI9XHlBLCN8etRUEBLGBMnkxg8wzNnerhJ8KlsJMgbbT5j896YSQ7ADZvuksGlpE58qStXiCGbdn5B9shmdutNcGXU4bS0ESSABLHYT8etBoyYZFp8Aukl5z1z4gMg8jMUayJ8RJA3zHmOnVidnNe3UMYDncAjqXGee7fhQkhyHOk+JjI3dxs2TFLyMNLUoeyCPj1+03WC0xNXH0e4Ja1EgJCWyx+B9Yd6ztq4IS+Y3xz+fhX0TsLh0ItDws/w38xM1HWltiCUqVjt9GiytKAfCg6Q/QsAaT4Libd0Ah2BeXDfodonNWNtJ5uOsmsXwfEEW0o07wHbxPktuMNt51ywV2T0zZ8SIAbkfcQWzzr25ZSoeIbYeR5HIfEVnrN+4SQVnUWZKlOk7e0ASk77/AAq7sXSUgEyMnHpyBpttFCHE8aknS/n87zSd7hdSTpYlskkZLF3hg5O7tQ7tliecMWxifOnOAsLU67kPADkOOZHWMH8aLdcAbpCdzszvSNXiQDggnWdjkNpEA7z6t8J2ZZsOq1at29zoSNR2lTPViUh8+gxSvFcRpLNGknq4fep75PBFtsqfpGgBAOwfzDkc9pyMA74rMuNLJY84CSzkhhtO0e560fbnFhVtLD2iHdmGQ88qyvFpTqJ1SHhoKBsS7Q+H9K6dJYyWhiIQsvSlTmGEAqYgPiXZi/41U8WDqGojwsWDadnMj7XLLh5qx/akkaVAu3tF2choVpnDxBeqziH1q1Ocu7S+5d9TxnDnqKvBBYI30ywUwTI94aTLiHjE4NQ74uT7QDGSDyJh8YGcHqaipRcONplnLNs4l2+PSvLyiQ23hECHL45B8/GqUJZD9oufxUf5dz/y66lu7T91f9B/1V1NtQtn0T6z1tetwW7sS8Blk493uFYW0oQWl8uPNnwYO/wYVufrQujvbSceCCW3OMyGdwRuORrEFBWBkash3ALiHGZ2FQ9P+NDAl3ySCAoYMYJb2cg7ZOWPlXtu6lQYuxEfZyzn2XMjJ/tXWLIkr5PueZJYnB2h+td7JyMl3I5M42I8s1fAMhO4BUCAMOqTzbqYeX/OnLDvpfzJDnzDHyjG+9V/Do0+IzG7yHDZzDdBHKpcJxHjDTvJchvQNl88s0Ggplmuw5Uoy0tz8PLSzZmOdLpuOVCGDA6ffq3nENuKPecnxgPIJI9nq4hnb4NilFJTs5LMwzLSenT+9KhmOdk203LqEoBYrTIefNxvh+e5FfUeAHgdJSXJOTzr5l9G0hPEpSl1KKVFHIqyke9IyT+VbnsriyUhKAD4yFZhkupQP+JgHrn9QrJyyi9Cd8Hesh2lbNriy3hC/GGjxkEETBMb8+taoK6ADr6bZ99Ids8H3qQpKmUhyC232hndhPMCuOEtryLB0xPhlqSklanhpaOeAHqPBcQBr8QWdUsJwGBbNAR2TxK1DvFpQlvsEk/EcnkvVz2d2fbtMAHI+0fnrVJSSKuaO4axq8SnA+6QJ8x+VWNvdgKALmQobsHAndxPXpj38bqUwT8fzqTdknJsOtRbEiq/jL4ISCHMttJBDRsZBo128oOCG5F/Kqvtm+q3b1skmWhmxMZOYbaqQjk0VbM52zxgPdpAUOTjU4AJ8R2BId3GxFViiFBII8QLTuMgQce7PlU0cSoqIPXUH1ZnwkBiSwMtvloWvHSYd3AYuSSWMEiSEjmdsPPdGNYLhrpf2c43Z9QdJMt74ileISkrAIGk5dtIEghy5bYMGZs7sJuBYSSkddi2rcOCIUeeRjFKLJA1AFTghKi5YgEsAQXJeMNHKCkBivC29OrBlpMYMBtmyNw+KALUPJkFmY4SJEMGH6xJZteIABWyZeHlmaREPLzNe8OkEg6YIA1ejnIy24wPSqWLQD9hXyHvT+ldTOlX3D/lr/011awUab601fvkyXFsMDABKty4gsx9ObVhQtiHMMPvQYc+z+PWOe4+swPxIMxbS4kgT7TAQJYvB91YVDEnS4Dh5DASwcfmfLonp/xoDH7NxSkt7Tbnlkjfn6US9paDI2J2YjpA/wAJf3Oiq9kKSP5SchiMTsxrlEMQ2x39BEEENu/NjVKDZK+oJTDggAjABE5dk4efhTHCK0rSTIUQwxAI65cs/Ok+EtBamUohL5k4YAs0/ZiMelP8Qm1btqJXpIUwwVKV95KXk4naJxRfgC8jwSC6isJZtTloBY8mENnkZqh4ztlA8KE94QT4iGGc4cj0HN3pHjuJXdUAo6EODpBJGPaO5OZPoKieD0sSBpLKBEpaZfbyOIoxhXIstRvgL/2rxGtC0q0kEKSEhsS53IiQ7V9S+j/bBv2ba7SNCVElTMWWHBBPIMkjo21fKl8K4MYIgNj8x0FMdgdo3uH71VpStCSjUAYU6glmMSC39qXU01JYFTd5PsHBJXoSlnUGhSoCiZmTvTlnijc0BiEystIhtLRgkkgx7NZ/sbtzhljSLgKlAhKQFDJchTpZ9mczVpw95RQ5gqI6MBsOQwJHPrXnT03YxYXONQo6UqGqD5cnfnXXLwBYEkhjALDp61VhLag2VNyLJAgv/MVFqZFpklT+LSA3kZLbwqp/TNtCr4xetSSkBLOg/eYHV05HNehlKdiFMI6D8/LpS54+3btKVcUEsRpKhv8Ajh6zfbH0u7pX/DoKlkFQWSnSkBvGAfEoyGBAeqQ0m3hGot+1fpJa4VJUtYdjpQ7qJloyA+5r5jd+kXF3F6rtzvQ76SgFPIaRBGchvWqnibilq1nxKV4idzOZDnEcqlZYMzyWePw/EdHr0dPRjBCbs4Nr2b23YupSm49pZUxJ06SZHhUwS4BDBQTtJzTHG2imA7KAUpmLBo9oDU/XeG3rDlHMvqzLP+p6Qabs9o3bDpSsG3DIMjTjwqMgO+C2SBig9LNoqtTyae8V22AcFsdN2iS0Ptt0QTww1MoaoeCMBWE+0pnBPWQCZZW328i4QFgJUWcK8Llm9t4AEuS5J6UVX3YI+zHhJdSSoJBw7hhHRmpdrXI25PgMLQUSopMHDgEdIkqJjSA8elcpBSkEJTqEg48UlMu+M82HJq5NlQ8LhlABoJfS7e0WO3XTszV4u4VKGokiAHMwQ0hpI2PJ9qwQ+jieR/rt/rXUv4/uj+v/AKa8rV+jF59aF9uKO/7pAZiclUjl61ixcS3iZyNy5cvO/Xk0eux+swj9rz4ghOwMEdTGM+fVsYm6CQwgN95/WDhId3xPWtoL7a+CbYW5deGLDyMO+42/SvEFklaxtEAFwWEBOT6tnpQkqLyJfDwfj+GWqZBWhSHbD9VZHuYlusCrAEj2gsSgJS+4DkzzIZtoApdN06tSnUSZLuc7df7V5eBBILg7sYP5GpcPeuJ9lZBYyGfLkPkSXpyVlt2X2VeUsKNs6A5VrBSNIcnaYGd69XeK16EqStCYRpQEoOBy97edK2PpBxaFA94os8LAIPmDT9xSLigu0QnvElVy22FTqY7JztyqebyUTVYE+0LxSShmSkNp04IJL9dy9NW7YTwttKUgm7cSWJkwo+beFJcRSPGodSUDUdTJ8y4YpPWPL1YO8bxae9SgPptIg+F3YJCnwwAB2ySJai+jeTlJCAFqWA5EgHxCfEFO7iHgOGzT/ZXadxN91cVcRacJuLCe8KQAS4AT4mhDtuTDVUIXp9hDrUWC5ZyC+U+JLufN9mqzQhNq2i2u1pdrhvEELVa0EBCcAhai4y5I2D0sl5MaDsnttYthakRcOoE+EJD6das6dRaBHhJLAg1Zr7RvIINxRAUFAaUsEKSDJQklSrcaoKixDgTVBYurEIY/uySlR8asJJso9kDSwHeAslOEy/vAXdSSqyjCgbulekhKSCkC4vCnZ7QJZ40gmoSiiqZZ8RqUUFLKYEjvlgOBPeISCHZxClJD6XAzVZ21whPClaAxOkFKfC1qNKWDaQXJI6q2FPALUUpStNsXriUrSm2QB7Sluo+Iq0oU/hSIScuSt2n9K098bVm0oIQCguA/tD2UpdmSGghyfs7iO61QW12Y5fClJI/Tr+Lj0kGoKIPtDnP5DGYDeVarjOI4K4mLidZMElicqA0MAAcyw8TSaqOK+jtxPibHyzAHn06c66VO+cEXDwUkkmJ3+SXFO2jrAcRkhn5HbpvRLXc2FNdKlKwUJIDCclmDjoTiNqlc7dV9i1aQG3dRbHQufKaa/AFS5YG5pMM2H1M4HLcCen9g2wtA1W1lI3+64YsQYeatU9tXLgJNqwe7GpWsKAb2QnMyfZc8wzGmLXbtxK/3drhkKYJ1pQsiH8QBWA3ViN6W34DSFOA7QOoG6GLEJIAUl5bJOku4GQ870/fuBSgwUJTpyTgnRvIAhW5M7tU9oX13BpuXFEqCiE+ynUCHZKQBMxmKurXeFI1hiCnUoNCgH9kQzlSXG5felarI8X0I/t13+Dc/y0/rXVL9j/lV/TXVsGpmm+s5AHEhUh0JBLtjb4maxJLqLQP0AgGZb0lt63H1k3H4kJUFFPdiApvNp/w4D1jOKQgFkKBw/Mx7onB+1u9J6f8AGgSQtctB2AdUNyM+UDPzg1tTHJADly4YB2IHmfjQiuNLSB7pPsnqdqWvswClGeQclmjEOW9auJdELvFErUpADbEh4DTMDApy13wSLq1tbJZyEkKIMhIAd/dSVvQB4rS/NyI3emrGladALs5CVli/8pEDeswIHxNwFSiAQhTlPNnMDdsim+AKRaUSQHWR4sERuJcfPRHjAAAllDSYSrIBG5wQ6edGN0o4eU+0TpOOXMSMn3tu+6Mnkl2N/wC1SYJDq+6epB+I64d2oVwsVLLSpk4Lh9IKRuYPoa84CLVxWVFkpG4OQRHOK5dxCMOWgs0kBi5wHZ2zR7N0SshKrqfEUIBZ1TsTgkjDADD8pq975IWnSpSgH0KX4llLqSkI+6QkqWHgaxIaqHhlBilQLx43bSHdZI3cAt5U7Y4l9WkJDB163CclkmXLYDbelLJWGLL1d4K1EkghQCkaiAJY94okFSlJLOzKfC4IOOLuqWkISBd8KdVxBATlTKtDVAKtQUpiGBDhRem4LjwF6lvrSHBMrCs6dLgC2Rk+GTl6f4i8UO6u7YOGuKWzh/3lwypB9jSGAY7zUnHoomWFrSm9pWSVJQpZdRUpKllLd4D4UkBKyAAAQoYestwd9rhWsAd4dUiACXPIMZ9Wq8s9oo0cQCnu1CzbSGASkjSpQIcu57x9QAhiIJbFhbPOD0OMfE+VNprmxZvgsu4764lKWBAMlxhyGD8gcsHDU92z26UJNpHtkeJRODu0BiQBzg0t9H0/vF6h9l55OZggiXdp32NVSV94tS1EyclywgS3INT0m8i3Sx2McBwmpyVAblWTLfPqOdedpcILe5JdnUJLDlhsD9aau8QhGlQV4htpDHEkg5bkelT7A7KPEXO+uRYtMq6oiCEgfuwRlSsN1zzLdZYK6B8Wvu7FqwlQOsJvXSA/iUk6EE/y2y7bFSvTyyZYz5w/NMwzeZxQeM4s3LqlGStZJ04kwJyB+E012dw+rbw6mZiojKvQFoPQPQ4WTLkVN/ub9lWpQ0aCWgiZaORLHM+larjAJ0hhrWQZAABDlwfEoyeUjZiMfdX3i1riSwfDY6SzMfOtJw3GPasnSH7sjVLukgKBn7wSon9SyzXA8HyOMP4P/jufrXUP9vHM/wBVz/TXVPaUtFn9YgUeNlmCEhPPEuxcPh2rFG8FGcYYjHiZiHLT6mK1n1mrbi1OSBpSfs/dGME75NYw8OYdy5ge4x7+tNofjXwSk8h+HVqUk5BMy3IOS0D4Unx1wG4SkwGDvJ6/lRuIWQkxJAZi46y7M35b0G2SJ1WknkwOfQ1YR+A3CrWhD2lEqchW7AYIfL5ehIupWWX4ScLA/EDPmKMbSUgKWUvlPdiHGHIh6r1qKi535R1xtWRngt+KSoIKF+MhlIWzwXchW4w39hQe1UELRad9CdOXS5ZyDy3+YlwFnwAq9kkDmYOosHkAJ956TLhk6uJRJIC0uSznaXLHf5wA8kuNSALSC0AmQzsNIxuS5+S6K0Esk+0WbykjHVhvRO0+JCr9wg6kuQkvmTI6EufWg8P4lB2SInYbvvOMUVwBvI5fJI0KSlGgaCw0uoEk63c6n8JPVqLYUXGnwsNKTpE+GQBsXmepDDCt2540lXicalFcyZw42CfC/pXDihAITpd+pywJ2T5SKxrHBeCVaWQVpyVbFmKyt/E42jfBpqzdSFJC9Lj2ckJnw6EgaQknc8w53pE3BqSlPsvCsHzGrGWfeYo11dsNpIJbADBxIWVPOMFyNuitDpk+8KxxRI0ykEF9IIS09WCo2fdjVOCAQD8B8T7/AIUx2XdCDcJTsIDgYVhsf79QUCMvnY/OaZKhG+C17H1J75YVp02lHefCdxgvGcE9ar+DQtZTbtpJUdsv1OwE79edWHZ3CquJ7tJCdbm5cMIRbElzycCNyWGQ/vE8elA7rhQpKDBUW724fMAEJJwnM9aF5wbod4bsGxbSs8TddaGe1aILO7JWvYktAn8vO1O0Tc0pTpt2kjw20Ybr94mZP+4+It90hNgBmIVcJAm4Rj/Cl2kSebPS1iypajBAO4GZhj5/MUqXbH/SO4XgwpTu+mXMA7s46ZJ61ZcfxItIKUBKRcBSUgSIlPqTBZnnlTiCi0PGSEb82hgZdiSYMO8VR3+LVdX3ipAGlI/l29WDT0oe5hxFfsXTb8LEhxsck9HzJ+NWnZqgLRdQSBcUn3pQQAG3kNDxhmqtsr8QDhLS5LAnzbM0/wDtI18QgaWCtQf2QGY4Ox0vJemkCIxrT/FPv/6q6g90fvr/AMlP+ivaFBsvPrEsBXGLL7JBwI0JJHN2www/OstetkKABGxfzaXIgy8tma1X07u/8beJkDuwPW2jZwGfnWb0DU4IJZpDAe8ztvttS6XsXwaSyVnEpUVHwunYk8s4aH6bU3wnApL6kkK5BQPxeKSK0uSUKJJJHiYCXP2eVeWiNUak9Qp264EdKqTTVnqrqBqToWH2KvxcUNIDjSp95GGlj0jamOL4hKtIElP2ufpQARnqB8dzzIogZZJAAtmXKVKgB3hvJzq+Fdw14W7N24/jWdAfkZMbkMZ8qDxV5gQQAUAJGxYlSvwI+Xru0brIs28MHOJcD9KWhrK94ZvnZ/nnR7SgEnJUqAAYzLgiXGGIZqAX+HyOtNcFbLJP2dQmPaAc9fZH4UwiA3wy1AHBYTyDQOcZejWLIAGokZ26MwjPy1LWlAly5J5By9MIUN+XoOgDZyxrBQYoS0AgbuctzPr7O2S2AJIGASQzgnOJHLY+k7V6b5DsSBynrtg4Lj3vULin69JxtJzQMF7NSSq4nVGmTmBHnv8AGgcQgBRAcgbg/m3X5xTPZTm4Un7SSI6S/wADQeOT4z0gw2GGK3Yeh08WUcKEgl7iy5w6EJDJ/qUT6Clex7SlX7WH1A+JgCUupi8SzTzqXHqezwwaAhfqTdW7nctpjqKteyrAsW1cXdgse4SoTcuGNWndABMw5PSlbpG5Ylwlk3L3ia9cUrUoajoCYUpVxXq2Y3pw3UoUoJUO71FiRJE5nE4GXpLspaBbKFG4AtSdRQNQUgO6SHEg+Idaa4hNs2dabawNYSi4tTlQCTrdISwY79WliaD5HXFiHF8UbpcggDAeH+8ec7deteJSxhgSI9x93uoiLWBz+Lhjvn+1HQgAJ8Qw8RkSZ3wY+LUwKbyC7Nsg3QC8BzIGJk5PNh90bh6QtcXpua/5pPNJg/Cri6dNtahEKT1MENsBOfMVRqPhb3bnfp1rLIJYL7ueH/8AiFf1o/011ZhhXVtv7Bv/AEb36erJ4+8D4QNEjKv3aDDjzEEVSlYEAwM9S2A2Yb5erb6d2/8Ajr+J0F+ndozykH5xnVGQQTv0PoH8qTSX8F8IdumJpsq2SpweR55j8aYs8AtSdZASMuos/NucdedBurAWpy27+00OwGHc5OKih14QVMC6lKJ9SYAqhPBO8tALadsjwz0EwBULVsKKRl80PiABpAlhJYs7ksH5Y99H4NELuOAEhmcuSXYMx5HkKJuzrh1rYlkleXhnE+4Cp9oklZLDSlgw23GJxUeFLLAMhILvzbHvYfrQ7N0GCAQ7/wBgc70DAiXDCI55/TNWKB4SQqNCiQ7N/wB2ARj7XnPKk7iCCHgPHIhxP4F/Kiq0hCtJJcJg5lTkdPZFEyFgWP6UUKgdNn+fnyAoR5D/AH+D1JKHw8TOAPkGsAL3hcnLZc+XvMbGa63ZVOkO50kwBsW/Mcqc4eyi0QVgqIckFil3AEYMPmXZhvS9zixlnJ5nwhzIbJ5SR5GgNXki/dlCwolQVmGbmHnHNq7i1al+ByegJyNg2MVL9mFtKV3SXMpRgl/tfyj8Wprs1ayQDcNtAP2S0cnDF8fCtfZkug/DDiLXgs2CowStVgrIUQHCApJCc6cOWHIMjxvC39RXxCLoJyq4hYMbORsI5AV9D4LhLfC2lLUu5qIGrxqMsceLJfbzrJ2O2eKCjo4m6DIGpZUw5HU8NB8g/SMJuTbSKS065EeB4tLaQzQdneMTHnT3C3FgqSgpWjUHtqSFJJLgMlTgGSQ0hzTNztda/BxVuzxI2e2m3cn7ty2HHPB23qr4uykEL4e6p3UDbWPGkBzCvZuJz16Gm55RuC6F26AxSkpYtpCUhiZhOPE855PtJNlBe2sB2YglxlobJdmyJAALvVKm7dUB413Ew2hXiwH8JDYaBioIvqW4RxCdnTd8JJA5kNgEM+GobRt6LDt9KE2tIZ3GQdUKEjIEQRzM1nY1TscbO4fOPnlV/wAPcK7ZtKCTzPhYOFezswUH83Z3es0tBBkF3YgjcGQPw9KeHgnqPsf/AGO398V1D/bhyR8f1rqbIto1f1iko41akkupKNXTwgH0IFZbccubfkfL4VpPrCQP2u4QfEyXkgMyOvrBFZ1FsKWIYQWdnJPszgyBU9L2L4Gl7hTjfbLAlRmXPuBE4qItLJAOnyUpIDR1inrnBLu3hbtJVcUUjwoEnO+yZziatrf1fceQ/coTMJVdQ59yvxamc4x5Yu12ZriFpFxXdnwnzbZ8yz4ecUfhyko0c1uSeQBY/j76l2p2PfsK/e2jbyIIKSeQIJHxpW2QB6H3lmpllA4YZEouLI6HlMN5l89DUCkBIIyNxzmOv2TFCuiEiHM/j0zNF4WyokAec4GPxj3UQB7SQsQE8uupxgDI3ZuY2mN9ZKWUG06UsIf2j4uZ60DvClRLb4Mgy/40/cQAAsqHiBZgCTkMBsQzPgYfagMsgbPAwSvYYBD75flk9KN4U6u7ALfaJDZbMP6e8gtQL14rYmAX3JJ6k5V5Y6VHvSA3MfEP8+lY2CSz4vGQSd2ZjEAYG2BRezuGQ5uXA6EN4W9tRdk58vePKoJsKW6nYCdW3v8ASnbPCuGKiUjxRAJ3B9zTQbDFZFuIUCVLvKGt2CMkAYEY+TvXWOITqdMmYIgY6nkdqsrV1CRpZCcBwAOhJ5uwHzK/GcYNDJUeRBmDPieDkS5ehY1Vk2vBX79my/dqurMFp0DTqPkGZyMPzzjuMustRueEqJg9SSQBXdj9q8RbDW7imf2Q5HkxwCR8xTfafBqup1XFuQDpODzLgyAw3H6VOMdssjuW5YKi72gTDD0KnGOf6c6GeL1EOG65I67ef6UPj+F7sgFi4yDvj0xQHgOf7f2qyoi2+yy7wg6rTlTMsQOeyT8BRFKt3mdWlYh1Eu0BiWZm54D0hw61A7zvzpq+jvH8PiADFIadnbL884xQoKZZ9n8ImyFEKPhL6pSzFzg+Fo9R51n+Iuaj4SAHJ2GerPUrly4lgQZOoHY5nkc/M0H2Q/z8+m9ZLsEnaoJ+3L++r311Ka+tdTC2fR/pf2b3nFrKdIZKdTxsnr/eQz4pMdmhLJsvdVOpS/ChJZmgGWJ32kVd/SHgV3OOYAi2yVEvkkaS3UAN69TWlsXbNqyGbSB4QJdvx6muH6rjGNHYop5BfRPsldq0ylyCdRH2ujkkhn23dmq8X2ehUFz/AMyo9XqqRx4tqWjZFoKPIPq/Sg8d9IjbRYuADTeKAEvJK9IHoHeuSSnKVjMj9Ifo13oCE3CAr7Ki4Ldfa+NfKe2vo3dsFYIPhJBZzjfyZQ5/lW1+sbtW6i/bQlZQQNYKcjoMuc032jeTf4WxxSm70DQspBMggyPPb+auvRlOEU3wyckpOj5PxdrSpIHIN5GfXJrkWy5LYLVpO2+xCU99bBZI8aG9l3Lj+V9tniKpOEUNJeXJbG/QTzrsUk0QcKdMFaGpY2ADmPn40EodQG5+fdVlwFvwrUGHiAfox3zuPdQOHt+OQcfPnn40bBtI3lMEAbFRej2eCChqUQAcDczltgedE4S0FXRqlKQ5fkGHPDkCmVCXVp82j0G00rY6jeRfiLn8ob7I2Abahi4ogB+fy3wpi6QUwoky0fDFWfYf0R4riIRb0paV3HQicMWdR8gaDkkrYWnZQoCioaQ6m9wfPSG+TNja4Wxa0quqCjsCYG74fb45zW24b6tbhtlKeJtAln0pK/IZDe7c1XcX9UvFCU3rKy8vrS//AITUvr6bxuNVdFZZ+lKQNKDpSDgJI8lYnkabH0jQote7tZhtaBtJc6QQHf4VefQ76s2uFfGJB0Hw24KbhYyognwyPDEgvEVSfWP9G08LxOpCD3F4OkB2QsBlI95Ch5kbUilpSntQ2+S5JcdwNu8FJPdsUnSU6lSHILuTzzLRisTe4coUQ+N/y86Nc4PQpJQv2pCh6ZbHlzoyb/egW1kBYLIVIBy6V/r8noitvYs3u6yILU4ny8/M1NN9W8vuc+Xz5V17hloJQsFJ+DuzjmPKuuqYaTBHWGY1QkSVxZYBoHX56fGkDL7dKkSGrxJn5NYDdg/X4V1H19fxrqwD7hxd798zFtILgDrHOku17SSh0JBIghmceWYemu0CDeDkhgkgv1UK87SUe79l8OWwOY/WvLWGj0TC2OLWk8Qi2wCkB9UkiQWmC79Kf7e4hS/2QaQhNtSCCFagyQ+piOTUfiuygQFpH7xubkg7dIkDnUhblIWmQCJiMN1LD4ium08ibSs+kmu9dCrinVpyAzNqYsIwmlLfG3uHC7aVEIuBjyPWcHbUOdXPaXDMUqDgkJSR18RUXGEs9VPaS0liPtHY+74TTxaaSFlHsvvo9dDBJDpUGJ3mD8D6Vj+O7P0G4lA9hagQeTsCOc/iKvvo7xZQtsp6bTgttvQOJuJVcvLUGSpVw+QIg+e9LFuMmGSUkU3Z1sm2RIdQ26bn0qNu0kFT5w3p+tdw96PT5/E15btzvViarATgVD944lTe5yT8QK941R8I6Ofj+H61Lgktq6N+dSvIkE0t5GrBadkfRLiLqQtrdtCgCk3FAak8wACSPStqOy9Xh4zjl3AGITagERGqT+HnVVwfGcAAkhCrjMn97cIwPuvp0+lWo+kYSUi0bVtOCEsw64FcWpOcnx/j/pRRNT2Xw4tJFuxa7u394yVdS51E9TV2hO3xrEdndq6mUu4q4OWkhPvZvV6t7n0ktIS6iE8gDkVxyjJsEoMvb5YFmdoqg+nfAI4jg7wKQopQbiMEhSUu46s49azPbv1gIZrTk/D1qmsfWFdSUFVtJCRpYOymAYmTPpvVtP0+oqkhdqXJhyvwqRylIV9k7gHrBrzjeDbxpwoCNgWlP4UZYBLpSEhzA/D3Va2LCblpv0SQWgiPL0r1XKhFCyivHVZIIBNtQYy7Hn0b8BSSb+x9k5jm0iMiPdVyvs9aFK1eFJDav7ZeSPWqdaGbVB9REwKZNE5JojxFggkAQMmhdzpYqwaKlTTtv8/PrUbqVKw58geVMTB98rn8a8qPcnp/UmurGPrf0t47u7yRrKSUBnYpMnIzs0Gi2O21KSPCFvuhTT1ChHk9WPavYFriVpN19SQB4chv9zSdv6IIS+i8sS/iSFEetecpae1J8ncrsCLyG8NtbvhgQIzBjrXXklThSTv9kzEgxgU3a+i1wM3Esxc/uiH5gsurFHY/EARxCCWl0nny1co8qDnFcP8A2GzIXeCud4FJt3CmQBpONz6kD0A6il+M7Lulmt6Qkbx/ytmt6jgeKDMqwfVQ/wD59KT43sHirrOu2ln9hSpfzHy9Fa+egYMbwfZ6rZDlj5/PKqztvikJR3aC6jB/ln8dmrY9rfRbiyg92ErWSw8bAAv4pAnp+lZdP0C44T3Xmy0E/wD7VWE4PLkJN9Iz9tHh8xypvhRBq5H0M43+Ar+pP60fhfopxTP3FyZxt8mnerDyCKKfg/aLjP41xT9lWNqv/wD0a4kf+73f6FfkKKfo7xCgxsXH/wDpq/T5apvVj5KUZdCAD6++rOx2upLHu7f9Pl8KsF/Ru+P+5uR/Ir9KArsC/wDwbn9Cv0rOcJch4FuK7aurcatI5JgetVt26rcvVorse6nNq4P+RX6UK72dcGba/VB/Smi4LgDsqigZJNSSoQPkUZfAr+6r1B/SuTwpGdqpuQlMXMKO7walw91SCySFAfZ+Z3qVy1nf9aD3LhmrWGg/E9qK+0lz+b9en5Uovi7RDKRHXps/OGoV1Ebn0+PvpPuh09PXanikSnJj/E8VZSAU2UvzJPruYecfpSHE9qKWNLBI5JDP59XpW6Vbn+9DIp0iLkzx+le1HVXURT9EjhEkkyDksohyebGvOH4EJI0qWA5LaiXcvL7PP9orq6vGbZ6A3Z4MA69Si8sSGEbBthTgNdXVJuwMMlIogSK9rqArPNI5VMIFdXUrAwtu2Ipq1bDV7XVNiMMiwK9FkZr2uoUJYI2q5NoV1dSsIFdmhlHU/CurqKGR4bcZofcAjA22Hurq6nQbBK4G2827Z/5BUVdmWD/3Nr/LT+ldXU9sNi13sDhTnh7J/wDtp5+VJ3/onwKs8Laf/C34V1dTKcvIBG79Buzy/wDwyR5FQ/A1X3vq77O/gkeVxf611dVFqz8v+4aQL/1b9n/w1/5iq6urqP1tT+pm2rw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011363"/>
            <a:ext cx="31051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3432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4067944" y="112474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dirty="0" smtClean="0"/>
              <a:t>Το 16ο αιώνα ο Γουίλιαμ </a:t>
            </a:r>
            <a:r>
              <a:rPr lang="el-GR" sz="2400" dirty="0" err="1" smtClean="0"/>
              <a:t>Γκίλμπερτ</a:t>
            </a:r>
            <a:r>
              <a:rPr lang="el-GR" sz="2400" dirty="0" smtClean="0"/>
              <a:t> (</a:t>
            </a:r>
            <a:r>
              <a:rPr lang="el-GR" sz="2400" dirty="0" err="1" smtClean="0"/>
              <a:t>William</a:t>
            </a:r>
            <a:r>
              <a:rPr lang="el-GR" sz="2400" dirty="0" smtClean="0"/>
              <a:t> </a:t>
            </a:r>
            <a:r>
              <a:rPr lang="el-GR" sz="2400" dirty="0" err="1" smtClean="0"/>
              <a:t>Gilbert</a:t>
            </a:r>
            <a:r>
              <a:rPr lang="el-GR" sz="2400" dirty="0" smtClean="0"/>
              <a:t>), φυσικός και γιατρός που έζησε στην Αγγλία άρχισε να </a:t>
            </a:r>
            <a:r>
              <a:rPr lang="el-GR" sz="2400" b="1" dirty="0" smtClean="0"/>
              <a:t>μελετά</a:t>
            </a:r>
            <a:r>
              <a:rPr lang="el-GR" sz="2400" dirty="0" smtClean="0"/>
              <a:t> συστηματικά τα </a:t>
            </a:r>
            <a:r>
              <a:rPr lang="el-GR" sz="2400" b="1" dirty="0" smtClean="0"/>
              <a:t>ηλεκτρικά φαινόμενα</a:t>
            </a:r>
            <a:r>
              <a:rPr lang="el-GR" sz="2400" dirty="0" smtClean="0"/>
              <a:t>. Με τον </a:t>
            </a:r>
            <a:r>
              <a:rPr lang="el-GR" sz="2400" dirty="0" err="1" smtClean="0"/>
              <a:t>Γκίλμπερτ</a:t>
            </a:r>
            <a:r>
              <a:rPr lang="el-GR" sz="2400" dirty="0" smtClean="0"/>
              <a:t> αρχίζει ουσιαστικά η ιστορία του ηλεκτρισμού. Μια ιστορία που συνδέεται άμεσα με μερικά από τα πιο μεγαλειώδη τεχνολογικά επιτεύγματα του σύγχρονου πολιτισμού.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0196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1.1</a:t>
            </a:r>
            <a:r>
              <a:rPr lang="en-US" sz="2400" dirty="0" smtClean="0"/>
              <a:t> </a:t>
            </a:r>
            <a:r>
              <a:rPr lang="el-GR" sz="2400" dirty="0" smtClean="0"/>
              <a:t>Γνωριμία με την ηλεκτρική δύναμη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179512" y="76470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/>
              <a:t>Έχεις παρατηρήσει ότι πολλές φορές οι τρίχες έλκονται από την χτένα καθώς χτενίζεις τα στεγνά μαλλιά σου;</a:t>
            </a:r>
            <a:endParaRPr lang="el-GR" sz="2800" b="1" u="sng" dirty="0"/>
          </a:p>
        </p:txBody>
      </p:sp>
      <p:sp>
        <p:nvSpPr>
          <p:cNvPr id="4" name="3 - Ορθογώνιο"/>
          <p:cNvSpPr/>
          <p:nvPr/>
        </p:nvSpPr>
        <p:spPr>
          <a:xfrm>
            <a:off x="251520" y="191683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b="1" dirty="0" smtClean="0"/>
          </a:p>
          <a:p>
            <a:endParaRPr lang="el-GR" sz="2400" b="1" dirty="0" smtClean="0"/>
          </a:p>
          <a:p>
            <a:r>
              <a:rPr lang="el-GR" sz="2400" b="1" dirty="0" smtClean="0"/>
              <a:t>Σώματα, όπως ο </a:t>
            </a:r>
            <a:r>
              <a:rPr lang="el-GR" sz="2400" b="1" u="sng" dirty="0" smtClean="0"/>
              <a:t>πλαστικός χάρακας </a:t>
            </a:r>
            <a:r>
              <a:rPr lang="el-GR" sz="2400" b="1" dirty="0" smtClean="0"/>
              <a:t>ή</a:t>
            </a:r>
          </a:p>
          <a:p>
            <a:r>
              <a:rPr lang="el-GR" sz="2400" b="1" dirty="0" smtClean="0"/>
              <a:t> </a:t>
            </a:r>
            <a:r>
              <a:rPr lang="el-GR" sz="2400" b="1" u="sng" dirty="0" smtClean="0"/>
              <a:t>το ήλεκτρο</a:t>
            </a:r>
            <a:r>
              <a:rPr lang="el-GR" sz="2400" b="1" dirty="0" smtClean="0"/>
              <a:t>, που αποκτούν την ιδιότητα </a:t>
            </a:r>
          </a:p>
          <a:p>
            <a:r>
              <a:rPr lang="el-GR" sz="2400" b="1" dirty="0" smtClean="0"/>
              <a:t>να ασκούν δύναμη σε ελαφρά αντικείμενα, </a:t>
            </a:r>
          </a:p>
          <a:p>
            <a:r>
              <a:rPr lang="el-GR" sz="2400" b="1" dirty="0" smtClean="0"/>
              <a:t>όταν τα τρίψουμε με κάποιο άλλο σώμα, </a:t>
            </a:r>
          </a:p>
          <a:p>
            <a:r>
              <a:rPr lang="el-GR" sz="2400" b="1" dirty="0" smtClean="0"/>
              <a:t>λέμε ότι είναι </a:t>
            </a:r>
            <a:r>
              <a:rPr lang="el-GR" sz="2400" b="1" u="sng" dirty="0" smtClean="0"/>
              <a:t>ηλεκτρισμένα</a:t>
            </a:r>
            <a:r>
              <a:rPr lang="el-GR" sz="2400" b="1" dirty="0" smtClean="0"/>
              <a:t>. </a:t>
            </a:r>
          </a:p>
          <a:p>
            <a:r>
              <a:rPr lang="el-GR" sz="2400" b="1" dirty="0" smtClean="0"/>
              <a:t>Η δύναμη που ασκείται μεταξύ των </a:t>
            </a:r>
          </a:p>
          <a:p>
            <a:r>
              <a:rPr lang="el-GR" sz="2400" b="1" dirty="0" smtClean="0"/>
              <a:t>ηλεκτρισμένων σωμάτων ονομάζεται </a:t>
            </a:r>
            <a:r>
              <a:rPr lang="el-GR" sz="2400" b="1" u="sng" dirty="0" smtClean="0"/>
              <a:t>ηλεκτρική</a:t>
            </a:r>
            <a:r>
              <a:rPr lang="el-GR" sz="2400" b="1" dirty="0" smtClean="0"/>
              <a:t>. </a:t>
            </a:r>
            <a:endParaRPr lang="el-GR" sz="2400" b="1" dirty="0"/>
          </a:p>
        </p:txBody>
      </p:sp>
      <p:pic>
        <p:nvPicPr>
          <p:cNvPr id="7" name="Picture 18" descr="comb_at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116" y="1772816"/>
            <a:ext cx="2661002" cy="158417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στατικος ηλεκτρισμ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3373709" cy="3240360"/>
          </a:xfrm>
          <a:prstGeom prst="rect">
            <a:avLst/>
          </a:prstGeom>
          <a:noFill/>
        </p:spPr>
      </p:pic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320480" cy="4896544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στατικος ηλεκτρισμο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55697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9269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/>
              <a:t>Πώς μπορούμε να διαπιστώσουμε </a:t>
            </a:r>
          </a:p>
          <a:p>
            <a:r>
              <a:rPr lang="el-GR" sz="2800" b="1" u="sng" dirty="0" smtClean="0"/>
              <a:t>αν ένα σώμα είναι ηλεκτρισμένο;</a:t>
            </a:r>
            <a:endParaRPr lang="el-GR" sz="2800" b="1" u="sng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292494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Για να ελέγξουμε αν ένα σώμα είναι ηλεκτρισμένο, χρησιμοποιούμε το </a:t>
            </a:r>
            <a:r>
              <a:rPr lang="el-GR" sz="2400" b="1" u="sng" dirty="0" smtClean="0"/>
              <a:t>ηλεκτρικό εκκρεμές.</a:t>
            </a:r>
            <a:endParaRPr lang="el-GR" sz="2400" b="1" u="sng" dirty="0"/>
          </a:p>
        </p:txBody>
      </p:sp>
      <p:pic>
        <p:nvPicPr>
          <p:cNvPr id="2050" name="Picture 2" descr="Αποτέλεσμα εικόνας για ηλεκτρικο εκκρεμ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460704" cy="53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0196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1.1</a:t>
            </a:r>
            <a:r>
              <a:rPr lang="en-US" sz="2400" dirty="0" smtClean="0"/>
              <a:t> </a:t>
            </a:r>
            <a:r>
              <a:rPr lang="el-GR" sz="2400" dirty="0" smtClean="0"/>
              <a:t>Γνωριμία με την ηλεκτρική δύναμη</a:t>
            </a:r>
            <a:endParaRPr lang="el-GR" sz="2400" dirty="0"/>
          </a:p>
        </p:txBody>
      </p:sp>
      <p:pic>
        <p:nvPicPr>
          <p:cNvPr id="16385" name="Picture 1" descr="Ο χάρακας έλκει το σφαιρίδιο του εκκρεμούς. Συμπεραίνουμε ότι ο χάρακας είναι &#10;            ηλεκτρισμένος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3528" y="620688"/>
            <a:ext cx="3641009" cy="2808312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4283968" y="5486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dirty="0" smtClean="0"/>
              <a:t>Παρατήρησε ότι ο ηλεκτρισμένος χάρακας έλκει το μπαλάκι του εκκρεμούς </a:t>
            </a:r>
            <a:r>
              <a:rPr lang="el-GR" sz="2400" b="1" u="sng" dirty="0" smtClean="0"/>
              <a:t>χωρίς</a:t>
            </a:r>
            <a:r>
              <a:rPr lang="el-GR" sz="2400" dirty="0" smtClean="0"/>
              <a:t> να έρχεται σε επαφή μαζί του. Η ηλεκτρική δύναμη που ασκεί ο χάρακας στο μπαλάκι </a:t>
            </a:r>
            <a:r>
              <a:rPr lang="el-GR" sz="2400" b="1" u="sng" dirty="0" smtClean="0"/>
              <a:t>δρα από απόσταση</a:t>
            </a:r>
            <a:r>
              <a:rPr lang="el-GR" sz="2400" dirty="0" smtClean="0"/>
              <a:t>. Συνεπώς </a:t>
            </a:r>
            <a:r>
              <a:rPr lang="el-GR" sz="2400" b="1" i="1" u="sng" dirty="0" smtClean="0"/>
              <a:t>οι ηλεκτρικές δυνάμεις ασκούνται από απόσταση. </a:t>
            </a:r>
            <a:endParaRPr lang="el-GR" sz="2400" b="1" i="1" u="sng" dirty="0"/>
          </a:p>
        </p:txBody>
      </p:sp>
      <p:pic>
        <p:nvPicPr>
          <p:cNvPr id="16388" name="Picture 4" descr="Διάκριση ηλεκτρικής-μαγνητικής δύναμης&#10;   Πλησιάζουμε διαδοχικά ένα μαγνήτη σε σιδερένιους συνδετήρες και σε ηλεκτρικό &#10;            εκκρεμές. Ο μαγνήτης έλκει μόνο τους συνδετήρε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528392" cy="2790235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3995936" y="3789040"/>
            <a:ext cx="49525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u="sng" dirty="0" smtClean="0"/>
              <a:t>Ένας μαγνήτης ασκεί ηλεκτρική δύναμη;</a:t>
            </a:r>
            <a:endParaRPr lang="el-GR" sz="2200" b="1" u="sng" dirty="0"/>
          </a:p>
        </p:txBody>
      </p:sp>
      <p:sp>
        <p:nvSpPr>
          <p:cNvPr id="8" name="7 - Ορθογώνιο"/>
          <p:cNvSpPr/>
          <p:nvPr/>
        </p:nvSpPr>
        <p:spPr>
          <a:xfrm>
            <a:off x="4211960" y="4653136"/>
            <a:ext cx="4464496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/>
              <a:t>Η ηλεκτρική δύναμη ασκείται σε </a:t>
            </a:r>
            <a:r>
              <a:rPr lang="el-GR" sz="2800" b="1" i="1" u="sng" dirty="0" smtClean="0"/>
              <a:t>διαφορετικά </a:t>
            </a:r>
            <a:r>
              <a:rPr lang="el-GR" sz="2800" b="1" dirty="0" smtClean="0"/>
              <a:t>σώματα από ότι η μαγνητική.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0196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1.1</a:t>
            </a:r>
            <a:r>
              <a:rPr lang="en-US" sz="2400" dirty="0" smtClean="0"/>
              <a:t> </a:t>
            </a:r>
            <a:r>
              <a:rPr lang="el-GR" sz="2400" dirty="0" smtClean="0"/>
              <a:t>Γνωριμία με την ηλεκτρική δύναμη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251520" y="69269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Οι ηλεκτρικές δυνάμεις είναι πάντοτε ελκτικές; </a:t>
            </a:r>
            <a:endParaRPr lang="el-GR" sz="24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2193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539552" y="4005064"/>
            <a:ext cx="2232248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Τρίψε δύο γυάλινες ράβδους με μεταξωτό ύφασμα. Αν τις πλησιάσεις, θα παρατηρήσεις ότι </a:t>
            </a:r>
            <a:r>
              <a:rPr lang="el-GR" b="1" u="sng" dirty="0" smtClean="0"/>
              <a:t>απωθούνται </a:t>
            </a:r>
            <a:endParaRPr lang="el-GR" b="1" u="sng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2764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3347864" y="4077072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Το ίδιο θα συμβεί αν πλησιάσεις δύο πλαστικές ράβδους ή λουρίδες που έχεις τρίψει με μάλλινο ύφασμα</a:t>
            </a:r>
            <a:endParaRPr lang="el-GR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736304" cy="235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9 - Ορθογώνιο"/>
          <p:cNvSpPr/>
          <p:nvPr/>
        </p:nvSpPr>
        <p:spPr>
          <a:xfrm>
            <a:off x="6156176" y="4077072"/>
            <a:ext cx="2844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Αν όμως τρίψεις μια γυάλινη ράβδο με μεταξωτό ύφασμα και μια πλαστική με μάλλινο και στη συνέχεια τις πλησιάσεις, θα δεις ότι οι δύο ράβδοι </a:t>
            </a:r>
            <a:r>
              <a:rPr lang="el-GR" b="1" u="sng" dirty="0" smtClean="0"/>
              <a:t>έλκονται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0196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1.1</a:t>
            </a:r>
            <a:r>
              <a:rPr lang="en-US" sz="2400" dirty="0" smtClean="0"/>
              <a:t> </a:t>
            </a:r>
            <a:r>
              <a:rPr lang="el-GR" sz="2400" dirty="0" smtClean="0"/>
              <a:t>Γνωριμία με την ηλεκτρική δύναμη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764704"/>
            <a:ext cx="792088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Συμπεραίνουμε λοιπόν ότι οι </a:t>
            </a:r>
            <a:r>
              <a:rPr lang="el-GR" sz="2400" b="1" dirty="0" smtClean="0"/>
              <a:t>ηλεκτρικές δυνάμεις με τις οποίες αλληλεπιδρούν δύο ηλεκτρισμένα σώματα άλλοτε είναι </a:t>
            </a:r>
            <a:r>
              <a:rPr lang="el-GR" sz="2400" b="1" i="1" u="sng" dirty="0" smtClean="0"/>
              <a:t>ελκτικές </a:t>
            </a:r>
            <a:r>
              <a:rPr lang="el-GR" sz="2400" b="1" dirty="0" smtClean="0"/>
              <a:t>και άλλοτε </a:t>
            </a:r>
            <a:r>
              <a:rPr lang="el-GR" sz="2400" b="1" u="sng" dirty="0" err="1" smtClean="0"/>
              <a:t>απωστικές</a:t>
            </a:r>
            <a:r>
              <a:rPr lang="el-GR" sz="2400" b="1" u="sng" dirty="0" smtClean="0"/>
              <a:t>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492896"/>
            <a:ext cx="82077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0196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1.1</a:t>
            </a:r>
            <a:r>
              <a:rPr lang="en-US" sz="2400" dirty="0" smtClean="0"/>
              <a:t> </a:t>
            </a:r>
            <a:r>
              <a:rPr lang="el-GR" sz="2400" dirty="0" smtClean="0"/>
              <a:t>Γνωριμία με την ηλεκτρική δύναμη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u="sng" dirty="0" smtClean="0"/>
              <a:t>ΧΑΡΑΚΤΗΡΙΣΤΙΚΑ ΤΩΝ ΗΛΕΚΤΡΙΚΩΝ ΔΥΝΑΜΕΩΝ</a:t>
            </a:r>
            <a:endParaRPr lang="el-GR" sz="3600" b="1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1285852" y="2285992"/>
            <a:ext cx="69294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i="1" dirty="0" smtClean="0"/>
              <a:t> </a:t>
            </a:r>
            <a:r>
              <a:rPr lang="el-GR" sz="2400" b="1" dirty="0" smtClean="0"/>
              <a:t>Οι </a:t>
            </a:r>
            <a:r>
              <a:rPr lang="el-GR" sz="2400" b="1" dirty="0" smtClean="0"/>
              <a:t>ηλεκτρικές δυνάμεις ασκούνται </a:t>
            </a:r>
            <a:r>
              <a:rPr lang="el-GR" sz="2400" b="1" u="sng" dirty="0" smtClean="0"/>
              <a:t>από απόσταση</a:t>
            </a:r>
            <a:r>
              <a:rPr lang="el-GR" sz="2400" b="1" dirty="0" smtClean="0"/>
              <a:t>.</a:t>
            </a:r>
          </a:p>
          <a:p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</a:t>
            </a:r>
            <a:r>
              <a:rPr lang="el-GR" sz="2400" b="1" dirty="0" smtClean="0"/>
              <a:t>Η </a:t>
            </a:r>
            <a:r>
              <a:rPr lang="el-GR" sz="2400" b="1" dirty="0" smtClean="0"/>
              <a:t>ηλεκτρική δύναμη ασκείται σε </a:t>
            </a:r>
            <a:r>
              <a:rPr lang="el-GR" sz="2400" b="1" u="sng" dirty="0" smtClean="0"/>
              <a:t>διαφορετικά </a:t>
            </a:r>
            <a:endParaRPr lang="el-GR" sz="2400" b="1" u="sng" dirty="0" smtClean="0"/>
          </a:p>
          <a:p>
            <a:r>
              <a:rPr lang="el-GR" sz="2400" b="1" dirty="0" smtClean="0"/>
              <a:t>   </a:t>
            </a:r>
            <a:r>
              <a:rPr lang="el-GR" sz="2400" b="1" u="sng" dirty="0" smtClean="0"/>
              <a:t>σώματα </a:t>
            </a:r>
            <a:r>
              <a:rPr lang="el-GR" sz="2400" b="1" u="sng" dirty="0" smtClean="0"/>
              <a:t>από ότι η μαγνητική</a:t>
            </a:r>
            <a:r>
              <a:rPr lang="el-GR" sz="2400" b="1" u="sng" dirty="0" smtClean="0"/>
              <a:t>.</a:t>
            </a:r>
          </a:p>
          <a:p>
            <a:endParaRPr lang="el-GR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Οι ηλεκτρικές </a:t>
            </a:r>
            <a:r>
              <a:rPr lang="el-GR" sz="2400" b="1" dirty="0" smtClean="0"/>
              <a:t>δυνάμεις </a:t>
            </a:r>
            <a:r>
              <a:rPr lang="el-GR" sz="2400" b="1" dirty="0" smtClean="0"/>
              <a:t>άλλοτε </a:t>
            </a:r>
            <a:r>
              <a:rPr lang="el-GR" sz="2400" b="1" dirty="0" smtClean="0"/>
              <a:t>είναι </a:t>
            </a:r>
            <a:r>
              <a:rPr lang="el-GR" sz="2400" b="1" u="sng" dirty="0" smtClean="0"/>
              <a:t>ελκτικές</a:t>
            </a:r>
            <a:r>
              <a:rPr lang="el-GR" sz="2400" b="1" dirty="0" smtClean="0"/>
              <a:t> και </a:t>
            </a:r>
            <a:r>
              <a:rPr lang="el-GR" sz="2400" b="1" dirty="0" smtClean="0"/>
              <a:t> </a:t>
            </a:r>
          </a:p>
          <a:p>
            <a:r>
              <a:rPr lang="el-GR" sz="2400" b="1" dirty="0" smtClean="0"/>
              <a:t>  άλλοτε </a:t>
            </a:r>
            <a:r>
              <a:rPr lang="el-GR" sz="2400" b="1" u="sng" dirty="0" err="1" smtClean="0"/>
              <a:t>απωστικές</a:t>
            </a:r>
            <a:r>
              <a:rPr lang="el-GR" sz="2400" b="1" dirty="0" smtClean="0"/>
              <a:t> </a:t>
            </a:r>
            <a:r>
              <a:rPr lang="el-GR" sz="2400" dirty="0" smtClean="0"/>
              <a:t>.</a:t>
            </a: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846</Words>
  <Application>Microsoft Office PowerPoint</Application>
  <PresentationFormat>Προβολή στην οθόνη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</dc:creator>
  <cp:lastModifiedBy>HP</cp:lastModifiedBy>
  <cp:revision>29</cp:revision>
  <dcterms:created xsi:type="dcterms:W3CDTF">2013-09-15T19:51:54Z</dcterms:created>
  <dcterms:modified xsi:type="dcterms:W3CDTF">2019-09-21T17:02:25Z</dcterms:modified>
</cp:coreProperties>
</file>