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  <p:sldId id="280" r:id="rId8"/>
    <p:sldId id="281" r:id="rId9"/>
    <p:sldId id="261" r:id="rId10"/>
    <p:sldId id="282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1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932978-5AD5-F9FE-A18A-5A4F7CCEB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E26ACD6-06E4-C66C-7920-2F9B394DF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3EC3A7-023C-2F61-3A3B-45366B10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6AFEDF-E44A-78C3-A825-8DB7E6FA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B9C547-E2E3-5FCA-30BC-DAE5D572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44F0C-D06B-4DD8-B606-CBCF9642296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3582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1B8D40-9CCC-788B-0A06-97EC2A78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E1DABE-C9A3-9A71-96A7-BCD12F182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8F7808-0F8D-A944-FDDC-1D296194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E44699-ED8E-57B1-4924-8E6A06F5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F1171F-A3E5-7A83-7699-99DFE885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BAA17-EBBA-4912-86DE-E12BA384333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573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9FD0C2-4D40-E6DE-A58F-5DF62646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522504-2540-8720-5D17-AC2D09C9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B5C4BF-9170-56B4-0DEA-23774AB9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540BE5-6A66-3141-EFE1-74772307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F1D8EF-15B0-3E8E-DE25-27065DDC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A56F-4F0F-4ED2-8B5D-39F3F5FE7DF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0921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FE3AB0-4C69-DA6D-DCD0-A8885DF2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47CFE5-B20A-FD0B-EF6D-EF1A6A050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20ECFC-6D3B-DD8C-E026-76DC94ACE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473507-411C-2925-5390-3A912D9A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4006AB-DDBD-D9D9-20B1-7D9B5E3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9FA4A4-E78F-E658-B8F5-7A34D6BB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35CC-A8A1-464F-954F-12748ACF681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5734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589057-BB13-0761-8DF9-BE753CC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804BBB-BA09-2AAD-0740-F80D9A61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3F1B362-1543-E55C-21E9-DAC6123D1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EE00511-5428-4E60-093D-D916A1D6D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DA93143-56F6-9464-E80E-65DECBE5F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D51BC07-7E2D-FA87-D310-60E4ECE4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ECB2AB7-BB16-5C62-F409-FE146050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BE8A07-5A2E-D2B3-E9D9-FFDDD127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F3567-8C24-420A-9963-1AEA1AC57F6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841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293928-3B3E-1878-0297-5E6DB556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CE8837F-6C6B-DEC4-1D31-EB6AF766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4EDA326-6AC1-9ACC-21AE-FBF533AE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6625119-00C6-CDF3-63DC-22A63F0F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468FC-B389-49C5-9EE5-1523118A500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03399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0FEB484-7D20-5FA9-FA26-B58A3054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7EB6D0A-B4B6-AD6F-B4C6-3442D242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2D94BC7-5E22-0B2D-403C-61A9CCC9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90089-EFE7-4455-9FE7-0BFB9E758B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28744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B8150F-9A47-0659-0DE8-7AFBAE3D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CD9790-852F-D935-35CC-440D9B1D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B6307F6-C764-E329-1F66-54472E108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F3984D-DFC4-CE25-5D4B-5E1A0638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C9067D-B833-ECE1-DA93-5A070E98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FAA9AF-178B-5033-4720-B6D51DFD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8D216-7FFD-4A67-8770-4D59CC4C4F1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DF7634-E313-BCAE-B2FF-5CF0A1FC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51EBB33-EB5A-FFD2-F96D-607B4BF75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0E54261-E708-F740-82FE-BB7DEB4DF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BEA2A7-6C5D-4277-E008-8EE0C3B3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776013D-F2A9-65BD-E387-7F75B5FC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1A89879-191D-53B8-C6AB-D46A6CCE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F4E70-9F05-4D25-9713-4E3BCA177D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3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C2AD61-4658-0ECB-388E-66B1F883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AFA58E-CA39-2ED0-1318-0C6FC29D8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7CC208-81F1-107D-517C-A4733F62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898057-D936-4465-13C8-C49E209A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57E05E-6C2F-8817-3236-2EE0900B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DBBFE-AB0E-4CCA-AB93-D5B7991367E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6635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F897E65-8FFE-1273-594B-92C7FED11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F108AED-0FA8-FC2B-48AB-2A3108636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FB60A3-CD07-317D-BFB3-0AA68FE4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F0D628-3F58-297B-3B85-0DC7ED78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9834A1-F299-7974-B7E7-16D6E460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E31B4-B945-40AE-B3F1-6CAA8FC4075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835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5F8430-25E2-87E4-1378-9B06EDD8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17A76A-02AE-7972-E8AB-873E162A9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8E78DC0-8CA4-EA92-C708-AF270AAC6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83315E6-6F48-EE19-F414-DDC69907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13E7105-C69F-4C0A-1836-4717B625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59E7950-4641-23EF-3FD3-7CC59916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ECD302-B3ED-4E51-B1E6-134A13C133B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788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EB4B23-9BF7-615E-64B1-E48A3593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8885EE-C418-7D27-C8DE-ED74B6ABDDE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E792D4-90F8-D9B5-FBF1-954A62D8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2A25021-A51B-56C3-AEDF-402EA0B5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8AC1793-0D6C-AB4F-C358-360D8B55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67CF1D-ACEB-8AE3-504C-CC8B1D18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7E5A10-ED85-4F8A-8572-FE2C3C52C09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5636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5223DB-597F-A761-46C0-A86E9E6B0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E25CFE-156F-8B1F-A319-EAA3826A2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33A132-8FF8-2E49-1B86-B46EB59815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B13C2C-EC69-0EA5-51B6-79F6F9C28E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A530A6-B55D-F317-E141-FE7E959DF9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6ACA57-0ECF-44B4-9B72-B963A41ACEF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528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9GcTeRXq_HsFtT_SbJoMJdfMkJwO3ozlPNTNuAxuvNfGjeei4DKKY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453650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11560" y="486916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</a:t>
            </a:r>
            <a:r>
              <a:rPr lang="en-US" sz="4000" baseline="-25000" dirty="0"/>
              <a:t>p</a:t>
            </a:r>
            <a:r>
              <a:rPr lang="en-US" sz="4000" dirty="0"/>
              <a:t> = m</a:t>
            </a:r>
            <a:r>
              <a:rPr lang="en-US" sz="4000" baseline="-25000" dirty="0"/>
              <a:t>n  </a:t>
            </a:r>
            <a:r>
              <a:rPr lang="en-US" sz="4000" dirty="0"/>
              <a:t>   </a:t>
            </a:r>
          </a:p>
          <a:p>
            <a:r>
              <a:rPr lang="en-US" sz="4000" dirty="0"/>
              <a:t>q</a:t>
            </a:r>
            <a:r>
              <a:rPr lang="en-US" sz="4000" baseline="-25000" dirty="0"/>
              <a:t>p</a:t>
            </a:r>
            <a:r>
              <a:rPr lang="en-US" sz="4000" dirty="0"/>
              <a:t> = q</a:t>
            </a:r>
            <a:r>
              <a:rPr lang="en-US" sz="4000" baseline="-25000" dirty="0"/>
              <a:t>e</a:t>
            </a:r>
            <a:r>
              <a:rPr lang="en-US" sz="4000" dirty="0"/>
              <a:t>    </a:t>
            </a:r>
            <a:endParaRPr lang="el-GR" sz="4000" dirty="0"/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2123728" y="5661248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1547664" y="5661248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1473027"/>
          </a:xfrm>
        </p:spPr>
        <p:txBody>
          <a:bodyPr/>
          <a:lstStyle/>
          <a:p>
            <a:r>
              <a:rPr lang="el-GR" dirty="0"/>
              <a:t>Τα άτομα είναι ουδέτερα διότι έχουν ίδιο αριθμό πρωτονίων και ηλεκτρονίων.</a:t>
            </a:r>
          </a:p>
        </p:txBody>
      </p:sp>
      <p:pic>
        <p:nvPicPr>
          <p:cNvPr id="16386" name="Picture 2" descr="http://js082.k12.sd.us/My_Classes/Physical_Science/atoms/atom-boh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400600" cy="5543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mstat.gr/wp-content/uploads/2013/07/Ion-Char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482453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39552" y="52883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πρώτο άτομο έχει </a:t>
            </a:r>
            <a:r>
              <a:rPr lang="el-GR" sz="2400" b="1" u="sng" dirty="0">
                <a:solidFill>
                  <a:srgbClr val="C00000"/>
                </a:solidFill>
              </a:rPr>
              <a:t>χάσει</a:t>
            </a:r>
            <a:r>
              <a:rPr lang="el-GR" sz="2400" dirty="0"/>
              <a:t> ένα ηλεκτρόνιο και επομένως μετατράπηκε σε </a:t>
            </a:r>
            <a:r>
              <a:rPr lang="el-GR" sz="2400" b="1" u="sng" dirty="0">
                <a:solidFill>
                  <a:srgbClr val="C00000"/>
                </a:solidFill>
              </a:rPr>
              <a:t>θετικό ιόν (κατιόν) </a:t>
            </a:r>
            <a:r>
              <a:rPr lang="el-GR" sz="2400" dirty="0"/>
              <a:t>ενώ το δεύτερο άτομο έχει </a:t>
            </a:r>
            <a:r>
              <a:rPr lang="el-GR" sz="2400" b="1" u="sng" dirty="0">
                <a:solidFill>
                  <a:srgbClr val="C00000"/>
                </a:solidFill>
              </a:rPr>
              <a:t>προσλάβει</a:t>
            </a:r>
            <a:r>
              <a:rPr lang="el-GR" sz="2400" dirty="0"/>
              <a:t> ένα ηλεκτρόνιο και έχει μετατραπεί σε </a:t>
            </a:r>
            <a:r>
              <a:rPr lang="el-GR" sz="2400" b="1" u="sng" dirty="0">
                <a:solidFill>
                  <a:srgbClr val="C00000"/>
                </a:solidFill>
              </a:rPr>
              <a:t>αρνητικό ιόν (ανιόν).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1337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786182" y="714356"/>
            <a:ext cx="514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cs typeface="Times New Roman" pitchFamily="18" charset="0"/>
              </a:rPr>
              <a:t>Η φόρτιση των σωμάτων γίνεται  </a:t>
            </a:r>
            <a:r>
              <a:rPr lang="el-GR" sz="2400" b="1" u="sng" dirty="0">
                <a:cs typeface="Times New Roman" pitchFamily="18" charset="0"/>
              </a:rPr>
              <a:t>ΜΟΝΟ</a:t>
            </a:r>
            <a:r>
              <a:rPr lang="el-GR" sz="2400" dirty="0">
                <a:cs typeface="Times New Roman" pitchFamily="18" charset="0"/>
              </a:rPr>
              <a:t> με μεταφορά ηλεκτρονίων. </a:t>
            </a:r>
          </a:p>
          <a:p>
            <a:endParaRPr lang="el-GR" sz="2400" dirty="0">
              <a:cs typeface="Times New Roman" pitchFamily="18" charset="0"/>
            </a:endParaRPr>
          </a:p>
          <a:p>
            <a:r>
              <a:rPr lang="el-GR" sz="2400" dirty="0">
                <a:cs typeface="Times New Roman" pitchFamily="18" charset="0"/>
              </a:rPr>
              <a:t>Τα πρωτόνια δεν μπορούν να μετακινηθούν εύκολα γιατί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>
                <a:cs typeface="Times New Roman" pitchFamily="18" charset="0"/>
              </a:rPr>
              <a:t>έχουν μεγάλη μάζα και επιπλέον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>
                <a:cs typeface="Times New Roman" pitchFamily="18" charset="0"/>
              </a:rPr>
              <a:t>βρίσκονται παγιδευμένα στο εσωτερικό των πυρήνων των ατόμων.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57158" y="454967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cs typeface="Times New Roman" pitchFamily="18" charset="0"/>
              </a:rPr>
              <a:t>Η απόσπαση ηλεκτρονίων από τα άτομα ενός σώματος απαιτεί την </a:t>
            </a:r>
            <a:r>
              <a:rPr lang="el-GR" sz="2400" b="1" u="sng" dirty="0">
                <a:cs typeface="Times New Roman" pitchFamily="18" charset="0"/>
              </a:rPr>
              <a:t>προσφορά ενέργειας</a:t>
            </a:r>
            <a:r>
              <a:rPr lang="el-GR" sz="2400" dirty="0">
                <a:cs typeface="Times New Roman" pitchFamily="18" charset="0"/>
              </a:rPr>
              <a:t>, έτσι ώστε να μπορέσουν τα ηλεκτρόνια να υπερνικήσουν την έλξη των πυρήνων. Ενέργεια στα ηλεκτρόνια των ατόμων προσφέρεται με ποικίλους τρόπους, όπως για παράδειγμα με </a:t>
            </a:r>
            <a:r>
              <a:rPr lang="el-GR" sz="2400" b="1" u="sng" dirty="0">
                <a:cs typeface="Times New Roman" pitchFamily="18" charset="0"/>
              </a:rPr>
              <a:t>τριβή</a:t>
            </a:r>
            <a:r>
              <a:rPr lang="el-GR" sz="2400" dirty="0">
                <a:cs typeface="Times New Roman" pitchFamily="18" charset="0"/>
              </a:rPr>
              <a:t>, με την </a:t>
            </a:r>
            <a:r>
              <a:rPr lang="el-GR" sz="2400" b="1" u="sng" dirty="0">
                <a:cs typeface="Times New Roman" pitchFamily="18" charset="0"/>
              </a:rPr>
              <a:t>επίδραση ακτινοβολίας </a:t>
            </a:r>
            <a:r>
              <a:rPr lang="el-GR" sz="2400" dirty="0">
                <a:cs typeface="Times New Roman" pitchFamily="18" charset="0"/>
              </a:rPr>
              <a:t>κ.λπ.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92661CF2-54C3-D0D6-79A2-4182E332C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just"/>
            <a:r>
              <a:rPr lang="el-GR" altLang="el-GR" sz="5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Πότε ένα σώμα φορτίζεται αρνητικά;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E11A8478-782D-611B-C4C5-EABBECC158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76400"/>
            <a:ext cx="5029200" cy="5181600"/>
          </a:xfrm>
        </p:spPr>
        <p:txBody>
          <a:bodyPr/>
          <a:lstStyle/>
          <a:p>
            <a:pPr algn="just">
              <a:buFontTx/>
              <a:buNone/>
            </a:pPr>
            <a:r>
              <a:rPr lang="el-GR" altLang="el-GR" sz="4400" dirty="0">
                <a:solidFill>
                  <a:schemeClr val="accent2"/>
                </a:solidFill>
              </a:rPr>
              <a:t>		</a:t>
            </a:r>
            <a:r>
              <a:rPr lang="el-GR" altLang="el-GR" sz="4800" dirty="0">
                <a:solidFill>
                  <a:schemeClr val="accent2"/>
                </a:solidFill>
              </a:rPr>
              <a:t>Ένα σώμα φορτίζεται αρνητικά όταν προσλαμβάνει ηλεκτρόνια.</a:t>
            </a:r>
            <a:endParaRPr lang="el-GR" altLang="el-GR" sz="4800" dirty="0"/>
          </a:p>
        </p:txBody>
      </p:sp>
      <p:pic>
        <p:nvPicPr>
          <p:cNvPr id="45063" name="Picture 7">
            <a:extLst>
              <a:ext uri="{FF2B5EF4-FFF2-40B4-BE49-F238E27FC236}">
                <a16:creationId xmlns:a16="http://schemas.microsoft.com/office/drawing/2014/main" id="{0FFE1A38-D722-6ED8-37F5-C2DD6DCD4ED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84338"/>
            <a:ext cx="4008438" cy="5173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830A9381-1DD8-07AF-C227-4E9A68B9D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just"/>
            <a:r>
              <a:rPr lang="el-GR" altLang="el-GR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Πότε ένα σώμα φορτίζεται θετικά;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BC2CB922-257F-A9AF-0AAF-E4B9F0BFF9D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76400"/>
            <a:ext cx="5029200" cy="5181600"/>
          </a:xfrm>
        </p:spPr>
        <p:txBody>
          <a:bodyPr/>
          <a:lstStyle/>
          <a:p>
            <a:pPr algn="just">
              <a:buFontTx/>
              <a:buNone/>
            </a:pPr>
            <a:r>
              <a:rPr lang="el-GR" altLang="el-GR" sz="4800">
                <a:solidFill>
                  <a:schemeClr val="accent2"/>
                </a:solidFill>
              </a:rPr>
              <a:t>		Ένα σώμα φορτίζεται θετικά όταν αποβάλλει ηλεκτρόνια.</a:t>
            </a:r>
            <a:endParaRPr lang="el-GR" altLang="el-GR" sz="4800">
              <a:solidFill>
                <a:schemeClr val="hlink"/>
              </a:solidFill>
            </a:endParaRPr>
          </a:p>
          <a:p>
            <a:endParaRPr lang="el-GR" altLang="el-GR" sz="4800"/>
          </a:p>
        </p:txBody>
      </p:sp>
      <p:pic>
        <p:nvPicPr>
          <p:cNvPr id="47113" name="Picture 9">
            <a:extLst>
              <a:ext uri="{FF2B5EF4-FFF2-40B4-BE49-F238E27FC236}">
                <a16:creationId xmlns:a16="http://schemas.microsoft.com/office/drawing/2014/main" id="{B540D437-0164-0557-3794-94A42EA17B8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84338"/>
            <a:ext cx="4008438" cy="5173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69960F9-4756-CE40-6F2F-B8C93959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6632"/>
            <a:ext cx="2843808" cy="36704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5232510-7685-32C1-774C-2A16280E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0680" y="260649"/>
            <a:ext cx="3023320" cy="35264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18F1A-CA45-9DB1-139C-63EE43DBA0F4}"/>
              </a:ext>
            </a:extLst>
          </p:cNvPr>
          <p:cNvSpPr txBox="1"/>
          <p:nvPr/>
        </p:nvSpPr>
        <p:spPr>
          <a:xfrm>
            <a:off x="3170384" y="404664"/>
            <a:ext cx="27707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Η φόρτιση των σωμάτων οφείλεται </a:t>
            </a:r>
            <a:r>
              <a:rPr lang="el-GR" b="1" dirty="0"/>
              <a:t>σε μετακίνηση ηλεκτρονίων</a:t>
            </a:r>
            <a:r>
              <a:rPr lang="el-GR" dirty="0"/>
              <a:t>. </a:t>
            </a:r>
          </a:p>
          <a:p>
            <a:pPr algn="ctr"/>
            <a:r>
              <a:rPr lang="el-GR" dirty="0"/>
              <a:t>Τα ηλεκτρόνια ούτε παράγονται ούτε καταστρέφονται. </a:t>
            </a:r>
          </a:p>
          <a:p>
            <a:pPr algn="ctr"/>
            <a:r>
              <a:rPr lang="el-GR" dirty="0"/>
              <a:t>Απλώς μεταφέρονται. Επομένως ο συνολικός αριθμός των ηλεκτρονίων </a:t>
            </a:r>
            <a:r>
              <a:rPr lang="el-GR" b="1" dirty="0"/>
              <a:t>δεν μεταβάλλεται.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A50F9D0-426B-2DE0-2736-39DA6F16F053}"/>
              </a:ext>
            </a:extLst>
          </p:cNvPr>
          <p:cNvSpPr/>
          <p:nvPr/>
        </p:nvSpPr>
        <p:spPr>
          <a:xfrm>
            <a:off x="419038" y="3933056"/>
            <a:ext cx="8357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Αρχή Διατήρησης του ηλεκτρικού φορτίου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63FA2-B8DC-F517-2C97-86754788B683}"/>
              </a:ext>
            </a:extLst>
          </p:cNvPr>
          <p:cNvSpPr txBox="1"/>
          <p:nvPr/>
        </p:nvSpPr>
        <p:spPr>
          <a:xfrm>
            <a:off x="1044116" y="4922291"/>
            <a:ext cx="7632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Σε οποιαδήποτε διαδικασία, είτε αυτή συμβαίνει στον μικρόκοσμο είτε στον μακρόκοσμο, το ολικό φορτίο να διατηρείται σταθερό. </a:t>
            </a:r>
          </a:p>
        </p:txBody>
      </p:sp>
    </p:spTree>
    <p:extLst>
      <p:ext uri="{BB962C8B-B14F-4D97-AF65-F5344CB8AC3E}">
        <p14:creationId xmlns:p14="http://schemas.microsoft.com/office/powerpoint/2010/main" val="30575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A84F9F-CE5A-43FC-0CA0-1F46A619E96D}"/>
              </a:ext>
            </a:extLst>
          </p:cNvPr>
          <p:cNvSpPr txBox="1"/>
          <p:nvPr/>
        </p:nvSpPr>
        <p:spPr>
          <a:xfrm>
            <a:off x="431540" y="3798039"/>
            <a:ext cx="82809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μικρότερη δυνατή ποσότητα φορτίου που μπορεί να υπάρξει ελεύθερο στην φύση είναι το φορτίο του ηλεκτρονίου το οποίο ισούται με </a:t>
            </a:r>
            <a:r>
              <a:rPr lang="el-GR" b="1" dirty="0" err="1"/>
              <a:t>q</a:t>
            </a:r>
            <a:r>
              <a:rPr lang="el-GR" b="1" baseline="-25000" dirty="0" err="1"/>
              <a:t>e</a:t>
            </a:r>
            <a:r>
              <a:rPr lang="el-GR" b="1" dirty="0"/>
              <a:t>=-1,6*10</a:t>
            </a:r>
            <a:r>
              <a:rPr lang="el-GR" b="1" baseline="30000" dirty="0"/>
              <a:t>-19</a:t>
            </a:r>
            <a:r>
              <a:rPr lang="el-GR" b="1" dirty="0"/>
              <a:t>C</a:t>
            </a:r>
            <a:r>
              <a:rPr lang="en-US" b="1" dirty="0"/>
              <a:t> </a:t>
            </a:r>
            <a:r>
              <a:rPr lang="el-GR" b="1" dirty="0"/>
              <a:t>και ονομάζεται </a:t>
            </a:r>
            <a:r>
              <a:rPr lang="el-GR" b="1" dirty="0" err="1"/>
              <a:t>κβάντο</a:t>
            </a:r>
            <a:r>
              <a:rPr lang="el-GR" b="1" dirty="0"/>
              <a:t> του ηλεκτρικού φορτίου</a:t>
            </a:r>
            <a:r>
              <a:rPr lang="el-GR" dirty="0"/>
              <a:t>.</a:t>
            </a:r>
          </a:p>
          <a:p>
            <a:r>
              <a:rPr lang="el-GR" dirty="0"/>
              <a:t>Το φορτίο του πρωτονίου είναι απλά το αντίθετο αυτής της ποσότητας. </a:t>
            </a:r>
          </a:p>
          <a:p>
            <a:r>
              <a:rPr lang="el-GR" dirty="0"/>
              <a:t>Αυτό σημαίνει πως το οποιοδήποτε φορτίο που θα συναντήσουμε στην φύση είναι ένα </a:t>
            </a:r>
            <a:r>
              <a:rPr lang="el-GR" b="1" u="sng" dirty="0"/>
              <a:t>ακέραιο πολλαπλάσιο </a:t>
            </a:r>
            <a:r>
              <a:rPr lang="el-GR" dirty="0"/>
              <a:t>της θεμελιώδους αυτής ποσότητας. </a:t>
            </a:r>
          </a:p>
          <a:p>
            <a:r>
              <a:rPr lang="el-GR" dirty="0"/>
              <a:t>Αυτό σημαίνει πως το ηλεκτρικό φορτίο είναι </a:t>
            </a:r>
            <a:r>
              <a:rPr lang="el-GR" b="1" dirty="0"/>
              <a:t>κβαντωμένο</a:t>
            </a:r>
            <a:r>
              <a:rPr lang="el-GR" dirty="0"/>
              <a:t>, δηλαδή δεν μπορεί να πάρει οποιαδήποτε τιμή, αλλά μόνο κάποιες συγκεκριμένες τιμές, οι οποίες εξαρτώνται από το </a:t>
            </a:r>
            <a:r>
              <a:rPr lang="el-GR" b="1" dirty="0" err="1"/>
              <a:t>κβάντο</a:t>
            </a:r>
            <a:r>
              <a:rPr lang="el-GR" b="1" dirty="0"/>
              <a:t> του ηλεκτρικού φορτίου</a:t>
            </a:r>
            <a:r>
              <a:rPr lang="el-GR" dirty="0"/>
              <a:t>, </a:t>
            </a:r>
            <a:r>
              <a:rPr lang="el-GR" u="sng" dirty="0"/>
              <a:t>την στοιχειώδη μονάδα δηλαδή του ηλεκτρικού φορτίου η οποία είναι το φορτίο του ηλεκτρονίου</a:t>
            </a:r>
            <a:r>
              <a:rPr lang="el-GR" dirty="0"/>
              <a:t>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2BE5877-0267-E46C-EECD-BDE39A11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3888432" cy="2585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BF3D9-5149-50FD-4C1A-0D8B1C19FA9E}"/>
              </a:ext>
            </a:extLst>
          </p:cNvPr>
          <p:cNvSpPr txBox="1"/>
          <p:nvPr/>
        </p:nvSpPr>
        <p:spPr>
          <a:xfrm>
            <a:off x="5148064" y="2417405"/>
            <a:ext cx="3095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Φορτίο νατρίου = 1*1,6.10</a:t>
            </a:r>
            <a:r>
              <a:rPr lang="el-GR" baseline="30000" dirty="0"/>
              <a:t>-19</a:t>
            </a:r>
            <a:r>
              <a:rPr lang="el-GR" dirty="0"/>
              <a:t> </a:t>
            </a:r>
            <a:r>
              <a:rPr lang="en-US" dirty="0"/>
              <a:t>C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52771-D6D7-8E9F-58FD-1C3273489F49}"/>
              </a:ext>
            </a:extLst>
          </p:cNvPr>
          <p:cNvSpPr txBox="1"/>
          <p:nvPr/>
        </p:nvSpPr>
        <p:spPr>
          <a:xfrm>
            <a:off x="5148064" y="3026816"/>
            <a:ext cx="341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Φορτίο χλωρίου = 1*(-1,6. 10</a:t>
            </a:r>
            <a:r>
              <a:rPr lang="el-GR" baseline="30000" dirty="0"/>
              <a:t>-19  </a:t>
            </a:r>
            <a:r>
              <a:rPr lang="en-US" dirty="0"/>
              <a:t>C)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2DB54BA-B90B-0A14-C7EC-F5B42A689C6C}"/>
              </a:ext>
            </a:extLst>
          </p:cNvPr>
          <p:cNvSpPr/>
          <p:nvPr/>
        </p:nvSpPr>
        <p:spPr>
          <a:xfrm>
            <a:off x="1475656" y="255113"/>
            <a:ext cx="6232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Κβάντωση</a:t>
            </a:r>
            <a:r>
              <a:rPr 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φορτίου</a:t>
            </a:r>
          </a:p>
        </p:txBody>
      </p:sp>
    </p:spTree>
    <p:extLst>
      <p:ext uri="{BB962C8B-B14F-4D97-AF65-F5344CB8AC3E}">
        <p14:creationId xmlns:p14="http://schemas.microsoft.com/office/powerpoint/2010/main" val="13621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346</Words>
  <Application>Microsoft Office PowerPoint</Application>
  <PresentationFormat>Προβολή στην οθόνη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Θέμα του Office</vt:lpstr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Πότε ένα σώμα φορτίζεται αρνητικά;</vt:lpstr>
      <vt:lpstr>Πότε ένα σώμα φορτίζεται θετικά;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tsakos</dc:creator>
  <cp:lastModifiedBy>ΖΕΦΗ ΤΡΑΓΟΥΛΙΑ</cp:lastModifiedBy>
  <cp:revision>12</cp:revision>
  <dcterms:created xsi:type="dcterms:W3CDTF">2013-09-30T17:18:11Z</dcterms:created>
  <dcterms:modified xsi:type="dcterms:W3CDTF">2022-09-26T19:42:16Z</dcterms:modified>
</cp:coreProperties>
</file>