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0" r:id="rId2"/>
    <p:sldId id="276" r:id="rId3"/>
    <p:sldId id="280" r:id="rId4"/>
    <p:sldId id="281" r:id="rId5"/>
    <p:sldId id="282" r:id="rId6"/>
    <p:sldId id="283" r:id="rId7"/>
    <p:sldId id="285" r:id="rId8"/>
    <p:sldId id="286" r:id="rId9"/>
    <p:sldId id="28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94418-F621-4E33-B8F2-BFDF57D7F004}" type="datetimeFigureOut">
              <a:rPr lang="el-GR" smtClean="0"/>
              <a:pPr/>
              <a:t>9/10/2022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1BCD8-FEE0-41CB-814F-271B58098D8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F9E3-6951-469A-BF84-E940F0C04CDA}" type="datetimeFigureOut">
              <a:rPr lang="el-GR" smtClean="0"/>
              <a:pPr/>
              <a:t>9/10/2022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1E04-0E9D-4BE1-A3BB-8FC4AAF468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F9E3-6951-469A-BF84-E940F0C04CDA}" type="datetimeFigureOut">
              <a:rPr lang="el-GR" smtClean="0"/>
              <a:pPr/>
              <a:t>9/10/2022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1E04-0E9D-4BE1-A3BB-8FC4AAF468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F9E3-6951-469A-BF84-E940F0C04CDA}" type="datetimeFigureOut">
              <a:rPr lang="el-GR" smtClean="0"/>
              <a:pPr/>
              <a:t>9/10/2022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1E04-0E9D-4BE1-A3BB-8FC4AAF468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F9E3-6951-469A-BF84-E940F0C04CDA}" type="datetimeFigureOut">
              <a:rPr lang="el-GR" smtClean="0"/>
              <a:pPr/>
              <a:t>9/10/2022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1E04-0E9D-4BE1-A3BB-8FC4AAF468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F9E3-6951-469A-BF84-E940F0C04CDA}" type="datetimeFigureOut">
              <a:rPr lang="el-GR" smtClean="0"/>
              <a:pPr/>
              <a:t>9/10/2022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1E04-0E9D-4BE1-A3BB-8FC4AAF468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F9E3-6951-469A-BF84-E940F0C04CDA}" type="datetimeFigureOut">
              <a:rPr lang="el-GR" smtClean="0"/>
              <a:pPr/>
              <a:t>9/10/2022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1E04-0E9D-4BE1-A3BB-8FC4AAF468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F9E3-6951-469A-BF84-E940F0C04CDA}" type="datetimeFigureOut">
              <a:rPr lang="el-GR" smtClean="0"/>
              <a:pPr/>
              <a:t>9/10/2022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1E04-0E9D-4BE1-A3BB-8FC4AAF468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F9E3-6951-469A-BF84-E940F0C04CDA}" type="datetimeFigureOut">
              <a:rPr lang="el-GR" smtClean="0"/>
              <a:pPr/>
              <a:t>9/10/2022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1E04-0E9D-4BE1-A3BB-8FC4AAF468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F9E3-6951-469A-BF84-E940F0C04CDA}" type="datetimeFigureOut">
              <a:rPr lang="el-GR" smtClean="0"/>
              <a:pPr/>
              <a:t>9/10/2022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1E04-0E9D-4BE1-A3BB-8FC4AAF468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F9E3-6951-469A-BF84-E940F0C04CDA}" type="datetimeFigureOut">
              <a:rPr lang="el-GR" smtClean="0"/>
              <a:pPr/>
              <a:t>9/10/2022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1E04-0E9D-4BE1-A3BB-8FC4AAF468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BF9E3-6951-469A-BF84-E940F0C04CDA}" type="datetimeFigureOut">
              <a:rPr lang="el-GR" smtClean="0"/>
              <a:pPr/>
              <a:t>9/10/2022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1E04-0E9D-4BE1-A3BB-8FC4AAF4688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BF9E3-6951-469A-BF84-E940F0C04CDA}" type="datetimeFigureOut">
              <a:rPr lang="el-GR" smtClean="0"/>
              <a:pPr/>
              <a:t>9/10/2022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81E04-0E9D-4BE1-A3BB-8FC4AAF4688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http://www.seilias.gr/index.php?option=com_content&amp;task=view&amp;id=75&amp;Itemid=32&amp;catid=2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Static%20Generator%20_%20Mr.%20Bean%20Official%20Cartoon.mp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928794" y="1928802"/>
            <a:ext cx="5643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800" b="1" dirty="0">
                <a:solidFill>
                  <a:srgbClr val="FF0000"/>
                </a:solidFill>
              </a:rPr>
              <a:t>ΗΛΕΚΤΡΙΣΗ  </a:t>
            </a:r>
          </a:p>
          <a:p>
            <a:pPr algn="ctr"/>
            <a:r>
              <a:rPr lang="el-GR" sz="4800" b="1" dirty="0">
                <a:solidFill>
                  <a:srgbClr val="FF0000"/>
                </a:solidFill>
              </a:rPr>
              <a:t>ΜΕ ΕΠΑΦΗ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0" y="0"/>
            <a:ext cx="2998321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2400" dirty="0"/>
              <a:t>1.4</a:t>
            </a:r>
            <a:r>
              <a:rPr lang="en-US" sz="2400" dirty="0"/>
              <a:t> </a:t>
            </a:r>
            <a:r>
              <a:rPr lang="el-GR" sz="2400" dirty="0"/>
              <a:t>Τρόποι ηλέκτρισης</a:t>
            </a:r>
          </a:p>
        </p:txBody>
      </p:sp>
    </p:spTree>
  </p:cSld>
  <p:clrMapOvr>
    <a:masterClrMapping/>
  </p:clrMapOvr>
  <p:transition spd="slow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428596" y="214290"/>
            <a:ext cx="857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u="sng" dirty="0"/>
              <a:t>Τι πρέπει να κάνουμε για να γίνει ηλέκτριση με επαφή ενός αφόρτιστου σώματος;</a:t>
            </a:r>
          </a:p>
        </p:txBody>
      </p:sp>
      <p:pic>
        <p:nvPicPr>
          <p:cNvPr id="6" name="Καταγραφή οθόνης 5">
            <a:hlinkClick r:id="" action="ppaction://media"/>
            <a:extLst>
              <a:ext uri="{FF2B5EF4-FFF2-40B4-BE49-F238E27FC236}">
                <a16:creationId xmlns:a16="http://schemas.microsoft.com/office/drawing/2014/main" id="{5B895867-D93E-D7F0-B352-35008DA8535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9592" y="1340768"/>
            <a:ext cx="7128792" cy="4997580"/>
          </a:xfrm>
          <a:prstGeom prst="rect">
            <a:avLst/>
          </a:prstGeom>
        </p:spPr>
      </p:pic>
    </p:spTree>
  </p:cSld>
  <p:clrMapOvr>
    <a:masterClrMapping/>
  </p:clrMapOvr>
  <p:transition spd="med" advTm="1818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1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857224" y="500042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u="sng" dirty="0"/>
              <a:t>Εξήγηση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2025" y="1733550"/>
            <a:ext cx="72199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7180391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214818"/>
            <a:ext cx="43338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765102" cy="373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00034" y="4714884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/>
              <a:t>Τι παρατηρείτε για το είδος του φορτίου που αποκτούν οι σφαίρες;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4572000" y="4714884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/>
              <a:t>Οι σφαίρες αποκτούν ίδιο είδος φορτίου και επειδή είναι </a:t>
            </a:r>
            <a:r>
              <a:rPr lang="el-GR" b="1" i="1" u="sng" dirty="0"/>
              <a:t>απόλυτα όμοιες </a:t>
            </a:r>
            <a:r>
              <a:rPr lang="el-GR" b="1" i="1" dirty="0"/>
              <a:t>μοιράζονται την ποσότητα φορτίου.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3714744" cy="265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214282" y="321468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ΠΡΙΝ ΤΗΝ ΕΠΑΦΗ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285720" y="371475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Φορτίο 1</a:t>
            </a:r>
            <a:r>
              <a:rPr lang="el-GR" baseline="30000" dirty="0"/>
              <a:t>ης</a:t>
            </a:r>
            <a:r>
              <a:rPr lang="el-GR" dirty="0"/>
              <a:t> σφαίρας = 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2428860" y="37147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-8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285720" y="407194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Φορτίο 2</a:t>
            </a:r>
            <a:r>
              <a:rPr lang="el-GR" baseline="30000" dirty="0"/>
              <a:t>ης</a:t>
            </a:r>
            <a:r>
              <a:rPr lang="el-GR" dirty="0"/>
              <a:t> σφαίρας = 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2214546" y="44291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-8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285720" y="442913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Συνολικό Φορτίο = 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6429388" y="450057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-8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642918"/>
            <a:ext cx="43338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TextBox"/>
          <p:cNvSpPr txBox="1"/>
          <p:nvPr/>
        </p:nvSpPr>
        <p:spPr>
          <a:xfrm>
            <a:off x="5286380" y="328612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/>
              <a:t>ΜΕΤΑ ΤΗΝ ΕΠΑΦΗ</a:t>
            </a:r>
          </a:p>
        </p:txBody>
      </p:sp>
      <p:sp>
        <p:nvSpPr>
          <p:cNvPr id="13" name="12 - TextBox"/>
          <p:cNvSpPr txBox="1"/>
          <p:nvPr/>
        </p:nvSpPr>
        <p:spPr>
          <a:xfrm>
            <a:off x="4500562" y="371475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Φορτίο 1</a:t>
            </a:r>
            <a:r>
              <a:rPr lang="el-GR" baseline="30000" dirty="0"/>
              <a:t>ης</a:t>
            </a:r>
            <a:r>
              <a:rPr lang="el-GR" dirty="0"/>
              <a:t> σφαίρας = 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4500562" y="407194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Φορτίο 2</a:t>
            </a:r>
            <a:r>
              <a:rPr lang="el-GR" baseline="30000" dirty="0"/>
              <a:t>ης</a:t>
            </a:r>
            <a:r>
              <a:rPr lang="el-GR" dirty="0"/>
              <a:t> σφαίρας = 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4500562" y="450057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Συνολικό Φορτίο = 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6715140" y="37147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17" name="16 - TextBox"/>
          <p:cNvSpPr txBox="1"/>
          <p:nvPr/>
        </p:nvSpPr>
        <p:spPr>
          <a:xfrm>
            <a:off x="2428860" y="407194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6643702" y="407194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19" name="18 - TextBox"/>
          <p:cNvSpPr txBox="1"/>
          <p:nvPr/>
        </p:nvSpPr>
        <p:spPr>
          <a:xfrm>
            <a:off x="714348" y="5143512"/>
            <a:ext cx="6715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/>
              <a:t>ΣΥΜΠΕΡΑΣΜΑ </a:t>
            </a:r>
          </a:p>
          <a:p>
            <a:r>
              <a:rPr lang="el-GR" b="1" dirty="0"/>
              <a:t>Το συνολικό φορτίο πριν και μετά την επαφή διατηρείται σταθερό</a:t>
            </a:r>
          </a:p>
        </p:txBody>
      </p:sp>
      <p:sp>
        <p:nvSpPr>
          <p:cNvPr id="20" name="19 - Ορθογώνιο"/>
          <p:cNvSpPr/>
          <p:nvPr/>
        </p:nvSpPr>
        <p:spPr>
          <a:xfrm>
            <a:off x="714348" y="5857892"/>
            <a:ext cx="64860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Άρα ισχύει και στην ηλέκτριση με επαφή η Αρχή Διατήρησης του </a:t>
            </a:r>
          </a:p>
          <a:p>
            <a:pPr algn="ctr"/>
            <a:r>
              <a:rPr lang="el-GR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Ηλεκτρικού φορτίου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428860" y="285728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i="1" u="sng" dirty="0">
                <a:solidFill>
                  <a:srgbClr val="FF0000"/>
                </a:solidFill>
                <a:cs typeface="MV Boli" pitchFamily="2" charset="0"/>
              </a:rPr>
              <a:t>ΠΑΡΑΔΕΙΓΜΑΤΑ</a:t>
            </a:r>
          </a:p>
        </p:txBody>
      </p:sp>
      <p:sp>
        <p:nvSpPr>
          <p:cNvPr id="3" name="2 - Έλλειψη"/>
          <p:cNvSpPr/>
          <p:nvPr/>
        </p:nvSpPr>
        <p:spPr>
          <a:xfrm>
            <a:off x="1285852" y="1714488"/>
            <a:ext cx="1928826" cy="18573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Έλλειψη"/>
          <p:cNvSpPr/>
          <p:nvPr/>
        </p:nvSpPr>
        <p:spPr>
          <a:xfrm>
            <a:off x="4357686" y="1928802"/>
            <a:ext cx="1428760" cy="13573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Έλλειψη"/>
          <p:cNvSpPr/>
          <p:nvPr/>
        </p:nvSpPr>
        <p:spPr>
          <a:xfrm>
            <a:off x="1928794" y="2143116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2285984" y="2071678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Έλλειψη"/>
          <p:cNvSpPr/>
          <p:nvPr/>
        </p:nvSpPr>
        <p:spPr>
          <a:xfrm>
            <a:off x="2143108" y="2928934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2643174" y="2786058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1571604" y="2714620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2214546" y="235743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2500298" y="2571744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2000232" y="264318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357158" y="1214422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571472" y="107154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ηλεκτρόνια</a:t>
            </a:r>
          </a:p>
        </p:txBody>
      </p:sp>
      <p:sp>
        <p:nvSpPr>
          <p:cNvPr id="17" name="16 - Έλλειψη"/>
          <p:cNvSpPr/>
          <p:nvPr/>
        </p:nvSpPr>
        <p:spPr>
          <a:xfrm>
            <a:off x="2214546" y="121442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2428860" y="107154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πρωτόνια</a:t>
            </a:r>
          </a:p>
        </p:txBody>
      </p:sp>
      <p:sp>
        <p:nvSpPr>
          <p:cNvPr id="19" name="18 - TextBox"/>
          <p:cNvSpPr txBox="1"/>
          <p:nvPr/>
        </p:nvSpPr>
        <p:spPr>
          <a:xfrm>
            <a:off x="1142976" y="3643314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Αρνητικά φορτισμένο σώμα</a:t>
            </a:r>
          </a:p>
        </p:txBody>
      </p:sp>
      <p:sp>
        <p:nvSpPr>
          <p:cNvPr id="20" name="19 - TextBox"/>
          <p:cNvSpPr txBox="1"/>
          <p:nvPr/>
        </p:nvSpPr>
        <p:spPr>
          <a:xfrm>
            <a:off x="4500562" y="3571876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Ουδέτερο σώμα</a:t>
            </a:r>
          </a:p>
        </p:txBody>
      </p:sp>
      <p:sp>
        <p:nvSpPr>
          <p:cNvPr id="22" name="21 - Έλλειψη"/>
          <p:cNvSpPr/>
          <p:nvPr/>
        </p:nvSpPr>
        <p:spPr>
          <a:xfrm>
            <a:off x="2571736" y="4429132"/>
            <a:ext cx="1428760" cy="13573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Έλλειψη"/>
          <p:cNvSpPr/>
          <p:nvPr/>
        </p:nvSpPr>
        <p:spPr>
          <a:xfrm>
            <a:off x="642910" y="4143380"/>
            <a:ext cx="1928826" cy="18573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23 - Έλλειψη"/>
          <p:cNvSpPr/>
          <p:nvPr/>
        </p:nvSpPr>
        <p:spPr>
          <a:xfrm>
            <a:off x="1857356" y="4714884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24 - Έλλειψη"/>
          <p:cNvSpPr/>
          <p:nvPr/>
        </p:nvSpPr>
        <p:spPr>
          <a:xfrm>
            <a:off x="1500166" y="4500570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Έλλειψη"/>
          <p:cNvSpPr/>
          <p:nvPr/>
        </p:nvSpPr>
        <p:spPr>
          <a:xfrm>
            <a:off x="1428728" y="5357826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26 - Έλλειψη"/>
          <p:cNvSpPr/>
          <p:nvPr/>
        </p:nvSpPr>
        <p:spPr>
          <a:xfrm>
            <a:off x="1928794" y="5214950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27 - Έλλειψη"/>
          <p:cNvSpPr/>
          <p:nvPr/>
        </p:nvSpPr>
        <p:spPr>
          <a:xfrm>
            <a:off x="857224" y="5143512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28 - Έλλειψη"/>
          <p:cNvSpPr/>
          <p:nvPr/>
        </p:nvSpPr>
        <p:spPr>
          <a:xfrm>
            <a:off x="1500166" y="478632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29 - Έλλειψη"/>
          <p:cNvSpPr/>
          <p:nvPr/>
        </p:nvSpPr>
        <p:spPr>
          <a:xfrm>
            <a:off x="1785918" y="500063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30 - Έλλειψη"/>
          <p:cNvSpPr/>
          <p:nvPr/>
        </p:nvSpPr>
        <p:spPr>
          <a:xfrm>
            <a:off x="1285852" y="5072074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35 - Καμπύλο βέλος προς τα κάτω"/>
          <p:cNvSpPr/>
          <p:nvPr/>
        </p:nvSpPr>
        <p:spPr>
          <a:xfrm>
            <a:off x="1785918" y="4286256"/>
            <a:ext cx="1643074" cy="3571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7" name="36 - Έλλειψη"/>
          <p:cNvSpPr/>
          <p:nvPr/>
        </p:nvSpPr>
        <p:spPr>
          <a:xfrm>
            <a:off x="2428860" y="3143248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37 - Έλλειψη"/>
          <p:cNvSpPr/>
          <p:nvPr/>
        </p:nvSpPr>
        <p:spPr>
          <a:xfrm>
            <a:off x="1714480" y="5572140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38 - TextBox"/>
          <p:cNvSpPr txBox="1"/>
          <p:nvPr/>
        </p:nvSpPr>
        <p:spPr>
          <a:xfrm>
            <a:off x="1071538" y="6000768"/>
            <a:ext cx="2357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Μετακινούνται ηλεκτρόνια από το αρνητικά φορτισμένο σώμα προς το ουδέτερο</a:t>
            </a:r>
          </a:p>
        </p:txBody>
      </p:sp>
      <p:sp>
        <p:nvSpPr>
          <p:cNvPr id="40" name="39 - Ραβδωτό δεξιό βέλος"/>
          <p:cNvSpPr/>
          <p:nvPr/>
        </p:nvSpPr>
        <p:spPr>
          <a:xfrm>
            <a:off x="4214810" y="4786322"/>
            <a:ext cx="857256" cy="500066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40 - Έλλειψη"/>
          <p:cNvSpPr/>
          <p:nvPr/>
        </p:nvSpPr>
        <p:spPr>
          <a:xfrm>
            <a:off x="5214942" y="4071942"/>
            <a:ext cx="1928826" cy="18573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41 - Έλλειψη"/>
          <p:cNvSpPr/>
          <p:nvPr/>
        </p:nvSpPr>
        <p:spPr>
          <a:xfrm>
            <a:off x="6000760" y="5286388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42 - Έλλειψη"/>
          <p:cNvSpPr/>
          <p:nvPr/>
        </p:nvSpPr>
        <p:spPr>
          <a:xfrm>
            <a:off x="6500826" y="5143512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43 - Έλλειψη"/>
          <p:cNvSpPr/>
          <p:nvPr/>
        </p:nvSpPr>
        <p:spPr>
          <a:xfrm>
            <a:off x="5429256" y="5072074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44 - Έλλειψη"/>
          <p:cNvSpPr/>
          <p:nvPr/>
        </p:nvSpPr>
        <p:spPr>
          <a:xfrm>
            <a:off x="6072198" y="4714884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45 - Έλλειψη"/>
          <p:cNvSpPr/>
          <p:nvPr/>
        </p:nvSpPr>
        <p:spPr>
          <a:xfrm>
            <a:off x="6357950" y="492919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46 - Έλλειψη"/>
          <p:cNvSpPr/>
          <p:nvPr/>
        </p:nvSpPr>
        <p:spPr>
          <a:xfrm>
            <a:off x="5857884" y="500063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47 - Έλλειψη"/>
          <p:cNvSpPr/>
          <p:nvPr/>
        </p:nvSpPr>
        <p:spPr>
          <a:xfrm>
            <a:off x="6286512" y="5500702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48 - Έλλειψη"/>
          <p:cNvSpPr/>
          <p:nvPr/>
        </p:nvSpPr>
        <p:spPr>
          <a:xfrm>
            <a:off x="7500958" y="4357694"/>
            <a:ext cx="1428760" cy="13573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49 - Έλλειψη"/>
          <p:cNvSpPr/>
          <p:nvPr/>
        </p:nvSpPr>
        <p:spPr>
          <a:xfrm>
            <a:off x="7715272" y="4643446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50 - Έλλειψη"/>
          <p:cNvSpPr/>
          <p:nvPr/>
        </p:nvSpPr>
        <p:spPr>
          <a:xfrm>
            <a:off x="7643834" y="5072074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2" name="51 - TextBox"/>
          <p:cNvSpPr txBox="1"/>
          <p:nvPr/>
        </p:nvSpPr>
        <p:spPr>
          <a:xfrm>
            <a:off x="5929322" y="6000768"/>
            <a:ext cx="2357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Με αποτέλεσμα και τα 2 σώματα να αποκτούν όμοιο είδος φορτίου (αρνητικό)</a:t>
            </a:r>
          </a:p>
        </p:txBody>
      </p:sp>
      <p:sp>
        <p:nvSpPr>
          <p:cNvPr id="60" name="59 - Έλλειψη"/>
          <p:cNvSpPr/>
          <p:nvPr/>
        </p:nvSpPr>
        <p:spPr>
          <a:xfrm>
            <a:off x="4929190" y="235743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1" name="60 - Έλλειψη"/>
          <p:cNvSpPr/>
          <p:nvPr/>
        </p:nvSpPr>
        <p:spPr>
          <a:xfrm>
            <a:off x="5143504" y="235743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2" name="61 - Έλλειψη"/>
          <p:cNvSpPr/>
          <p:nvPr/>
        </p:nvSpPr>
        <p:spPr>
          <a:xfrm>
            <a:off x="4857752" y="2928934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4" name="63 - Έλλειψη"/>
          <p:cNvSpPr/>
          <p:nvPr/>
        </p:nvSpPr>
        <p:spPr>
          <a:xfrm>
            <a:off x="5357818" y="2786058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5" name="64 - Έλλειψη"/>
          <p:cNvSpPr/>
          <p:nvPr/>
        </p:nvSpPr>
        <p:spPr>
          <a:xfrm>
            <a:off x="4857752" y="2643182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6" name="65 - Έλλειψη"/>
          <p:cNvSpPr/>
          <p:nvPr/>
        </p:nvSpPr>
        <p:spPr>
          <a:xfrm>
            <a:off x="5072066" y="2643182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66 - Έλλειψη"/>
          <p:cNvSpPr/>
          <p:nvPr/>
        </p:nvSpPr>
        <p:spPr>
          <a:xfrm>
            <a:off x="8072462" y="457200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8" name="67 - Έλλειψη"/>
          <p:cNvSpPr/>
          <p:nvPr/>
        </p:nvSpPr>
        <p:spPr>
          <a:xfrm>
            <a:off x="8286776" y="478632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9" name="68 - Έλλειψη"/>
          <p:cNvSpPr/>
          <p:nvPr/>
        </p:nvSpPr>
        <p:spPr>
          <a:xfrm>
            <a:off x="7929586" y="535782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0" name="69 - Έλλειψη"/>
          <p:cNvSpPr/>
          <p:nvPr/>
        </p:nvSpPr>
        <p:spPr>
          <a:xfrm>
            <a:off x="8501090" y="5072074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1" name="70 - Έλλειψη"/>
          <p:cNvSpPr/>
          <p:nvPr/>
        </p:nvSpPr>
        <p:spPr>
          <a:xfrm>
            <a:off x="7929586" y="5000636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2" name="71 - Έλλειψη"/>
          <p:cNvSpPr/>
          <p:nvPr/>
        </p:nvSpPr>
        <p:spPr>
          <a:xfrm>
            <a:off x="8215338" y="5143512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9" name="78 - Έλλειψη"/>
          <p:cNvSpPr/>
          <p:nvPr/>
        </p:nvSpPr>
        <p:spPr>
          <a:xfrm>
            <a:off x="3071802" y="478632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0" name="79 - Έλλειψη"/>
          <p:cNvSpPr/>
          <p:nvPr/>
        </p:nvSpPr>
        <p:spPr>
          <a:xfrm>
            <a:off x="3286116" y="478632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1" name="80 - Έλλειψη"/>
          <p:cNvSpPr/>
          <p:nvPr/>
        </p:nvSpPr>
        <p:spPr>
          <a:xfrm>
            <a:off x="3000364" y="535782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2" name="81 - Έλλειψη"/>
          <p:cNvSpPr/>
          <p:nvPr/>
        </p:nvSpPr>
        <p:spPr>
          <a:xfrm>
            <a:off x="3500430" y="5214950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3" name="82 - Έλλειψη"/>
          <p:cNvSpPr/>
          <p:nvPr/>
        </p:nvSpPr>
        <p:spPr>
          <a:xfrm>
            <a:off x="3000364" y="5072074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4" name="83 - Έλλειψη"/>
          <p:cNvSpPr/>
          <p:nvPr/>
        </p:nvSpPr>
        <p:spPr>
          <a:xfrm>
            <a:off x="3214678" y="5072074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72 -0.01389 0.02083 -0.02083 0.03299 -0.0294 C 0.03802 -0.03287 0.04323 -0.03727 0.04792 -0.04143 C 0.0526 -0.0456 0.06858 -0.04722 0.075 -0.04815 C 0.08941 -0.0537 0.08542 -0.05046 0.11198 -0.0493 C 0.12813 -0.0456 0.14514 -0.04097 0.16007 -0.03217 C 0.16424 -0.02986 0.16892 -0.02917 0.17292 -0.02662 C 0.17865 -0.02292 0.18385 -0.01667 0.18906 -0.01204 C 0.19688 -0.00509 0.18681 -0.0169 0.19497 -0.0081 C 0.19913 -0.00347 0.20139 0.00255 0.20608 0.00671 C 0.2099 0.01458 0.20851 0.01783 0.21406 0.02523 " pathEditMode="relative" ptsTypes="ffffffffffA">
                                      <p:cBhvr>
                                        <p:cTn id="2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86 -0.01019 0.00434 -0.02732 0.01285 -0.03473 C 0.01337 -0.03519 0.0184 -0.03704 0.01892 -0.03727 C 0.03333 -0.05093 0.05191 -0.05394 0.06892 -0.05602 C 0.08056 -0.05926 0.09167 -0.05579 0.10295 -0.05324 C 0.10903 -0.04931 0.11302 -0.04121 0.11892 -0.03612 C 0.12031 -0.03056 0.12135 -0.02848 0.125 -0.02524 C 0.12639 -0.02269 0.12899 -0.01737 0.12899 -0.01737 " pathEditMode="relative" ptsTypes="fffffffA">
                                      <p:cBhvr>
                                        <p:cTn id="2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/>
      <p:bldP spid="17" grpId="0" animBg="1"/>
      <p:bldP spid="18" grpId="0"/>
      <p:bldP spid="19" grpId="0"/>
      <p:bldP spid="20" grpId="0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428860" y="285728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i="1" u="sng" dirty="0">
                <a:solidFill>
                  <a:srgbClr val="FF0000"/>
                </a:solidFill>
                <a:cs typeface="MV Boli" pitchFamily="2" charset="0"/>
              </a:rPr>
              <a:t>ΠΑΡΑΔΕΙΓΜΑΤΑ</a:t>
            </a:r>
          </a:p>
        </p:txBody>
      </p:sp>
      <p:sp>
        <p:nvSpPr>
          <p:cNvPr id="3" name="2 - Έλλειψη"/>
          <p:cNvSpPr/>
          <p:nvPr/>
        </p:nvSpPr>
        <p:spPr>
          <a:xfrm>
            <a:off x="1285852" y="1714488"/>
            <a:ext cx="1928826" cy="18573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Έλλειψη"/>
          <p:cNvSpPr/>
          <p:nvPr/>
        </p:nvSpPr>
        <p:spPr>
          <a:xfrm>
            <a:off x="4357686" y="1928802"/>
            <a:ext cx="1428760" cy="13573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Έλλειψη"/>
          <p:cNvSpPr/>
          <p:nvPr/>
        </p:nvSpPr>
        <p:spPr>
          <a:xfrm>
            <a:off x="357158" y="1214422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571472" y="107154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ηλεκτρόνια</a:t>
            </a:r>
          </a:p>
        </p:txBody>
      </p:sp>
      <p:sp>
        <p:nvSpPr>
          <p:cNvPr id="7" name="6 - Έλλειψη"/>
          <p:cNvSpPr/>
          <p:nvPr/>
        </p:nvSpPr>
        <p:spPr>
          <a:xfrm>
            <a:off x="2214546" y="121442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2428860" y="107154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πρωτόνια</a:t>
            </a:r>
          </a:p>
        </p:txBody>
      </p:sp>
      <p:sp>
        <p:nvSpPr>
          <p:cNvPr id="9" name="8 - Έλλειψη"/>
          <p:cNvSpPr/>
          <p:nvPr/>
        </p:nvSpPr>
        <p:spPr>
          <a:xfrm>
            <a:off x="2071670" y="2071678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2571736" y="2714620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1785918" y="2857496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2357422" y="2214554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2214546" y="2571744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2214546" y="307181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Έλλειψη"/>
          <p:cNvSpPr/>
          <p:nvPr/>
        </p:nvSpPr>
        <p:spPr>
          <a:xfrm>
            <a:off x="1714480" y="235743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Έλλειψη"/>
          <p:cNvSpPr/>
          <p:nvPr/>
        </p:nvSpPr>
        <p:spPr>
          <a:xfrm>
            <a:off x="2643174" y="228599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Έλλειψη"/>
          <p:cNvSpPr/>
          <p:nvPr/>
        </p:nvSpPr>
        <p:spPr>
          <a:xfrm>
            <a:off x="4929190" y="235743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Έλλειψη"/>
          <p:cNvSpPr/>
          <p:nvPr/>
        </p:nvSpPr>
        <p:spPr>
          <a:xfrm>
            <a:off x="5143504" y="235743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Έλλειψη"/>
          <p:cNvSpPr/>
          <p:nvPr/>
        </p:nvSpPr>
        <p:spPr>
          <a:xfrm>
            <a:off x="4857752" y="2928934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Έλλειψη"/>
          <p:cNvSpPr/>
          <p:nvPr/>
        </p:nvSpPr>
        <p:spPr>
          <a:xfrm>
            <a:off x="5357818" y="2786058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Έλλειψη"/>
          <p:cNvSpPr/>
          <p:nvPr/>
        </p:nvSpPr>
        <p:spPr>
          <a:xfrm>
            <a:off x="4857752" y="2643182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Έλλειψη"/>
          <p:cNvSpPr/>
          <p:nvPr/>
        </p:nvSpPr>
        <p:spPr>
          <a:xfrm>
            <a:off x="5072066" y="2643182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TextBox"/>
          <p:cNvSpPr txBox="1"/>
          <p:nvPr/>
        </p:nvSpPr>
        <p:spPr>
          <a:xfrm>
            <a:off x="1142976" y="3643314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Θετικά φορτισμένο σώμα</a:t>
            </a:r>
          </a:p>
        </p:txBody>
      </p:sp>
      <p:sp>
        <p:nvSpPr>
          <p:cNvPr id="24" name="23 - TextBox"/>
          <p:cNvSpPr txBox="1"/>
          <p:nvPr/>
        </p:nvSpPr>
        <p:spPr>
          <a:xfrm>
            <a:off x="4500562" y="3571876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Ουδέτερο σώμα</a:t>
            </a:r>
          </a:p>
        </p:txBody>
      </p:sp>
      <p:sp>
        <p:nvSpPr>
          <p:cNvPr id="27" name="26 - Έλλειψη"/>
          <p:cNvSpPr/>
          <p:nvPr/>
        </p:nvSpPr>
        <p:spPr>
          <a:xfrm>
            <a:off x="285720" y="4071942"/>
            <a:ext cx="1928826" cy="18573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27 - Έλλειψη"/>
          <p:cNvSpPr/>
          <p:nvPr/>
        </p:nvSpPr>
        <p:spPr>
          <a:xfrm>
            <a:off x="2214546" y="4214818"/>
            <a:ext cx="1428760" cy="13573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28 - Έλλειψη"/>
          <p:cNvSpPr/>
          <p:nvPr/>
        </p:nvSpPr>
        <p:spPr>
          <a:xfrm>
            <a:off x="1071538" y="4429132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29 - Έλλειψη"/>
          <p:cNvSpPr/>
          <p:nvPr/>
        </p:nvSpPr>
        <p:spPr>
          <a:xfrm>
            <a:off x="1571604" y="5072074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30 - Έλλειψη"/>
          <p:cNvSpPr/>
          <p:nvPr/>
        </p:nvSpPr>
        <p:spPr>
          <a:xfrm>
            <a:off x="785786" y="5214950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31 - Έλλειψη"/>
          <p:cNvSpPr/>
          <p:nvPr/>
        </p:nvSpPr>
        <p:spPr>
          <a:xfrm>
            <a:off x="1357290" y="457200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32 - Έλλειψη"/>
          <p:cNvSpPr/>
          <p:nvPr/>
        </p:nvSpPr>
        <p:spPr>
          <a:xfrm>
            <a:off x="1214414" y="492919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33 - Έλλειψη"/>
          <p:cNvSpPr/>
          <p:nvPr/>
        </p:nvSpPr>
        <p:spPr>
          <a:xfrm>
            <a:off x="1214414" y="5429264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34 - Έλλειψη"/>
          <p:cNvSpPr/>
          <p:nvPr/>
        </p:nvSpPr>
        <p:spPr>
          <a:xfrm>
            <a:off x="714348" y="4714884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35 - Έλλειψη"/>
          <p:cNvSpPr/>
          <p:nvPr/>
        </p:nvSpPr>
        <p:spPr>
          <a:xfrm>
            <a:off x="1643042" y="464344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36 - Έλλειψη"/>
          <p:cNvSpPr/>
          <p:nvPr/>
        </p:nvSpPr>
        <p:spPr>
          <a:xfrm>
            <a:off x="2786050" y="464344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37 - Έλλειψη"/>
          <p:cNvSpPr/>
          <p:nvPr/>
        </p:nvSpPr>
        <p:spPr>
          <a:xfrm>
            <a:off x="3000364" y="464344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38 - Έλλειψη"/>
          <p:cNvSpPr/>
          <p:nvPr/>
        </p:nvSpPr>
        <p:spPr>
          <a:xfrm>
            <a:off x="2714612" y="521495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39 - Έλλειψη"/>
          <p:cNvSpPr/>
          <p:nvPr/>
        </p:nvSpPr>
        <p:spPr>
          <a:xfrm>
            <a:off x="3143240" y="5143512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40 - Έλλειψη"/>
          <p:cNvSpPr/>
          <p:nvPr/>
        </p:nvSpPr>
        <p:spPr>
          <a:xfrm>
            <a:off x="2714612" y="4929198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41 - Έλλειψη"/>
          <p:cNvSpPr/>
          <p:nvPr/>
        </p:nvSpPr>
        <p:spPr>
          <a:xfrm>
            <a:off x="2928926" y="4929198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43 - Καμπύλο αριστερό βέλος"/>
          <p:cNvSpPr/>
          <p:nvPr/>
        </p:nvSpPr>
        <p:spPr>
          <a:xfrm rot="5136882">
            <a:off x="2352505" y="4937927"/>
            <a:ext cx="472483" cy="15741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45" name="44 - TextBox"/>
          <p:cNvSpPr txBox="1"/>
          <p:nvPr/>
        </p:nvSpPr>
        <p:spPr>
          <a:xfrm>
            <a:off x="285720" y="6000768"/>
            <a:ext cx="2357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Μετακινούνται ηλεκτρόνια από το ουδέτερο σώμα προς το θετικά φορτισμένο</a:t>
            </a:r>
          </a:p>
        </p:txBody>
      </p:sp>
      <p:sp>
        <p:nvSpPr>
          <p:cNvPr id="46" name="45 - Ραβδωτό δεξιό βέλος"/>
          <p:cNvSpPr/>
          <p:nvPr/>
        </p:nvSpPr>
        <p:spPr>
          <a:xfrm>
            <a:off x="4000496" y="4643446"/>
            <a:ext cx="857256" cy="500066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46 - Έλλειψη"/>
          <p:cNvSpPr/>
          <p:nvPr/>
        </p:nvSpPr>
        <p:spPr>
          <a:xfrm>
            <a:off x="4929190" y="3929066"/>
            <a:ext cx="1928826" cy="18573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47 - Έλλειψη"/>
          <p:cNvSpPr/>
          <p:nvPr/>
        </p:nvSpPr>
        <p:spPr>
          <a:xfrm>
            <a:off x="7143768" y="4071942"/>
            <a:ext cx="1428760" cy="13573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48 - Έλλειψη"/>
          <p:cNvSpPr/>
          <p:nvPr/>
        </p:nvSpPr>
        <p:spPr>
          <a:xfrm>
            <a:off x="5715008" y="4286256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49 - Έλλειψη"/>
          <p:cNvSpPr/>
          <p:nvPr/>
        </p:nvSpPr>
        <p:spPr>
          <a:xfrm>
            <a:off x="5429256" y="5072074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50 - Έλλειψη"/>
          <p:cNvSpPr/>
          <p:nvPr/>
        </p:nvSpPr>
        <p:spPr>
          <a:xfrm>
            <a:off x="6000760" y="442913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2" name="51 - Έλλειψη"/>
          <p:cNvSpPr/>
          <p:nvPr/>
        </p:nvSpPr>
        <p:spPr>
          <a:xfrm>
            <a:off x="5857884" y="478632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52 - Έλλειψη"/>
          <p:cNvSpPr/>
          <p:nvPr/>
        </p:nvSpPr>
        <p:spPr>
          <a:xfrm>
            <a:off x="5857884" y="528638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53 - Έλλειψη"/>
          <p:cNvSpPr/>
          <p:nvPr/>
        </p:nvSpPr>
        <p:spPr>
          <a:xfrm>
            <a:off x="5357818" y="457200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54 - Έλλειψη"/>
          <p:cNvSpPr/>
          <p:nvPr/>
        </p:nvSpPr>
        <p:spPr>
          <a:xfrm>
            <a:off x="6286512" y="450057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" name="55 - Έλλειψη"/>
          <p:cNvSpPr/>
          <p:nvPr/>
        </p:nvSpPr>
        <p:spPr>
          <a:xfrm>
            <a:off x="7572396" y="450057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56 - Έλλειψη"/>
          <p:cNvSpPr/>
          <p:nvPr/>
        </p:nvSpPr>
        <p:spPr>
          <a:xfrm>
            <a:off x="7858148" y="442913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57 - Έλλειψη"/>
          <p:cNvSpPr/>
          <p:nvPr/>
        </p:nvSpPr>
        <p:spPr>
          <a:xfrm>
            <a:off x="7715272" y="5072074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9" name="58 - Έλλειψη"/>
          <p:cNvSpPr/>
          <p:nvPr/>
        </p:nvSpPr>
        <p:spPr>
          <a:xfrm>
            <a:off x="7643834" y="4786322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0" name="59 - Έλλειψη"/>
          <p:cNvSpPr/>
          <p:nvPr/>
        </p:nvSpPr>
        <p:spPr>
          <a:xfrm>
            <a:off x="8001024" y="4714884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1" name="60 - Έλλειψη"/>
          <p:cNvSpPr/>
          <p:nvPr/>
        </p:nvSpPr>
        <p:spPr>
          <a:xfrm>
            <a:off x="6215074" y="5072074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2" name="61 - TextBox"/>
          <p:cNvSpPr txBox="1"/>
          <p:nvPr/>
        </p:nvSpPr>
        <p:spPr>
          <a:xfrm>
            <a:off x="5857884" y="5857892"/>
            <a:ext cx="2357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Με αποτέλεσμα και τα 2 σώματα να αποκτούν όμοιο είδος φορτίου (θετικό)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91 0.00255 0.00399 0.00533 0.0059 0.00787 C 0.0092 0.01227 0.00729 0.02037 0.00799 0.02662 C 0.00833 0.03033 0.00937 0.0338 0.0099 0.03727 C 0.00955 0.04306 0.00972 0.04884 0.00885 0.05463 C 0.00746 0.06458 -0.00069 0.0713 -0.00608 0.07732 C -0.01406 0.08634 -0.02292 0.08866 -0.03212 0.09468 C -0.03819 0.09861 -0.0441 0.10185 -0.05104 0.10255 C -0.05833 0.10324 -0.0658 0.10347 -0.07309 0.10394 C -0.08785 0.11088 -0.10677 0.10579 -0.12205 0.10394 C -0.12535 0.10278 -0.12899 0.10301 -0.13212 0.10116 C -0.13333 0.10046 -0.13403 0.09838 -0.13507 0.09722 C -0.13681 0.09537 -0.14167 0.09167 -0.1441 0.08935 C -0.15608 0.07847 -0.13819 0.09445 -0.15 0.08403 C -0.15104 0.0831 -0.15313 0.08125 -0.15313 0.08125 C -0.15382 0.07986 -0.15417 0.07847 -0.15504 0.07732 C -0.1559 0.07616 -0.15729 0.0757 -0.15799 0.07454 C -0.15868 0.07338 -0.15851 0.07176 -0.15903 0.0706 C -0.16094 0.06574 -0.16354 0.0625 -0.16615 0.05857 C -0.1691 0.05394 -0.17049 0.04769 -0.17309 0.04259 C -0.17344 0.04074 -0.17413 0.03727 -0.17413 0.03727 " pathEditMode="relative" ptsTypes="ffffffffffffffffffffA">
                                      <p:cBhvr>
                                        <p:cTn id="19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animBg="1"/>
      <p:bldP spid="4" grpId="1" animBg="1"/>
      <p:bldP spid="5" grpId="1" animBg="1"/>
      <p:bldP spid="6" grpId="1"/>
      <p:bldP spid="7" grpId="1" animBg="1"/>
      <p:bldP spid="8" grpId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1" animBg="1"/>
      <p:bldP spid="18" grpId="1" animBg="1"/>
      <p:bldP spid="19" grpId="1" animBg="1"/>
      <p:bldP spid="20" grpId="1" animBg="1"/>
      <p:bldP spid="21" grpId="1" animBg="1"/>
      <p:bldP spid="22" grpId="1" animBg="1"/>
      <p:bldP spid="23" grpId="0"/>
      <p:bldP spid="24" grpId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0" grpId="1" animBg="1"/>
      <p:bldP spid="41" grpId="0" animBg="1"/>
      <p:bldP spid="42" grpId="0" animBg="1"/>
      <p:bldP spid="44" grpId="0" animBg="1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890588"/>
            <a:ext cx="54292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176</Words>
  <Application>Microsoft Office PowerPoint</Application>
  <PresentationFormat>Προβολή στην οθόνη (4:3)</PresentationFormat>
  <Paragraphs>39</Paragraphs>
  <Slides>9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Arial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John</dc:creator>
  <cp:lastModifiedBy>ΖΕΦΗ ΤΡΑΓΟΥΛΙΑ</cp:lastModifiedBy>
  <cp:revision>60</cp:revision>
  <dcterms:created xsi:type="dcterms:W3CDTF">2013-09-15T19:51:54Z</dcterms:created>
  <dcterms:modified xsi:type="dcterms:W3CDTF">2022-10-09T19:54:45Z</dcterms:modified>
</cp:coreProperties>
</file>