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12/5/2019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../../../&#928;&#949;&#961;&#953;&#959;&#948;&#953;&#954;&#941;&#962;%20&#922;&#953;&#957;&#942;&#963;&#949;&#953;&#962;%20-%20&#932;&#945;&#955;&#945;&#957;&#964;&#974;&#963;&#949;&#953;&#962;/&#919;%20&#928;&#949;&#961;&#953;&#963;&#964;&#961;&#959;&#966;&#942;%20&#964;&#951;&#962;%20&#915;&#951;&#962;%20-%20&#924;&#941;&#961;&#945;%20&#954;&#945;&#953;%20&#925;&#973;&#967;&#964;&#945;%20(2).mp4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428728" y="1500174"/>
            <a:ext cx="5970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Περιοδικές Κινήσεις</a:t>
            </a:r>
            <a:endParaRPr lang="el-GR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2285984" y="3071810"/>
            <a:ext cx="3950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Ταλαντώσεις</a:t>
            </a:r>
            <a:endParaRPr lang="el-G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2" descr="Η περιοδική κίνηση του καρδιακού μυός καταγράφεται με τη βοήθεια κατάλληλης συσκευής, του ηλεκτροκαρδιογράφου."/>
          <p:cNvPicPr>
            <a:picLocks noChangeAspect="1" noChangeArrowheads="1"/>
          </p:cNvPicPr>
          <p:nvPr/>
        </p:nvPicPr>
        <p:blipFill>
          <a:blip r:embed="rId2" cstate="print"/>
          <a:srcRect l="11765" t="16949"/>
          <a:stretch>
            <a:fillRect/>
          </a:stretch>
        </p:blipFill>
        <p:spPr bwMode="auto">
          <a:xfrm>
            <a:off x="1928794" y="1285860"/>
            <a:ext cx="6143668" cy="3857652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071678"/>
            <a:ext cx="3441704" cy="3195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https://fysikafysikh.files.wordpress.com/2014/09/wheel-of-joy.jpg?w=6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071678"/>
            <a:ext cx="4214842" cy="3214710"/>
          </a:xfrm>
          <a:prstGeom prst="rect">
            <a:avLst/>
          </a:prstGeom>
          <a:noFill/>
        </p:spPr>
      </p:pic>
      <p:sp>
        <p:nvSpPr>
          <p:cNvPr id="4" name="3 - TextBox"/>
          <p:cNvSpPr txBox="1"/>
          <p:nvPr/>
        </p:nvSpPr>
        <p:spPr>
          <a:xfrm>
            <a:off x="928662" y="642918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Ποια διαφορά παρατηρούμε ανάμεσα στις 2 παρακάτω    </a:t>
            </a:r>
          </a:p>
          <a:p>
            <a:r>
              <a:rPr lang="el-GR" sz="2400" dirty="0" smtClean="0"/>
              <a:t>                         περιοδικές κινήσεις;</a:t>
            </a:r>
            <a:endParaRPr lang="el-GR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5357818" y="550070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Πραγματοποιείται ανάμεσα </a:t>
            </a:r>
          </a:p>
          <a:p>
            <a:r>
              <a:rPr lang="el-GR" b="1" dirty="0" smtClean="0"/>
              <a:t>      σε 2 ακραία σημεία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642910" y="5572140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 τροχιά είναι κυκλική δηλαδή </a:t>
            </a:r>
          </a:p>
          <a:p>
            <a:r>
              <a:rPr lang="el-GR" b="1" dirty="0" smtClean="0"/>
              <a:t>            κλειστή γραμμή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285852" y="1071546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περιοδικές κινήσεις που πραγματοποιούνται ανάμεσα </a:t>
            </a:r>
          </a:p>
          <a:p>
            <a:r>
              <a:rPr lang="el-GR" sz="2000" dirty="0" smtClean="0"/>
              <a:t>               σε 2 ακραίες θέσεις ονομάζονται</a:t>
            </a:r>
            <a:endParaRPr lang="el-GR" sz="2000" dirty="0"/>
          </a:p>
        </p:txBody>
      </p:sp>
      <p:sp>
        <p:nvSpPr>
          <p:cNvPr id="3" name="2 - Ορθογώνιο"/>
          <p:cNvSpPr/>
          <p:nvPr/>
        </p:nvSpPr>
        <p:spPr>
          <a:xfrm>
            <a:off x="1571604" y="2571744"/>
            <a:ext cx="61436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l-GR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Ταλαντωσεισ</a:t>
            </a:r>
            <a:endParaRPr lang="el-G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2" name="Picture 4" descr="http://lh5.ggpht.com/lgidarakos/SNn-ebte6AI/AAAAAAAAAM0/xlXBOmXrCYQ/%5BUNSET%5D.png"/>
          <p:cNvPicPr>
            <a:picLocks noChangeAspect="1" noChangeArrowheads="1"/>
          </p:cNvPicPr>
          <p:nvPr/>
        </p:nvPicPr>
        <p:blipFill>
          <a:blip r:embed="rId2" cstate="print"/>
          <a:srcRect l="15294" r="63529" b="46875"/>
          <a:stretch>
            <a:fillRect/>
          </a:stretch>
        </p:blipFill>
        <p:spPr bwMode="auto">
          <a:xfrm>
            <a:off x="1000100" y="500042"/>
            <a:ext cx="1285884" cy="2428892"/>
          </a:xfrm>
          <a:prstGeom prst="rect">
            <a:avLst/>
          </a:prstGeom>
          <a:noFill/>
        </p:spPr>
      </p:pic>
      <p:pic>
        <p:nvPicPr>
          <p:cNvPr id="4" name="Picture 4" descr="http://lh5.ggpht.com/lgidarakos/SNn-ebte6AI/AAAAAAAAAM0/xlXBOmXrCYQ/%5BUNSET%5D.png"/>
          <p:cNvPicPr>
            <a:picLocks noChangeAspect="1" noChangeArrowheads="1"/>
          </p:cNvPicPr>
          <p:nvPr/>
        </p:nvPicPr>
        <p:blipFill>
          <a:blip r:embed="rId2" cstate="print"/>
          <a:srcRect l="14118" r="44706"/>
          <a:stretch>
            <a:fillRect/>
          </a:stretch>
        </p:blipFill>
        <p:spPr bwMode="auto">
          <a:xfrm>
            <a:off x="3071802" y="500042"/>
            <a:ext cx="2500330" cy="4572032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500034" y="3286124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Θέση Φυσικού Μήκους</a:t>
            </a:r>
          </a:p>
          <a:p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4214810" y="514351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Θέση Ισορροπίας</a:t>
            </a:r>
            <a:endParaRPr lang="el-GR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6072198" y="857232"/>
            <a:ext cx="25717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Book Antiqua" pitchFamily="18" charset="0"/>
                <a:cs typeface="Arial" pitchFamily="34" charset="0"/>
              </a:rPr>
              <a:t>Κάθε ταλάντωση πραγματοποιείται γύρω από μία θέση που λέγεται </a:t>
            </a:r>
          </a:p>
          <a:p>
            <a:r>
              <a:rPr lang="el-GR" sz="2000" b="1" u="sng" dirty="0" smtClean="0">
                <a:latin typeface="Book Antiqua" pitchFamily="18" charset="0"/>
                <a:cs typeface="Arial" pitchFamily="34" charset="0"/>
              </a:rPr>
              <a:t>  </a:t>
            </a:r>
          </a:p>
          <a:p>
            <a:r>
              <a:rPr lang="el-GR" sz="2000" b="1" u="sng" dirty="0" smtClean="0">
                <a:latin typeface="Book Antiqua" pitchFamily="18" charset="0"/>
                <a:cs typeface="Arial" pitchFamily="34" charset="0"/>
              </a:rPr>
              <a:t>Θέση Ισορροπίας</a:t>
            </a:r>
            <a:r>
              <a:rPr lang="el-GR" sz="2000" b="1" dirty="0" smtClean="0">
                <a:latin typeface="Book Antiqua" pitchFamily="18" charset="0"/>
                <a:cs typeface="Arial" pitchFamily="34" charset="0"/>
              </a:rPr>
              <a:t> </a:t>
            </a:r>
          </a:p>
          <a:p>
            <a:endParaRPr lang="el-GR" sz="2000" b="1" dirty="0" smtClean="0">
              <a:latin typeface="Book Antiqua" pitchFamily="18" charset="0"/>
              <a:cs typeface="Arial" pitchFamily="34" charset="0"/>
            </a:endParaRPr>
          </a:p>
          <a:p>
            <a:r>
              <a:rPr lang="el-GR" sz="2000" b="1" dirty="0" smtClean="0">
                <a:latin typeface="Book Antiqua" pitchFamily="18" charset="0"/>
                <a:cs typeface="Arial" pitchFamily="34" charset="0"/>
              </a:rPr>
              <a:t>διότι σε αυτή η συνισταμένη των δυνάμεων που ασκούνται στο σώμα </a:t>
            </a:r>
            <a:r>
              <a:rPr lang="el-GR" sz="2000" b="1" u="sng" dirty="0" smtClean="0">
                <a:latin typeface="Book Antiqua" pitchFamily="18" charset="0"/>
                <a:cs typeface="Arial" pitchFamily="34" charset="0"/>
              </a:rPr>
              <a:t>είναι μηδέν </a:t>
            </a:r>
            <a:r>
              <a:rPr lang="el-GR" sz="2000" b="1" dirty="0" smtClean="0">
                <a:latin typeface="Book Antiqua" pitchFamily="18" charset="0"/>
                <a:cs typeface="Arial" pitchFamily="34" charset="0"/>
              </a:rPr>
              <a:t>. Δηλαδή το σώμα </a:t>
            </a:r>
            <a:r>
              <a:rPr lang="el-GR" sz="2000" b="1" u="sng" dirty="0" smtClean="0">
                <a:latin typeface="Book Antiqua" pitchFamily="18" charset="0"/>
                <a:cs typeface="Arial" pitchFamily="34" charset="0"/>
              </a:rPr>
              <a:t>ισορροπεί.</a:t>
            </a:r>
          </a:p>
          <a:p>
            <a:r>
              <a:rPr lang="el-GR" sz="2000" b="1" dirty="0" smtClean="0">
                <a:latin typeface="Book Antiqua" pitchFamily="18" charset="0"/>
                <a:cs typeface="Arial" pitchFamily="34" charset="0"/>
              </a:rPr>
              <a:t>          </a:t>
            </a:r>
            <a:r>
              <a:rPr lang="en-US" sz="2000" b="1" dirty="0" smtClean="0">
                <a:latin typeface="Book Antiqua" pitchFamily="18" charset="0"/>
                <a:cs typeface="Arial" pitchFamily="34" charset="0"/>
              </a:rPr>
              <a:t>F</a:t>
            </a:r>
            <a:r>
              <a:rPr lang="el-GR" sz="2000" b="1" baseline="-25000" dirty="0" smtClean="0">
                <a:latin typeface="Book Antiqua" pitchFamily="18" charset="0"/>
                <a:cs typeface="Arial" pitchFamily="34" charset="0"/>
              </a:rPr>
              <a:t>ελ</a:t>
            </a:r>
            <a:r>
              <a:rPr lang="el-GR" sz="2000" b="1" dirty="0" smtClean="0">
                <a:latin typeface="Book Antiqua" pitchFamily="18" charset="0"/>
                <a:cs typeface="Arial" pitchFamily="34" charset="0"/>
              </a:rPr>
              <a:t> = Β</a:t>
            </a:r>
          </a:p>
          <a:p>
            <a:endParaRPr lang="el-GR" sz="2000" b="1" dirty="0"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lh5.ggpht.com/lgidarakos/SNn-ebte6AI/AAAAAAAAAM0/xlXBOmXrCYQ/%5BUNSET%5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28604"/>
            <a:ext cx="6072230" cy="4572032"/>
          </a:xfrm>
          <a:prstGeom prst="rect">
            <a:avLst/>
          </a:prstGeom>
          <a:noFill/>
        </p:spPr>
      </p:pic>
      <p:cxnSp>
        <p:nvCxnSpPr>
          <p:cNvPr id="4" name="3 - Ευθύγραμμο βέλος σύνδεσης"/>
          <p:cNvCxnSpPr/>
          <p:nvPr/>
        </p:nvCxnSpPr>
        <p:spPr>
          <a:xfrm rot="5400000" flipH="1" flipV="1">
            <a:off x="4608513" y="5179231"/>
            <a:ext cx="642148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 rot="10800000">
            <a:off x="7143768" y="271462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4572000" y="571501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Ακραία Θέση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8072366" y="2500306"/>
            <a:ext cx="1071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Ακραία Θέση</a:t>
            </a:r>
            <a:endParaRPr lang="el-GR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6036479" y="2964653"/>
            <a:ext cx="78581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>
            <a:off x="5107785" y="3750471"/>
            <a:ext cx="78581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5643570" y="357187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πλάτος</a:t>
            </a:r>
            <a:endParaRPr lang="el-GR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6500826" y="292893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πλάτος</a:t>
            </a:r>
            <a:endParaRPr lang="el-GR" b="1" dirty="0"/>
          </a:p>
        </p:txBody>
      </p:sp>
      <p:sp>
        <p:nvSpPr>
          <p:cNvPr id="112641" name="Rectangle 1"/>
          <p:cNvSpPr>
            <a:spLocks noChangeArrowheads="1"/>
          </p:cNvSpPr>
          <p:nvPr/>
        </p:nvSpPr>
        <p:spPr bwMode="auto">
          <a:xfrm>
            <a:off x="5715008" y="4214818"/>
            <a:ext cx="3428992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Πλάτος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της ταλάντωσης ονομάζεται η μέγιστη απομάκρυνση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από τη θέση ισορροπίας ενός σώματος που κάνει ταλάντωση.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πλάτος δηλώνει απόσταση και η θεμελιώδης μονάδα μέτρησης του είναι το 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2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2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7" grpId="0"/>
      <p:bldP spid="18" grpId="0"/>
      <p:bldP spid="1126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1785926"/>
            <a:ext cx="8652559" cy="1754326"/>
          </a:xfrm>
          <a:prstGeom prst="rect">
            <a:avLst/>
          </a:prstGeom>
          <a:solidFill>
            <a:schemeClr val="bg2">
              <a:lumMod val="1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Περίοδος και συχνότητα ταλάντωσης</a:t>
            </a:r>
            <a:endParaRPr lang="el-GR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 descr="http://mfcosmos.com/wp-content/uploads/2013/02/askis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357166"/>
            <a:ext cx="4214842" cy="4572032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142844" y="785794"/>
            <a:ext cx="4000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Μια </a:t>
            </a:r>
            <a:r>
              <a:rPr lang="el-GR" sz="2000" b="1" u="sng" dirty="0" smtClean="0"/>
              <a:t>πλήρη ταλάντωση </a:t>
            </a:r>
            <a:r>
              <a:rPr lang="el-GR" sz="2000" dirty="0" smtClean="0"/>
              <a:t>έχω όταν το σώμα ξεκινά από ένα σημείο και καταλήγει πάλι σε αυτό. </a:t>
            </a:r>
          </a:p>
          <a:p>
            <a:r>
              <a:rPr lang="el-GR" sz="2000" dirty="0" smtClean="0"/>
              <a:t>Δηλαδή η διαδρομή</a:t>
            </a:r>
          </a:p>
          <a:p>
            <a:r>
              <a:rPr lang="el-GR" sz="2000" b="1" dirty="0" smtClean="0"/>
              <a:t>         Α-Ο-Β-Ο-Α </a:t>
            </a:r>
          </a:p>
          <a:p>
            <a:r>
              <a:rPr lang="el-GR" sz="2000" dirty="0" smtClean="0"/>
              <a:t>είναι μια πλήρη ταλάντωση.</a:t>
            </a:r>
            <a:endParaRPr lang="el-GR" sz="2000" dirty="0"/>
          </a:p>
        </p:txBody>
      </p:sp>
      <p:sp>
        <p:nvSpPr>
          <p:cNvPr id="4" name="3 - TextBox"/>
          <p:cNvSpPr txBox="1"/>
          <p:nvPr/>
        </p:nvSpPr>
        <p:spPr>
          <a:xfrm>
            <a:off x="2071670" y="5072074"/>
            <a:ext cx="66437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Bookman Old Style" pitchFamily="18" charset="0"/>
              </a:rPr>
              <a:t>Ο χρόνος που απαιτείται για μια πλήρη επανάληψη της ταλάντωσης ή της περιοδικής κίνησης ονομάζεται </a:t>
            </a:r>
            <a:r>
              <a:rPr lang="el-GR" sz="2000" b="1" i="1" u="sng" dirty="0" smtClean="0">
                <a:latin typeface="Bookman Old Style" pitchFamily="18" charset="0"/>
              </a:rPr>
              <a:t>περίοδος</a:t>
            </a:r>
            <a:r>
              <a:rPr lang="el-GR" sz="2000" b="1" dirty="0" smtClean="0">
                <a:latin typeface="Bookman Old Style" pitchFamily="18" charset="0"/>
              </a:rPr>
              <a:t> της ταλάντωσης  και συμβολίζεται με το γράμμα Τ. </a:t>
            </a:r>
            <a:endParaRPr lang="en-US" sz="2000" b="1" dirty="0" smtClean="0">
              <a:latin typeface="Bookman Old Style" pitchFamily="18" charset="0"/>
            </a:endParaRPr>
          </a:p>
          <a:p>
            <a:r>
              <a:rPr lang="el-GR" sz="2000" b="1" dirty="0" smtClean="0">
                <a:latin typeface="Bookman Old Style" pitchFamily="18" charset="0"/>
              </a:rPr>
              <a:t>Μονάδα μέτρησης της περιόδου είναι το 1</a:t>
            </a:r>
            <a:r>
              <a:rPr lang="en-US" sz="2000" b="1" dirty="0" smtClean="0">
                <a:latin typeface="Bookman Old Style" pitchFamily="18" charset="0"/>
              </a:rPr>
              <a:t>s.</a:t>
            </a:r>
            <a:endParaRPr lang="el-GR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713" name="Object 1"/>
          <p:cNvGraphicFramePr>
            <a:graphicFrameLocks noChangeAspect="1"/>
          </p:cNvGraphicFramePr>
          <p:nvPr/>
        </p:nvGraphicFramePr>
        <p:xfrm>
          <a:off x="2857488" y="3500438"/>
          <a:ext cx="2608280" cy="1327155"/>
        </p:xfrm>
        <a:graphic>
          <a:graphicData uri="http://schemas.openxmlformats.org/presentationml/2006/ole">
            <p:oleObj spid="_x0000_s115713" name="Εξίσωση" r:id="rId3" imgW="457200" imgH="393480" progId="Equation.3">
              <p:embed/>
            </p:oleObj>
          </a:graphicData>
        </a:graphic>
      </p:graphicFrame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714348" y="2500306"/>
            <a:ext cx="7528471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l-G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ονομάζουμε  </a:t>
            </a:r>
            <a:r>
              <a:rPr kumimoji="0" lang="el-GR" sz="24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συχνότητα</a:t>
            </a:r>
            <a:r>
              <a: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της</a:t>
            </a:r>
            <a:r>
              <a:rPr kumimoji="0" lang="el-GR" sz="24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ταλάντωσης το πηλίκο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642910" y="785794"/>
            <a:ext cx="75724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Αν 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Ν είναι ο αριθμός των ταλαντώσεων που πραγματοποιεί ένα σώμα  σε  χρονικό διάστημα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  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τότε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214282" y="5214950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Η </a:t>
            </a:r>
            <a:r>
              <a:rPr lang="el-GR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μονάδα μέτρησης</a:t>
            </a:r>
            <a:r>
              <a:rPr lang="el-G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της συχνότητας στο διεθνές σύστημα είναι το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l-GR" sz="20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-1 </a:t>
            </a:r>
            <a:r>
              <a:rPr lang="el-G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 1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Hz</a:t>
            </a:r>
            <a:r>
              <a:rPr lang="el-G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(χέρτζ). </a:t>
            </a:r>
            <a:endParaRPr lang="el-G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/>
      <p:bldP spid="115717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071538" y="571480"/>
            <a:ext cx="75724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για παράδειγμα ένα σώμα εκτελεί 12 ταλαντώσεις σε  2 </a:t>
            </a:r>
            <a:r>
              <a:rPr lang="en-US" sz="2400" dirty="0" smtClean="0"/>
              <a:t>s </a:t>
            </a:r>
            <a:r>
              <a:rPr lang="el-GR" sz="2400" dirty="0" smtClean="0"/>
              <a:t> τότε:</a:t>
            </a:r>
          </a:p>
          <a:p>
            <a:endParaRPr lang="el-GR" sz="2400" dirty="0" smtClean="0"/>
          </a:p>
          <a:p>
            <a:r>
              <a:rPr lang="el-GR" sz="2400" dirty="0" smtClean="0"/>
              <a:t>     Ν=12     και    </a:t>
            </a:r>
            <a:r>
              <a:rPr lang="en-US" sz="2400" dirty="0" smtClean="0"/>
              <a:t>t</a:t>
            </a:r>
            <a:r>
              <a:rPr lang="el-GR" sz="2400" dirty="0" smtClean="0"/>
              <a:t>=2</a:t>
            </a:r>
            <a:r>
              <a:rPr lang="en-US" sz="2400" dirty="0" smtClean="0"/>
              <a:t>s</a:t>
            </a:r>
          </a:p>
          <a:p>
            <a:endParaRPr lang="en-US" sz="2400" dirty="0" smtClean="0"/>
          </a:p>
          <a:p>
            <a:r>
              <a:rPr lang="en-US" sz="2400" dirty="0" smtClean="0"/>
              <a:t>                      12</a:t>
            </a:r>
          </a:p>
          <a:p>
            <a:r>
              <a:rPr lang="el-GR" sz="2400" dirty="0" smtClean="0"/>
              <a:t>Άρα        </a:t>
            </a:r>
            <a:r>
              <a:rPr lang="en-US" sz="2400" dirty="0" smtClean="0"/>
              <a:t>f</a:t>
            </a:r>
            <a:r>
              <a:rPr lang="el-GR" sz="2400" dirty="0" smtClean="0"/>
              <a:t> </a:t>
            </a:r>
            <a:r>
              <a:rPr lang="en-US" sz="2400" dirty="0" smtClean="0"/>
              <a:t>=</a:t>
            </a:r>
            <a:r>
              <a:rPr lang="el-GR" sz="2400" dirty="0" smtClean="0"/>
              <a:t>            = 6 Η</a:t>
            </a:r>
            <a:r>
              <a:rPr lang="en-US" sz="2400" dirty="0" smtClean="0"/>
              <a:t>z</a:t>
            </a:r>
          </a:p>
          <a:p>
            <a:r>
              <a:rPr lang="en-US" sz="2400" dirty="0" smtClean="0"/>
              <a:t>                      2 s</a:t>
            </a:r>
            <a:endParaRPr lang="el-GR" sz="2400" dirty="0"/>
          </a:p>
        </p:txBody>
      </p:sp>
      <p:cxnSp>
        <p:nvCxnSpPr>
          <p:cNvPr id="4" name="3 - Ευθεία γραμμή σύνδεσης"/>
          <p:cNvCxnSpPr/>
          <p:nvPr/>
        </p:nvCxnSpPr>
        <p:spPr>
          <a:xfrm>
            <a:off x="2928926" y="3000372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4 - TextBox"/>
          <p:cNvSpPr txBox="1"/>
          <p:nvPr/>
        </p:nvSpPr>
        <p:spPr>
          <a:xfrm>
            <a:off x="857224" y="3929066"/>
            <a:ext cx="7786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Lucida Sans Unicode" pitchFamily="34" charset="0"/>
                <a:cs typeface="Lucida Sans Unicode" pitchFamily="34" charset="0"/>
              </a:rPr>
              <a:t>Η συχνότητα </a:t>
            </a:r>
            <a:r>
              <a:rPr lang="en-US" sz="2800" b="1" dirty="0" smtClean="0">
                <a:latin typeface="Lucida Sans Unicode" pitchFamily="34" charset="0"/>
                <a:cs typeface="Lucida Sans Unicode" pitchFamily="34" charset="0"/>
              </a:rPr>
              <a:t>f </a:t>
            </a:r>
            <a:r>
              <a:rPr lang="el-GR" sz="2800" dirty="0" smtClean="0">
                <a:latin typeface="Lucida Sans Unicode" pitchFamily="34" charset="0"/>
                <a:cs typeface="Lucida Sans Unicode" pitchFamily="34" charset="0"/>
              </a:rPr>
              <a:t>μιας ταλάντωσης ή μιας περιοδικής κίνησης </a:t>
            </a:r>
            <a:r>
              <a:rPr lang="el-GR" sz="2800" b="1" u="sng" dirty="0" smtClean="0">
                <a:latin typeface="Lucida Sans Unicode" pitchFamily="34" charset="0"/>
                <a:cs typeface="Lucida Sans Unicode" pitchFamily="34" charset="0"/>
              </a:rPr>
              <a:t>εκφράζει</a:t>
            </a:r>
            <a:r>
              <a:rPr lang="el-GR" sz="2800" dirty="0" smtClean="0">
                <a:latin typeface="Lucida Sans Unicode" pitchFamily="34" charset="0"/>
                <a:cs typeface="Lucida Sans Unicode" pitchFamily="34" charset="0"/>
              </a:rPr>
              <a:t>  τον αριθμό των ταλαντώσεων που πραγματοποιεί ένα σώμα στη μονάδα του χρόνου δηλαδή σε ένα δευτερόλεπτο.</a:t>
            </a:r>
            <a:endParaRPr lang="el-GR" sz="28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14282" y="857232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σχέση που συνδέει τη συχνότητα με την περίοδο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της ταλάντωσης είναι: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6737" name="Object 1"/>
          <p:cNvGraphicFramePr>
            <a:graphicFrameLocks noChangeAspect="1"/>
          </p:cNvGraphicFramePr>
          <p:nvPr/>
        </p:nvGraphicFramePr>
        <p:xfrm>
          <a:off x="2857488" y="1785926"/>
          <a:ext cx="2214578" cy="1247781"/>
        </p:xfrm>
        <a:graphic>
          <a:graphicData uri="http://schemas.openxmlformats.org/presentationml/2006/ole">
            <p:oleObj spid="_x0000_s116737" name="Εξίσωση" r:id="rId3" imgW="431613" imgH="393529" progId="Equation.3">
              <p:embed/>
            </p:oleObj>
          </a:graphicData>
        </a:graphic>
      </p:graphicFrame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285720" y="3143248"/>
            <a:ext cx="84296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και προκύπτει από τη σχέση ορισμού της συχνότητας αν θέσουμε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Ν=1 (μια επανάληψη) οπότε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( Τ  ο χρόνος της μίας επανάληψης)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Δηλαδή </a:t>
            </a:r>
            <a:r>
              <a:rPr kumimoji="0" lang="el-G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συχνότητα και περίοδος είναι μεγέθη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785786" y="4857760"/>
            <a:ext cx="78064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l-GR" sz="5400" b="1" i="0" u="sng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αντιστρόφως ανάλογα.</a:t>
            </a:r>
            <a:endParaRPr lang="el-GR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6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39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περιοδικες κινησεις ταλαντωσει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4524407" cy="321471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428868"/>
            <a:ext cx="3441704" cy="3195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500034" y="331857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800" dirty="0" smtClean="0"/>
              <a:t>Η κούνια ξεκινά από ψηλά, κατεβαίνει, ανεβαίνει πάλι ψηλά, κατεβαίνει χαμηλά και επιστρέφει πάλι ψηλά στη θέση απ’ όπου ξεκίνησε και συνεχίζει την κίνησή της </a:t>
            </a:r>
            <a:r>
              <a:rPr lang="el-GR" sz="2800" u="sng" dirty="0" smtClean="0"/>
              <a:t>ακριβώς με τον ίδιο τρόπο.</a:t>
            </a:r>
            <a:endParaRPr lang="el-GR" sz="2800" u="sng" dirty="0"/>
          </a:p>
        </p:txBody>
      </p:sp>
      <p:sp>
        <p:nvSpPr>
          <p:cNvPr id="6" name="5 - TextBox"/>
          <p:cNvSpPr txBox="1"/>
          <p:nvPr/>
        </p:nvSpPr>
        <p:spPr>
          <a:xfrm>
            <a:off x="5429256" y="1000108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u="sng" dirty="0" smtClean="0"/>
              <a:t>Κίνηση Κούνιας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 descr="https://encrypted-tbn2.gstatic.com/images?q=tbn:ANd9GcSp1e_abPl3VZ7gp9gp6vf09SuHsqWR1R_Barc948xtWmVWTyyEhQ"/>
          <p:cNvPicPr>
            <a:picLocks noChangeAspect="1" noChangeArrowheads="1"/>
          </p:cNvPicPr>
          <p:nvPr/>
        </p:nvPicPr>
        <p:blipFill>
          <a:blip r:embed="rId2" cstate="print"/>
          <a:srcRect r="53846"/>
          <a:stretch>
            <a:fillRect/>
          </a:stretch>
        </p:blipFill>
        <p:spPr bwMode="auto">
          <a:xfrm>
            <a:off x="6643702" y="1428736"/>
            <a:ext cx="1285884" cy="4071966"/>
          </a:xfrm>
          <a:prstGeom prst="rect">
            <a:avLst/>
          </a:prstGeom>
          <a:noFill/>
        </p:spPr>
      </p:pic>
      <p:sp>
        <p:nvSpPr>
          <p:cNvPr id="101380" name="AutoShape 4" descr="Αποτέλεσμα εικόνας για ταλαντωση γιογι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1382" name="Picture 6" descr="http://ebooks.edu.gr/modules/ebook/show.php/DSGYM-C201/531/3516,14428/images/img4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0"/>
            <a:ext cx="3000396" cy="3571876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4857752" y="928670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Γιο </a:t>
            </a:r>
            <a:r>
              <a:rPr lang="el-GR" sz="2400" b="1" u="sng" dirty="0" err="1" smtClean="0"/>
              <a:t>Γιο</a:t>
            </a:r>
            <a:endParaRPr lang="el-GR" sz="2400" b="1" u="sng" dirty="0"/>
          </a:p>
        </p:txBody>
      </p:sp>
      <p:sp>
        <p:nvSpPr>
          <p:cNvPr id="6" name="5 - Ορθογώνιο"/>
          <p:cNvSpPr/>
          <p:nvPr/>
        </p:nvSpPr>
        <p:spPr>
          <a:xfrm>
            <a:off x="1214414" y="3786190"/>
            <a:ext cx="50720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Κάτι παρόμοιο με την κίνηση της κούνιας γίνεται και στο γιογιό . Ο σπάγκος τυλίγεται και ξετυλίγεται γύρω από την αύλακα πολλές φορές με τον </a:t>
            </a:r>
            <a:r>
              <a:rPr lang="el-GR" sz="2800" u="sng" dirty="0" smtClean="0"/>
              <a:t>ίδιο ακριβώς τρόπο</a:t>
            </a:r>
            <a:r>
              <a:rPr lang="el-GR" sz="2800" dirty="0" smtClean="0"/>
              <a:t>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857224" y="857232"/>
            <a:ext cx="771530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Τέτοιες κινήσεις που οι κινήσεις που επαναλαμβάνονται με τον ίδιο τρόπο σε ίσα χρονικά διαστήματα</a:t>
            </a:r>
            <a:r>
              <a:rPr kumimoji="0" lang="el-G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ονομάζονται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928662" y="3071810"/>
            <a:ext cx="6785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Περιοδικές κινήσεις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357290" y="28572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Παραδείγματα περιοδικών κινήσεων</a:t>
            </a:r>
            <a:endParaRPr lang="el-GR" sz="2800" dirty="0"/>
          </a:p>
        </p:txBody>
      </p:sp>
      <p:pic>
        <p:nvPicPr>
          <p:cNvPr id="103426" name="Picture 2" descr="http://49lyk-athin.att.sch.gr/KINHSEIS_GHS_files/image016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142984"/>
            <a:ext cx="6215106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http://blogs.sch.gr/grenesis/files/2014/05/earth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28604"/>
            <a:ext cx="6072230" cy="607223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 descr="https://fysikafysikh.files.wordpress.com/2014/09/wheel-of-joy.jpg?w=6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571480"/>
            <a:ext cx="6715172" cy="550072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571480"/>
            <a:ext cx="6643734" cy="542928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 descr="Ρολόι με εκκρεμές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785794"/>
            <a:ext cx="2857520" cy="478634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424</Words>
  <Application>Microsoft Office PowerPoint</Application>
  <PresentationFormat>Προβολή στην οθόνη (4:3)</PresentationFormat>
  <Paragraphs>65</Paragraphs>
  <Slides>19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1" baseType="lpstr">
      <vt:lpstr>Διαστημικό</vt:lpstr>
      <vt:lpstr>Εξίσωση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tsakos</dc:creator>
  <cp:lastModifiedBy>ΖΕΦΗ ΤΡΑΓΟΥΛΙΑ</cp:lastModifiedBy>
  <cp:revision>38</cp:revision>
  <dcterms:created xsi:type="dcterms:W3CDTF">2016-02-09T18:34:38Z</dcterms:created>
  <dcterms:modified xsi:type="dcterms:W3CDTF">2019-05-12T18:55:40Z</dcterms:modified>
</cp:coreProperties>
</file>