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74" r:id="rId2"/>
    <p:sldId id="270" r:id="rId3"/>
    <p:sldId id="271" r:id="rId4"/>
    <p:sldId id="272" r:id="rId5"/>
    <p:sldId id="273" r:id="rId6"/>
  </p:sldIdLst>
  <p:sldSz cx="9144000" cy="6858000" type="screen4x3"/>
  <p:notesSz cx="6858000" cy="9144000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81918" autoAdjust="0"/>
  </p:normalViewPr>
  <p:slideViewPr>
    <p:cSldViewPr>
      <p:cViewPr varScale="1">
        <p:scale>
          <a:sx n="70" d="100"/>
          <a:sy n="70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l-GR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 smtClean="0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 smtClean="0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 smtClean="0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 smtClean="0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 smtClean="0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l-GR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l-GR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 smtClean="0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 smtClean="0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 smtClean="0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 smtClean="0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l-GR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 smtClean="0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l-GR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 smtClean="0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l-GR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 smtClean="0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 smtClean="0"/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195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>
                <a:gd name="T0" fmla="*/ 4993 w 5770"/>
                <a:gd name="T1" fmla="*/ 66 h 174"/>
                <a:gd name="T2" fmla="*/ 4771 w 5770"/>
                <a:gd name="T3" fmla="*/ 132 h 174"/>
                <a:gd name="T4" fmla="*/ 4640 w 5770"/>
                <a:gd name="T5" fmla="*/ 96 h 174"/>
                <a:gd name="T6" fmla="*/ 4598 w 5770"/>
                <a:gd name="T7" fmla="*/ 36 h 174"/>
                <a:gd name="T8" fmla="*/ 4478 w 5770"/>
                <a:gd name="T9" fmla="*/ 30 h 174"/>
                <a:gd name="T10" fmla="*/ 4186 w 5770"/>
                <a:gd name="T11" fmla="*/ 108 h 174"/>
                <a:gd name="T12" fmla="*/ 3815 w 5770"/>
                <a:gd name="T13" fmla="*/ 120 h 174"/>
                <a:gd name="T14" fmla="*/ 3617 w 5770"/>
                <a:gd name="T15" fmla="*/ 72 h 174"/>
                <a:gd name="T16" fmla="*/ 3510 w 5770"/>
                <a:gd name="T17" fmla="*/ 60 h 174"/>
                <a:gd name="T18" fmla="*/ 3336 w 5770"/>
                <a:gd name="T19" fmla="*/ 96 h 174"/>
                <a:gd name="T20" fmla="*/ 2846 w 5770"/>
                <a:gd name="T21" fmla="*/ 150 h 174"/>
                <a:gd name="T22" fmla="*/ 2703 w 5770"/>
                <a:gd name="T23" fmla="*/ 96 h 174"/>
                <a:gd name="T24" fmla="*/ 2619 w 5770"/>
                <a:gd name="T25" fmla="*/ 90 h 174"/>
                <a:gd name="T26" fmla="*/ 2416 w 5770"/>
                <a:gd name="T27" fmla="*/ 132 h 174"/>
                <a:gd name="T28" fmla="*/ 2278 w 5770"/>
                <a:gd name="T29" fmla="*/ 84 h 174"/>
                <a:gd name="T30" fmla="*/ 2151 w 5770"/>
                <a:gd name="T31" fmla="*/ 36 h 174"/>
                <a:gd name="T32" fmla="*/ 1947 w 5770"/>
                <a:gd name="T33" fmla="*/ 120 h 174"/>
                <a:gd name="T34" fmla="*/ 1525 w 5770"/>
                <a:gd name="T35" fmla="*/ 102 h 174"/>
                <a:gd name="T36" fmla="*/ 1429 w 5770"/>
                <a:gd name="T37" fmla="*/ 60 h 174"/>
                <a:gd name="T38" fmla="*/ 1333 w 5770"/>
                <a:gd name="T39" fmla="*/ 60 h 174"/>
                <a:gd name="T40" fmla="*/ 1058 w 5770"/>
                <a:gd name="T41" fmla="*/ 150 h 174"/>
                <a:gd name="T42" fmla="*/ 652 w 5770"/>
                <a:gd name="T43" fmla="*/ 150 h 174"/>
                <a:gd name="T44" fmla="*/ 442 w 5770"/>
                <a:gd name="T45" fmla="*/ 66 h 174"/>
                <a:gd name="T46" fmla="*/ 377 w 5770"/>
                <a:gd name="T47" fmla="*/ 48 h 174"/>
                <a:gd name="T48" fmla="*/ 305 w 5770"/>
                <a:gd name="T49" fmla="*/ 108 h 174"/>
                <a:gd name="T50" fmla="*/ 144 w 5770"/>
                <a:gd name="T51" fmla="*/ 138 h 174"/>
                <a:gd name="T52" fmla="*/ 0 w 5770"/>
                <a:gd name="T53" fmla="*/ 96 h 174"/>
                <a:gd name="T54" fmla="*/ 167 w 5770"/>
                <a:gd name="T55" fmla="*/ 120 h 174"/>
                <a:gd name="T56" fmla="*/ 323 w 5770"/>
                <a:gd name="T57" fmla="*/ 84 h 174"/>
                <a:gd name="T58" fmla="*/ 383 w 5770"/>
                <a:gd name="T59" fmla="*/ 24 h 174"/>
                <a:gd name="T60" fmla="*/ 460 w 5770"/>
                <a:gd name="T61" fmla="*/ 60 h 174"/>
                <a:gd name="T62" fmla="*/ 706 w 5770"/>
                <a:gd name="T63" fmla="*/ 144 h 174"/>
                <a:gd name="T64" fmla="*/ 1100 w 5770"/>
                <a:gd name="T65" fmla="*/ 120 h 174"/>
                <a:gd name="T66" fmla="*/ 1345 w 5770"/>
                <a:gd name="T67" fmla="*/ 36 h 174"/>
                <a:gd name="T68" fmla="*/ 1441 w 5770"/>
                <a:gd name="T69" fmla="*/ 48 h 174"/>
                <a:gd name="T70" fmla="*/ 1561 w 5770"/>
                <a:gd name="T71" fmla="*/ 90 h 174"/>
                <a:gd name="T72" fmla="*/ 1971 w 5770"/>
                <a:gd name="T73" fmla="*/ 96 h 174"/>
                <a:gd name="T74" fmla="*/ 2235 w 5770"/>
                <a:gd name="T75" fmla="*/ 3 h 174"/>
                <a:gd name="T76" fmla="*/ 2350 w 5770"/>
                <a:gd name="T77" fmla="*/ 102 h 174"/>
                <a:gd name="T78" fmla="*/ 2559 w 5770"/>
                <a:gd name="T79" fmla="*/ 96 h 174"/>
                <a:gd name="T80" fmla="*/ 2715 w 5770"/>
                <a:gd name="T81" fmla="*/ 24 h 174"/>
                <a:gd name="T82" fmla="*/ 2792 w 5770"/>
                <a:gd name="T83" fmla="*/ 132 h 174"/>
                <a:gd name="T84" fmla="*/ 3127 w 5770"/>
                <a:gd name="T85" fmla="*/ 102 h 174"/>
                <a:gd name="T86" fmla="*/ 3486 w 5770"/>
                <a:gd name="T87" fmla="*/ 48 h 174"/>
                <a:gd name="T88" fmla="*/ 3582 w 5770"/>
                <a:gd name="T89" fmla="*/ 42 h 174"/>
                <a:gd name="T90" fmla="*/ 3731 w 5770"/>
                <a:gd name="T91" fmla="*/ 90 h 174"/>
                <a:gd name="T92" fmla="*/ 4078 w 5770"/>
                <a:gd name="T93" fmla="*/ 102 h 174"/>
                <a:gd name="T94" fmla="*/ 4419 w 5770"/>
                <a:gd name="T95" fmla="*/ 30 h 174"/>
                <a:gd name="T96" fmla="*/ 4574 w 5770"/>
                <a:gd name="T97" fmla="*/ 6 h 174"/>
                <a:gd name="T98" fmla="*/ 4628 w 5770"/>
                <a:gd name="T99" fmla="*/ 60 h 174"/>
                <a:gd name="T100" fmla="*/ 4724 w 5770"/>
                <a:gd name="T101" fmla="*/ 108 h 174"/>
                <a:gd name="T102" fmla="*/ 4927 w 5770"/>
                <a:gd name="T103" fmla="*/ 84 h 174"/>
                <a:gd name="T104" fmla="*/ 5118 w 5770"/>
                <a:gd name="T105" fmla="*/ 14 h 174"/>
                <a:gd name="T106" fmla="*/ 5280 w 5770"/>
                <a:gd name="T107" fmla="*/ 9 h 174"/>
                <a:gd name="T108" fmla="*/ 5453 w 5770"/>
                <a:gd name="T109" fmla="*/ 36 h 174"/>
                <a:gd name="T110" fmla="*/ 5465 w 5770"/>
                <a:gd name="T111" fmla="*/ 72 h 174"/>
                <a:gd name="T112" fmla="*/ 5656 w 5770"/>
                <a:gd name="T113" fmla="*/ 90 h 174"/>
                <a:gd name="T114" fmla="*/ 5710 w 5770"/>
                <a:gd name="T115" fmla="*/ 102 h 174"/>
                <a:gd name="T116" fmla="*/ 5477 w 5770"/>
                <a:gd name="T117" fmla="*/ 90 h 174"/>
                <a:gd name="T118" fmla="*/ 5453 w 5770"/>
                <a:gd name="T119" fmla="*/ 60 h 174"/>
                <a:gd name="T120" fmla="*/ 5393 w 5770"/>
                <a:gd name="T121" fmla="*/ 30 h 174"/>
                <a:gd name="T122" fmla="*/ 5219 w 5770"/>
                <a:gd name="T123" fmla="*/ 2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l-GR"/>
            </a:p>
          </p:txBody>
        </p:sp>
      </p:grpSp>
      <p:sp>
        <p:nvSpPr>
          <p:cNvPr id="7192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l-GR" altLang="el-GR" noProof="0" smtClean="0"/>
              <a:t>Κάντε κλικ για επεξεργασία του τίτλου</a:t>
            </a:r>
          </a:p>
        </p:txBody>
      </p:sp>
      <p:sp>
        <p:nvSpPr>
          <p:cNvPr id="7193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l-GR" altLang="el-GR" noProof="0" smtClean="0"/>
              <a:t>Κάντε κλικ για να επεξεργαστείτε τον υπότιτλο του υποδείγματος</a:t>
            </a: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F1CBAFDD-A7AB-44C2-A474-D6DD57F480A4}" type="slidenum">
              <a:rPr lang="el-GR" altLang="el-GR"/>
              <a:pPr/>
              <a:t>‹#›</a:t>
            </a:fld>
            <a:endParaRPr lang="el-GR" alt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1BE546-39DA-4E7B-ABB8-5A4954E0053A}" type="slidenum">
              <a:rPr lang="el-GR" altLang="el-GR"/>
              <a:pPr/>
              <a:t>‹#›</a:t>
            </a:fld>
            <a:endParaRPr lang="el-GR" altLang="el-GR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37823F-B94E-48D7-87CB-902F7A209597}" type="slidenum">
              <a:rPr lang="el-GR" altLang="el-GR"/>
              <a:pPr/>
              <a:t>‹#›</a:t>
            </a:fld>
            <a:endParaRPr lang="el-GR" altLang="el-GR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ίνακα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13574A-3458-4EFE-B898-E606DEEBB50C}" type="slidenum">
              <a:rPr lang="el-GR" altLang="el-GR"/>
              <a:pPr/>
              <a:t>‹#›</a:t>
            </a:fld>
            <a:endParaRPr lang="el-GR" altLang="el-GR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3FF6B8-F730-4FCE-895E-033EEC06100A}" type="slidenum">
              <a:rPr lang="el-GR" altLang="el-GR"/>
              <a:pPr/>
              <a:t>‹#›</a:t>
            </a:fld>
            <a:endParaRPr lang="el-GR" altLang="el-GR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501279-CB63-4324-88EC-C3F94F3B4628}" type="slidenum">
              <a:rPr lang="el-GR" altLang="el-GR"/>
              <a:pPr/>
              <a:t>‹#›</a:t>
            </a:fld>
            <a:endParaRPr lang="el-GR" altLang="el-GR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2997EB-26F0-4932-8C01-E2A2E4A34B67}" type="slidenum">
              <a:rPr lang="el-GR" altLang="el-GR"/>
              <a:pPr/>
              <a:t>‹#›</a:t>
            </a:fld>
            <a:endParaRPr lang="el-GR" altLang="el-GR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F4B1A0-6855-4E3F-91DA-63AB2B1C1D63}" type="slidenum">
              <a:rPr lang="el-GR" altLang="el-GR"/>
              <a:pPr/>
              <a:t>‹#›</a:t>
            </a:fld>
            <a:endParaRPr lang="el-GR" altLang="el-GR"/>
          </a:p>
        </p:txBody>
      </p:sp>
      <p:sp>
        <p:nvSpPr>
          <p:cNvPr id="9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954EF6-9C05-4EEB-87B7-D96D955888E9}" type="slidenum">
              <a:rPr lang="el-GR" altLang="el-GR"/>
              <a:pPr/>
              <a:t>‹#›</a:t>
            </a:fld>
            <a:endParaRPr lang="el-GR" altLang="el-GR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A0CE6B-9E3E-42B2-89BB-010F3D2310FC}" type="slidenum">
              <a:rPr lang="el-GR" altLang="el-GR"/>
              <a:pPr/>
              <a:t>‹#›</a:t>
            </a:fld>
            <a:endParaRPr lang="el-GR" altLang="el-GR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54F4CC-7464-4A98-9522-A547ED0103B3}" type="slidenum">
              <a:rPr lang="el-GR" altLang="el-GR"/>
              <a:pPr/>
              <a:t>‹#›</a:t>
            </a:fld>
            <a:endParaRPr lang="el-GR" altLang="el-GR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26FB91-15D0-4B4E-BD98-BF9EFC550FE9}" type="slidenum">
              <a:rPr lang="el-GR" altLang="el-GR"/>
              <a:pPr/>
              <a:t>‹#›</a:t>
            </a:fld>
            <a:endParaRPr lang="el-GR" altLang="el-GR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6147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l-GR"/>
            </a:p>
          </p:txBody>
        </p:sp>
        <p:sp>
          <p:nvSpPr>
            <p:cNvPr id="1033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 smtClean="0"/>
            </a:p>
          </p:txBody>
        </p:sp>
        <p:sp>
          <p:nvSpPr>
            <p:cNvPr id="1034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 smtClean="0"/>
            </a:p>
          </p:txBody>
        </p:sp>
        <p:sp>
          <p:nvSpPr>
            <p:cNvPr id="1035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 smtClean="0"/>
            </a:p>
          </p:txBody>
        </p:sp>
        <p:sp>
          <p:nvSpPr>
            <p:cNvPr id="1036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 smtClean="0"/>
            </a:p>
          </p:txBody>
        </p:sp>
        <p:sp>
          <p:nvSpPr>
            <p:cNvPr id="1037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 smtClean="0"/>
            </a:p>
          </p:txBody>
        </p:sp>
        <p:sp>
          <p:nvSpPr>
            <p:cNvPr id="6153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l-GR"/>
            </a:p>
          </p:txBody>
        </p:sp>
        <p:sp>
          <p:nvSpPr>
            <p:cNvPr id="6154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l-GR"/>
            </a:p>
          </p:txBody>
        </p:sp>
        <p:sp>
          <p:nvSpPr>
            <p:cNvPr id="1040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 smtClean="0"/>
            </a:p>
          </p:txBody>
        </p:sp>
        <p:sp>
          <p:nvSpPr>
            <p:cNvPr id="1041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 smtClean="0"/>
            </a:p>
          </p:txBody>
        </p:sp>
        <p:sp>
          <p:nvSpPr>
            <p:cNvPr id="1042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 smtClean="0"/>
            </a:p>
          </p:txBody>
        </p:sp>
        <p:sp>
          <p:nvSpPr>
            <p:cNvPr id="1043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 smtClean="0"/>
            </a:p>
          </p:txBody>
        </p:sp>
        <p:sp>
          <p:nvSpPr>
            <p:cNvPr id="6159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l-GR"/>
            </a:p>
          </p:txBody>
        </p:sp>
        <p:sp>
          <p:nvSpPr>
            <p:cNvPr id="1045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 smtClean="0"/>
            </a:p>
          </p:txBody>
        </p:sp>
        <p:sp>
          <p:nvSpPr>
            <p:cNvPr id="6161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l-GR"/>
            </a:p>
          </p:txBody>
        </p:sp>
        <p:sp>
          <p:nvSpPr>
            <p:cNvPr id="1047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 smtClean="0"/>
            </a:p>
          </p:txBody>
        </p:sp>
        <p:sp>
          <p:nvSpPr>
            <p:cNvPr id="6163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l-GR"/>
            </a:p>
          </p:txBody>
        </p:sp>
        <p:sp>
          <p:nvSpPr>
            <p:cNvPr id="1049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 smtClean="0"/>
            </a:p>
          </p:txBody>
        </p:sp>
        <p:sp>
          <p:nvSpPr>
            <p:cNvPr id="1050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 smtClean="0"/>
            </a:p>
          </p:txBody>
        </p:sp>
        <p:sp>
          <p:nvSpPr>
            <p:cNvPr id="1051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195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167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>
                <a:gd name="T0" fmla="*/ 4993 w 5770"/>
                <a:gd name="T1" fmla="*/ 66 h 174"/>
                <a:gd name="T2" fmla="*/ 4771 w 5770"/>
                <a:gd name="T3" fmla="*/ 132 h 174"/>
                <a:gd name="T4" fmla="*/ 4640 w 5770"/>
                <a:gd name="T5" fmla="*/ 96 h 174"/>
                <a:gd name="T6" fmla="*/ 4598 w 5770"/>
                <a:gd name="T7" fmla="*/ 36 h 174"/>
                <a:gd name="T8" fmla="*/ 4478 w 5770"/>
                <a:gd name="T9" fmla="*/ 30 h 174"/>
                <a:gd name="T10" fmla="*/ 4186 w 5770"/>
                <a:gd name="T11" fmla="*/ 108 h 174"/>
                <a:gd name="T12" fmla="*/ 3815 w 5770"/>
                <a:gd name="T13" fmla="*/ 120 h 174"/>
                <a:gd name="T14" fmla="*/ 3617 w 5770"/>
                <a:gd name="T15" fmla="*/ 72 h 174"/>
                <a:gd name="T16" fmla="*/ 3510 w 5770"/>
                <a:gd name="T17" fmla="*/ 60 h 174"/>
                <a:gd name="T18" fmla="*/ 3336 w 5770"/>
                <a:gd name="T19" fmla="*/ 96 h 174"/>
                <a:gd name="T20" fmla="*/ 2846 w 5770"/>
                <a:gd name="T21" fmla="*/ 150 h 174"/>
                <a:gd name="T22" fmla="*/ 2703 w 5770"/>
                <a:gd name="T23" fmla="*/ 96 h 174"/>
                <a:gd name="T24" fmla="*/ 2619 w 5770"/>
                <a:gd name="T25" fmla="*/ 90 h 174"/>
                <a:gd name="T26" fmla="*/ 2416 w 5770"/>
                <a:gd name="T27" fmla="*/ 132 h 174"/>
                <a:gd name="T28" fmla="*/ 2278 w 5770"/>
                <a:gd name="T29" fmla="*/ 84 h 174"/>
                <a:gd name="T30" fmla="*/ 2151 w 5770"/>
                <a:gd name="T31" fmla="*/ 36 h 174"/>
                <a:gd name="T32" fmla="*/ 1947 w 5770"/>
                <a:gd name="T33" fmla="*/ 120 h 174"/>
                <a:gd name="T34" fmla="*/ 1525 w 5770"/>
                <a:gd name="T35" fmla="*/ 102 h 174"/>
                <a:gd name="T36" fmla="*/ 1429 w 5770"/>
                <a:gd name="T37" fmla="*/ 60 h 174"/>
                <a:gd name="T38" fmla="*/ 1333 w 5770"/>
                <a:gd name="T39" fmla="*/ 60 h 174"/>
                <a:gd name="T40" fmla="*/ 1058 w 5770"/>
                <a:gd name="T41" fmla="*/ 150 h 174"/>
                <a:gd name="T42" fmla="*/ 652 w 5770"/>
                <a:gd name="T43" fmla="*/ 150 h 174"/>
                <a:gd name="T44" fmla="*/ 442 w 5770"/>
                <a:gd name="T45" fmla="*/ 66 h 174"/>
                <a:gd name="T46" fmla="*/ 377 w 5770"/>
                <a:gd name="T47" fmla="*/ 48 h 174"/>
                <a:gd name="T48" fmla="*/ 305 w 5770"/>
                <a:gd name="T49" fmla="*/ 108 h 174"/>
                <a:gd name="T50" fmla="*/ 144 w 5770"/>
                <a:gd name="T51" fmla="*/ 138 h 174"/>
                <a:gd name="T52" fmla="*/ 0 w 5770"/>
                <a:gd name="T53" fmla="*/ 96 h 174"/>
                <a:gd name="T54" fmla="*/ 167 w 5770"/>
                <a:gd name="T55" fmla="*/ 120 h 174"/>
                <a:gd name="T56" fmla="*/ 323 w 5770"/>
                <a:gd name="T57" fmla="*/ 84 h 174"/>
                <a:gd name="T58" fmla="*/ 383 w 5770"/>
                <a:gd name="T59" fmla="*/ 24 h 174"/>
                <a:gd name="T60" fmla="*/ 460 w 5770"/>
                <a:gd name="T61" fmla="*/ 60 h 174"/>
                <a:gd name="T62" fmla="*/ 706 w 5770"/>
                <a:gd name="T63" fmla="*/ 144 h 174"/>
                <a:gd name="T64" fmla="*/ 1100 w 5770"/>
                <a:gd name="T65" fmla="*/ 120 h 174"/>
                <a:gd name="T66" fmla="*/ 1345 w 5770"/>
                <a:gd name="T67" fmla="*/ 36 h 174"/>
                <a:gd name="T68" fmla="*/ 1441 w 5770"/>
                <a:gd name="T69" fmla="*/ 48 h 174"/>
                <a:gd name="T70" fmla="*/ 1561 w 5770"/>
                <a:gd name="T71" fmla="*/ 90 h 174"/>
                <a:gd name="T72" fmla="*/ 1971 w 5770"/>
                <a:gd name="T73" fmla="*/ 96 h 174"/>
                <a:gd name="T74" fmla="*/ 2235 w 5770"/>
                <a:gd name="T75" fmla="*/ 3 h 174"/>
                <a:gd name="T76" fmla="*/ 2350 w 5770"/>
                <a:gd name="T77" fmla="*/ 102 h 174"/>
                <a:gd name="T78" fmla="*/ 2559 w 5770"/>
                <a:gd name="T79" fmla="*/ 96 h 174"/>
                <a:gd name="T80" fmla="*/ 2715 w 5770"/>
                <a:gd name="T81" fmla="*/ 24 h 174"/>
                <a:gd name="T82" fmla="*/ 2792 w 5770"/>
                <a:gd name="T83" fmla="*/ 132 h 174"/>
                <a:gd name="T84" fmla="*/ 3127 w 5770"/>
                <a:gd name="T85" fmla="*/ 102 h 174"/>
                <a:gd name="T86" fmla="*/ 3486 w 5770"/>
                <a:gd name="T87" fmla="*/ 48 h 174"/>
                <a:gd name="T88" fmla="*/ 3582 w 5770"/>
                <a:gd name="T89" fmla="*/ 42 h 174"/>
                <a:gd name="T90" fmla="*/ 3731 w 5770"/>
                <a:gd name="T91" fmla="*/ 90 h 174"/>
                <a:gd name="T92" fmla="*/ 4078 w 5770"/>
                <a:gd name="T93" fmla="*/ 102 h 174"/>
                <a:gd name="T94" fmla="*/ 4419 w 5770"/>
                <a:gd name="T95" fmla="*/ 30 h 174"/>
                <a:gd name="T96" fmla="*/ 4574 w 5770"/>
                <a:gd name="T97" fmla="*/ 6 h 174"/>
                <a:gd name="T98" fmla="*/ 4628 w 5770"/>
                <a:gd name="T99" fmla="*/ 60 h 174"/>
                <a:gd name="T100" fmla="*/ 4724 w 5770"/>
                <a:gd name="T101" fmla="*/ 108 h 174"/>
                <a:gd name="T102" fmla="*/ 4927 w 5770"/>
                <a:gd name="T103" fmla="*/ 84 h 174"/>
                <a:gd name="T104" fmla="*/ 5118 w 5770"/>
                <a:gd name="T105" fmla="*/ 14 h 174"/>
                <a:gd name="T106" fmla="*/ 5280 w 5770"/>
                <a:gd name="T107" fmla="*/ 9 h 174"/>
                <a:gd name="T108" fmla="*/ 5453 w 5770"/>
                <a:gd name="T109" fmla="*/ 36 h 174"/>
                <a:gd name="T110" fmla="*/ 5465 w 5770"/>
                <a:gd name="T111" fmla="*/ 72 h 174"/>
                <a:gd name="T112" fmla="*/ 5656 w 5770"/>
                <a:gd name="T113" fmla="*/ 90 h 174"/>
                <a:gd name="T114" fmla="*/ 5710 w 5770"/>
                <a:gd name="T115" fmla="*/ 102 h 174"/>
                <a:gd name="T116" fmla="*/ 5477 w 5770"/>
                <a:gd name="T117" fmla="*/ 90 h 174"/>
                <a:gd name="T118" fmla="*/ 5453 w 5770"/>
                <a:gd name="T119" fmla="*/ 60 h 174"/>
                <a:gd name="T120" fmla="*/ 5393 w 5770"/>
                <a:gd name="T121" fmla="*/ 30 h 174"/>
                <a:gd name="T122" fmla="*/ 5219 w 5770"/>
                <a:gd name="T123" fmla="*/ 2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l-GR"/>
            </a:p>
          </p:txBody>
        </p:sp>
      </p:grpSp>
      <p:sp>
        <p:nvSpPr>
          <p:cNvPr id="6168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επεξεργασία του τίτλου</a:t>
            </a:r>
          </a:p>
        </p:txBody>
      </p:sp>
      <p:sp>
        <p:nvSpPr>
          <p:cNvPr id="6169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617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171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F2EAC8D5-615F-4FB3-8C02-AA4588637F9D}" type="slidenum">
              <a:rPr lang="el-GR" altLang="el-GR"/>
              <a:pPr/>
              <a:t>‹#›</a:t>
            </a:fld>
            <a:endParaRPr lang="el-GR" altLang="el-GR"/>
          </a:p>
        </p:txBody>
      </p:sp>
      <p:sp>
        <p:nvSpPr>
          <p:cNvPr id="6172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l-GR" altLang="el-G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1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 sz="quarter"/>
          </p:nvPr>
        </p:nvSpPr>
        <p:spPr>
          <a:xfrm>
            <a:off x="685800" y="476250"/>
            <a:ext cx="7772400" cy="1800225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l-GR" dirty="0" smtClean="0"/>
              <a:t>ΕΠΑΝΑΛΗΨΗ </a:t>
            </a:r>
            <a:endParaRPr lang="el-GR" dirty="0"/>
          </a:p>
        </p:txBody>
      </p:sp>
      <p:sp>
        <p:nvSpPr>
          <p:cNvPr id="5" name="Υπότιτλος 4"/>
          <p:cNvSpPr>
            <a:spLocks noGrp="1"/>
          </p:cNvSpPr>
          <p:nvPr>
            <p:ph type="subTitle" sz="quarter" idx="1"/>
          </p:nvPr>
        </p:nvSpPr>
        <p:spPr>
          <a:xfrm>
            <a:off x="1371600" y="2420938"/>
            <a:ext cx="6400800" cy="2592387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l-GR" dirty="0" smtClean="0"/>
              <a:t>ΑΠΑΡΕΜΦΑΤΑ ΚΑΙ ΜΕΤΟΧΕΣ</a:t>
            </a:r>
          </a:p>
          <a:p>
            <a:pPr>
              <a:defRPr/>
            </a:pPr>
            <a:r>
              <a:rPr lang="el-GR" dirty="0" smtClean="0"/>
              <a:t>ΕΝΕΡΓΗΤΙΚΗΣ</a:t>
            </a:r>
          </a:p>
          <a:p>
            <a:pPr>
              <a:defRPr/>
            </a:pPr>
            <a:r>
              <a:rPr lang="el-GR" dirty="0" smtClean="0"/>
              <a:t>ΚΑΙ</a:t>
            </a:r>
          </a:p>
          <a:p>
            <a:pPr>
              <a:defRPr/>
            </a:pPr>
            <a:r>
              <a:rPr lang="el-GR" dirty="0" smtClean="0"/>
              <a:t>ΜΕΣΗΣ ΦΩΝΗΣ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z="3800" smtClean="0"/>
              <a:t>ΑΠΑΡΕΜΦΑΤΑ</a:t>
            </a:r>
            <a:br>
              <a:rPr lang="el-GR" altLang="el-GR" sz="3800" smtClean="0"/>
            </a:br>
            <a:r>
              <a:rPr lang="el-GR" altLang="el-GR" sz="3800" smtClean="0"/>
              <a:t>ΕΝΕΡΓΗΤΙΚΗ ΦΩΝΗ</a:t>
            </a:r>
          </a:p>
        </p:txBody>
      </p:sp>
      <p:graphicFrame>
        <p:nvGraphicFramePr>
          <p:cNvPr id="26667" name="Group 43"/>
          <p:cNvGraphicFramePr>
            <a:graphicFrameLocks noGrp="1"/>
          </p:cNvGraphicFramePr>
          <p:nvPr>
            <p:ph idx="1"/>
          </p:nvPr>
        </p:nvGraphicFramePr>
        <p:xfrm>
          <a:off x="107950" y="1600200"/>
          <a:ext cx="8928100" cy="4637089"/>
        </p:xfrm>
        <a:graphic>
          <a:graphicData uri="http://schemas.openxmlformats.org/drawingml/2006/table">
            <a:tbl>
              <a:tblPr/>
              <a:tblGrid>
                <a:gridCol w="2232026">
                  <a:extLst>
                    <a:ext uri="{9D8B030D-6E8A-4147-A177-3AD203B41FA5}">
                      <a16:colId xmlns:a16="http://schemas.microsoft.com/office/drawing/2014/main" xmlns="" val="2168554864"/>
                    </a:ext>
                  </a:extLst>
                </a:gridCol>
                <a:gridCol w="2232024">
                  <a:extLst>
                    <a:ext uri="{9D8B030D-6E8A-4147-A177-3AD203B41FA5}">
                      <a16:colId xmlns:a16="http://schemas.microsoft.com/office/drawing/2014/main" xmlns="" val="2624161573"/>
                    </a:ext>
                  </a:extLst>
                </a:gridCol>
                <a:gridCol w="2232026">
                  <a:extLst>
                    <a:ext uri="{9D8B030D-6E8A-4147-A177-3AD203B41FA5}">
                      <a16:colId xmlns:a16="http://schemas.microsoft.com/office/drawing/2014/main" xmlns="" val="416295898"/>
                    </a:ext>
                  </a:extLst>
                </a:gridCol>
                <a:gridCol w="2232024">
                  <a:extLst>
                    <a:ext uri="{9D8B030D-6E8A-4147-A177-3AD203B41FA5}">
                      <a16:colId xmlns:a16="http://schemas.microsoft.com/office/drawing/2014/main" xmlns="" val="2640038957"/>
                    </a:ext>
                  </a:extLst>
                </a:gridCol>
              </a:tblGrid>
              <a:tr h="928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ΕΝΕΣΤΩΤΑΣ</a:t>
                      </a:r>
                    </a:p>
                  </a:txBody>
                  <a:tcPr marL="91431" marR="91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ΜΕΛΛΟΝΤΑΣ</a:t>
                      </a:r>
                    </a:p>
                  </a:txBody>
                  <a:tcPr marL="91431" marR="91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ΑΟΡΙΣΤΟΣ</a:t>
                      </a:r>
                    </a:p>
                  </a:txBody>
                  <a:tcPr marL="91431" marR="91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ΠΑΡΑΚΕΙΜΕΝΟΣ</a:t>
                      </a:r>
                    </a:p>
                  </a:txBody>
                  <a:tcPr marL="91431" marR="91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67419933"/>
                  </a:ext>
                </a:extLst>
              </a:tr>
              <a:tr h="925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λύειν</a:t>
                      </a:r>
                      <a:endParaRPr kumimoji="0" lang="el-GR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1" marR="91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λύσειν</a:t>
                      </a:r>
                      <a:endParaRPr kumimoji="0" lang="el-GR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1" marR="91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λῡσαι</a:t>
                      </a:r>
                      <a:endParaRPr kumimoji="0" lang="el-GR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1" marR="91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λελυκέναι</a:t>
                      </a:r>
                      <a:endParaRPr kumimoji="0" lang="el-GR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1" marR="91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33192511"/>
                  </a:ext>
                </a:extLst>
              </a:tr>
              <a:tr h="928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τάττειν</a:t>
                      </a:r>
                      <a:endParaRPr kumimoji="0" lang="el-GR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1" marR="91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τάξειν</a:t>
                      </a:r>
                      <a:endParaRPr kumimoji="0" lang="el-GR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1" marR="91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τάξαι</a:t>
                      </a:r>
                      <a:endParaRPr kumimoji="0" lang="el-GR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1" marR="91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τεταχέναι</a:t>
                      </a:r>
                      <a:endParaRPr kumimoji="0" lang="el-GR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1" marR="91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81424413"/>
                  </a:ext>
                </a:extLst>
              </a:tr>
              <a:tr h="927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γυμνάζειν</a:t>
                      </a:r>
                      <a:endParaRPr kumimoji="0" lang="el-GR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1" marR="91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γυμνάσειν</a:t>
                      </a:r>
                      <a:endParaRPr kumimoji="0" lang="el-GR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1" marR="91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γυμνάσαι</a:t>
                      </a:r>
                      <a:endParaRPr kumimoji="0" lang="el-GR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1" marR="91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γεγυμνακέναι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1" marR="91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56181594"/>
                  </a:ext>
                </a:extLst>
              </a:tr>
              <a:tr h="927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βλάπτειν</a:t>
                      </a:r>
                      <a:endParaRPr kumimoji="0" lang="el-GR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1" marR="91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βλάψειν</a:t>
                      </a:r>
                      <a:endParaRPr kumimoji="0" lang="el-GR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1" marR="91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βλάψαι</a:t>
                      </a:r>
                      <a:endParaRPr kumimoji="0" lang="el-GR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1" marR="91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βεβλαφέναι</a:t>
                      </a:r>
                      <a:endParaRPr kumimoji="0" lang="el-GR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1" marR="91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3208108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z="3800" smtClean="0"/>
              <a:t>ΜΕΤΟΧΕΣ</a:t>
            </a:r>
            <a:br>
              <a:rPr lang="el-GR" altLang="el-GR" sz="3800" smtClean="0"/>
            </a:br>
            <a:r>
              <a:rPr lang="el-GR" altLang="el-GR" sz="3800" smtClean="0"/>
              <a:t>ΕΝΕΡΓΗΤΙΚΗ ΦΩΝΗ</a:t>
            </a:r>
          </a:p>
        </p:txBody>
      </p:sp>
      <p:graphicFrame>
        <p:nvGraphicFramePr>
          <p:cNvPr id="28715" name="Group 43"/>
          <p:cNvGraphicFramePr>
            <a:graphicFrameLocks noGrp="1"/>
          </p:cNvGraphicFramePr>
          <p:nvPr>
            <p:ph idx="1"/>
          </p:nvPr>
        </p:nvGraphicFramePr>
        <p:xfrm>
          <a:off x="107950" y="1417638"/>
          <a:ext cx="9036050" cy="5359400"/>
        </p:xfrm>
        <a:graphic>
          <a:graphicData uri="http://schemas.openxmlformats.org/drawingml/2006/table">
            <a:tbl>
              <a:tblPr/>
              <a:tblGrid>
                <a:gridCol w="2531020">
                  <a:extLst>
                    <a:ext uri="{9D8B030D-6E8A-4147-A177-3AD203B41FA5}">
                      <a16:colId xmlns:a16="http://schemas.microsoft.com/office/drawing/2014/main" xmlns="" val="1781105786"/>
                    </a:ext>
                  </a:extLst>
                </a:gridCol>
                <a:gridCol w="2497104">
                  <a:extLst>
                    <a:ext uri="{9D8B030D-6E8A-4147-A177-3AD203B41FA5}">
                      <a16:colId xmlns:a16="http://schemas.microsoft.com/office/drawing/2014/main" xmlns="" val="411354464"/>
                    </a:ext>
                  </a:extLst>
                </a:gridCol>
                <a:gridCol w="1839583">
                  <a:extLst>
                    <a:ext uri="{9D8B030D-6E8A-4147-A177-3AD203B41FA5}">
                      <a16:colId xmlns:a16="http://schemas.microsoft.com/office/drawing/2014/main" xmlns="" val="999389409"/>
                    </a:ext>
                  </a:extLst>
                </a:gridCol>
                <a:gridCol w="2168343">
                  <a:extLst>
                    <a:ext uri="{9D8B030D-6E8A-4147-A177-3AD203B41FA5}">
                      <a16:colId xmlns:a16="http://schemas.microsoft.com/office/drawing/2014/main" xmlns="" val="3936531208"/>
                    </a:ext>
                  </a:extLst>
                </a:gridCol>
              </a:tblGrid>
              <a:tr h="931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ΕΝΕΣΤΩΤΑΣ</a:t>
                      </a:r>
                    </a:p>
                  </a:txBody>
                  <a:tcPr marL="91435" marR="91435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ΜΕΛΛΟΝΤΑΣ</a:t>
                      </a:r>
                    </a:p>
                  </a:txBody>
                  <a:tcPr marL="91435" marR="91435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ΑΟΡΙΣΤΟΣ</a:t>
                      </a:r>
                    </a:p>
                  </a:txBody>
                  <a:tcPr marL="91435" marR="91435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ΠΑΡΑΚΕΙΜΕΝΟΣ</a:t>
                      </a:r>
                    </a:p>
                  </a:txBody>
                  <a:tcPr marL="91435" marR="91435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08473680"/>
                  </a:ext>
                </a:extLst>
              </a:tr>
              <a:tr h="15835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   </a:t>
                      </a: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λύων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   </a:t>
                      </a: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λύουσα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   </a:t>
                      </a: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λῡον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5" marR="91435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λύσων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λύσουσα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λῡσον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5" marR="91435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λ</a:t>
                      </a: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ύσας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λύσασα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λῡσαν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5" marR="91435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λελυκώς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λελυκυῖα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λελυκός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5" marR="91435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45961212"/>
                  </a:ext>
                </a:extLst>
              </a:tr>
              <a:tr h="9480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τάττων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ουσα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-ον</a:t>
                      </a:r>
                    </a:p>
                  </a:txBody>
                  <a:tcPr marL="91435" marR="91435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τάξων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ουσα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-ον</a:t>
                      </a:r>
                    </a:p>
                  </a:txBody>
                  <a:tcPr marL="91435" marR="91435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τάξας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ασα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-αν</a:t>
                      </a:r>
                    </a:p>
                  </a:txBody>
                  <a:tcPr marL="91435" marR="91435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τεταχώς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υῖα-ός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5" marR="91435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03924636"/>
                  </a:ext>
                </a:extLst>
              </a:tr>
              <a:tr h="9480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γυμνάζων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-         </a:t>
                      </a: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ουσα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-ον</a:t>
                      </a:r>
                    </a:p>
                  </a:txBody>
                  <a:tcPr marL="91435" marR="91435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γυμνάσων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ουσα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-ον</a:t>
                      </a:r>
                    </a:p>
                  </a:txBody>
                  <a:tcPr marL="91435" marR="91435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γυμνάσας-</a:t>
                      </a: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ασα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-αν</a:t>
                      </a:r>
                    </a:p>
                  </a:txBody>
                  <a:tcPr marL="91435" marR="91435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γεγυμνακώς-υῖα-ός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5" marR="91435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69736700"/>
                  </a:ext>
                </a:extLst>
              </a:tr>
              <a:tr h="9480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βλάπτων-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ουσα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-ον</a:t>
                      </a:r>
                    </a:p>
                  </a:txBody>
                  <a:tcPr marL="91435" marR="91435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βλάψων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-</a:t>
                      </a: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ουσα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-ον</a:t>
                      </a:r>
                    </a:p>
                  </a:txBody>
                  <a:tcPr marL="91435" marR="91435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βλάψας-</a:t>
                      </a: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ασα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-αν</a:t>
                      </a:r>
                    </a:p>
                  </a:txBody>
                  <a:tcPr marL="91435" marR="91435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βεβλαφώς-υῖα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 -</a:t>
                      </a: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ός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5" marR="91435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476222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z="3800" smtClean="0"/>
              <a:t>ΑΠΑΡΕΜΦΑΤΑ</a:t>
            </a:r>
            <a:br>
              <a:rPr lang="el-GR" altLang="el-GR" sz="3800" smtClean="0"/>
            </a:br>
            <a:r>
              <a:rPr lang="el-GR" altLang="el-GR" sz="3800" smtClean="0"/>
              <a:t>ΜΕΣΗ ΦΩΝΗ</a:t>
            </a:r>
          </a:p>
        </p:txBody>
      </p:sp>
      <p:graphicFrame>
        <p:nvGraphicFramePr>
          <p:cNvPr id="29736" name="Group 40"/>
          <p:cNvGraphicFramePr>
            <a:graphicFrameLocks noGrp="1"/>
          </p:cNvGraphicFramePr>
          <p:nvPr>
            <p:ph idx="1"/>
          </p:nvPr>
        </p:nvGraphicFramePr>
        <p:xfrm>
          <a:off x="107950" y="1600200"/>
          <a:ext cx="8928100" cy="4637089"/>
        </p:xfrm>
        <a:graphic>
          <a:graphicData uri="http://schemas.openxmlformats.org/drawingml/2006/table">
            <a:tbl>
              <a:tblPr/>
              <a:tblGrid>
                <a:gridCol w="2232026">
                  <a:extLst>
                    <a:ext uri="{9D8B030D-6E8A-4147-A177-3AD203B41FA5}">
                      <a16:colId xmlns:a16="http://schemas.microsoft.com/office/drawing/2014/main" xmlns="" val="786693667"/>
                    </a:ext>
                  </a:extLst>
                </a:gridCol>
                <a:gridCol w="2232024">
                  <a:extLst>
                    <a:ext uri="{9D8B030D-6E8A-4147-A177-3AD203B41FA5}">
                      <a16:colId xmlns:a16="http://schemas.microsoft.com/office/drawing/2014/main" xmlns="" val="4137660852"/>
                    </a:ext>
                  </a:extLst>
                </a:gridCol>
                <a:gridCol w="2232026">
                  <a:extLst>
                    <a:ext uri="{9D8B030D-6E8A-4147-A177-3AD203B41FA5}">
                      <a16:colId xmlns:a16="http://schemas.microsoft.com/office/drawing/2014/main" xmlns="" val="1430372570"/>
                    </a:ext>
                  </a:extLst>
                </a:gridCol>
                <a:gridCol w="2232024">
                  <a:extLst>
                    <a:ext uri="{9D8B030D-6E8A-4147-A177-3AD203B41FA5}">
                      <a16:colId xmlns:a16="http://schemas.microsoft.com/office/drawing/2014/main" xmlns="" val="918271333"/>
                    </a:ext>
                  </a:extLst>
                </a:gridCol>
              </a:tblGrid>
              <a:tr h="928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ΕΝΕΣΤΩΤΑΣ</a:t>
                      </a:r>
                    </a:p>
                  </a:txBody>
                  <a:tcPr marL="91431" marR="91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ΜΕΛΛΟΝΤΑΣ</a:t>
                      </a:r>
                    </a:p>
                  </a:txBody>
                  <a:tcPr marL="91431" marR="91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ΑΟΡΙΣΤΟΣ</a:t>
                      </a:r>
                    </a:p>
                  </a:txBody>
                  <a:tcPr marL="91431" marR="91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ΠΑΡΑΚΕΙΜΕΝΟΣ</a:t>
                      </a:r>
                    </a:p>
                  </a:txBody>
                  <a:tcPr marL="91431" marR="91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32595249"/>
                  </a:ext>
                </a:extLst>
              </a:tr>
              <a:tr h="925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λύεσθαι</a:t>
                      </a:r>
                      <a:endParaRPr kumimoji="0" lang="el-GR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1" marR="91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λύσεσθαι</a:t>
                      </a:r>
                      <a:endParaRPr kumimoji="0" lang="el-GR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1" marR="91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λ</a:t>
                      </a: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ύσασθαι</a:t>
                      </a:r>
                    </a:p>
                  </a:txBody>
                  <a:tcPr marL="91431" marR="91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λελύσθαι</a:t>
                      </a:r>
                      <a:endParaRPr kumimoji="0" lang="el-GR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1" marR="91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7281522"/>
                  </a:ext>
                </a:extLst>
              </a:tr>
              <a:tr h="928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τάττεσθαι</a:t>
                      </a:r>
                      <a:endParaRPr kumimoji="0" lang="el-GR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1" marR="91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τάξεσθαι</a:t>
                      </a:r>
                      <a:endParaRPr kumimoji="0" lang="el-GR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1" marR="91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τ</a:t>
                      </a: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άξασθαι</a:t>
                      </a:r>
                      <a:endParaRPr kumimoji="0" lang="el-GR" alt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91431" marR="91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τετάχθαι</a:t>
                      </a:r>
                      <a:endParaRPr kumimoji="0" lang="el-GR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1" marR="91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63618805"/>
                  </a:ext>
                </a:extLst>
              </a:tr>
              <a:tr h="927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γυμνάζεσθαι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1" marR="91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γυμνάσεσθαι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1" marR="91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γυμνάσασθαι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1" marR="91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γεγυμνάσθαι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1" marR="91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42419206"/>
                  </a:ext>
                </a:extLst>
              </a:tr>
              <a:tr h="927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βλάπτεσθαι</a:t>
                      </a:r>
                      <a:endParaRPr kumimoji="0" lang="el-GR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1" marR="91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βλάψεσθαι</a:t>
                      </a:r>
                      <a:endParaRPr kumimoji="0" lang="el-GR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1" marR="91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βλάψασθαι</a:t>
                      </a:r>
                      <a:endParaRPr kumimoji="0" lang="el-GR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1" marR="91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βεβλάφθαι</a:t>
                      </a:r>
                      <a:endParaRPr kumimoji="0" lang="el-GR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91431" marR="91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7907071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pPr eaLnBrk="1" hangingPunct="1">
              <a:defRPr/>
            </a:pPr>
            <a:r>
              <a:rPr lang="el-GR" altLang="el-GR" sz="3800" dirty="0" smtClean="0"/>
              <a:t>ΜΕΤΟΧΕΣ</a:t>
            </a:r>
            <a:br>
              <a:rPr lang="el-GR" altLang="el-GR" sz="3800" dirty="0" smtClean="0"/>
            </a:br>
            <a:r>
              <a:rPr lang="el-GR" altLang="el-GR" sz="3800" dirty="0" smtClean="0"/>
              <a:t>ΜΕΣΗ ΦΩΝΗ</a:t>
            </a:r>
          </a:p>
        </p:txBody>
      </p:sp>
      <p:graphicFrame>
        <p:nvGraphicFramePr>
          <p:cNvPr id="30757" name="Group 37"/>
          <p:cNvGraphicFramePr>
            <a:graphicFrameLocks noGrp="1"/>
          </p:cNvGraphicFramePr>
          <p:nvPr>
            <p:ph idx="1"/>
          </p:nvPr>
        </p:nvGraphicFramePr>
        <p:xfrm>
          <a:off x="0" y="1268413"/>
          <a:ext cx="9144001" cy="5473701"/>
        </p:xfrm>
        <a:graphic>
          <a:graphicData uri="http://schemas.openxmlformats.org/drawingml/2006/table">
            <a:tbl>
              <a:tblPr/>
              <a:tblGrid>
                <a:gridCol w="2346943">
                  <a:extLst>
                    <a:ext uri="{9D8B030D-6E8A-4147-A177-3AD203B41FA5}">
                      <a16:colId xmlns:a16="http://schemas.microsoft.com/office/drawing/2014/main" xmlns="" val="2768030884"/>
                    </a:ext>
                  </a:extLst>
                </a:gridCol>
                <a:gridCol w="2382474">
                  <a:extLst>
                    <a:ext uri="{9D8B030D-6E8A-4147-A177-3AD203B41FA5}">
                      <a16:colId xmlns:a16="http://schemas.microsoft.com/office/drawing/2014/main" xmlns="" val="85902028"/>
                    </a:ext>
                  </a:extLst>
                </a:gridCol>
                <a:gridCol w="2312401">
                  <a:extLst>
                    <a:ext uri="{9D8B030D-6E8A-4147-A177-3AD203B41FA5}">
                      <a16:colId xmlns:a16="http://schemas.microsoft.com/office/drawing/2014/main" xmlns="" val="3038419281"/>
                    </a:ext>
                  </a:extLst>
                </a:gridCol>
                <a:gridCol w="2102183">
                  <a:extLst>
                    <a:ext uri="{9D8B030D-6E8A-4147-A177-3AD203B41FA5}">
                      <a16:colId xmlns:a16="http://schemas.microsoft.com/office/drawing/2014/main" xmlns="" val="926625623"/>
                    </a:ext>
                  </a:extLst>
                </a:gridCol>
              </a:tblGrid>
              <a:tr h="8458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ΕΝΕΣΤΩΤΑΣ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ΜΕΛΛΟΝΤΑΣ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ΑΟΡΙΣΤΟΣ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ΠΑΡΑΚΕΙΜΕΝΟΣ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8288173"/>
                  </a:ext>
                </a:extLst>
              </a:tr>
              <a:tr h="16560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λυόμενος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λυομένη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λυόμενον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λυσόμενος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λυσομένη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λυσόμενον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λυσάμενος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λυσαμένη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λυσάμενον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λελυμένος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λελυμένη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λελυμένον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88382693"/>
                  </a:ext>
                </a:extLst>
              </a:tr>
              <a:tr h="8787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ταττόμενος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-μένη-ον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ταξόμενος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-μένη-ον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ταξάμενος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-</a:t>
                      </a: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αμένη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-ον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τεταγμένος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-η-ον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45734807"/>
                  </a:ext>
                </a:extLst>
              </a:tr>
              <a:tr h="103657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γυμναζόμενος-η-ον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γυμνασόμενος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-η-ον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γυμνασάμενος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-η-ον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γεγυμνασμένος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-η-ον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24236351"/>
                  </a:ext>
                </a:extLst>
              </a:tr>
              <a:tr h="10564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βλαπτόμενος-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η-ον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βλαψόμενος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η-ον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βλαψάμενος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η-ον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βεβλαμμένος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Palatino Linotype" panose="02040502050505030304" pitchFamily="18" charset="0"/>
                        </a:rPr>
                        <a:t>-η-ον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497081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Ανάκληση ηθοποιών μετά το τέλος παράστασης">
  <a:themeElements>
    <a:clrScheme name="Ανάκληση ηθοποιών μετά το τέλος παράστασης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Ανάκληση ηθοποιών μετά το τέλος παράστασης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Ανάκληση ηθοποιών μετά το τέλος παράστασης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Ανάκληση ηθοποιών μετά το τέλος παράστασης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Ανάκληση ηθοποιών μετά το τέλος παράστασης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Ανάκληση ηθοποιών μετά το τέλος παράστασης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Ανάκληση ηθοποιών μετά το τέλος παράστασης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Ανάκληση ηθοποιών μετά το τέλος παράστασης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Ανάκληση ηθοποιών μετά το τέλος παράστασης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Ανάκληση ηθοποιών μετά το τέλος παράστασης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Ανάκληση ηθοποιών μετά το τέλος παράστασης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208</TotalTime>
  <Words>125</Words>
  <Application>Microsoft Office PowerPoint</Application>
  <PresentationFormat>Προβολή στην οθόνη (4:3)</PresentationFormat>
  <Paragraphs>115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1" baseType="lpstr">
      <vt:lpstr>Tahoma</vt:lpstr>
      <vt:lpstr>Arial</vt:lpstr>
      <vt:lpstr>Wingdings</vt:lpstr>
      <vt:lpstr>Calibri</vt:lpstr>
      <vt:lpstr>Palatino Linotype</vt:lpstr>
      <vt:lpstr>Ανάκληση ηθοποιών μετά το τέλος παράστασης</vt:lpstr>
      <vt:lpstr>ΕΠΑΝΑΛΗΨΗ </vt:lpstr>
      <vt:lpstr>ΑΠΑΡΕΜΦΑΤΑ ΕΝΕΡΓΗΤΙΚΗ ΦΩΝΗ</vt:lpstr>
      <vt:lpstr>ΜΕΤΟΧΕΣ ΕΝΕΡΓΗΤΙΚΗ ΦΩΝΗ</vt:lpstr>
      <vt:lpstr>ΑΠΑΡΕΜΦΑΤΑ ΜΕΣΗ ΦΩΝΗ</vt:lpstr>
      <vt:lpstr>ΜΕΤΟΧΕΣ ΜΕΣΗ ΦΩΝΗ</vt:lpstr>
    </vt:vector>
  </TitlesOfParts>
  <Company>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ΜΕΣΗ ΦΩΝΗ</dc:title>
  <dc:creator>-</dc:creator>
  <cp:lastModifiedBy>User</cp:lastModifiedBy>
  <cp:revision>38</cp:revision>
  <dcterms:created xsi:type="dcterms:W3CDTF">2011-05-08T08:31:34Z</dcterms:created>
  <dcterms:modified xsi:type="dcterms:W3CDTF">2020-05-04T09:16:53Z</dcterms:modified>
</cp:coreProperties>
</file>