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4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81918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l-GR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l-GR" altLang="el-GR" noProof="0" smtClean="0"/>
              <a:t>Κάντε κλικ για επεξεργασία του τίτλου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l-GR" altLang="el-GR" noProof="0" smtClean="0"/>
              <a:t>Κάντε κλικ για να επεξεργαστείτε τον υπότιτλο του υποδείγματος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1CBAFDD-A7AB-44C2-A474-D6DD57F480A4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BE546-39DA-4E7B-ABB8-5A4954E0053A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7823F-B94E-48D7-87CB-902F7A209597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3574A-3458-4EFE-B898-E606DEEBB50C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FF6B8-F730-4FCE-895E-033EEC06100A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01279-CB63-4324-88EC-C3F94F3B4628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997EB-26F0-4932-8C01-E2A2E4A34B67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4B1A0-6855-4E3F-91DA-63AB2B1C1D63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4EF6-9C05-4EEB-87B7-D96D955888E9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0CE6B-9E3E-42B2-89BB-010F3D2310FC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4F4CC-7464-4A98-9522-A547ED0103B3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6FB91-15D0-4B4E-BD98-BF9EFC550FE9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l-GR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l-GR" altLang="el-GR" smtClean="0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l-GR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2EAC8D5-615F-4FB3-8C02-AA4588637F9D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 sz="quarter"/>
          </p:nvPr>
        </p:nvSpPr>
        <p:spPr>
          <a:xfrm>
            <a:off x="685800" y="476250"/>
            <a:ext cx="7772400" cy="18002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l-GR" dirty="0" smtClean="0"/>
              <a:t>ΕΠΑΝΑΛΗΨΗ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sz="quarter" idx="1"/>
          </p:nvPr>
        </p:nvSpPr>
        <p:spPr>
          <a:xfrm>
            <a:off x="1371600" y="2420938"/>
            <a:ext cx="6400800" cy="25923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l-GR" dirty="0" smtClean="0"/>
              <a:t>ΑΠΑΡΕΜΦΑΤΑ ΚΑΙ ΜΕΤΟΧΕΣ</a:t>
            </a:r>
          </a:p>
          <a:p>
            <a:pPr>
              <a:defRPr/>
            </a:pPr>
            <a:r>
              <a:rPr lang="el-GR" dirty="0" smtClean="0"/>
              <a:t>ΕΝΕΡΓΗΤΙΚΗΣ</a:t>
            </a:r>
          </a:p>
          <a:p>
            <a:pPr>
              <a:defRPr/>
            </a:pPr>
            <a:r>
              <a:rPr lang="el-GR" dirty="0" smtClean="0"/>
              <a:t>ΚΑΙ</a:t>
            </a:r>
          </a:p>
          <a:p>
            <a:pPr>
              <a:defRPr/>
            </a:pPr>
            <a:r>
              <a:rPr lang="el-GR" dirty="0" smtClean="0"/>
              <a:t>ΜΕΣΗΣ ΦΩΝΗΣ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3800" smtClean="0"/>
              <a:t>ΑΠΑΡΕΜΦΑΤΑ</a:t>
            </a:r>
            <a:br>
              <a:rPr lang="el-GR" altLang="el-GR" sz="3800" smtClean="0"/>
            </a:br>
            <a:r>
              <a:rPr lang="el-GR" altLang="el-GR" sz="3800" smtClean="0"/>
              <a:t>ΕΝΕΡΓΗΤΙΚΗ ΦΩΝΗ</a:t>
            </a:r>
          </a:p>
        </p:txBody>
      </p:sp>
      <p:graphicFrame>
        <p:nvGraphicFramePr>
          <p:cNvPr id="26667" name="Group 43"/>
          <p:cNvGraphicFramePr>
            <a:graphicFrameLocks noGrp="1"/>
          </p:cNvGraphicFramePr>
          <p:nvPr>
            <p:ph idx="1"/>
          </p:nvPr>
        </p:nvGraphicFramePr>
        <p:xfrm>
          <a:off x="107950" y="1600200"/>
          <a:ext cx="8928100" cy="4637089"/>
        </p:xfrm>
        <a:graphic>
          <a:graphicData uri="http://schemas.openxmlformats.org/drawingml/2006/table">
            <a:tbl>
              <a:tblPr/>
              <a:tblGrid>
                <a:gridCol w="2232026">
                  <a:extLst>
                    <a:ext uri="{9D8B030D-6E8A-4147-A177-3AD203B41FA5}">
                      <a16:colId xmlns:a16="http://schemas.microsoft.com/office/drawing/2014/main" xmlns="" val="2168554864"/>
                    </a:ext>
                  </a:extLst>
                </a:gridCol>
                <a:gridCol w="2232024">
                  <a:extLst>
                    <a:ext uri="{9D8B030D-6E8A-4147-A177-3AD203B41FA5}">
                      <a16:colId xmlns:a16="http://schemas.microsoft.com/office/drawing/2014/main" xmlns="" val="2624161573"/>
                    </a:ext>
                  </a:extLst>
                </a:gridCol>
                <a:gridCol w="2232026">
                  <a:extLst>
                    <a:ext uri="{9D8B030D-6E8A-4147-A177-3AD203B41FA5}">
                      <a16:colId xmlns:a16="http://schemas.microsoft.com/office/drawing/2014/main" xmlns="" val="416295898"/>
                    </a:ext>
                  </a:extLst>
                </a:gridCol>
                <a:gridCol w="2232024">
                  <a:extLst>
                    <a:ext uri="{9D8B030D-6E8A-4147-A177-3AD203B41FA5}">
                      <a16:colId xmlns:a16="http://schemas.microsoft.com/office/drawing/2014/main" xmlns="" val="2640038957"/>
                    </a:ext>
                  </a:extLst>
                </a:gridCol>
              </a:tblGrid>
              <a:tr h="928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ΕΝΕΣΤΩΤΑΣ</a:t>
                      </a: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ΜΕΛΛΟΝΤΑΣ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ΑΟΡΙΣΤΟΣ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ΠΑΡΑΚΕΙΜΕΝΟΣ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7419933"/>
                  </a:ext>
                </a:extLst>
              </a:tr>
              <a:tr h="925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λύσειν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λῡσαι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λελυκέναι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3192511"/>
                  </a:ext>
                </a:extLst>
              </a:tr>
              <a:tr h="928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τάττειν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τάξειν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τάξαι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τεταχέναι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1424413"/>
                  </a:ext>
                </a:extLst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γυμνάζειν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γεγυμνακέναι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6181594"/>
                  </a:ext>
                </a:extLst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βλάπτειν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βλάψειν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βεβλαφέναι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20810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3800" smtClean="0"/>
              <a:t>ΜΕΤΟΧΕΣ</a:t>
            </a:r>
            <a:br>
              <a:rPr lang="el-GR" altLang="el-GR" sz="3800" smtClean="0"/>
            </a:br>
            <a:r>
              <a:rPr lang="el-GR" altLang="el-GR" sz="3800" smtClean="0"/>
              <a:t>ΕΝΕΡΓΗΤΙΚΗ ΦΩΝΗ</a:t>
            </a:r>
          </a:p>
        </p:txBody>
      </p:sp>
      <p:graphicFrame>
        <p:nvGraphicFramePr>
          <p:cNvPr id="28715" name="Group 43"/>
          <p:cNvGraphicFramePr>
            <a:graphicFrameLocks noGrp="1"/>
          </p:cNvGraphicFramePr>
          <p:nvPr>
            <p:ph idx="1"/>
          </p:nvPr>
        </p:nvGraphicFramePr>
        <p:xfrm>
          <a:off x="107950" y="1417638"/>
          <a:ext cx="9036050" cy="5359400"/>
        </p:xfrm>
        <a:graphic>
          <a:graphicData uri="http://schemas.openxmlformats.org/drawingml/2006/table">
            <a:tbl>
              <a:tblPr/>
              <a:tblGrid>
                <a:gridCol w="2531020">
                  <a:extLst>
                    <a:ext uri="{9D8B030D-6E8A-4147-A177-3AD203B41FA5}">
                      <a16:colId xmlns:a16="http://schemas.microsoft.com/office/drawing/2014/main" xmlns="" val="1781105786"/>
                    </a:ext>
                  </a:extLst>
                </a:gridCol>
                <a:gridCol w="2497104">
                  <a:extLst>
                    <a:ext uri="{9D8B030D-6E8A-4147-A177-3AD203B41FA5}">
                      <a16:colId xmlns:a16="http://schemas.microsoft.com/office/drawing/2014/main" xmlns="" val="411354464"/>
                    </a:ext>
                  </a:extLst>
                </a:gridCol>
                <a:gridCol w="1839583">
                  <a:extLst>
                    <a:ext uri="{9D8B030D-6E8A-4147-A177-3AD203B41FA5}">
                      <a16:colId xmlns:a16="http://schemas.microsoft.com/office/drawing/2014/main" xmlns="" val="999389409"/>
                    </a:ext>
                  </a:extLst>
                </a:gridCol>
                <a:gridCol w="2168343">
                  <a:extLst>
                    <a:ext uri="{9D8B030D-6E8A-4147-A177-3AD203B41FA5}">
                      <a16:colId xmlns:a16="http://schemas.microsoft.com/office/drawing/2014/main" xmlns="" val="3936531208"/>
                    </a:ext>
                  </a:extLst>
                </a:gridCol>
              </a:tblGrid>
              <a:tr h="931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ΕΝΕΣΤΩΤΑΣ</a:t>
                      </a:r>
                    </a:p>
                  </a:txBody>
                  <a:tcPr marL="91435" marR="9143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ΜΕΛΛΟΝΤΑΣ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ΑΟΡΙΣΤΟΣ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ΠΑΡΑΚΕΙΜΕΝΟΣ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8473680"/>
                  </a:ext>
                </a:extLst>
              </a:tr>
              <a:tr h="1583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   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λύων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   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λύουσα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   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λῡον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λύσων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λύσουσα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λῡσον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λ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ύσας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λύσασα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λῡσαν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λελυκώς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λελυκυῖα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λελυκός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5961212"/>
                  </a:ext>
                </a:extLst>
              </a:tr>
              <a:tr h="948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τάττων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τάξων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τάξας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ασα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-αν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τεταχώς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υῖα-ός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3924636"/>
                  </a:ext>
                </a:extLst>
              </a:tr>
              <a:tr h="948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γυμνάζων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         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γυμνάσων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γυμνάσας-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ασα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-αν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γεγυμνακώς-υῖα-ός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9736700"/>
                  </a:ext>
                </a:extLst>
              </a:tr>
              <a:tr h="948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βλάπτων-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βλάψων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ουσα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βλάψας-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ασα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-αν</a:t>
                      </a: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βεβλαφώς-υῖα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 -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ός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5" marR="91435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47622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3800" smtClean="0"/>
              <a:t>ΑΠΑΡΕΜΦΑΤΑ</a:t>
            </a:r>
            <a:br>
              <a:rPr lang="el-GR" altLang="el-GR" sz="3800" smtClean="0"/>
            </a:br>
            <a:r>
              <a:rPr lang="el-GR" altLang="el-GR" sz="3800" smtClean="0"/>
              <a:t>ΜΕΣΗ ΦΩΝΗ</a:t>
            </a:r>
          </a:p>
        </p:txBody>
      </p:sp>
      <p:graphicFrame>
        <p:nvGraphicFramePr>
          <p:cNvPr id="29736" name="Group 40"/>
          <p:cNvGraphicFramePr>
            <a:graphicFrameLocks noGrp="1"/>
          </p:cNvGraphicFramePr>
          <p:nvPr>
            <p:ph idx="1"/>
          </p:nvPr>
        </p:nvGraphicFramePr>
        <p:xfrm>
          <a:off x="107950" y="1600200"/>
          <a:ext cx="8928100" cy="4637089"/>
        </p:xfrm>
        <a:graphic>
          <a:graphicData uri="http://schemas.openxmlformats.org/drawingml/2006/table">
            <a:tbl>
              <a:tblPr/>
              <a:tblGrid>
                <a:gridCol w="2232026">
                  <a:extLst>
                    <a:ext uri="{9D8B030D-6E8A-4147-A177-3AD203B41FA5}">
                      <a16:colId xmlns:a16="http://schemas.microsoft.com/office/drawing/2014/main" xmlns="" val="786693667"/>
                    </a:ext>
                  </a:extLst>
                </a:gridCol>
                <a:gridCol w="2232024">
                  <a:extLst>
                    <a:ext uri="{9D8B030D-6E8A-4147-A177-3AD203B41FA5}">
                      <a16:colId xmlns:a16="http://schemas.microsoft.com/office/drawing/2014/main" xmlns="" val="4137660852"/>
                    </a:ext>
                  </a:extLst>
                </a:gridCol>
                <a:gridCol w="2232026">
                  <a:extLst>
                    <a:ext uri="{9D8B030D-6E8A-4147-A177-3AD203B41FA5}">
                      <a16:colId xmlns:a16="http://schemas.microsoft.com/office/drawing/2014/main" xmlns="" val="1430372570"/>
                    </a:ext>
                  </a:extLst>
                </a:gridCol>
                <a:gridCol w="2232024">
                  <a:extLst>
                    <a:ext uri="{9D8B030D-6E8A-4147-A177-3AD203B41FA5}">
                      <a16:colId xmlns:a16="http://schemas.microsoft.com/office/drawing/2014/main" xmlns="" val="918271333"/>
                    </a:ext>
                  </a:extLst>
                </a:gridCol>
              </a:tblGrid>
              <a:tr h="928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ΕΝΕΣΤΩΤΑΣ</a:t>
                      </a: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ΜΕΛΛΟΝΤΑΣ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ΑΟΡΙΣΤΟΣ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ΠΑΡΑΚΕΙΜΕΝΟΣ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2595249"/>
                  </a:ext>
                </a:extLst>
              </a:tr>
              <a:tr h="925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λύσεσθαι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λ</a:t>
                      </a: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ύσασθαι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λελύσθαι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281522"/>
                  </a:ext>
                </a:extLst>
              </a:tr>
              <a:tr h="928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τάττεσθαι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τάξεσθαι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τ</a:t>
                      </a: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άξασθαι</a:t>
                      </a:r>
                      <a:endParaRPr kumimoji="0" lang="el-GR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τετάχθαι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3618805"/>
                  </a:ext>
                </a:extLst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γυμνάζεσθαι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γυμνάσεσθαι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γυμνάσασθαι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γεγυμνάσθαι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2419206"/>
                  </a:ext>
                </a:extLst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βλάπτεσθαι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βλάψεσθαι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βλάψασθαι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βεβλάφθαι</a:t>
                      </a: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90707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3800" dirty="0" smtClean="0"/>
              <a:t>ΜΕΤΟΧΕΣ</a:t>
            </a:r>
            <a:br>
              <a:rPr lang="el-GR" altLang="el-GR" sz="3800" dirty="0" smtClean="0"/>
            </a:br>
            <a:r>
              <a:rPr lang="el-GR" altLang="el-GR" sz="3800" dirty="0" smtClean="0"/>
              <a:t>ΜΕΣΗ ΦΩΝΗ</a:t>
            </a:r>
          </a:p>
        </p:txBody>
      </p:sp>
      <p:graphicFrame>
        <p:nvGraphicFramePr>
          <p:cNvPr id="30757" name="Group 37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1" cy="5473701"/>
        </p:xfrm>
        <a:graphic>
          <a:graphicData uri="http://schemas.openxmlformats.org/drawingml/2006/table">
            <a:tbl>
              <a:tblPr/>
              <a:tblGrid>
                <a:gridCol w="2346943">
                  <a:extLst>
                    <a:ext uri="{9D8B030D-6E8A-4147-A177-3AD203B41FA5}">
                      <a16:colId xmlns:a16="http://schemas.microsoft.com/office/drawing/2014/main" xmlns="" val="2768030884"/>
                    </a:ext>
                  </a:extLst>
                </a:gridCol>
                <a:gridCol w="2382474">
                  <a:extLst>
                    <a:ext uri="{9D8B030D-6E8A-4147-A177-3AD203B41FA5}">
                      <a16:colId xmlns:a16="http://schemas.microsoft.com/office/drawing/2014/main" xmlns="" val="85902028"/>
                    </a:ext>
                  </a:extLst>
                </a:gridCol>
                <a:gridCol w="2312401">
                  <a:extLst>
                    <a:ext uri="{9D8B030D-6E8A-4147-A177-3AD203B41FA5}">
                      <a16:colId xmlns:a16="http://schemas.microsoft.com/office/drawing/2014/main" xmlns="" val="3038419281"/>
                    </a:ext>
                  </a:extLst>
                </a:gridCol>
                <a:gridCol w="2102183">
                  <a:extLst>
                    <a:ext uri="{9D8B030D-6E8A-4147-A177-3AD203B41FA5}">
                      <a16:colId xmlns:a16="http://schemas.microsoft.com/office/drawing/2014/main" xmlns="" val="926625623"/>
                    </a:ext>
                  </a:extLst>
                </a:gridCol>
              </a:tblGrid>
              <a:tr h="845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ΕΝΕΣΤΩΤΑΣ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ΜΕΛΛΟΝΤΑΣ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ΑΟΡΙΣΤΟΣ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ΠΑΡΑΚΕΙΜΕΝΟΣ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288173"/>
                  </a:ext>
                </a:extLst>
              </a:tr>
              <a:tr h="1656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λυόμενος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λυομένη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λυόμενον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λυσόμενος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λυσομένη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λυσόμενον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λυσάμενος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λυσαμένη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λυσάμενον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λελυμένος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λελυμένη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λελυμένον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8382693"/>
                  </a:ext>
                </a:extLst>
              </a:tr>
              <a:tr h="8787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ταττόμενος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-μένη-ον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ταξόμενος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-μένη-ον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ταξάμενος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αμένη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τεταγμένος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5734807"/>
                  </a:ext>
                </a:extLst>
              </a:tr>
              <a:tr h="10365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γυμναζόμενος-η-ον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γυμνασόμενος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γυμνασάμενος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γεγυμνασμένος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236351"/>
                  </a:ext>
                </a:extLst>
              </a:tr>
              <a:tr h="1056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βλαπτόμενος-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η-ον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βλαψόμενος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βλαψάμενος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βεβλαμμένος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Palatino Linotype" panose="02040502050505030304" pitchFamily="18" charset="0"/>
                        </a:rPr>
                        <a:t>-η-ον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97081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νάκληση ηθοποιών μετά το τέλος παράστασης">
  <a:themeElements>
    <a:clrScheme name="Ανάκληση ηθοποιών μετά το τέλος παράστασης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Ανάκληση ηθοποιών μετά το τέλος παράστασης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Ανάκληση ηθοποιών μετά το τέλος παράστασης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Ανάκληση ηθοποιών μετά το τέλος παράστασης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208</TotalTime>
  <Words>125</Words>
  <Application>Microsoft Office PowerPoint</Application>
  <PresentationFormat>Προβολή στην οθόνη (4:3)</PresentationFormat>
  <Paragraphs>115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Tahoma</vt:lpstr>
      <vt:lpstr>Arial</vt:lpstr>
      <vt:lpstr>Wingdings</vt:lpstr>
      <vt:lpstr>Calibri</vt:lpstr>
      <vt:lpstr>Palatino Linotype</vt:lpstr>
      <vt:lpstr>Ανάκληση ηθοποιών μετά το τέλος παράστασης</vt:lpstr>
      <vt:lpstr>ΕΠΑΝΑΛΗΨΗ </vt:lpstr>
      <vt:lpstr>ΑΠΑΡΕΜΦΑΤΑ ΕΝΕΡΓΗΤΙΚΗ ΦΩΝΗ</vt:lpstr>
      <vt:lpstr>ΜΕΤΟΧΕΣ ΕΝΕΡΓΗΤΙΚΗ ΦΩΝΗ</vt:lpstr>
      <vt:lpstr>ΑΠΑΡΕΜΦΑΤΑ ΜΕΣΗ ΦΩΝΗ</vt:lpstr>
      <vt:lpstr>ΜΕΤΟΧΕΣ ΜΕΣΗ ΦΩΝΗ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ΜΕΣΗ ΦΩΝΗ</dc:title>
  <dc:creator>-</dc:creator>
  <cp:lastModifiedBy>User</cp:lastModifiedBy>
  <cp:revision>38</cp:revision>
  <dcterms:created xsi:type="dcterms:W3CDTF">2011-05-08T08:31:34Z</dcterms:created>
  <dcterms:modified xsi:type="dcterms:W3CDTF">2020-05-04T09:16:53Z</dcterms:modified>
</cp:coreProperties>
</file>