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8" r:id="rId4"/>
    <p:sldId id="279" r:id="rId5"/>
    <p:sldId id="280" r:id="rId6"/>
    <p:sldId id="281" r:id="rId7"/>
    <p:sldId id="257" r:id="rId8"/>
    <p:sldId id="259" r:id="rId9"/>
    <p:sldId id="267" r:id="rId10"/>
    <p:sldId id="269" r:id="rId11"/>
    <p:sldId id="260" r:id="rId12"/>
    <p:sldId id="265" r:id="rId13"/>
    <p:sldId id="261" r:id="rId14"/>
    <p:sldId id="270" r:id="rId15"/>
    <p:sldId id="266" r:id="rId16"/>
    <p:sldId id="278" r:id="rId17"/>
    <p:sldId id="28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E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DF3A-3E5F-492E-8F01-998E9E1B5E4F}" type="datetimeFigureOut">
              <a:rPr lang="el-GR" smtClean="0"/>
              <a:pPr/>
              <a:t>21/9/2018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0134-B116-45FC-A174-B12A334539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photodentro/kef2_2_periodikos_pinakas_me_i_800_500_pidx0011393/" TargetMode="External"/><Relationship Id="rId2" Type="http://schemas.openxmlformats.org/officeDocument/2006/relationships/hyperlink" Target="http://photodentro.edu.gr/photodentro/KEF2_1_3_PERIODIC_TABLE_pidx0010031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photodentro/kef2_2_periodoi_periodikou_pinaka_689_558_pidx001139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photodentro/en2_2_askhsh_periodoi_periodikou_pinaka_670_670_me_i_pidx0011244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s.sch.gr/repo/online-packages/gym-chimeia-b-c/chemistry/chapt6/6_3/6_3d.htm" TargetMode="External"/><Relationship Id="rId2" Type="http://schemas.openxmlformats.org/officeDocument/2006/relationships/hyperlink" Target="http://photodentro.edu.gr/photodentro/kef2_2_omades_periodikos_pinakas_640_480_pidx0011387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ble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photodentro/KEF2_2_PERIODIKOS_PINAKAS_PHOTODENTRO_pidx008575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35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  <a:latin typeface="Times New Roman" pitchFamily="18" charset="0"/>
              </a:rPr>
              <a:t>O </a:t>
            </a:r>
            <a: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  <a:t>ΠΕΡΙΟΔΙΚΟΣ ΠΙΝΑΚΑΣ </a:t>
            </a:r>
            <a:b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  <a:t>ΤΩΝ ΣΤΟΙΧΕΙΩΝ</a:t>
            </a:r>
            <a:endParaRPr lang="el-GR" sz="33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Νόμος περιοδικότητας</a:t>
            </a:r>
            <a:r>
              <a:rPr lang="el-GR" dirty="0" smtClean="0">
                <a:solidFill>
                  <a:srgbClr val="FF0000"/>
                </a:solidFill>
              </a:rPr>
              <a:t> :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857496"/>
            <a:ext cx="7715304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“Οι ιδιότητες των στοιχείων μεταβάλλονται περιοδικά σε σχέση με τον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ατομικό αριθμό</a:t>
            </a:r>
            <a:r>
              <a:rPr lang="el-GR" dirty="0" smtClean="0">
                <a:solidFill>
                  <a:schemeClr val="tx1"/>
                </a:solidFill>
              </a:rPr>
              <a:t> τους ”.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Επιφάνεια εργασίας\ΠΠ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00034" y="5301208"/>
            <a:ext cx="8031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photodentro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edu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gr</a:t>
            </a:r>
            <a:r>
              <a:rPr lang="el-GR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photodentro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KEF</a:t>
            </a:r>
            <a:r>
              <a:rPr lang="el-GR" u="sng" dirty="0">
                <a:hlinkClick r:id="rId2"/>
              </a:rPr>
              <a:t>2_1_3_</a:t>
            </a:r>
            <a:r>
              <a:rPr lang="en-US" u="sng" dirty="0">
                <a:hlinkClick r:id="rId2"/>
              </a:rPr>
              <a:t>PERIODIC</a:t>
            </a:r>
            <a:r>
              <a:rPr lang="el-GR" u="sng" dirty="0">
                <a:hlinkClick r:id="rId2"/>
              </a:rPr>
              <a:t>_</a:t>
            </a:r>
            <a:r>
              <a:rPr lang="en-US" u="sng" dirty="0">
                <a:hlinkClick r:id="rId2"/>
              </a:rPr>
              <a:t>TABLE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pidx</a:t>
            </a:r>
            <a:r>
              <a:rPr lang="el-GR" u="sng" dirty="0">
                <a:hlinkClick r:id="rId2"/>
              </a:rPr>
              <a:t>0010031/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450912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edu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gr</a:t>
            </a:r>
            <a:r>
              <a:rPr lang="el-GR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photodentro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kef</a:t>
            </a:r>
            <a:r>
              <a:rPr lang="el-GR" u="sng" dirty="0">
                <a:hlinkClick r:id="rId3"/>
              </a:rPr>
              <a:t>2_2_</a:t>
            </a:r>
            <a:r>
              <a:rPr lang="en-US" u="sng" dirty="0" err="1">
                <a:hlinkClick r:id="rId3"/>
              </a:rPr>
              <a:t>periodikos</a:t>
            </a:r>
            <a:r>
              <a:rPr lang="el-GR" u="sng" dirty="0">
                <a:hlinkClick r:id="rId3"/>
              </a:rPr>
              <a:t>_</a:t>
            </a:r>
            <a:r>
              <a:rPr lang="en-US" u="sng" dirty="0" err="1">
                <a:hlinkClick r:id="rId3"/>
              </a:rPr>
              <a:t>pinakas</a:t>
            </a:r>
            <a:r>
              <a:rPr lang="el-GR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me</a:t>
            </a:r>
            <a:r>
              <a:rPr lang="el-GR" u="sng" dirty="0">
                <a:hlinkClick r:id="rId3"/>
              </a:rPr>
              <a:t>_</a:t>
            </a:r>
            <a:r>
              <a:rPr lang="en-US" u="sng" dirty="0" err="1">
                <a:hlinkClick r:id="rId3"/>
              </a:rPr>
              <a:t>i</a:t>
            </a:r>
            <a:r>
              <a:rPr lang="el-GR" u="sng" dirty="0">
                <a:hlinkClick r:id="rId3"/>
              </a:rPr>
              <a:t>_800_500_</a:t>
            </a:r>
            <a:r>
              <a:rPr lang="en-US" u="sng" dirty="0" err="1">
                <a:hlinkClick r:id="rId3"/>
              </a:rPr>
              <a:t>pidx</a:t>
            </a:r>
            <a:r>
              <a:rPr lang="el-GR" u="sng" dirty="0">
                <a:hlinkClick r:id="rId3"/>
              </a:rPr>
              <a:t>0011393/</a:t>
            </a:r>
            <a:endParaRPr lang="el-GR" dirty="0"/>
          </a:p>
        </p:txBody>
      </p:sp>
      <p:sp>
        <p:nvSpPr>
          <p:cNvPr id="5" name="4 - Τίτλος"/>
          <p:cNvSpPr txBox="1">
            <a:spLocks noGrp="1"/>
          </p:cNvSpPr>
          <p:nvPr>
            <p:ph type="title"/>
          </p:nvPr>
        </p:nvSpPr>
        <p:spPr>
          <a:xfrm>
            <a:off x="445364" y="1662677"/>
            <a:ext cx="822960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l-GR" sz="1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Αλκάλια 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              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: λέγονται τα στοιχεία της 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1</a:t>
            </a:r>
            <a:r>
              <a:rPr lang="el-GR" sz="1800" b="1" baseline="30000" dirty="0" smtClean="0">
                <a:latin typeface="Arial" pitchFamily="34" charset="0"/>
                <a:ea typeface="Times New Roman" pitchFamily="18" charset="0"/>
              </a:rPr>
              <a:t>ης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 ομάδας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του ΠΠ </a:t>
            </a:r>
            <a:br>
              <a:rPr lang="el-GR" sz="1800" dirty="0" smtClean="0">
                <a:latin typeface="Arial" pitchFamily="34" charset="0"/>
                <a:ea typeface="Times New Roman" pitchFamily="18" charset="0"/>
              </a:rPr>
            </a:b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                                (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εκτός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από το υδρογόνο Η).</a:t>
            </a:r>
            <a:br>
              <a:rPr lang="el-GR" sz="1800" dirty="0" smtClean="0">
                <a:latin typeface="Arial" pitchFamily="34" charset="0"/>
                <a:ea typeface="Times New Roman" pitchFamily="18" charset="0"/>
              </a:rPr>
            </a:br>
            <a:endParaRPr lang="el-GR" sz="1800" dirty="0" smtClean="0">
              <a:latin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8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Αλκαλικές γαίες </a:t>
            </a:r>
            <a:r>
              <a:rPr lang="el-GR" sz="1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: λέγονται τα στοιχεία της 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2</a:t>
            </a:r>
            <a:r>
              <a:rPr lang="el-GR" sz="1800" b="1" baseline="30000" dirty="0" smtClean="0">
                <a:latin typeface="Arial" pitchFamily="34" charset="0"/>
                <a:ea typeface="Times New Roman" pitchFamily="18" charset="0"/>
              </a:rPr>
              <a:t>ης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 ομάδας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του ΠΠ.</a:t>
            </a:r>
            <a:br>
              <a:rPr lang="el-GR" sz="1800" dirty="0" smtClean="0">
                <a:latin typeface="Arial" pitchFamily="34" charset="0"/>
                <a:ea typeface="Times New Roman" pitchFamily="18" charset="0"/>
              </a:rPr>
            </a:br>
            <a:endParaRPr lang="el-GR" sz="1800" dirty="0" smtClean="0">
              <a:latin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Αλογόνα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               : λέγονται τα στοιχεία της 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17</a:t>
            </a:r>
            <a:r>
              <a:rPr lang="el-GR" sz="1800" b="1" baseline="30000" dirty="0" smtClean="0">
                <a:latin typeface="Arial" pitchFamily="34" charset="0"/>
                <a:ea typeface="Times New Roman" pitchFamily="18" charset="0"/>
              </a:rPr>
              <a:t>ης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 ομάδας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του ΠΠ.</a:t>
            </a:r>
            <a:br>
              <a:rPr lang="el-GR" sz="1800" dirty="0" smtClean="0">
                <a:latin typeface="Arial" pitchFamily="34" charset="0"/>
                <a:ea typeface="Times New Roman" pitchFamily="18" charset="0"/>
              </a:rPr>
            </a:br>
            <a:endParaRPr lang="el-GR" sz="1800" dirty="0" smtClean="0">
              <a:latin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Ευγενή αέρια</a:t>
            </a:r>
            <a:r>
              <a:rPr lang="el-GR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: λέγονται τα στοιχεία της 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18</a:t>
            </a:r>
            <a:r>
              <a:rPr lang="el-GR" sz="1800" b="1" baseline="30000" dirty="0" smtClean="0">
                <a:latin typeface="Arial" pitchFamily="34" charset="0"/>
                <a:ea typeface="Times New Roman" pitchFamily="18" charset="0"/>
              </a:rPr>
              <a:t>ης</a:t>
            </a:r>
            <a:r>
              <a:rPr lang="el-GR" sz="1800" b="1" dirty="0" smtClean="0">
                <a:latin typeface="Arial" pitchFamily="34" charset="0"/>
                <a:ea typeface="Times New Roman" pitchFamily="18" charset="0"/>
              </a:rPr>
              <a:t> ομάδας 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του ΠΠ </a:t>
            </a:r>
            <a:br>
              <a:rPr lang="el-GR" sz="1800" dirty="0" smtClean="0">
                <a:latin typeface="Arial" pitchFamily="34" charset="0"/>
                <a:ea typeface="Times New Roman" pitchFamily="18" charset="0"/>
              </a:rPr>
            </a:b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                                (</a:t>
            </a:r>
            <a:r>
              <a:rPr lang="el-GR" sz="1800" i="1" dirty="0" smtClean="0">
                <a:latin typeface="Arial" pitchFamily="34" charset="0"/>
                <a:ea typeface="Times New Roman" pitchFamily="18" charset="0"/>
              </a:rPr>
              <a:t>είναι χημικά αδρανή</a:t>
            </a:r>
            <a:r>
              <a:rPr lang="el-GR" sz="1800" dirty="0" smtClean="0">
                <a:latin typeface="Arial" pitchFamily="34" charset="0"/>
                <a:ea typeface="Times New Roman" pitchFamily="18" charset="0"/>
              </a:rPr>
              <a:t>).</a:t>
            </a:r>
            <a:endParaRPr lang="el-G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596" y="571480"/>
            <a:ext cx="8286808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Ομάδες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: </a:t>
            </a: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λέγονται οι κατακόρυφες στήλες του Περιοδικού Πίνακα.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200" dirty="0" smtClean="0">
                <a:latin typeface="Arial" pitchFamily="34" charset="0"/>
              </a:rPr>
              <a:t>              Οι ομάδες του ΠΠ είναι συνολικά </a:t>
            </a:r>
            <a:r>
              <a:rPr lang="el-GR" sz="2200" b="1" dirty="0" smtClean="0">
                <a:solidFill>
                  <a:srgbClr val="0000FF"/>
                </a:solidFill>
                <a:latin typeface="Arial" pitchFamily="34" charset="0"/>
              </a:rPr>
              <a:t>18</a:t>
            </a:r>
            <a:r>
              <a:rPr lang="el-GR" sz="2200" dirty="0" smtClean="0">
                <a:latin typeface="Arial" pitchFamily="34" charset="0"/>
              </a:rPr>
              <a:t>.</a:t>
            </a: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Επιφάνεια εργασίας\PP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5000"/>
                <a:lumOff val="95000"/>
              </a:schemeClr>
            </a:gs>
            <a:gs pos="79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82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l-GR" sz="2400" b="1" smtClean="0">
                <a:solidFill>
                  <a:srgbClr val="FF0000"/>
                </a:solidFill>
              </a:rPr>
              <a:t>Περίοδοι</a:t>
            </a:r>
            <a:r>
              <a:rPr lang="el-GR" sz="2400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: λέγονται οι οριζόντιες γραμμές του Περιοδικού Πί-</a:t>
            </a:r>
            <a:br>
              <a:rPr lang="el-GR" sz="2400" smtClean="0"/>
            </a:br>
            <a:r>
              <a:rPr lang="el-GR" sz="2400" smtClean="0"/>
              <a:t>                    νακα. Οι περίοδοι είναι συνολικά </a:t>
            </a:r>
            <a:r>
              <a:rPr lang="el-GR" sz="2400" smtClean="0">
                <a:solidFill>
                  <a:srgbClr val="0000FF"/>
                </a:solidFill>
              </a:rPr>
              <a:t>7</a:t>
            </a:r>
            <a:r>
              <a:rPr lang="el-GR" sz="2400" smtClean="0"/>
              <a:t>.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2214578"/>
          </a:xfrm>
        </p:spPr>
        <p:txBody>
          <a:bodyPr/>
          <a:lstStyle/>
          <a:p>
            <a:pPr>
              <a:buNone/>
            </a:pPr>
            <a:r>
              <a:rPr lang="el-GR" u="sng" smtClean="0"/>
              <a:t/>
            </a:r>
            <a:br>
              <a:rPr lang="el-GR" u="sng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514351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ΟΙ ΠΕΡΙΟΔΟΙ ΤΟΥ Π.Π.</a:t>
            </a:r>
            <a:br>
              <a:rPr lang="el-GR" sz="2000" dirty="0" smtClean="0">
                <a:solidFill>
                  <a:prstClr val="black"/>
                </a:solidFill>
              </a:rPr>
            </a:br>
            <a:r>
              <a:rPr lang="el-GR" sz="2000" u="sng" dirty="0" smtClean="0">
                <a:solidFill>
                  <a:prstClr val="black"/>
                </a:solidFill>
                <a:hlinkClick r:id="rId2"/>
              </a:rPr>
              <a:t>http://photodentro.edu.gr/photodentro/kef2_2_periodoi_periodikou_pinaka_689_558_pidx0011395</a:t>
            </a:r>
            <a:r>
              <a:rPr lang="el-GR" sz="3200" u="sng" dirty="0" smtClean="0">
                <a:solidFill>
                  <a:prstClr val="black"/>
                </a:solidFill>
                <a:hlinkClick r:id="rId2"/>
              </a:rPr>
              <a:t>/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02795"/>
              </p:ext>
            </p:extLst>
          </p:nvPr>
        </p:nvGraphicFramePr>
        <p:xfrm>
          <a:off x="500031" y="1785926"/>
          <a:ext cx="8215372" cy="3071834"/>
        </p:xfrm>
        <a:graphic>
          <a:graphicData uri="http://schemas.openxmlformats.org/drawingml/2006/table">
            <a:tbl>
              <a:tblPr/>
              <a:tblGrid>
                <a:gridCol w="1344846"/>
                <a:gridCol w="980873"/>
                <a:gridCol w="981756"/>
                <a:gridCol w="981756"/>
                <a:gridCol w="980873"/>
                <a:gridCol w="981756"/>
                <a:gridCol w="981756"/>
                <a:gridCol w="981756"/>
              </a:tblGrid>
              <a:tr h="73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Calibri"/>
                          <a:ea typeface="Times New Roman"/>
                        </a:rPr>
                        <a:t>ΠΕΡΙΟΔΟΣ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1η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2η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3η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4η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5η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6η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</a:rPr>
                        <a:t>7η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9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Πλήθος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στοιχείων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l-G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l-GR" sz="32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l-GR" sz="32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l-GR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l-GR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el-GR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l-GR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Στοιχεία με Ζ</a:t>
                      </a: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1 &amp;2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3 - 10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11 - 18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19 - 36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37 - 54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55 - 86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87 - </a:t>
                      </a:r>
                      <a:r>
                        <a:rPr lang="el-GR" sz="20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photodentro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edu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gr</a:t>
            </a:r>
            <a:r>
              <a:rPr lang="el-GR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photodentro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en</a:t>
            </a:r>
            <a:r>
              <a:rPr lang="el-GR" u="sng" dirty="0">
                <a:hlinkClick r:id="rId2"/>
              </a:rPr>
              <a:t>2_2_</a:t>
            </a:r>
            <a:r>
              <a:rPr lang="en-US" u="sng" dirty="0" err="1">
                <a:hlinkClick r:id="rId2"/>
              </a:rPr>
              <a:t>askhsh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periodoi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periodikou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pinaka</a:t>
            </a:r>
            <a:r>
              <a:rPr lang="el-GR" u="sng" dirty="0">
                <a:hlinkClick r:id="rId2"/>
              </a:rPr>
              <a:t>_670_670_</a:t>
            </a:r>
            <a:r>
              <a:rPr lang="en-US" u="sng" dirty="0">
                <a:hlinkClick r:id="rId2"/>
              </a:rPr>
              <a:t>me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i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pidx</a:t>
            </a:r>
            <a:r>
              <a:rPr lang="el-GR" u="sng" dirty="0">
                <a:hlinkClick r:id="rId2"/>
              </a:rPr>
              <a:t>0011244/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000232" y="171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u="sng" dirty="0" smtClean="0">
                <a:hlinkClick r:id="rId2"/>
              </a:rPr>
              <a:t>http://photodentro.edu.gr/photodentro/kef2_2_omades_periodikos_pinakas_640_480_pidx0011387/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28596" y="36433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ΕΞΕΡΕΥΝΗΣΕ ΤΑ ΣΤΟΙΧΕΙΑ ΣΤΟΝ ΠΠ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Ας δούμε τι μάθαμε:</a:t>
            </a:r>
            <a:endParaRPr lang="el-GR" dirty="0"/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κατακόρυφες στήλες του ΠΠ ονομάζονται ………………. και είναι συνολικά …..</a:t>
            </a:r>
          </a:p>
          <a:p>
            <a:pPr marL="457200" indent="-457200" algn="l"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οριζόντιες γραμμές του ΠΠ ονομάζονται ……………. και είναι μέχρι σήμερα …..</a:t>
            </a:r>
          </a:p>
          <a:p>
            <a:pPr marL="457200" indent="-457200" algn="l"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της 3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περιόδου είναι …….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της 5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περιόδου είναι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  …. περίοδος περιλαμβάνει μόνο 2 χημικά στοιχεία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της 6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περιόδου είναι ……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1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στοιχείο στον ΠΠ είναι το ………………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Αλογόνα ονομάζονται τα στοιχεία της …….   ομάδας του ΠΠ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Στοιχεία με παρόμοιες ιδιότητες τοποθετούνται στην ίδια ………</a:t>
            </a:r>
          </a:p>
          <a:p>
            <a:pPr marL="457200" indent="-457200" algn="l">
              <a:buFontTx/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πάνω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δεξιό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μέρος του ΠΠ είναι τοποθετημένα τα ……………</a:t>
            </a:r>
          </a:p>
          <a:p>
            <a:pPr marL="457200" indent="-457200" algn="l">
              <a:buAutoNum type="arabicPeriod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της 18</a:t>
            </a:r>
            <a:r>
              <a:rPr lang="el-G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ομάδας λέγονται ……………  ……….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156176" y="1643093"/>
            <a:ext cx="1656184" cy="3082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ομάδες</a:t>
            </a:r>
            <a:endParaRPr lang="el-GR" sz="20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2663788" y="2024844"/>
            <a:ext cx="504056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18</a:t>
            </a:r>
            <a:endParaRPr lang="el-GR" sz="20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5940152" y="2251178"/>
            <a:ext cx="1440160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περίοδοι</a:t>
            </a:r>
            <a:endParaRPr lang="el-GR" sz="20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555776" y="2744924"/>
            <a:ext cx="504056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7</a:t>
            </a:r>
            <a:endParaRPr lang="el-GR" sz="20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4865360" y="2898988"/>
            <a:ext cx="504056" cy="3325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8</a:t>
            </a:r>
            <a:endParaRPr lang="el-GR" sz="20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4882777" y="3256203"/>
            <a:ext cx="504056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18</a:t>
            </a:r>
            <a:endParaRPr lang="el-GR" sz="2000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1259632" y="3676768"/>
            <a:ext cx="504056" cy="322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1η</a:t>
            </a:r>
            <a:endParaRPr lang="el-GR" sz="2000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4865360" y="3999472"/>
            <a:ext cx="504056" cy="2867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32</a:t>
            </a:r>
            <a:endParaRPr lang="el-GR" sz="2000" b="1" dirty="0"/>
          </a:p>
        </p:txBody>
      </p:sp>
      <p:sp>
        <p:nvSpPr>
          <p:cNvPr id="12" name="Ορθογώνιο 11"/>
          <p:cNvSpPr/>
          <p:nvPr/>
        </p:nvSpPr>
        <p:spPr>
          <a:xfrm>
            <a:off x="4716016" y="4305726"/>
            <a:ext cx="1440160" cy="331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υδρογόνο</a:t>
            </a:r>
            <a:endParaRPr lang="el-GR" sz="2000" b="1" dirty="0"/>
          </a:p>
        </p:txBody>
      </p:sp>
      <p:sp>
        <p:nvSpPr>
          <p:cNvPr id="13" name="Ορθογώνιο 12"/>
          <p:cNvSpPr/>
          <p:nvPr/>
        </p:nvSpPr>
        <p:spPr>
          <a:xfrm>
            <a:off x="5340951" y="4632960"/>
            <a:ext cx="720080" cy="310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17ης</a:t>
            </a:r>
            <a:endParaRPr lang="el-GR" sz="2000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7380312" y="4948747"/>
            <a:ext cx="1044116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ομάδα</a:t>
            </a:r>
            <a:endParaRPr lang="el-GR" sz="2000" b="1" dirty="0"/>
          </a:p>
        </p:txBody>
      </p:sp>
      <p:sp>
        <p:nvSpPr>
          <p:cNvPr id="15" name="Ορθογώνιο 14"/>
          <p:cNvSpPr/>
          <p:nvPr/>
        </p:nvSpPr>
        <p:spPr>
          <a:xfrm>
            <a:off x="6984268" y="5343722"/>
            <a:ext cx="1440160" cy="331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αμέταλλα</a:t>
            </a:r>
            <a:endParaRPr lang="el-GR" sz="2000" b="1" dirty="0"/>
          </a:p>
        </p:txBody>
      </p:sp>
      <p:sp>
        <p:nvSpPr>
          <p:cNvPr id="16" name="Ορθογώνιο 15"/>
          <p:cNvSpPr/>
          <p:nvPr/>
        </p:nvSpPr>
        <p:spPr>
          <a:xfrm>
            <a:off x="5292079" y="5690781"/>
            <a:ext cx="1282885" cy="331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Ευγεν</a:t>
            </a:r>
            <a:r>
              <a:rPr lang="el-GR" sz="2000" b="1" dirty="0"/>
              <a:t>ή</a:t>
            </a:r>
            <a:endParaRPr lang="el-GR" sz="2000" b="1" dirty="0"/>
          </a:p>
        </p:txBody>
      </p:sp>
      <p:sp>
        <p:nvSpPr>
          <p:cNvPr id="17" name="Ορθογώνιο 16"/>
          <p:cNvSpPr/>
          <p:nvPr/>
        </p:nvSpPr>
        <p:spPr>
          <a:xfrm>
            <a:off x="6732240" y="5686156"/>
            <a:ext cx="1288470" cy="331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αέρια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41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Documents and Settings\user\Επιφάνεια εργασίας\ΠΠ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828675"/>
            <a:ext cx="7551737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Επιφάνεια εργασίας\PP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847725"/>
            <a:ext cx="7637463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ΣΤΟΡΙΚΟ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Ο Περιοδικός Πίνακας του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Mendeleev</a:t>
            </a:r>
            <a:endParaRPr lang="el-G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285861"/>
            <a:ext cx="5400684" cy="4572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1868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Ρώσος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Mendeleev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παρουσιάζει τον Περιοδικό του Πίνακα ταξινομώντας σε ομάδες, τα τότε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γνωστά χημικά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στοι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χεία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έτσι ώστε τα στοιχεία κάθε ομάδας να έχουν ίδιες ιδιότητες. Αν δεν ήξερε κάποιο στοιχείο, άφηνε τη θέση του κενή, αφού θα «έπρεπε να υπάρχει».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ταξινόμηση των στοιχείων έγινε με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βά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-ση τη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μάζα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τους, από το ελαφρύτερο (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 προς το βαρύτερο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900" b="1" dirty="0" err="1" smtClean="0">
                <a:latin typeface="Times New Roman" pitchFamily="18" charset="0"/>
                <a:cs typeface="Times New Roman" pitchFamily="18" charset="0"/>
              </a:rPr>
              <a:t>ΣΗΜΕΙΩΣΗ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:η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ανακάλυψη των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ηλεκτρονί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-ων και των πρωτονίων έγινε μετά το 1894, οπότε ο ατομικός αριθμός ήταν ακόμη άγνωστος).</a:t>
            </a:r>
          </a:p>
          <a:p>
            <a:endParaRPr lang="el-GR" dirty="0"/>
          </a:p>
        </p:txBody>
      </p:sp>
      <p:pic>
        <p:nvPicPr>
          <p:cNvPr id="1027" name="Picture 3" descr="C:\Documents and Settings\user\Τα έγγραφά μου\Οι εικόνες μου\Μendelegiev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85752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Τα έγγραφά μου\Οι εικόνες μου\MendeleevPeriod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00990" cy="435771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5072074"/>
            <a:ext cx="7072362" cy="104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ΜΕΙΟΝΕΚΤΗΜΑΤΑ ΤΟΥ ΠΕΡΙΟΔΙΚΟΥ ΠΙΝΑΚΑ ΤΟΥ </a:t>
            </a:r>
            <a:r>
              <a:rPr lang="en-US" b="1" dirty="0" smtClean="0"/>
              <a:t>MENDELEEV</a:t>
            </a:r>
            <a:endParaRPr lang="el-GR" b="1" dirty="0" smtClean="0"/>
          </a:p>
          <a:p>
            <a:pPr marL="342900" indent="-342900" algn="ctr">
              <a:buAutoNum type="arabicPeriod"/>
            </a:pPr>
            <a:r>
              <a:rPr lang="el-GR" dirty="0" smtClean="0"/>
              <a:t> </a:t>
            </a:r>
            <a:r>
              <a:rPr lang="el-GR" sz="2200" dirty="0" smtClean="0"/>
              <a:t>Τα πολλά </a:t>
            </a:r>
            <a:r>
              <a:rPr lang="el-GR" sz="2200" b="1" dirty="0" smtClean="0">
                <a:solidFill>
                  <a:srgbClr val="FF0000"/>
                </a:solidFill>
              </a:rPr>
              <a:t>κενά</a:t>
            </a:r>
            <a:r>
              <a:rPr lang="el-GR" sz="2200" dirty="0" smtClean="0"/>
              <a:t>       και </a:t>
            </a:r>
          </a:p>
          <a:p>
            <a:pPr marL="342900" indent="-342900" algn="ctr">
              <a:buAutoNum type="arabicPeriod"/>
            </a:pPr>
            <a:r>
              <a:rPr lang="el-GR" sz="2200" dirty="0" smtClean="0"/>
              <a:t> Οι αναστροφές ή </a:t>
            </a:r>
            <a:r>
              <a:rPr lang="el-GR" sz="2200" b="1" dirty="0" smtClean="0"/>
              <a:t>πρωθύστερα</a:t>
            </a:r>
            <a:r>
              <a:rPr lang="el-GR" sz="2200" dirty="0" smtClean="0"/>
              <a:t>)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Στη σημερινή εποχή εξακολουθεί ο ΠΠ να έχει τα δύο αυτά μειονεκτήματα;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ΟΧΙ</a:t>
            </a:r>
            <a:r>
              <a:rPr lang="el-GR" dirty="0" smtClean="0"/>
              <a:t>. 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Από την εποχή του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Mendeleev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μέχρι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σή-μερα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έχουν ανακαλυφθεί άλλα 5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χημικά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στοι-χεία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, οπότε δεν υπάρχουν πλέον κενά στον ΠΠ, αφού τα στοιχεία που βρέθηκαν κάλυψαν όλες τις κενές θέσεις . Σήμερα στον ΠΠ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υπάρ-χουν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χημικά στοιχεία.</a:t>
            </a:r>
          </a:p>
          <a:p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Το μειονέκτημα των πρωθύστερων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εξαλείφθη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-κε από το 1913, αφού από τότε η τοποθέτηση των στοιχείων στον ΠΠ έγινε κατά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αυξανόμε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νο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ατομικό αριθμό </a:t>
            </a:r>
            <a:r>
              <a:rPr lang="el-GR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(όπως θα έπρεπε) 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και όχι κατά αυξανόμενη μάζα.</a:t>
            </a:r>
            <a:endParaRPr lang="el-GR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2858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  <a:latin typeface="Times New Roman" pitchFamily="18" charset="0"/>
              </a:rPr>
              <a:t>O </a:t>
            </a:r>
            <a: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  <a:t>ΠΕΡΙΟΔΙΚΟΣ ΠΙΝΑΚΑΣ </a:t>
            </a:r>
            <a:b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l-GR" sz="3300" b="1" dirty="0" smtClean="0">
                <a:solidFill>
                  <a:srgbClr val="0000FF"/>
                </a:solidFill>
                <a:latin typeface="Times New Roman" pitchFamily="18" charset="0"/>
              </a:rPr>
              <a:t>ΤΩΝ ΣΤΟΙΧΕΙΩΝ σήμερα</a:t>
            </a:r>
            <a:endParaRPr lang="el-GR" sz="33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Documents and Settings\user\Επιφάνεια εργασίας\Π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001056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 txBox="1">
            <a:spLocks/>
          </p:cNvSpPr>
          <p:nvPr/>
        </p:nvSpPr>
        <p:spPr>
          <a:xfrm>
            <a:off x="1357290" y="4929198"/>
            <a:ext cx="6400800" cy="110965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u="sng" dirty="0" smtClean="0">
                <a:hlinkClick r:id="rId2"/>
              </a:rPr>
              <a:t>Ο ΠΕΡΙΟΔΙΚΟΣ ΠΙΝΑΚΑΣ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u="sng" dirty="0" smtClean="0">
                <a:hlinkClick r:id="rId2"/>
              </a:rPr>
              <a:t>http://www.ptable.com/</a:t>
            </a:r>
            <a:endParaRPr lang="el-GR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l-GR" sz="2400" dirty="0" smtClean="0"/>
              <a:t>Άρα, η τοποθέτηση των στοιχείων στον Περιοδικό Πίνακα γίνεται κατά αυξανόμενο Ατομικό αριθμό (Ζ)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285984" y="1785926"/>
            <a:ext cx="42862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ΥΠΕΝΘΥΜΙΣΗ: </a:t>
            </a:r>
            <a:r>
              <a:rPr lang="el-GR" b="1" dirty="0" smtClean="0">
                <a:solidFill>
                  <a:srgbClr val="C00000"/>
                </a:solidFill>
              </a:rPr>
              <a:t>ΑΤΟΜΙΚΟΣ ΑΡΙΘΜΟΣ </a:t>
            </a:r>
            <a:r>
              <a:rPr lang="el-GR" dirty="0" smtClean="0"/>
              <a:t>στοιχείου ονομάζεται </a:t>
            </a:r>
            <a:r>
              <a:rPr lang="el-GR" dirty="0" smtClean="0">
                <a:solidFill>
                  <a:srgbClr val="C00000"/>
                </a:solidFill>
              </a:rPr>
              <a:t>ο αριθμός των πρωτονίων</a:t>
            </a:r>
            <a:r>
              <a:rPr lang="el-GR" dirty="0" smtClean="0"/>
              <a:t> που περιέχονται στον πυρήνα του ατόμου του στοιχείου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3214686"/>
            <a:ext cx="785818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Το υδρογόνο (Η) με ατομικό αριθμό </a:t>
            </a:r>
            <a:r>
              <a:rPr lang="el-GR" sz="2000" b="1" dirty="0" smtClean="0"/>
              <a:t>Ζ=1</a:t>
            </a:r>
            <a:r>
              <a:rPr lang="el-GR" sz="2000" dirty="0" smtClean="0"/>
              <a:t> τοποθετείται πρώτο στη θέση 1 του ΠΠ ενώ το ασβέστιο (</a:t>
            </a:r>
            <a:r>
              <a:rPr lang="en-US" sz="2000" dirty="0" smtClean="0"/>
              <a:t>C</a:t>
            </a:r>
            <a:r>
              <a:rPr lang="el-GR" sz="2000" dirty="0" smtClean="0"/>
              <a:t>α) με ατομικό αριθμό  </a:t>
            </a:r>
            <a:r>
              <a:rPr lang="el-GR" sz="2000" b="1" dirty="0" smtClean="0"/>
              <a:t>Ζ=20</a:t>
            </a:r>
            <a:r>
              <a:rPr lang="el-GR" sz="2000" dirty="0" smtClean="0"/>
              <a:t> τοποθετείται εικοστό στη σειρά δηλαδή στη θέση 20 του ΠΠ </a:t>
            </a:r>
            <a:r>
              <a:rPr lang="en-US" sz="2000" dirty="0" smtClean="0"/>
              <a:t>. </a:t>
            </a:r>
            <a:endParaRPr lang="el-GR" sz="2000" dirty="0" smtClean="0"/>
          </a:p>
          <a:p>
            <a:r>
              <a:rPr lang="el-GR" sz="2000" dirty="0" smtClean="0"/>
              <a:t>Και αντίστροφα, το χλώριο (</a:t>
            </a:r>
            <a:r>
              <a:rPr lang="en-US" sz="2000" dirty="0" err="1" smtClean="0"/>
              <a:t>Cl</a:t>
            </a:r>
            <a:r>
              <a:rPr lang="en-US" sz="2000" dirty="0" smtClean="0"/>
              <a:t>)</a:t>
            </a:r>
            <a:r>
              <a:rPr lang="el-GR" sz="2000" dirty="0" smtClean="0"/>
              <a:t>, που είναι </a:t>
            </a:r>
            <a:r>
              <a:rPr lang="en-US" sz="2000" dirty="0" smtClean="0"/>
              <a:t>17</a:t>
            </a:r>
            <a:r>
              <a:rPr lang="el-GR" sz="2000" dirty="0" smtClean="0"/>
              <a:t>ο στοιχείο στη σειρά στον ΠΠ, έχει ατομικό αριθμό </a:t>
            </a:r>
            <a:r>
              <a:rPr lang="el-GR" sz="2000" b="1" dirty="0" smtClean="0"/>
              <a:t>Ζ=</a:t>
            </a:r>
            <a:r>
              <a:rPr lang="en-US" sz="2000" b="1" dirty="0" smtClean="0"/>
              <a:t>17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hlinkClick r:id="rId2"/>
              </a:rPr>
              <a:t>Τοποθετείστε στη σωστή θέση στον Περιοδικό Πίνακα τα σύμβολα των χημικών στοιχείων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631</Words>
  <Application>Microsoft Office PowerPoint</Application>
  <PresentationFormat>Προβολή στην οθόνη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Θέμα του Office</vt:lpstr>
      <vt:lpstr>O ΠΕΡΙΟΔΙΚΟΣ ΠΙΝΑΚΑΣ  ΤΩΝ ΣΤΟΙΧΕΙΩΝ</vt:lpstr>
      <vt:lpstr>Παρουσίαση του PowerPoint</vt:lpstr>
      <vt:lpstr>Παρουσίαση του PowerPoint</vt:lpstr>
      <vt:lpstr>IΣΤΟΡΙΚΟ: Ο Περιοδικός Πίνακας του Mendeleev</vt:lpstr>
      <vt:lpstr>Παρουσίαση του PowerPoint</vt:lpstr>
      <vt:lpstr>Στη σημερινή εποχή εξακολουθεί ο ΠΠ να έχει τα δύο αυτά μειονεκτήματα; </vt:lpstr>
      <vt:lpstr>O ΠΕΡΙΟΔΙΚΟΣ ΠΙΝΑΚΑΣ  ΤΩΝ ΣΤΟΙΧΕΙΩΝ σήμερα</vt:lpstr>
      <vt:lpstr>Άρα, η τοποθέτηση των στοιχείων στον Περιοδικό Πίνακα γίνεται κατά αυξανόμενο Ατομικό αριθμό (Ζ)</vt:lpstr>
      <vt:lpstr>Παρουσίαση του PowerPoint</vt:lpstr>
      <vt:lpstr>Νόμος περιοδικότητας : </vt:lpstr>
      <vt:lpstr>Παρουσίαση του PowerPoint</vt:lpstr>
      <vt:lpstr>Αλκάλια                : λέγονται τα στοιχεία της 1ης ομάδας του ΠΠ                                  (εκτός από το υδρογόνο Η).  Αλκαλικές γαίες  : λέγονται τα στοιχεία της 2ης ομάδας του ΠΠ.  Αλογόνα               : λέγονται τα στοιχεία της 17ης ομάδας του ΠΠ.  Ευγενή αέρια       : λέγονται τα στοιχεία της 18ης ομάδας του ΠΠ                                  (είναι χημικά αδρανή).</vt:lpstr>
      <vt:lpstr>Παρουσίαση του PowerPoint</vt:lpstr>
      <vt:lpstr>Περίοδοι : λέγονται οι οριζόντιες γραμμές του Περιοδικού Πί-                     νακα. Οι περίοδοι είναι συνολικά 7.</vt:lpstr>
      <vt:lpstr>Παρουσίαση του PowerPoint</vt:lpstr>
      <vt:lpstr>Παρουσίαση του PowerPoint</vt:lpstr>
      <vt:lpstr>Ας δούμε τι μάθαμε: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ΠΕΡΙΟΔΙΚΟΣ ΠΙΝΑΚΑΣ  ΤΩΝ ΣΤΟΙΧΕΙΩΝ</dc:title>
  <dc:creator>user</dc:creator>
  <cp:lastModifiedBy>Admin</cp:lastModifiedBy>
  <cp:revision>60</cp:revision>
  <dcterms:created xsi:type="dcterms:W3CDTF">2013-11-03T18:41:20Z</dcterms:created>
  <dcterms:modified xsi:type="dcterms:W3CDTF">2018-09-21T10:51:25Z</dcterms:modified>
</cp:coreProperties>
</file>