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1" r:id="rId2"/>
    <p:sldId id="260" r:id="rId3"/>
    <p:sldId id="265" r:id="rId4"/>
    <p:sldId id="259" r:id="rId5"/>
    <p:sldId id="256" r:id="rId6"/>
    <p:sldId id="257" r:id="rId7"/>
    <p:sldId id="258" r:id="rId8"/>
    <p:sldId id="276" r:id="rId9"/>
    <p:sldId id="262" r:id="rId10"/>
    <p:sldId id="263" r:id="rId11"/>
    <p:sldId id="264" r:id="rId12"/>
    <p:sldId id="266" r:id="rId13"/>
    <p:sldId id="267" r:id="rId14"/>
    <p:sldId id="277" r:id="rId15"/>
    <p:sldId id="268" r:id="rId16"/>
    <p:sldId id="271" r:id="rId17"/>
    <p:sldId id="278" r:id="rId18"/>
    <p:sldId id="269" r:id="rId19"/>
    <p:sldId id="274" r:id="rId20"/>
    <p:sldId id="272" r:id="rId21"/>
    <p:sldId id="279" r:id="rId22"/>
    <p:sldId id="273" r:id="rId23"/>
    <p:sldId id="275" r:id="rId24"/>
    <p:sldId id="270" r:id="rId25"/>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E6FD"/>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92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B6EEB680-455D-4491-9C2D-19C9D05BC4DE}" type="datetimeFigureOut">
              <a:rPr lang="el-GR"/>
              <a:pPr>
                <a:defRPr/>
              </a:pPr>
              <a:t>23/12/2020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5F5541C0-F004-4C19-80EE-059D9BD04A8B}" type="slidenum">
              <a:rPr lang="el-GR"/>
              <a:pPr>
                <a:defRPr/>
              </a:pPr>
              <a:t>‹#›</a:t>
            </a:fld>
            <a:endParaRPr lang="el-GR"/>
          </a:p>
        </p:txBody>
      </p:sp>
    </p:spTree>
    <p:extLst>
      <p:ext uri="{BB962C8B-B14F-4D97-AF65-F5344CB8AC3E}">
        <p14:creationId xmlns:p14="http://schemas.microsoft.com/office/powerpoint/2010/main" val="6770396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l-GR" altLang="el-GR" smtClean="0"/>
              <a:t>Κρεμάμε το σώμα από ένα δυναμόμετρο και σημειώνουμε την ένδειξή του (π.χ. 7Ν). Η ένδειξη αυτή αντιστοιχεί στο (πραγματικό βάρος) του σώματος (Β=7Ν)</a:t>
            </a:r>
          </a:p>
        </p:txBody>
      </p:sp>
      <p:sp>
        <p:nvSpPr>
          <p:cNvPr id="11268"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0FF3540-388D-4448-92CD-341E5630531B}" type="slidenum">
              <a:rPr lang="el-GR" altLang="el-GR"/>
              <a:pPr fontAlgn="base">
                <a:spcBef>
                  <a:spcPct val="0"/>
                </a:spcBef>
                <a:spcAft>
                  <a:spcPct val="0"/>
                </a:spcAft>
              </a:pPr>
              <a:t>9</a:t>
            </a:fld>
            <a:endParaRPr lang="el-GR" altLang="el-GR"/>
          </a:p>
        </p:txBody>
      </p:sp>
    </p:spTree>
    <p:extLst>
      <p:ext uri="{BB962C8B-B14F-4D97-AF65-F5344CB8AC3E}">
        <p14:creationId xmlns:p14="http://schemas.microsoft.com/office/powerpoint/2010/main" val="4184297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FB2AA2BA-99DA-4CFC-B34A-46FF1C96418A}" type="datetimeFigureOut">
              <a:rPr lang="el-GR"/>
              <a:pPr>
                <a:defRPr/>
              </a:pPr>
              <a:t>23/12/2020</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37C31A77-2F49-4996-9CE1-6A8F5292A585}" type="slidenum">
              <a:rPr lang="el-GR"/>
              <a:pPr>
                <a:defRPr/>
              </a:pPr>
              <a:t>‹#›</a:t>
            </a:fld>
            <a:endParaRPr lang="el-GR"/>
          </a:p>
        </p:txBody>
      </p:sp>
    </p:spTree>
    <p:extLst>
      <p:ext uri="{BB962C8B-B14F-4D97-AF65-F5344CB8AC3E}">
        <p14:creationId xmlns:p14="http://schemas.microsoft.com/office/powerpoint/2010/main" val="3106557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0618AC44-7B1A-43D3-A9C0-16FC65C747D5}" type="datetimeFigureOut">
              <a:rPr lang="el-GR"/>
              <a:pPr>
                <a:defRPr/>
              </a:pPr>
              <a:t>23/12/2020</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49CCFA8D-ED8C-473B-AE12-466473563678}" type="slidenum">
              <a:rPr lang="el-GR"/>
              <a:pPr>
                <a:defRPr/>
              </a:pPr>
              <a:t>‹#›</a:t>
            </a:fld>
            <a:endParaRPr lang="el-GR"/>
          </a:p>
        </p:txBody>
      </p:sp>
    </p:spTree>
    <p:extLst>
      <p:ext uri="{BB962C8B-B14F-4D97-AF65-F5344CB8AC3E}">
        <p14:creationId xmlns:p14="http://schemas.microsoft.com/office/powerpoint/2010/main" val="2736819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BB3E9E34-7B1D-4F95-8054-1641C8DB2F35}" type="datetimeFigureOut">
              <a:rPr lang="el-GR"/>
              <a:pPr>
                <a:defRPr/>
              </a:pPr>
              <a:t>23/12/2020</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4E440CBD-37BB-4225-8F73-8CF57CC7869E}" type="slidenum">
              <a:rPr lang="el-GR"/>
              <a:pPr>
                <a:defRPr/>
              </a:pPr>
              <a:t>‹#›</a:t>
            </a:fld>
            <a:endParaRPr lang="el-GR"/>
          </a:p>
        </p:txBody>
      </p:sp>
    </p:spTree>
    <p:extLst>
      <p:ext uri="{BB962C8B-B14F-4D97-AF65-F5344CB8AC3E}">
        <p14:creationId xmlns:p14="http://schemas.microsoft.com/office/powerpoint/2010/main" val="4202344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4C2C3A11-339A-40C4-A121-EDD7530B4D95}" type="datetimeFigureOut">
              <a:rPr lang="el-GR"/>
              <a:pPr>
                <a:defRPr/>
              </a:pPr>
              <a:t>23/12/2020</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7801771A-41AE-4B4D-9A90-9006C559C367}" type="slidenum">
              <a:rPr lang="el-GR"/>
              <a:pPr>
                <a:defRPr/>
              </a:pPr>
              <a:t>‹#›</a:t>
            </a:fld>
            <a:endParaRPr lang="el-GR"/>
          </a:p>
        </p:txBody>
      </p:sp>
    </p:spTree>
    <p:extLst>
      <p:ext uri="{BB962C8B-B14F-4D97-AF65-F5344CB8AC3E}">
        <p14:creationId xmlns:p14="http://schemas.microsoft.com/office/powerpoint/2010/main" val="4053327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D3B1E966-28BC-435B-A2AA-584A08B302C7}" type="datetimeFigureOut">
              <a:rPr lang="el-GR"/>
              <a:pPr>
                <a:defRPr/>
              </a:pPr>
              <a:t>23/12/2020</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14737D2F-47C8-4967-96B1-56BDA34B5BE3}" type="slidenum">
              <a:rPr lang="el-GR"/>
              <a:pPr>
                <a:defRPr/>
              </a:pPr>
              <a:t>‹#›</a:t>
            </a:fld>
            <a:endParaRPr lang="el-GR"/>
          </a:p>
        </p:txBody>
      </p:sp>
    </p:spTree>
    <p:extLst>
      <p:ext uri="{BB962C8B-B14F-4D97-AF65-F5344CB8AC3E}">
        <p14:creationId xmlns:p14="http://schemas.microsoft.com/office/powerpoint/2010/main" val="4061979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60F75F8D-CE1B-4531-9AE3-9DD426A027AB}" type="datetimeFigureOut">
              <a:rPr lang="el-GR"/>
              <a:pPr>
                <a:defRPr/>
              </a:pPr>
              <a:t>23/12/2020</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CDDDFA1D-A7F6-4D6D-8F25-EEC6941E9931}" type="slidenum">
              <a:rPr lang="el-GR"/>
              <a:pPr>
                <a:defRPr/>
              </a:pPr>
              <a:t>‹#›</a:t>
            </a:fld>
            <a:endParaRPr lang="el-GR"/>
          </a:p>
        </p:txBody>
      </p:sp>
    </p:spTree>
    <p:extLst>
      <p:ext uri="{BB962C8B-B14F-4D97-AF65-F5344CB8AC3E}">
        <p14:creationId xmlns:p14="http://schemas.microsoft.com/office/powerpoint/2010/main" val="2971301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5A003A10-CE5B-4118-AB94-E362C2A99C45}" type="datetimeFigureOut">
              <a:rPr lang="el-GR"/>
              <a:pPr>
                <a:defRPr/>
              </a:pPr>
              <a:t>23/12/2020</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D761C943-7C01-4ED1-9A13-306F35249EC3}" type="slidenum">
              <a:rPr lang="el-GR"/>
              <a:pPr>
                <a:defRPr/>
              </a:pPr>
              <a:t>‹#›</a:t>
            </a:fld>
            <a:endParaRPr lang="el-GR"/>
          </a:p>
        </p:txBody>
      </p:sp>
    </p:spTree>
    <p:extLst>
      <p:ext uri="{BB962C8B-B14F-4D97-AF65-F5344CB8AC3E}">
        <p14:creationId xmlns:p14="http://schemas.microsoft.com/office/powerpoint/2010/main" val="2050698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77F7562B-3363-48D3-BA7D-022C5ED895D0}" type="datetimeFigureOut">
              <a:rPr lang="el-GR"/>
              <a:pPr>
                <a:defRPr/>
              </a:pPr>
              <a:t>23/12/2020</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F0A155FA-CE96-4886-AF88-0E75DAC1EC9D}" type="slidenum">
              <a:rPr lang="el-GR"/>
              <a:pPr>
                <a:defRPr/>
              </a:pPr>
              <a:t>‹#›</a:t>
            </a:fld>
            <a:endParaRPr lang="el-GR"/>
          </a:p>
        </p:txBody>
      </p:sp>
    </p:spTree>
    <p:extLst>
      <p:ext uri="{BB962C8B-B14F-4D97-AF65-F5344CB8AC3E}">
        <p14:creationId xmlns:p14="http://schemas.microsoft.com/office/powerpoint/2010/main" val="334539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1B70A854-04A2-4B90-AF0C-10924D1948BD}" type="datetimeFigureOut">
              <a:rPr lang="el-GR"/>
              <a:pPr>
                <a:defRPr/>
              </a:pPr>
              <a:t>23/12/2020</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BFA3CA0D-E612-4386-B783-99E355AD3C9E}" type="slidenum">
              <a:rPr lang="el-GR"/>
              <a:pPr>
                <a:defRPr/>
              </a:pPr>
              <a:t>‹#›</a:t>
            </a:fld>
            <a:endParaRPr lang="el-GR"/>
          </a:p>
        </p:txBody>
      </p:sp>
    </p:spTree>
    <p:extLst>
      <p:ext uri="{BB962C8B-B14F-4D97-AF65-F5344CB8AC3E}">
        <p14:creationId xmlns:p14="http://schemas.microsoft.com/office/powerpoint/2010/main" val="308710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90159C94-9C53-49A0-99BF-2296C298573D}" type="datetimeFigureOut">
              <a:rPr lang="el-GR"/>
              <a:pPr>
                <a:defRPr/>
              </a:pPr>
              <a:t>23/12/2020</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82A52EFE-2A49-4460-BE6A-7C46325EAD3E}" type="slidenum">
              <a:rPr lang="el-GR"/>
              <a:pPr>
                <a:defRPr/>
              </a:pPr>
              <a:t>‹#›</a:t>
            </a:fld>
            <a:endParaRPr lang="el-GR"/>
          </a:p>
        </p:txBody>
      </p:sp>
    </p:spTree>
    <p:extLst>
      <p:ext uri="{BB962C8B-B14F-4D97-AF65-F5344CB8AC3E}">
        <p14:creationId xmlns:p14="http://schemas.microsoft.com/office/powerpoint/2010/main" val="3312870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DD5C0740-031F-41CE-9683-8D916F77E38C}" type="datetimeFigureOut">
              <a:rPr lang="el-GR"/>
              <a:pPr>
                <a:defRPr/>
              </a:pPr>
              <a:t>23/12/2020</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B648654F-8C19-4565-B2E0-9B2B5235293A}" type="slidenum">
              <a:rPr lang="el-GR"/>
              <a:pPr>
                <a:defRPr/>
              </a:pPr>
              <a:t>‹#›</a:t>
            </a:fld>
            <a:endParaRPr lang="el-GR"/>
          </a:p>
        </p:txBody>
      </p:sp>
    </p:spTree>
    <p:extLst>
      <p:ext uri="{BB962C8B-B14F-4D97-AF65-F5344CB8AC3E}">
        <p14:creationId xmlns:p14="http://schemas.microsoft.com/office/powerpoint/2010/main" val="1150103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Kλικ για επεξεργασία των στυλ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838C3D40-8CAF-40F2-86F8-C36E12852A94}" type="datetimeFigureOut">
              <a:rPr lang="el-GR"/>
              <a:pPr>
                <a:defRPr/>
              </a:pPr>
              <a:t>23/12/2020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087A7902-49CE-43C7-83F6-F3F87ABD8453}"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8.jpeg"/><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0.jpeg"/><Relationship Id="rId1" Type="http://schemas.openxmlformats.org/officeDocument/2006/relationships/slideLayout" Target="../slideLayouts/slideLayout5.xml"/><Relationship Id="rId5" Type="http://schemas.openxmlformats.org/officeDocument/2006/relationships/image" Target="../media/image21.jpeg"/><Relationship Id="rId4" Type="http://schemas.openxmlformats.org/officeDocument/2006/relationships/image" Target="../media/image20.jpeg"/></Relationships>
</file>

<file path=ppt/slides/_rels/slide14.xml.rels><?xml version="1.0" encoding="UTF-8" standalone="yes"?>
<Relationships xmlns="http://schemas.openxmlformats.org/package/2006/relationships"><Relationship Id="rId2" Type="http://schemas.openxmlformats.org/officeDocument/2006/relationships/hyperlink" Target="http://ebooks.edu.gr/modules/ebook/show.php/DSGYM-B200/530/3511,1440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photodentro.edu.gr/v/item/ds/8521/1628"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hyperlink" Target="http://photodentro.edu.gr/v/item/ds/7519" TargetMode="External"/><Relationship Id="rId2" Type="http://schemas.openxmlformats.org/officeDocument/2006/relationships/hyperlink" Target="http://ebooks.edu.gr/modules/ebook/show.php/DSGYM-B200/530/3511,14403/" TargetMode="External"/><Relationship Id="rId1" Type="http://schemas.openxmlformats.org/officeDocument/2006/relationships/slideLayout" Target="../slideLayouts/slideLayout7.xml"/><Relationship Id="rId5" Type="http://schemas.openxmlformats.org/officeDocument/2006/relationships/image" Target="../media/image29.JPG"/><Relationship Id="rId4" Type="http://schemas.openxmlformats.org/officeDocument/2006/relationships/image" Target="../media/image28.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gif"/><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hyperlink" Target="http://photodentro.edu.gr/v/item/ds/8521/1628" TargetMode="External"/><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photodentro.edu.gr/v/item/ds/8521/1629" TargetMode="External"/><Relationship Id="rId2" Type="http://schemas.openxmlformats.org/officeDocument/2006/relationships/image" Target="../media/image15.jpeg"/><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2" Type="http://schemas.openxmlformats.org/officeDocument/2006/relationships/hyperlink" Target="http://photodentro.edu.gr/v/item/ds/8521/1629"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99000">
              <a:srgbClr val="00B0F0"/>
            </a:gs>
            <a:gs pos="0">
              <a:srgbClr val="75E6FD"/>
            </a:gs>
            <a:gs pos="50000">
              <a:srgbClr val="C2D1ED">
                <a:alpha val="66000"/>
              </a:srgbClr>
            </a:gs>
            <a:gs pos="100000">
              <a:srgbClr val="E1E8F5"/>
            </a:gs>
          </a:gsLst>
          <a:lin ang="5400000"/>
        </a:gra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75" y="714375"/>
            <a:ext cx="7772400" cy="2000250"/>
          </a:xfrm>
          <a:solidFill>
            <a:schemeClr val="accent5">
              <a:lumMod val="20000"/>
              <a:lumOff val="80000"/>
            </a:schemeClr>
          </a:solidFill>
        </p:spPr>
        <p:txBody>
          <a:bodyPr rtlCol="0">
            <a:normAutofit fontScale="90000"/>
          </a:bodyPr>
          <a:lstStyle/>
          <a:p>
            <a:pPr fontAlgn="auto">
              <a:spcAft>
                <a:spcPts val="0"/>
              </a:spcAft>
              <a:defRPr/>
            </a:pPr>
            <a:r>
              <a:rPr lang="el-GR" dirty="0" smtClean="0">
                <a:solidFill>
                  <a:srgbClr val="FF0000"/>
                </a:solidFill>
                <a:latin typeface="Times New Roman" pitchFamily="18" charset="0"/>
                <a:cs typeface="Times New Roman" pitchFamily="18" charset="0"/>
              </a:rPr>
              <a:t>Βάρος</a:t>
            </a:r>
            <a:r>
              <a:rPr lang="el-GR" dirty="0" smtClean="0">
                <a:latin typeface="Times New Roman" pitchFamily="18" charset="0"/>
                <a:cs typeface="Times New Roman" pitchFamily="18" charset="0"/>
              </a:rPr>
              <a:t> είναι η κατακόρυφη δύναμη με φορά προς τα κάτω που ασκεί η Γη σε κάθε σώμα.</a:t>
            </a:r>
            <a:endParaRPr lang="el-GR" dirty="0">
              <a:latin typeface="Times New Roman" pitchFamily="18" charset="0"/>
              <a:cs typeface="Times New Roman" pitchFamily="18" charset="0"/>
            </a:endParaRPr>
          </a:p>
        </p:txBody>
      </p:sp>
      <p:sp>
        <p:nvSpPr>
          <p:cNvPr id="3" name="2 - Υπότιτλος"/>
          <p:cNvSpPr>
            <a:spLocks noGrp="1"/>
          </p:cNvSpPr>
          <p:nvPr>
            <p:ph type="subTitle" idx="1"/>
          </p:nvPr>
        </p:nvSpPr>
        <p:spPr>
          <a:xfrm>
            <a:off x="928688" y="3143250"/>
            <a:ext cx="7286625" cy="2571750"/>
          </a:xfrm>
        </p:spPr>
        <p:txBody>
          <a:bodyPr/>
          <a:lstStyle/>
          <a:p>
            <a:r>
              <a:rPr lang="el-GR" altLang="el-GR" sz="3600" smtClean="0">
                <a:solidFill>
                  <a:schemeClr val="tx1"/>
                </a:solidFill>
              </a:rPr>
              <a:t>Γιατί όμως στις παρακάτω εικόνες, τα σώματα που εικονίζονται, δεν κινούνται υπό την επίδραση του Βάρους τους </a:t>
            </a:r>
            <a:r>
              <a:rPr lang="el-GR" altLang="el-GR" sz="3600" smtClean="0">
                <a:solidFill>
                  <a:srgbClr val="FF0000"/>
                </a:solidFill>
              </a:rPr>
              <a:t>προς τα κάτω</a:t>
            </a:r>
            <a:r>
              <a:rPr lang="el-GR" altLang="el-GR" sz="3600" smtClean="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011237"/>
          </a:xfrm>
        </p:spPr>
        <p:txBody>
          <a:bodyPr/>
          <a:lstStyle/>
          <a:p>
            <a:r>
              <a:rPr lang="el-GR" altLang="el-GR" sz="3200" smtClean="0"/>
              <a:t>ΠΕΡΙΓΡΑΦΗ</a:t>
            </a:r>
          </a:p>
        </p:txBody>
      </p:sp>
      <p:sp>
        <p:nvSpPr>
          <p:cNvPr id="3" name="2 - Θέση περιεχομένου"/>
          <p:cNvSpPr>
            <a:spLocks noGrp="1"/>
          </p:cNvSpPr>
          <p:nvPr>
            <p:ph idx="1"/>
          </p:nvPr>
        </p:nvSpPr>
        <p:spPr>
          <a:xfrm>
            <a:off x="457200" y="1143000"/>
            <a:ext cx="8229600" cy="4983163"/>
          </a:xfrm>
        </p:spPr>
        <p:style>
          <a:lnRef idx="1">
            <a:schemeClr val="accent6"/>
          </a:lnRef>
          <a:fillRef idx="2">
            <a:schemeClr val="accent6"/>
          </a:fillRef>
          <a:effectRef idx="1">
            <a:schemeClr val="accent6"/>
          </a:effectRef>
          <a:fontRef idx="minor">
            <a:schemeClr val="dk1"/>
          </a:fontRef>
        </p:style>
        <p:txBody>
          <a:bodyPr rtlCol="0">
            <a:normAutofit lnSpcReduction="10000"/>
          </a:bodyPr>
          <a:lstStyle/>
          <a:p>
            <a:pPr fontAlgn="auto">
              <a:spcAft>
                <a:spcPts val="0"/>
              </a:spcAft>
              <a:defRPr/>
            </a:pPr>
            <a:r>
              <a:rPr lang="el-GR" sz="2800" dirty="0" smtClean="0"/>
              <a:t>Κρεμάμε το σώμα από ένα δυναμόμετρο και </a:t>
            </a:r>
            <a:r>
              <a:rPr lang="el-GR" sz="2800" dirty="0" err="1" smtClean="0"/>
              <a:t>σημει</a:t>
            </a:r>
            <a:r>
              <a:rPr lang="el-GR" sz="2800" dirty="0" smtClean="0"/>
              <a:t>-</a:t>
            </a:r>
            <a:r>
              <a:rPr lang="el-GR" sz="2800" dirty="0" err="1" smtClean="0"/>
              <a:t>ώνουμε</a:t>
            </a:r>
            <a:r>
              <a:rPr lang="el-GR" sz="2800" dirty="0" smtClean="0"/>
              <a:t> την ένδειξή του </a:t>
            </a:r>
            <a:r>
              <a:rPr lang="en-US" sz="2800" dirty="0" smtClean="0"/>
              <a:t>F </a:t>
            </a:r>
            <a:r>
              <a:rPr lang="el-GR" sz="2800" dirty="0" smtClean="0"/>
              <a:t>(π.χ. 7Ν). Η ένδειξη αυτή αντιστοιχεί στο (</a:t>
            </a:r>
            <a:r>
              <a:rPr lang="el-GR" sz="2800" i="1" dirty="0" smtClean="0"/>
              <a:t>πραγματικό</a:t>
            </a:r>
            <a:r>
              <a:rPr lang="el-GR" sz="2800" dirty="0" smtClean="0"/>
              <a:t>) βάρος του σώματος (Β=7Ν)</a:t>
            </a:r>
          </a:p>
          <a:p>
            <a:pPr fontAlgn="auto">
              <a:spcAft>
                <a:spcPts val="0"/>
              </a:spcAft>
              <a:defRPr/>
            </a:pPr>
            <a:r>
              <a:rPr lang="el-GR" sz="2800" dirty="0" smtClean="0"/>
              <a:t>Βυθίζουμε το σώμα μέσα στο υγρό και σημειώνουμε ξανά τη νέα ένδειξη του δυναμόμετρου </a:t>
            </a:r>
            <a:r>
              <a:rPr lang="en-US" sz="2800" dirty="0" smtClean="0"/>
              <a:t>F</a:t>
            </a:r>
            <a:r>
              <a:rPr lang="el-GR" sz="2800" dirty="0" smtClean="0"/>
              <a:t>΄(π.χ. 4Ν). Η ένδειξη αυτή αντιστοιχεί στο (</a:t>
            </a:r>
            <a:r>
              <a:rPr lang="el-GR" sz="2800" i="1" dirty="0" smtClean="0"/>
              <a:t>φαινομενικό</a:t>
            </a:r>
            <a:r>
              <a:rPr lang="el-GR" sz="2800" dirty="0" smtClean="0"/>
              <a:t>) βάρος του σώματος (Β</a:t>
            </a:r>
            <a:r>
              <a:rPr lang="el-GR" sz="2800" baseline="-25000" dirty="0" smtClean="0"/>
              <a:t>φ</a:t>
            </a:r>
            <a:r>
              <a:rPr lang="el-GR" sz="2800" dirty="0" smtClean="0"/>
              <a:t>=4Ν)</a:t>
            </a:r>
          </a:p>
          <a:p>
            <a:pPr fontAlgn="auto">
              <a:spcAft>
                <a:spcPts val="0"/>
              </a:spcAft>
              <a:defRPr/>
            </a:pPr>
            <a:r>
              <a:rPr lang="el-GR" sz="2800" dirty="0" smtClean="0"/>
              <a:t>Η διαφορά των δύο ενδείξεων αντιστοιχεί στην άνωση που δέχεται το σώμα από το υγρό. </a:t>
            </a:r>
          </a:p>
          <a:p>
            <a:pPr algn="ctr" fontAlgn="auto">
              <a:spcAft>
                <a:spcPts val="0"/>
              </a:spcAft>
              <a:defRPr/>
            </a:pPr>
            <a:r>
              <a:rPr lang="el-GR" dirty="0" smtClean="0">
                <a:solidFill>
                  <a:srgbClr val="FF0000"/>
                </a:solidFill>
                <a:latin typeface="Times New Roman" pitchFamily="18" charset="0"/>
                <a:cs typeface="Times New Roman" pitchFamily="18" charset="0"/>
              </a:rPr>
              <a:t>Α=</a:t>
            </a:r>
            <a:r>
              <a:rPr lang="en-US" dirty="0" smtClean="0">
                <a:solidFill>
                  <a:srgbClr val="FF0000"/>
                </a:solidFill>
                <a:latin typeface="Times New Roman" pitchFamily="18" charset="0"/>
                <a:cs typeface="Times New Roman" pitchFamily="18" charset="0"/>
              </a:rPr>
              <a:t>F-F</a:t>
            </a:r>
            <a:r>
              <a:rPr lang="el-GR" dirty="0" smtClean="0">
                <a:solidFill>
                  <a:srgbClr val="FF0000"/>
                </a:solidFill>
                <a:latin typeface="Times New Roman" pitchFamily="18" charset="0"/>
                <a:cs typeface="Times New Roman" pitchFamily="18" charset="0"/>
              </a:rPr>
              <a:t>΄= 3Ν   </a:t>
            </a:r>
            <a:r>
              <a:rPr lang="el-GR" dirty="0" smtClean="0">
                <a:solidFill>
                  <a:schemeClr val="tx1"/>
                </a:solidFill>
                <a:latin typeface="Times New Roman" pitchFamily="18" charset="0"/>
                <a:cs typeface="Times New Roman" pitchFamily="18" charset="0"/>
              </a:rPr>
              <a:t>(</a:t>
            </a:r>
            <a:r>
              <a:rPr lang="el-GR" sz="2800" dirty="0" smtClean="0"/>
              <a:t>ή </a:t>
            </a:r>
            <a:r>
              <a:rPr lang="el-GR" dirty="0" smtClean="0">
                <a:solidFill>
                  <a:srgbClr val="0000FF"/>
                </a:solidFill>
                <a:latin typeface="Times New Roman" pitchFamily="18" charset="0"/>
                <a:cs typeface="Times New Roman" pitchFamily="18" charset="0"/>
              </a:rPr>
              <a:t>Α=Β-</a:t>
            </a:r>
            <a:r>
              <a:rPr lang="el-GR" dirty="0" err="1" smtClean="0">
                <a:solidFill>
                  <a:srgbClr val="0000FF"/>
                </a:solidFill>
                <a:latin typeface="Times New Roman" pitchFamily="18" charset="0"/>
                <a:cs typeface="Times New Roman" pitchFamily="18" charset="0"/>
              </a:rPr>
              <a:t>Β</a:t>
            </a:r>
            <a:r>
              <a:rPr lang="el-GR" baseline="-25000" dirty="0" err="1" smtClean="0">
                <a:solidFill>
                  <a:srgbClr val="0000FF"/>
                </a:solidFill>
                <a:latin typeface="Times New Roman" pitchFamily="18" charset="0"/>
                <a:cs typeface="Times New Roman" pitchFamily="18" charset="0"/>
              </a:rPr>
              <a:t>φ</a:t>
            </a:r>
            <a:r>
              <a:rPr lang="el-GR" dirty="0" smtClean="0">
                <a:solidFill>
                  <a:schemeClr val="tx1"/>
                </a:solidFill>
                <a:latin typeface="Times New Roman" pitchFamily="18" charset="0"/>
                <a:cs typeface="Times New Roman" pitchFamily="18" charset="0"/>
              </a:rPr>
              <a:t>)</a:t>
            </a:r>
            <a:endParaRPr lang="el-GR" baseline="-25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5"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8"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71500" y="428625"/>
            <a:ext cx="7772400" cy="1571625"/>
          </a:xfrm>
        </p:spPr>
        <p:txBody>
          <a:bodyPr rtlCol="0">
            <a:normAutofit fontScale="90000"/>
          </a:bodyPr>
          <a:lstStyle/>
          <a:p>
            <a:pPr fontAlgn="auto">
              <a:spcAft>
                <a:spcPts val="0"/>
              </a:spcAft>
              <a:defRPr/>
            </a:pPr>
            <a:r>
              <a:rPr lang="el-GR" sz="2400" dirty="0" smtClean="0">
                <a:solidFill>
                  <a:srgbClr val="FF0000"/>
                </a:solidFill>
                <a:latin typeface="Times New Roman" pitchFamily="18" charset="0"/>
                <a:cs typeface="Times New Roman" pitchFamily="18" charset="0"/>
              </a:rPr>
              <a:t>ΕΠΕΞΗΓΗΣΗ</a:t>
            </a:r>
            <a:r>
              <a:rPr lang="el-GR" sz="2400" dirty="0" smtClean="0">
                <a:latin typeface="Times New Roman" pitchFamily="18" charset="0"/>
                <a:cs typeface="Times New Roman" pitchFamily="18" charset="0"/>
              </a:rPr>
              <a:t>: Με βάση τη συνθήκη ισορροπίας, όπου </a:t>
            </a:r>
            <a:r>
              <a:rPr lang="el-GR" sz="2400" dirty="0" smtClean="0">
                <a:solidFill>
                  <a:srgbClr val="0000FF"/>
                </a:solidFill>
                <a:latin typeface="Times New Roman" pitchFamily="18" charset="0"/>
                <a:cs typeface="Times New Roman" pitchFamily="18" charset="0"/>
              </a:rPr>
              <a:t>Σ</a:t>
            </a:r>
            <a:r>
              <a:rPr lang="en-US" sz="2400" dirty="0" smtClean="0">
                <a:solidFill>
                  <a:srgbClr val="0000FF"/>
                </a:solidFill>
                <a:latin typeface="Times New Roman" pitchFamily="18" charset="0"/>
                <a:cs typeface="Times New Roman" pitchFamily="18" charset="0"/>
              </a:rPr>
              <a:t>F=0</a:t>
            </a:r>
            <a:r>
              <a:rPr lang="el-GR" sz="2400" dirty="0" smtClean="0">
                <a:latin typeface="Times New Roman" pitchFamily="18" charset="0"/>
                <a:cs typeface="Times New Roman" pitchFamily="18" charset="0"/>
              </a:rPr>
              <a:t/>
            </a:r>
            <a:br>
              <a:rPr lang="el-GR" sz="2400" dirty="0" smtClean="0">
                <a:latin typeface="Times New Roman" pitchFamily="18" charset="0"/>
                <a:cs typeface="Times New Roman" pitchFamily="18" charset="0"/>
              </a:rPr>
            </a:br>
            <a:r>
              <a:rPr lang="el-GR" sz="2400" dirty="0" smtClean="0">
                <a:latin typeface="Times New Roman" pitchFamily="18" charset="0"/>
                <a:cs typeface="Times New Roman" pitchFamily="18" charset="0"/>
              </a:rPr>
              <a:t>Έξω από το υγρό: ένδειξη δυναμόμετρου </a:t>
            </a:r>
            <a:r>
              <a:rPr lang="en-US" sz="2700" dirty="0" smtClean="0">
                <a:latin typeface="Times New Roman" pitchFamily="18" charset="0"/>
                <a:cs typeface="Times New Roman" pitchFamily="18" charset="0"/>
              </a:rPr>
              <a:t>F = B</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l-GR" sz="2400" dirty="0" smtClean="0">
                <a:latin typeface="Times New Roman" pitchFamily="18" charset="0"/>
                <a:cs typeface="Times New Roman" pitchFamily="18" charset="0"/>
              </a:rPr>
              <a:t>Μέσα στο το υγρό: ένδειξη δυναμόμετρου </a:t>
            </a:r>
            <a:r>
              <a:rPr lang="en-US" sz="2700" dirty="0" smtClean="0">
                <a:latin typeface="Times New Roman" pitchFamily="18" charset="0"/>
                <a:cs typeface="Times New Roman" pitchFamily="18" charset="0"/>
              </a:rPr>
              <a:t>F</a:t>
            </a:r>
            <a:r>
              <a:rPr lang="el-GR" sz="2700" dirty="0" smtClean="0">
                <a:latin typeface="Times New Roman" pitchFamily="18" charset="0"/>
                <a:cs typeface="Times New Roman" pitchFamily="18" charset="0"/>
              </a:rPr>
              <a:t>΄</a:t>
            </a:r>
            <a:r>
              <a:rPr lang="en-US" sz="2700" dirty="0" smtClean="0">
                <a:latin typeface="Times New Roman" pitchFamily="18" charset="0"/>
                <a:cs typeface="Times New Roman" pitchFamily="18" charset="0"/>
              </a:rPr>
              <a:t> </a:t>
            </a:r>
            <a:r>
              <a:rPr lang="el-GR" sz="2700" dirty="0" smtClean="0">
                <a:latin typeface="Times New Roman" pitchFamily="18" charset="0"/>
                <a:cs typeface="Times New Roman" pitchFamily="18" charset="0"/>
              </a:rPr>
              <a:t>+  Α </a:t>
            </a:r>
            <a:r>
              <a:rPr lang="en-US" sz="2700" dirty="0" smtClean="0">
                <a:latin typeface="Times New Roman" pitchFamily="18" charset="0"/>
                <a:cs typeface="Times New Roman" pitchFamily="18" charset="0"/>
              </a:rPr>
              <a:t>= B</a:t>
            </a:r>
            <a:r>
              <a:rPr lang="el-GR" sz="2000" dirty="0" smtClean="0">
                <a:latin typeface="Times New Roman" pitchFamily="18" charset="0"/>
                <a:cs typeface="Times New Roman" pitchFamily="18" charset="0"/>
              </a:rPr>
              <a:t/>
            </a:r>
            <a:br>
              <a:rPr lang="el-GR" sz="2000" dirty="0" smtClean="0">
                <a:latin typeface="Times New Roman" pitchFamily="18" charset="0"/>
                <a:cs typeface="Times New Roman" pitchFamily="18" charset="0"/>
              </a:rPr>
            </a:br>
            <a:r>
              <a:rPr lang="el-GR" sz="2400" dirty="0" smtClean="0">
                <a:latin typeface="Times New Roman" pitchFamily="18" charset="0"/>
                <a:cs typeface="Times New Roman" pitchFamily="18" charset="0"/>
              </a:rPr>
              <a:t>Άρα :</a:t>
            </a:r>
            <a:r>
              <a:rPr lang="el-GR" sz="2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F =</a:t>
            </a:r>
            <a:r>
              <a:rPr lang="el-G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F</a:t>
            </a:r>
            <a:r>
              <a:rPr lang="el-GR"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  Α   </a:t>
            </a:r>
            <a:r>
              <a:rPr lang="el-GR" sz="2000" dirty="0" smtClean="0">
                <a:latin typeface="Times New Roman" pitchFamily="18" charset="0"/>
                <a:cs typeface="Times New Roman" pitchFamily="18" charset="0"/>
                <a:sym typeface="Symbol"/>
              </a:rPr>
              <a:t>  </a:t>
            </a:r>
            <a:r>
              <a:rPr lang="el-GR" sz="2800" b="1" dirty="0" smtClean="0">
                <a:solidFill>
                  <a:srgbClr val="FF0000"/>
                </a:solidFill>
                <a:latin typeface="Times New Roman" pitchFamily="18" charset="0"/>
                <a:cs typeface="Times New Roman" pitchFamily="18" charset="0"/>
              </a:rPr>
              <a:t>Α = </a:t>
            </a:r>
            <a:r>
              <a:rPr lang="en-US" sz="2800" b="1" dirty="0" smtClean="0">
                <a:solidFill>
                  <a:srgbClr val="FF0000"/>
                </a:solidFill>
                <a:latin typeface="Times New Roman" pitchFamily="18" charset="0"/>
                <a:cs typeface="Times New Roman" pitchFamily="18" charset="0"/>
              </a:rPr>
              <a:t>F</a:t>
            </a:r>
            <a:r>
              <a:rPr lang="el-GR" sz="2800" b="1" dirty="0" smtClean="0">
                <a:solidFill>
                  <a:srgbClr val="FF0000"/>
                </a:solidFill>
                <a:latin typeface="Times New Roman" pitchFamily="18" charset="0"/>
                <a:cs typeface="Times New Roman" pitchFamily="18" charset="0"/>
              </a:rPr>
              <a:t> - </a:t>
            </a:r>
            <a:r>
              <a:rPr lang="en-US" sz="2800" b="1" dirty="0" smtClean="0">
                <a:solidFill>
                  <a:srgbClr val="FF0000"/>
                </a:solidFill>
                <a:latin typeface="Times New Roman" pitchFamily="18" charset="0"/>
                <a:cs typeface="Times New Roman" pitchFamily="18" charset="0"/>
              </a:rPr>
              <a:t>F</a:t>
            </a:r>
            <a:r>
              <a:rPr lang="el-GR" sz="2800" b="1" dirty="0" smtClean="0">
                <a:solidFill>
                  <a:srgbClr val="FF0000"/>
                </a:solidFill>
                <a:latin typeface="Times New Roman" pitchFamily="18" charset="0"/>
                <a:cs typeface="Times New Roman" pitchFamily="18" charset="0"/>
              </a:rPr>
              <a:t>΄</a:t>
            </a:r>
            <a:r>
              <a:rPr lang="en-US" sz="2800" b="1" dirty="0" smtClean="0">
                <a:solidFill>
                  <a:srgbClr val="FF0000"/>
                </a:solidFill>
                <a:latin typeface="Times New Roman" pitchFamily="18" charset="0"/>
                <a:cs typeface="Times New Roman" pitchFamily="18" charset="0"/>
              </a:rPr>
              <a:t> </a:t>
            </a:r>
            <a:r>
              <a:rPr lang="el-GR" sz="2000" dirty="0" smtClean="0">
                <a:latin typeface="Times New Roman" pitchFamily="18" charset="0"/>
                <a:cs typeface="Times New Roman" pitchFamily="18" charset="0"/>
              </a:rPr>
              <a:t>(</a:t>
            </a:r>
            <a:r>
              <a:rPr lang="el-GR" sz="2200" dirty="0" smtClean="0">
                <a:solidFill>
                  <a:srgbClr val="0000FF"/>
                </a:solidFill>
                <a:latin typeface="Times New Roman" pitchFamily="18" charset="0"/>
                <a:cs typeface="Times New Roman" pitchFamily="18" charset="0"/>
              </a:rPr>
              <a:t>διαφορά των δύο ενδείξεων</a:t>
            </a:r>
            <a:r>
              <a:rPr lang="el-GR" sz="2000" dirty="0" smtClean="0">
                <a:latin typeface="Times New Roman" pitchFamily="18" charset="0"/>
                <a:cs typeface="Times New Roman" pitchFamily="18" charset="0"/>
              </a:rPr>
              <a:t>)</a:t>
            </a:r>
            <a:endParaRPr lang="el-GR" sz="2000" dirty="0">
              <a:latin typeface="Times New Roman" pitchFamily="18" charset="0"/>
              <a:cs typeface="Times New Roman" pitchFamily="18" charset="0"/>
            </a:endParaRPr>
          </a:p>
        </p:txBody>
      </p:sp>
      <p:sp>
        <p:nvSpPr>
          <p:cNvPr id="3" name="2 - Υπότιτλος"/>
          <p:cNvSpPr>
            <a:spLocks noGrp="1"/>
          </p:cNvSpPr>
          <p:nvPr>
            <p:ph type="subTitle" idx="1"/>
          </p:nvPr>
        </p:nvSpPr>
        <p:spPr>
          <a:xfrm>
            <a:off x="1000125" y="2286000"/>
            <a:ext cx="7286625" cy="3857625"/>
          </a:xfrm>
        </p:spPr>
        <p:txBody>
          <a:bodyPr rtlCol="0">
            <a:normAutofit/>
          </a:bodyPr>
          <a:lstStyle/>
          <a:p>
            <a:pPr fontAlgn="auto">
              <a:spcAft>
                <a:spcPts val="0"/>
              </a:spcAft>
              <a:defRPr/>
            </a:pPr>
            <a:r>
              <a:rPr lang="el-GR" dirty="0" smtClean="0"/>
              <a:t> </a:t>
            </a:r>
            <a:endParaRPr lang="el-GR" dirty="0"/>
          </a:p>
        </p:txBody>
      </p:sp>
      <p:pic>
        <p:nvPicPr>
          <p:cNvPr id="4" name="Picture 2" descr="C:\Documents and Settings\user\Τα έγγραφά μου\Οι εικόνες μου\imagesCA1E39B8.jpg"/>
          <p:cNvPicPr>
            <a:picLocks noChangeAspect="1" noChangeArrowheads="1"/>
          </p:cNvPicPr>
          <p:nvPr/>
        </p:nvPicPr>
        <p:blipFill>
          <a:blip r:embed="rId3"/>
          <a:srcRect/>
          <a:stretch>
            <a:fillRect/>
          </a:stretch>
        </p:blipFill>
        <p:spPr bwMode="auto">
          <a:xfrm>
            <a:off x="2143125" y="2428875"/>
            <a:ext cx="4929188" cy="3357563"/>
          </a:xfrm>
          <a:prstGeom prst="rect">
            <a:avLst/>
          </a:prstGeom>
          <a:blipFill>
            <a:blip r:embed="rId4" cstate="print"/>
            <a:tile tx="0" ty="0" sx="100000" sy="100000" flip="none" algn="tl"/>
          </a:blipFill>
          <a:effectLst>
            <a:outerShdw blurRad="50800" dist="50800" dir="5400000" algn="ctr" rotWithShape="0">
              <a:schemeClr val="accent4">
                <a:lumMod val="20000"/>
                <a:lumOff val="80000"/>
              </a:schemeClr>
            </a:outerShdw>
          </a:effectLst>
        </p:spPr>
      </p:pic>
      <p:cxnSp>
        <p:nvCxnSpPr>
          <p:cNvPr id="6" name="5 - Ευθύγραμμο βέλος σύνδεσης"/>
          <p:cNvCxnSpPr/>
          <p:nvPr/>
        </p:nvCxnSpPr>
        <p:spPr>
          <a:xfrm rot="5400000">
            <a:off x="2894012" y="4465638"/>
            <a:ext cx="498475"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7 - Ευθύγραμμο βέλος σύνδεσης"/>
          <p:cNvCxnSpPr/>
          <p:nvPr/>
        </p:nvCxnSpPr>
        <p:spPr>
          <a:xfrm rot="5400000" flipH="1" flipV="1">
            <a:off x="2927350" y="3786188"/>
            <a:ext cx="430213" cy="1587"/>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3319" name="12 - TextBox"/>
          <p:cNvSpPr txBox="1">
            <a:spLocks noChangeArrowheads="1"/>
          </p:cNvSpPr>
          <p:nvPr/>
        </p:nvSpPr>
        <p:spPr bwMode="auto">
          <a:xfrm>
            <a:off x="2928938" y="4714875"/>
            <a:ext cx="428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l-GR" altLang="el-GR" b="1">
                <a:solidFill>
                  <a:srgbClr val="FF0000"/>
                </a:solidFill>
              </a:rPr>
              <a:t>Β</a:t>
            </a:r>
          </a:p>
        </p:txBody>
      </p:sp>
      <p:sp>
        <p:nvSpPr>
          <p:cNvPr id="13320" name="13 - TextBox"/>
          <p:cNvSpPr txBox="1">
            <a:spLocks noChangeArrowheads="1"/>
          </p:cNvSpPr>
          <p:nvPr/>
        </p:nvSpPr>
        <p:spPr bwMode="auto">
          <a:xfrm>
            <a:off x="3143250" y="3500438"/>
            <a:ext cx="3270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l-GR" b="1">
                <a:solidFill>
                  <a:srgbClr val="0000FF"/>
                </a:solidFill>
              </a:rPr>
              <a:t>F</a:t>
            </a:r>
            <a:endParaRPr lang="el-GR" altLang="el-GR" b="1">
              <a:solidFill>
                <a:srgbClr val="0000FF"/>
              </a:solidFill>
            </a:endParaRPr>
          </a:p>
        </p:txBody>
      </p:sp>
      <p:cxnSp>
        <p:nvCxnSpPr>
          <p:cNvPr id="15" name="14 - Ευθύγραμμο βέλος σύνδεσης"/>
          <p:cNvCxnSpPr/>
          <p:nvPr/>
        </p:nvCxnSpPr>
        <p:spPr>
          <a:xfrm rot="5400000">
            <a:off x="5251450" y="5249863"/>
            <a:ext cx="500063" cy="158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322" name="15 - TextBox"/>
          <p:cNvSpPr txBox="1">
            <a:spLocks noChangeArrowheads="1"/>
          </p:cNvSpPr>
          <p:nvPr/>
        </p:nvSpPr>
        <p:spPr bwMode="auto">
          <a:xfrm>
            <a:off x="5286375" y="5500688"/>
            <a:ext cx="428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l-GR" altLang="el-GR" b="1">
                <a:solidFill>
                  <a:srgbClr val="FF0000"/>
                </a:solidFill>
              </a:rPr>
              <a:t>Β</a:t>
            </a:r>
          </a:p>
        </p:txBody>
      </p:sp>
      <p:sp>
        <p:nvSpPr>
          <p:cNvPr id="13323" name="16 - TextBox"/>
          <p:cNvSpPr txBox="1">
            <a:spLocks noChangeArrowheads="1"/>
          </p:cNvSpPr>
          <p:nvPr/>
        </p:nvSpPr>
        <p:spPr bwMode="auto">
          <a:xfrm>
            <a:off x="5572125" y="4357688"/>
            <a:ext cx="428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l-GR" b="1">
                <a:solidFill>
                  <a:srgbClr val="0000FF"/>
                </a:solidFill>
              </a:rPr>
              <a:t>F</a:t>
            </a:r>
            <a:r>
              <a:rPr lang="el-GR" altLang="el-GR" b="1">
                <a:solidFill>
                  <a:srgbClr val="0000FF"/>
                </a:solidFill>
              </a:rPr>
              <a:t>΄</a:t>
            </a:r>
          </a:p>
        </p:txBody>
      </p:sp>
      <p:cxnSp>
        <p:nvCxnSpPr>
          <p:cNvPr id="18" name="17 - Ευθύγραμμο βέλος σύνδεσης"/>
          <p:cNvCxnSpPr/>
          <p:nvPr/>
        </p:nvCxnSpPr>
        <p:spPr>
          <a:xfrm rot="5400000" flipH="1" flipV="1">
            <a:off x="5358607" y="4715669"/>
            <a:ext cx="285750" cy="1587"/>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21" name="20 - Ευθύγραμμο βέλος σύνδεσης"/>
          <p:cNvCxnSpPr/>
          <p:nvPr/>
        </p:nvCxnSpPr>
        <p:spPr>
          <a:xfrm rot="5400000" flipH="1" flipV="1">
            <a:off x="5322887" y="4751388"/>
            <a:ext cx="214313" cy="1588"/>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3326" name="21 - TextBox"/>
          <p:cNvSpPr txBox="1">
            <a:spLocks noChangeArrowheads="1"/>
          </p:cNvSpPr>
          <p:nvPr/>
        </p:nvSpPr>
        <p:spPr bwMode="auto">
          <a:xfrm>
            <a:off x="5000625" y="4429125"/>
            <a:ext cx="428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l-GR" altLang="el-GR" b="1">
                <a:solidFill>
                  <a:srgbClr val="FF0000"/>
                </a:solidFill>
              </a:rPr>
              <a:t>Α</a:t>
            </a:r>
          </a:p>
        </p:txBody>
      </p:sp>
      <p:sp>
        <p:nvSpPr>
          <p:cNvPr id="13327" name="22 - TextBox"/>
          <p:cNvSpPr txBox="1">
            <a:spLocks noChangeArrowheads="1"/>
          </p:cNvSpPr>
          <p:nvPr/>
        </p:nvSpPr>
        <p:spPr bwMode="auto">
          <a:xfrm>
            <a:off x="6429375" y="3643313"/>
            <a:ext cx="1714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l-GR" altLang="el-GR" b="1">
                <a:solidFill>
                  <a:srgbClr val="FF0000"/>
                </a:solidFill>
                <a:latin typeface="Times New Roman" panose="02020603050405020304" pitchFamily="18" charset="0"/>
                <a:cs typeface="Times New Roman" panose="02020603050405020304" pitchFamily="18" charset="0"/>
              </a:rPr>
              <a:t>Α = </a:t>
            </a:r>
            <a:r>
              <a:rPr lang="en-US" altLang="el-GR" b="1">
                <a:solidFill>
                  <a:srgbClr val="FF0000"/>
                </a:solidFill>
                <a:latin typeface="Times New Roman" panose="02020603050405020304" pitchFamily="18" charset="0"/>
                <a:cs typeface="Times New Roman" panose="02020603050405020304" pitchFamily="18" charset="0"/>
              </a:rPr>
              <a:t>F</a:t>
            </a:r>
            <a:r>
              <a:rPr lang="el-GR" altLang="el-GR" b="1">
                <a:solidFill>
                  <a:srgbClr val="FF0000"/>
                </a:solidFill>
                <a:latin typeface="Times New Roman" panose="02020603050405020304" pitchFamily="18" charset="0"/>
                <a:cs typeface="Times New Roman" panose="02020603050405020304" pitchFamily="18" charset="0"/>
              </a:rPr>
              <a:t> - </a:t>
            </a:r>
            <a:r>
              <a:rPr lang="en-US" altLang="el-GR" b="1">
                <a:solidFill>
                  <a:srgbClr val="FF0000"/>
                </a:solidFill>
                <a:latin typeface="Times New Roman" panose="02020603050405020304" pitchFamily="18" charset="0"/>
                <a:cs typeface="Times New Roman" panose="02020603050405020304" pitchFamily="18" charset="0"/>
              </a:rPr>
              <a:t>F</a:t>
            </a:r>
            <a:r>
              <a:rPr lang="el-GR" altLang="el-GR" b="1">
                <a:solidFill>
                  <a:srgbClr val="FF0000"/>
                </a:solidFill>
                <a:latin typeface="Times New Roman" panose="02020603050405020304" pitchFamily="18" charset="0"/>
                <a:cs typeface="Times New Roman" panose="02020603050405020304" pitchFamily="18" charset="0"/>
              </a:rPr>
              <a:t>΄</a:t>
            </a:r>
          </a:p>
          <a:p>
            <a:pPr eaLnBrk="1" hangingPunct="1"/>
            <a:r>
              <a:rPr lang="el-GR" altLang="el-GR" b="1">
                <a:solidFill>
                  <a:srgbClr val="FF0000"/>
                </a:solidFill>
                <a:latin typeface="Times New Roman" panose="02020603050405020304" pitchFamily="18" charset="0"/>
                <a:cs typeface="Times New Roman" panose="02020603050405020304" pitchFamily="18" charset="0"/>
              </a:rPr>
              <a:t>    =7Ν - 4Ν=3Ν</a:t>
            </a:r>
            <a:r>
              <a:rPr lang="en-US" altLang="el-GR" b="1">
                <a:solidFill>
                  <a:srgbClr val="FF0000"/>
                </a:solidFill>
                <a:latin typeface="Times New Roman" panose="02020603050405020304" pitchFamily="18" charset="0"/>
                <a:cs typeface="Times New Roman" panose="02020603050405020304" pitchFamily="18" charset="0"/>
              </a:rPr>
              <a:t> </a:t>
            </a:r>
            <a:endParaRPr lang="el-GR" alt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rtlCol="0">
            <a:normAutofit/>
          </a:bodyPr>
          <a:lstStyle/>
          <a:p>
            <a:pPr fontAlgn="auto">
              <a:spcAft>
                <a:spcPts val="0"/>
              </a:spcAft>
              <a:defRPr/>
            </a:pPr>
            <a:r>
              <a:rPr lang="el-GR" dirty="0" smtClean="0"/>
              <a:t>Από τι εξαρτάται η άνωση;</a:t>
            </a:r>
            <a:endParaRPr lang="el-GR" dirty="0"/>
          </a:p>
        </p:txBody>
      </p:sp>
      <p:sp>
        <p:nvSpPr>
          <p:cNvPr id="3" name="2 - Θέση περιεχομένου"/>
          <p:cNvSpPr>
            <a:spLocks noGrp="1"/>
          </p:cNvSpPr>
          <p:nvPr>
            <p:ph idx="1"/>
          </p:nvPr>
        </p:nvSpPr>
        <p:spPr>
          <a:xfrm>
            <a:off x="457200" y="1600200"/>
            <a:ext cx="8229600" cy="3400425"/>
          </a:xfrm>
        </p:spPr>
        <p:style>
          <a:lnRef idx="1">
            <a:schemeClr val="accent5"/>
          </a:lnRef>
          <a:fillRef idx="2">
            <a:schemeClr val="accent5"/>
          </a:fillRef>
          <a:effectRef idx="1">
            <a:schemeClr val="accent5"/>
          </a:effectRef>
          <a:fontRef idx="minor">
            <a:schemeClr val="dk1"/>
          </a:fontRef>
        </p:style>
        <p:txBody>
          <a:bodyPr rtlCol="0">
            <a:normAutofit/>
          </a:bodyPr>
          <a:lstStyle/>
          <a:p>
            <a:pPr fontAlgn="auto">
              <a:spcAft>
                <a:spcPts val="0"/>
              </a:spcAft>
              <a:defRPr/>
            </a:pPr>
            <a:r>
              <a:rPr lang="el-GR" dirty="0" smtClean="0"/>
              <a:t>Η άνωση εξαρτάται από :</a:t>
            </a:r>
          </a:p>
          <a:p>
            <a:pPr fontAlgn="auto">
              <a:spcAft>
                <a:spcPts val="0"/>
              </a:spcAft>
              <a:defRPr/>
            </a:pPr>
            <a:r>
              <a:rPr lang="el-GR" dirty="0" smtClean="0"/>
              <a:t>την πυκνότητα </a:t>
            </a:r>
            <a:r>
              <a:rPr lang="el-GR" b="1" dirty="0" smtClean="0">
                <a:solidFill>
                  <a:srgbClr val="FF0000"/>
                </a:solidFill>
              </a:rPr>
              <a:t>ρ</a:t>
            </a:r>
            <a:r>
              <a:rPr lang="el-GR" dirty="0" smtClean="0"/>
              <a:t> του υγρού</a:t>
            </a:r>
          </a:p>
          <a:p>
            <a:pPr fontAlgn="auto">
              <a:spcAft>
                <a:spcPts val="0"/>
              </a:spcAft>
              <a:defRPr/>
            </a:pPr>
            <a:r>
              <a:rPr lang="el-GR" dirty="0" smtClean="0"/>
              <a:t>την επιτάχυνση της βαρύτητας </a:t>
            </a:r>
            <a:r>
              <a:rPr lang="en-US" b="1" dirty="0" smtClean="0">
                <a:solidFill>
                  <a:srgbClr val="FF0000"/>
                </a:solidFill>
              </a:rPr>
              <a:t>g</a:t>
            </a:r>
          </a:p>
          <a:p>
            <a:pPr fontAlgn="auto">
              <a:spcAft>
                <a:spcPts val="0"/>
              </a:spcAft>
              <a:defRPr/>
            </a:pPr>
            <a:r>
              <a:rPr lang="el-GR" dirty="0" smtClean="0"/>
              <a:t>τον όγκο του βυθισμένου σώματος </a:t>
            </a:r>
            <a:r>
              <a:rPr lang="en-US" b="1" dirty="0" smtClean="0">
                <a:solidFill>
                  <a:srgbClr val="FF0000"/>
                </a:solidFill>
              </a:rPr>
              <a:t>V</a:t>
            </a:r>
            <a:r>
              <a:rPr lang="el-GR" baseline="-25000" dirty="0" err="1" smtClean="0">
                <a:solidFill>
                  <a:srgbClr val="FF0000"/>
                </a:solidFill>
              </a:rPr>
              <a:t>βυθ.σωμ</a:t>
            </a:r>
            <a:r>
              <a:rPr lang="el-GR" baseline="-25000" dirty="0" smtClean="0"/>
              <a:t>.</a:t>
            </a:r>
            <a:r>
              <a:rPr lang="el-GR" dirty="0" smtClean="0"/>
              <a:t> </a:t>
            </a:r>
          </a:p>
          <a:p>
            <a:pPr fontAlgn="auto">
              <a:spcAft>
                <a:spcPts val="0"/>
              </a:spcAft>
              <a:defRPr/>
            </a:pPr>
            <a:r>
              <a:rPr lang="el-GR" dirty="0" smtClean="0"/>
              <a:t>                        </a:t>
            </a:r>
            <a:r>
              <a:rPr lang="el-GR" sz="4400" b="1" dirty="0" smtClean="0">
                <a:solidFill>
                  <a:srgbClr val="0000FF"/>
                </a:solidFill>
              </a:rPr>
              <a:t>Α = ρ</a:t>
            </a:r>
            <a:r>
              <a:rPr lang="el-GR" sz="4400" b="1" dirty="0" smtClean="0">
                <a:solidFill>
                  <a:srgbClr val="0000FF"/>
                </a:solidFill>
                <a:latin typeface="Times New Roman"/>
                <a:cs typeface="Times New Roman"/>
              </a:rPr>
              <a:t>·</a:t>
            </a:r>
            <a:r>
              <a:rPr lang="en-US" sz="4400" b="1" dirty="0" smtClean="0">
                <a:solidFill>
                  <a:srgbClr val="0000FF"/>
                </a:solidFill>
                <a:latin typeface="Times New Roman"/>
                <a:cs typeface="Times New Roman"/>
              </a:rPr>
              <a:t>g</a:t>
            </a:r>
            <a:r>
              <a:rPr lang="el-GR" sz="4400" b="1" dirty="0" smtClean="0">
                <a:solidFill>
                  <a:srgbClr val="0000FF"/>
                </a:solidFill>
                <a:latin typeface="Times New Roman"/>
                <a:cs typeface="Times New Roman"/>
              </a:rPr>
              <a:t>·</a:t>
            </a:r>
            <a:r>
              <a:rPr lang="en-US" sz="4400" b="1" dirty="0" smtClean="0">
                <a:solidFill>
                  <a:srgbClr val="0000FF"/>
                </a:solidFill>
                <a:latin typeface="Times New Roman"/>
                <a:cs typeface="Times New Roman"/>
              </a:rPr>
              <a:t>V</a:t>
            </a:r>
            <a:r>
              <a:rPr lang="el-GR" sz="4400" b="1" baseline="-25000" dirty="0" err="1" smtClean="0">
                <a:solidFill>
                  <a:srgbClr val="0000FF"/>
                </a:solidFill>
                <a:latin typeface="Times New Roman"/>
                <a:cs typeface="Times New Roman"/>
              </a:rPr>
              <a:t>βυθ.σωμ</a:t>
            </a:r>
            <a:r>
              <a:rPr lang="el-GR" baseline="-25000" dirty="0" smtClean="0">
                <a:latin typeface="Times New Roman"/>
                <a:cs typeface="Times New Roman"/>
              </a:rPr>
              <a:t>.</a:t>
            </a:r>
            <a:endParaRPr lang="el-GR" baseline="-25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ssolve">
                                      <p:cBhvr>
                                        <p:cTn id="19" dur="500"/>
                                        <p:tgtEl>
                                          <p:spTgt spid="3">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dissolve">
                                      <p:cBhvr>
                                        <p:cTn id="24" dur="500"/>
                                        <p:tgtEl>
                                          <p:spTgt spid="3">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dissolve">
                                      <p:cBhvr>
                                        <p:cTn id="29" dur="500"/>
                                        <p:tgtEl>
                                          <p:spTgt spid="3">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checkerboard(across)">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2368550"/>
          </a:xfrm>
        </p:spPr>
        <p:style>
          <a:lnRef idx="1">
            <a:schemeClr val="accent3"/>
          </a:lnRef>
          <a:fillRef idx="2">
            <a:schemeClr val="accent3"/>
          </a:fillRef>
          <a:effectRef idx="1">
            <a:schemeClr val="accent3"/>
          </a:effectRef>
          <a:fontRef idx="minor">
            <a:schemeClr val="dk1"/>
          </a:fontRef>
        </p:style>
        <p:txBody>
          <a:bodyPr rtlCol="0">
            <a:noAutofit/>
          </a:bodyPr>
          <a:lstStyle/>
          <a:p>
            <a:pPr fontAlgn="auto">
              <a:spcAft>
                <a:spcPts val="0"/>
              </a:spcAft>
              <a:defRPr/>
            </a:pPr>
            <a:r>
              <a:rPr lang="el-GR" sz="3400" dirty="0" smtClean="0">
                <a:solidFill>
                  <a:srgbClr val="C00000"/>
                </a:solidFill>
              </a:rPr>
              <a:t>Ένας άνθρωπος δέχεται </a:t>
            </a:r>
            <a:r>
              <a:rPr lang="el-GR" sz="3400" dirty="0" smtClean="0">
                <a:solidFill>
                  <a:srgbClr val="0000FF"/>
                </a:solidFill>
              </a:rPr>
              <a:t>μεγαλύτερη άνωση </a:t>
            </a:r>
            <a:r>
              <a:rPr lang="el-GR" sz="3400" dirty="0" smtClean="0">
                <a:solidFill>
                  <a:srgbClr val="C00000"/>
                </a:solidFill>
              </a:rPr>
              <a:t>στη θάλασσα </a:t>
            </a:r>
            <a:r>
              <a:rPr lang="el-GR" sz="3400" dirty="0" err="1" smtClean="0">
                <a:solidFill>
                  <a:srgbClr val="C00000"/>
                </a:solidFill>
              </a:rPr>
              <a:t>απ΄ότι</a:t>
            </a:r>
            <a:r>
              <a:rPr lang="el-GR" sz="3400" dirty="0" smtClean="0">
                <a:solidFill>
                  <a:srgbClr val="C00000"/>
                </a:solidFill>
              </a:rPr>
              <a:t> σε μία πισίνα, διότι το θαλασσινό νερό έχει </a:t>
            </a:r>
            <a:r>
              <a:rPr lang="el-GR" sz="3400" dirty="0" smtClean="0">
                <a:solidFill>
                  <a:srgbClr val="0000FF"/>
                </a:solidFill>
              </a:rPr>
              <a:t>μεγαλύτερη πυκνότητα </a:t>
            </a:r>
            <a:r>
              <a:rPr lang="el-GR" sz="3400" dirty="0" smtClean="0">
                <a:solidFill>
                  <a:srgbClr val="C00000"/>
                </a:solidFill>
              </a:rPr>
              <a:t>από το νερό της πισίνας</a:t>
            </a:r>
            <a:endParaRPr lang="el-GR" sz="3400" dirty="0">
              <a:solidFill>
                <a:srgbClr val="C00000"/>
              </a:solidFill>
            </a:endParaRPr>
          </a:p>
        </p:txBody>
      </p:sp>
      <p:pic>
        <p:nvPicPr>
          <p:cNvPr id="7" name="Picture 2" descr="C:\Documents and Settings\user\Τα έγγραφά μου\Οι εικόνες μου\israel7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85750" y="2786063"/>
            <a:ext cx="2786063" cy="2786062"/>
          </a:xfrm>
        </p:spPr>
      </p:pic>
      <p:pic>
        <p:nvPicPr>
          <p:cNvPr id="1029" name="Picture 5" descr="C:\Documents and Settings\user\Τα έγγραφά μου\Οι εικόνες μου\imagesCAGYBI77.jpg"/>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a:xfrm>
            <a:off x="3214688" y="2786063"/>
            <a:ext cx="2847975" cy="2786062"/>
          </a:xfrm>
        </p:spPr>
      </p:pic>
      <p:pic>
        <p:nvPicPr>
          <p:cNvPr id="15365" name="Picture 6" descr="C:\Documents and Settings\user\Τα έγγραφά μου\Οι εικόνες μου\imagesCAWQW8UI.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3625" y="2786063"/>
            <a:ext cx="2690813" cy="278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descr="C:\Documents and Settings\user\Τα έγγραφά μου\Οι εικόνες μου\imagesCA34YWBD.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43625" y="2714625"/>
            <a:ext cx="2619375" cy="278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14 - TextBox"/>
          <p:cNvSpPr txBox="1">
            <a:spLocks noChangeArrowheads="1"/>
          </p:cNvSpPr>
          <p:nvPr/>
        </p:nvSpPr>
        <p:spPr bwMode="auto">
          <a:xfrm>
            <a:off x="3286125" y="5857875"/>
            <a:ext cx="26431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l-GR" altLang="el-GR"/>
          </a:p>
        </p:txBody>
      </p:sp>
      <p:sp>
        <p:nvSpPr>
          <p:cNvPr id="16" name="15 - TextBox"/>
          <p:cNvSpPr txBox="1"/>
          <p:nvPr/>
        </p:nvSpPr>
        <p:spPr>
          <a:xfrm>
            <a:off x="357188" y="5786438"/>
            <a:ext cx="2643187" cy="40005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eaLnBrk="1" fontAlgn="auto" hangingPunct="1">
              <a:spcBef>
                <a:spcPts val="0"/>
              </a:spcBef>
              <a:spcAft>
                <a:spcPts val="0"/>
              </a:spcAft>
              <a:defRPr/>
            </a:pPr>
            <a:r>
              <a:rPr lang="el-GR" sz="2000" b="1" dirty="0">
                <a:solidFill>
                  <a:srgbClr val="0000FF"/>
                </a:solidFill>
              </a:rPr>
              <a:t>Στη Νεκρά θάλασσα</a:t>
            </a:r>
          </a:p>
        </p:txBody>
      </p:sp>
      <p:sp>
        <p:nvSpPr>
          <p:cNvPr id="17" name="16 - TextBox"/>
          <p:cNvSpPr txBox="1"/>
          <p:nvPr/>
        </p:nvSpPr>
        <p:spPr>
          <a:xfrm>
            <a:off x="3714750" y="5786438"/>
            <a:ext cx="1500188" cy="400050"/>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p>
            <a:pPr eaLnBrk="1" fontAlgn="auto" hangingPunct="1">
              <a:spcBef>
                <a:spcPts val="0"/>
              </a:spcBef>
              <a:spcAft>
                <a:spcPts val="0"/>
              </a:spcAft>
              <a:defRPr/>
            </a:pPr>
            <a:r>
              <a:rPr lang="el-GR" sz="2000" b="1" dirty="0">
                <a:solidFill>
                  <a:srgbClr val="0000FF"/>
                </a:solidFill>
              </a:rPr>
              <a:t>Στην πισίνα</a:t>
            </a:r>
          </a:p>
        </p:txBody>
      </p:sp>
      <p:sp>
        <p:nvSpPr>
          <p:cNvPr id="18" name="17 - TextBox"/>
          <p:cNvSpPr txBox="1"/>
          <p:nvPr/>
        </p:nvSpPr>
        <p:spPr>
          <a:xfrm>
            <a:off x="6643688" y="5715000"/>
            <a:ext cx="1785937" cy="40005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eaLnBrk="1" fontAlgn="auto" hangingPunct="1">
              <a:spcBef>
                <a:spcPts val="0"/>
              </a:spcBef>
              <a:spcAft>
                <a:spcPts val="0"/>
              </a:spcAft>
              <a:defRPr/>
            </a:pPr>
            <a:r>
              <a:rPr lang="el-GR" sz="2000" b="1" dirty="0">
                <a:solidFill>
                  <a:srgbClr val="0000FF"/>
                </a:solidFill>
              </a:rPr>
              <a:t>Στη θάλασσα</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ox(in)">
                                      <p:cBhvr>
                                        <p:cTn id="12" dur="500"/>
                                        <p:tgtEl>
                                          <p:spTgt spid="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031"/>
                                        </p:tgtEl>
                                        <p:attrNameLst>
                                          <p:attrName>style.visibility</p:attrName>
                                        </p:attrNameLst>
                                      </p:cBhvr>
                                      <p:to>
                                        <p:strVal val="visible"/>
                                      </p:to>
                                    </p:set>
                                    <p:animEffect transition="in" filter="box(in)">
                                      <p:cBhvr>
                                        <p:cTn id="17" dur="500"/>
                                        <p:tgtEl>
                                          <p:spTgt spid="103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ox(in)">
                                      <p:cBhvr>
                                        <p:cTn id="22" dur="500"/>
                                        <p:tgtEl>
                                          <p:spTgt spid="1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animEffect transition="in" filter="diamond(in)">
                                      <p:cBhvr>
                                        <p:cTn id="27" dur="500"/>
                                        <p:tgtEl>
                                          <p:spTgt spid="102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diamond(in)">
                                      <p:cBhvr>
                                        <p:cTn id="32" dur="500"/>
                                        <p:tgtEl>
                                          <p:spTgt spid="1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dissolve">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animBg="1"/>
      <p:bldP spid="17" grpId="0" animBg="1"/>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48000">
              <a:srgbClr val="D4DEFF"/>
            </a:gs>
            <a:gs pos="0">
              <a:srgbClr val="D4DEFF"/>
            </a:gs>
            <a:gs pos="82000">
              <a:srgbClr val="96AB94"/>
            </a:gs>
          </a:gsLst>
          <a:lin ang="5400000" scaled="0"/>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l-GR" b="1" dirty="0" smtClean="0">
                <a:ln/>
                <a:solidFill>
                  <a:schemeClr val="accent3"/>
                </a:solidFill>
              </a:rPr>
              <a:t>ΑΝΩΣΗ ΚΑΙ ΠΥΚΝΟΤΗΤΑ ΥΓΡΟΥ</a:t>
            </a:r>
            <a:endParaRPr lang="el-GR" b="1" dirty="0">
              <a:ln/>
              <a:solidFill>
                <a:schemeClr val="accent3"/>
              </a:solidFill>
            </a:endParaRPr>
          </a:p>
        </p:txBody>
      </p:sp>
      <p:sp>
        <p:nvSpPr>
          <p:cNvPr id="3" name="Θέση περιεχομένου 2"/>
          <p:cNvSpPr>
            <a:spLocks noGrp="1"/>
          </p:cNvSpPr>
          <p:nvPr>
            <p:ph idx="1"/>
          </p:nvPr>
        </p:nvSpPr>
        <p:spPr/>
        <p:txBody>
          <a:bodyPr/>
          <a:lstStyle/>
          <a:p>
            <a:r>
              <a:rPr lang="el-GR" sz="2400" dirty="0" smtClean="0">
                <a:hlinkClick r:id="rId2"/>
              </a:rPr>
              <a:t>    Η ΑΝΩΣΗ ΕΞΑΡΤΑΤΑΙ ΑΠΟ ΤΗΝ ΠΥΚΝΟΤΗΤΑ ΤΟΥ ΥΓΡΟΥ</a:t>
            </a:r>
            <a:endParaRPr lang="el-GR" sz="2400" dirty="0" smtClean="0"/>
          </a:p>
          <a:p>
            <a:endParaRPr lang="el-GR" sz="2400" dirty="0"/>
          </a:p>
          <a:p>
            <a:r>
              <a:rPr lang="el-GR" sz="2400" dirty="0" smtClean="0"/>
              <a:t>Όταν αυξάνεται η πυκνότητα του υγρού τότε αυξάνεται και η άνωση</a:t>
            </a:r>
            <a:endParaRPr lang="el-GR" sz="2400" dirty="0"/>
          </a:p>
        </p:txBody>
      </p:sp>
    </p:spTree>
    <p:extLst>
      <p:ext uri="{BB962C8B-B14F-4D97-AF65-F5344CB8AC3E}">
        <p14:creationId xmlns:p14="http://schemas.microsoft.com/office/powerpoint/2010/main" val="79320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999"/>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999"/>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88" y="285750"/>
            <a:ext cx="8229600" cy="1428750"/>
          </a:xfrm>
        </p:spPr>
        <p:style>
          <a:lnRef idx="1">
            <a:schemeClr val="accent3"/>
          </a:lnRef>
          <a:fillRef idx="2">
            <a:schemeClr val="accent3"/>
          </a:fillRef>
          <a:effectRef idx="1">
            <a:schemeClr val="accent3"/>
          </a:effectRef>
          <a:fontRef idx="minor">
            <a:schemeClr val="dk1"/>
          </a:fontRef>
        </p:style>
        <p:txBody>
          <a:bodyPr rtlCol="0">
            <a:noAutofit/>
          </a:bodyPr>
          <a:lstStyle/>
          <a:p>
            <a:pPr fontAlgn="auto">
              <a:spcAft>
                <a:spcPts val="0"/>
              </a:spcAft>
              <a:defRPr/>
            </a:pPr>
            <a:r>
              <a:rPr lang="el-GR" sz="3400" dirty="0" smtClean="0">
                <a:solidFill>
                  <a:srgbClr val="C00000"/>
                </a:solidFill>
              </a:rPr>
              <a:t>Ένα σώμα δέχεται </a:t>
            </a:r>
            <a:r>
              <a:rPr lang="el-GR" sz="3400" dirty="0" smtClean="0">
                <a:solidFill>
                  <a:srgbClr val="0000FF"/>
                </a:solidFill>
              </a:rPr>
              <a:t>μεγαλύτερη άνωση </a:t>
            </a:r>
            <a:r>
              <a:rPr lang="el-GR" sz="3400" dirty="0" smtClean="0">
                <a:solidFill>
                  <a:srgbClr val="C00000"/>
                </a:solidFill>
              </a:rPr>
              <a:t>όσο </a:t>
            </a:r>
            <a:r>
              <a:rPr lang="el-GR" sz="3400" dirty="0" smtClean="0">
                <a:solidFill>
                  <a:srgbClr val="0000FF"/>
                </a:solidFill>
              </a:rPr>
              <a:t>μεγαλύτερος</a:t>
            </a:r>
            <a:r>
              <a:rPr lang="el-GR" sz="3400" dirty="0" smtClean="0">
                <a:solidFill>
                  <a:srgbClr val="C00000"/>
                </a:solidFill>
              </a:rPr>
              <a:t> είναι ο </a:t>
            </a:r>
            <a:r>
              <a:rPr lang="el-GR" sz="3400" dirty="0" smtClean="0">
                <a:solidFill>
                  <a:srgbClr val="0000FF"/>
                </a:solidFill>
              </a:rPr>
              <a:t>όγκος</a:t>
            </a:r>
            <a:r>
              <a:rPr lang="el-GR" sz="3400" dirty="0" smtClean="0">
                <a:solidFill>
                  <a:srgbClr val="C00000"/>
                </a:solidFill>
              </a:rPr>
              <a:t> του που βρίσκεται </a:t>
            </a:r>
            <a:r>
              <a:rPr lang="el-GR" sz="3400" dirty="0" smtClean="0">
                <a:solidFill>
                  <a:srgbClr val="0000FF"/>
                </a:solidFill>
              </a:rPr>
              <a:t>βυθισμένος</a:t>
            </a:r>
            <a:r>
              <a:rPr lang="el-GR" sz="3400" dirty="0" smtClean="0">
                <a:solidFill>
                  <a:srgbClr val="C00000"/>
                </a:solidFill>
              </a:rPr>
              <a:t> στο υγρό</a:t>
            </a:r>
            <a:endParaRPr lang="el-GR" sz="3400" dirty="0">
              <a:solidFill>
                <a:srgbClr val="C00000"/>
              </a:solidFill>
            </a:endParaRPr>
          </a:p>
        </p:txBody>
      </p:sp>
      <p:pic>
        <p:nvPicPr>
          <p:cNvPr id="2050" name="Picture 2" descr="C:\Documents and Settings\user\Τα έγγραφά μου\Οι εικόνες μου\imagesCAAV5C8W.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500063" y="2071688"/>
            <a:ext cx="4000500" cy="3286125"/>
          </a:xfrm>
        </p:spPr>
      </p:pic>
      <p:pic>
        <p:nvPicPr>
          <p:cNvPr id="2051" name="Picture 3" descr="C:\Documents and Settings\user\Τα έγγραφά μου\Οι εικόνες μου\imagesCAG324J7.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572000" y="2071688"/>
            <a:ext cx="3929063" cy="3286125"/>
          </a:xfrm>
        </p:spPr>
      </p:pic>
      <p:sp>
        <p:nvSpPr>
          <p:cNvPr id="7" name="6 - TextBox"/>
          <p:cNvSpPr txBox="1"/>
          <p:nvPr/>
        </p:nvSpPr>
        <p:spPr>
          <a:xfrm>
            <a:off x="500063" y="5572125"/>
            <a:ext cx="8143875" cy="1108075"/>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eaLnBrk="1" fontAlgn="auto" hangingPunct="1">
              <a:spcBef>
                <a:spcPts val="0"/>
              </a:spcBef>
              <a:spcAft>
                <a:spcPts val="0"/>
              </a:spcAft>
              <a:defRPr/>
            </a:pPr>
            <a:r>
              <a:rPr lang="el-GR" sz="2200" dirty="0"/>
              <a:t>Λόγω του μεγαλύτερου φορτίου του το πλοίο στη δεξιά εικόνα βυθίζεται περισσότερο στη θάλασσα οπότε δέχεται μεγαλύτερη άνωση </a:t>
            </a:r>
            <a:r>
              <a:rPr lang="el-GR" sz="2200" dirty="0" err="1"/>
              <a:t>απ΄όταν</a:t>
            </a:r>
            <a:r>
              <a:rPr lang="el-GR" sz="2200" dirty="0"/>
              <a:t> δεν ήταν φορτωμένο (αριστερή εικόνα)</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ntr" presetSubtype="16" fill="hold" nodeType="clickEffect">
                                  <p:stCondLst>
                                    <p:cond delay="0"/>
                                  </p:stCondLst>
                                  <p:childTnLst>
                                    <p:set>
                                      <p:cBhvr>
                                        <p:cTn id="13" dur="1" fill="hold">
                                          <p:stCondLst>
                                            <p:cond delay="0"/>
                                          </p:stCondLst>
                                        </p:cTn>
                                        <p:tgtEl>
                                          <p:spTgt spid="2051"/>
                                        </p:tgtEl>
                                        <p:attrNameLst>
                                          <p:attrName>style.visibility</p:attrName>
                                        </p:attrNameLst>
                                      </p:cBhvr>
                                      <p:to>
                                        <p:strVal val="visible"/>
                                      </p:to>
                                    </p:set>
                                    <p:animEffect transition="in" filter="diamond(in)">
                                      <p:cBhvr>
                                        <p:cTn id="14" dur="500"/>
                                        <p:tgtEl>
                                          <p:spTgt spid="205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8" presetClass="entr" presetSubtype="16" fill="hold" nodeType="clickEffect">
                                  <p:stCondLst>
                                    <p:cond delay="0"/>
                                  </p:stCondLst>
                                  <p:childTnLst>
                                    <p:set>
                                      <p:cBhvr>
                                        <p:cTn id="23" dur="1" fill="hold">
                                          <p:stCondLst>
                                            <p:cond delay="0"/>
                                          </p:stCondLst>
                                        </p:cTn>
                                        <p:tgtEl>
                                          <p:spTgt spid="2050"/>
                                        </p:tgtEl>
                                        <p:attrNameLst>
                                          <p:attrName>style.visibility</p:attrName>
                                        </p:attrNameLst>
                                      </p:cBhvr>
                                      <p:to>
                                        <p:strVal val="visible"/>
                                      </p:to>
                                    </p:set>
                                    <p:animEffect transition="in" filter="diamond(in)">
                                      <p:cBhvr>
                                        <p:cTn id="24"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EFD1"/>
            </a:gs>
            <a:gs pos="64999">
              <a:srgbClr val="F0EBD5"/>
            </a:gs>
            <a:gs pos="100000">
              <a:srgbClr val="D1C39F"/>
            </a:gs>
          </a:gsLst>
          <a:lin ang="5400000"/>
        </a:gradFill>
        <a:effectLst/>
      </p:bgPr>
    </p:bg>
    <p:spTree>
      <p:nvGrpSpPr>
        <p:cNvPr id="1" name=""/>
        <p:cNvGrpSpPr/>
        <p:nvPr/>
      </p:nvGrpSpPr>
      <p:grpSpPr>
        <a:xfrm>
          <a:off x="0" y="0"/>
          <a:ext cx="0" cy="0"/>
          <a:chOff x="0" y="0"/>
          <a:chExt cx="0" cy="0"/>
        </a:xfrm>
      </p:grpSpPr>
      <p:sp>
        <p:nvSpPr>
          <p:cNvPr id="3" name="2 - TextBox"/>
          <p:cNvSpPr txBox="1">
            <a:spLocks noChangeArrowheads="1"/>
          </p:cNvSpPr>
          <p:nvPr/>
        </p:nvSpPr>
        <p:spPr bwMode="auto">
          <a:xfrm>
            <a:off x="1071563" y="571500"/>
            <a:ext cx="12144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l-GR" altLang="el-GR" sz="2400" b="1">
                <a:solidFill>
                  <a:srgbClr val="0000FF"/>
                </a:solidFill>
              </a:rPr>
              <a:t>Β = 10Ν</a:t>
            </a:r>
          </a:p>
        </p:txBody>
      </p:sp>
      <p:sp>
        <p:nvSpPr>
          <p:cNvPr id="4" name="3 - TextBox"/>
          <p:cNvSpPr txBox="1">
            <a:spLocks noChangeArrowheads="1"/>
          </p:cNvSpPr>
          <p:nvPr/>
        </p:nvSpPr>
        <p:spPr bwMode="auto">
          <a:xfrm>
            <a:off x="2857500" y="571500"/>
            <a:ext cx="1428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l-GR" altLang="el-GR" sz="2400" b="1">
                <a:solidFill>
                  <a:srgbClr val="0000FF"/>
                </a:solidFill>
              </a:rPr>
              <a:t>Β</a:t>
            </a:r>
            <a:r>
              <a:rPr lang="el-GR" altLang="el-GR" sz="2400" b="1" baseline="-25000">
                <a:solidFill>
                  <a:srgbClr val="0000FF"/>
                </a:solidFill>
              </a:rPr>
              <a:t>φαιν</a:t>
            </a:r>
            <a:r>
              <a:rPr lang="el-GR" altLang="el-GR" sz="2400" b="1">
                <a:solidFill>
                  <a:srgbClr val="0000FF"/>
                </a:solidFill>
              </a:rPr>
              <a:t>= 9Ν</a:t>
            </a:r>
          </a:p>
        </p:txBody>
      </p:sp>
      <p:sp>
        <p:nvSpPr>
          <p:cNvPr id="5" name="4 - TextBox"/>
          <p:cNvSpPr txBox="1">
            <a:spLocks noChangeArrowheads="1"/>
          </p:cNvSpPr>
          <p:nvPr/>
        </p:nvSpPr>
        <p:spPr bwMode="auto">
          <a:xfrm>
            <a:off x="4500563" y="571500"/>
            <a:ext cx="1428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l-GR" altLang="el-GR" sz="2400" b="1">
                <a:solidFill>
                  <a:srgbClr val="0000FF"/>
                </a:solidFill>
              </a:rPr>
              <a:t>Β</a:t>
            </a:r>
            <a:r>
              <a:rPr lang="el-GR" altLang="el-GR" sz="2400" b="1" baseline="-25000">
                <a:solidFill>
                  <a:srgbClr val="0000FF"/>
                </a:solidFill>
              </a:rPr>
              <a:t>φαιν</a:t>
            </a:r>
            <a:r>
              <a:rPr lang="el-GR" altLang="el-GR" sz="2400" b="1">
                <a:solidFill>
                  <a:srgbClr val="0000FF"/>
                </a:solidFill>
              </a:rPr>
              <a:t>= 8Ν</a:t>
            </a:r>
          </a:p>
        </p:txBody>
      </p:sp>
      <p:sp>
        <p:nvSpPr>
          <p:cNvPr id="6" name="5 - TextBox"/>
          <p:cNvSpPr txBox="1">
            <a:spLocks noChangeArrowheads="1"/>
          </p:cNvSpPr>
          <p:nvPr/>
        </p:nvSpPr>
        <p:spPr bwMode="auto">
          <a:xfrm>
            <a:off x="6429375" y="571500"/>
            <a:ext cx="1428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l-GR" altLang="el-GR" sz="2400" b="1">
                <a:solidFill>
                  <a:srgbClr val="0000FF"/>
                </a:solidFill>
              </a:rPr>
              <a:t>Β</a:t>
            </a:r>
            <a:r>
              <a:rPr lang="el-GR" altLang="el-GR" sz="2400" b="1" baseline="-25000">
                <a:solidFill>
                  <a:srgbClr val="0000FF"/>
                </a:solidFill>
              </a:rPr>
              <a:t>φαιν</a:t>
            </a:r>
            <a:r>
              <a:rPr lang="el-GR" altLang="el-GR" sz="2400" b="1">
                <a:solidFill>
                  <a:srgbClr val="0000FF"/>
                </a:solidFill>
              </a:rPr>
              <a:t>= 6Ν</a:t>
            </a:r>
          </a:p>
        </p:txBody>
      </p:sp>
      <p:sp>
        <p:nvSpPr>
          <p:cNvPr id="7" name="6 - TextBox"/>
          <p:cNvSpPr txBox="1">
            <a:spLocks noChangeArrowheads="1"/>
          </p:cNvSpPr>
          <p:nvPr/>
        </p:nvSpPr>
        <p:spPr bwMode="auto">
          <a:xfrm>
            <a:off x="3071813" y="5286375"/>
            <a:ext cx="10715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l-GR" altLang="el-GR" sz="2400" b="1">
                <a:solidFill>
                  <a:srgbClr val="FF0000"/>
                </a:solidFill>
              </a:rPr>
              <a:t>Α= 1Ν</a:t>
            </a:r>
          </a:p>
        </p:txBody>
      </p:sp>
      <p:sp>
        <p:nvSpPr>
          <p:cNvPr id="8" name="7 - TextBox"/>
          <p:cNvSpPr txBox="1">
            <a:spLocks noChangeArrowheads="1"/>
          </p:cNvSpPr>
          <p:nvPr/>
        </p:nvSpPr>
        <p:spPr bwMode="auto">
          <a:xfrm>
            <a:off x="4857750" y="5286375"/>
            <a:ext cx="10715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l-GR" altLang="el-GR" sz="2400" b="1">
                <a:solidFill>
                  <a:srgbClr val="FF0000"/>
                </a:solidFill>
              </a:rPr>
              <a:t>Α= 2Ν</a:t>
            </a:r>
          </a:p>
        </p:txBody>
      </p:sp>
      <p:sp>
        <p:nvSpPr>
          <p:cNvPr id="9" name="8 - TextBox"/>
          <p:cNvSpPr txBox="1">
            <a:spLocks noChangeArrowheads="1"/>
          </p:cNvSpPr>
          <p:nvPr/>
        </p:nvSpPr>
        <p:spPr bwMode="auto">
          <a:xfrm>
            <a:off x="6643688" y="5286375"/>
            <a:ext cx="12144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l-GR" altLang="el-GR" sz="2400" b="1">
                <a:solidFill>
                  <a:srgbClr val="FF0000"/>
                </a:solidFill>
              </a:rPr>
              <a:t>Α= 4Ν</a:t>
            </a:r>
          </a:p>
        </p:txBody>
      </p:sp>
      <p:sp>
        <p:nvSpPr>
          <p:cNvPr id="10" name="9 - TextBox"/>
          <p:cNvSpPr txBox="1"/>
          <p:nvPr/>
        </p:nvSpPr>
        <p:spPr>
          <a:xfrm>
            <a:off x="428625" y="5786438"/>
            <a:ext cx="8429625" cy="800100"/>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eaLnBrk="1" fontAlgn="auto" hangingPunct="1">
              <a:spcBef>
                <a:spcPts val="0"/>
              </a:spcBef>
              <a:spcAft>
                <a:spcPts val="0"/>
              </a:spcAft>
              <a:defRPr/>
            </a:pPr>
            <a:r>
              <a:rPr lang="el-GR" sz="2200" b="1" dirty="0">
                <a:solidFill>
                  <a:srgbClr val="0000FF"/>
                </a:solidFill>
              </a:rPr>
              <a:t>Όσο μεγαλώνει ο όγκος του βυθισμένου σώματος τόσο μεγαλώνει και η άνωση, οπότε μειώνεται το φαινομενικό βάρος του</a:t>
            </a:r>
            <a:r>
              <a:rPr lang="el-GR" sz="2200" b="1" dirty="0"/>
              <a:t> </a:t>
            </a:r>
            <a:r>
              <a:rPr lang="el-GR" sz="2000" b="1" dirty="0"/>
              <a:t>(</a:t>
            </a:r>
            <a:r>
              <a:rPr lang="el-GR" sz="2400" b="1" dirty="0" err="1">
                <a:solidFill>
                  <a:srgbClr val="FF0000"/>
                </a:solidFill>
                <a:latin typeface="Times New Roman" pitchFamily="18" charset="0"/>
                <a:cs typeface="Times New Roman" pitchFamily="18" charset="0"/>
              </a:rPr>
              <a:t>Β</a:t>
            </a:r>
            <a:r>
              <a:rPr lang="el-GR" sz="2400" b="1" baseline="-25000" dirty="0" err="1">
                <a:solidFill>
                  <a:srgbClr val="FF0000"/>
                </a:solidFill>
                <a:latin typeface="Times New Roman" pitchFamily="18" charset="0"/>
                <a:cs typeface="Times New Roman" pitchFamily="18" charset="0"/>
              </a:rPr>
              <a:t>φαιν</a:t>
            </a:r>
            <a:r>
              <a:rPr lang="el-GR" sz="2400" b="1" baseline="-25000" dirty="0">
                <a:solidFill>
                  <a:srgbClr val="FF0000"/>
                </a:solidFill>
                <a:latin typeface="Times New Roman" pitchFamily="18" charset="0"/>
                <a:cs typeface="Times New Roman" pitchFamily="18" charset="0"/>
              </a:rPr>
              <a:t>.</a:t>
            </a:r>
            <a:r>
              <a:rPr lang="el-GR" sz="2400" b="1" dirty="0">
                <a:solidFill>
                  <a:srgbClr val="FF0000"/>
                </a:solidFill>
                <a:latin typeface="Times New Roman" pitchFamily="18" charset="0"/>
                <a:cs typeface="Times New Roman" pitchFamily="18" charset="0"/>
              </a:rPr>
              <a:t> = Β – Α</a:t>
            </a:r>
            <a:r>
              <a:rPr lang="el-GR" sz="2000" b="1" dirty="0"/>
              <a:t>)</a:t>
            </a:r>
          </a:p>
        </p:txBody>
      </p:sp>
      <p:pic>
        <p:nvPicPr>
          <p:cNvPr id="4099" name="Picture 3" descr="C:\Documents and Settings\user\Τα έγγραφά μου\Οι εικόνες μου\pic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1143000"/>
            <a:ext cx="6858000" cy="421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box(in)">
                                      <p:cBhvr>
                                        <p:cTn id="7" dur="500"/>
                                        <p:tgtEl>
                                          <p:spTgt spid="40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strVal val="#ppt_w*0.70"/>
                                          </p:val>
                                        </p:tav>
                                        <p:tav tm="100000">
                                          <p:val>
                                            <p:strVal val="#ppt_w"/>
                                          </p:val>
                                        </p:tav>
                                      </p:tavLst>
                                    </p:anim>
                                    <p:anim calcmode="lin" valueType="num">
                                      <p:cBhvr>
                                        <p:cTn id="18" dur="1000" fill="hold"/>
                                        <p:tgtEl>
                                          <p:spTgt spid="4"/>
                                        </p:tgtEl>
                                        <p:attrNameLst>
                                          <p:attrName>ppt_h</p:attrName>
                                        </p:attrNameLst>
                                      </p:cBhvr>
                                      <p:tavLst>
                                        <p:tav tm="0">
                                          <p:val>
                                            <p:strVal val="#ppt_h"/>
                                          </p:val>
                                        </p:tav>
                                        <p:tav tm="100000">
                                          <p:val>
                                            <p:strVal val="#ppt_h"/>
                                          </p:val>
                                        </p:tav>
                                      </p:tavLst>
                                    </p:anim>
                                    <p:animEffect transition="in" filter="fade">
                                      <p:cBhvr>
                                        <p:cTn id="19" dur="1000"/>
                                        <p:tgtEl>
                                          <p:spTgt spid="4"/>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ppt_w</p:attrName>
                                        </p:attrNameLst>
                                      </p:cBhvr>
                                      <p:tavLst>
                                        <p:tav tm="0">
                                          <p:val>
                                            <p:strVal val="#ppt_w*0.70"/>
                                          </p:val>
                                        </p:tav>
                                        <p:tav tm="100000">
                                          <p:val>
                                            <p:strVal val="#ppt_w"/>
                                          </p:val>
                                        </p:tav>
                                      </p:tavLst>
                                    </p:anim>
                                    <p:anim calcmode="lin" valueType="num">
                                      <p:cBhvr>
                                        <p:cTn id="23" dur="1000" fill="hold"/>
                                        <p:tgtEl>
                                          <p:spTgt spid="5"/>
                                        </p:tgtEl>
                                        <p:attrNameLst>
                                          <p:attrName>ppt_h</p:attrName>
                                        </p:attrNameLst>
                                      </p:cBhvr>
                                      <p:tavLst>
                                        <p:tav tm="0">
                                          <p:val>
                                            <p:strVal val="#ppt_h"/>
                                          </p:val>
                                        </p:tav>
                                        <p:tav tm="100000">
                                          <p:val>
                                            <p:strVal val="#ppt_h"/>
                                          </p:val>
                                        </p:tav>
                                      </p:tavLst>
                                    </p:anim>
                                    <p:animEffect transition="in" filter="fade">
                                      <p:cBhvr>
                                        <p:cTn id="24" dur="1000"/>
                                        <p:tgtEl>
                                          <p:spTgt spid="5"/>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1000" fill="hold"/>
                                        <p:tgtEl>
                                          <p:spTgt spid="6"/>
                                        </p:tgtEl>
                                        <p:attrNameLst>
                                          <p:attrName>ppt_w</p:attrName>
                                        </p:attrNameLst>
                                      </p:cBhvr>
                                      <p:tavLst>
                                        <p:tav tm="0">
                                          <p:val>
                                            <p:strVal val="#ppt_w*0.70"/>
                                          </p:val>
                                        </p:tav>
                                        <p:tav tm="100000">
                                          <p:val>
                                            <p:strVal val="#ppt_w"/>
                                          </p:val>
                                        </p:tav>
                                      </p:tavLst>
                                    </p:anim>
                                    <p:anim calcmode="lin" valueType="num">
                                      <p:cBhvr>
                                        <p:cTn id="28" dur="1000" fill="hold"/>
                                        <p:tgtEl>
                                          <p:spTgt spid="6"/>
                                        </p:tgtEl>
                                        <p:attrNameLst>
                                          <p:attrName>ppt_h</p:attrName>
                                        </p:attrNameLst>
                                      </p:cBhvr>
                                      <p:tavLst>
                                        <p:tav tm="0">
                                          <p:val>
                                            <p:strVal val="#ppt_h"/>
                                          </p:val>
                                        </p:tav>
                                        <p:tav tm="100000">
                                          <p:val>
                                            <p:strVal val="#ppt_h"/>
                                          </p:val>
                                        </p:tav>
                                      </p:tavLst>
                                    </p:anim>
                                    <p:animEffect transition="in" filter="fade">
                                      <p:cBhvr>
                                        <p:cTn id="29" dur="1000"/>
                                        <p:tgtEl>
                                          <p:spTgt spid="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1000" fill="hold"/>
                                        <p:tgtEl>
                                          <p:spTgt spid="7"/>
                                        </p:tgtEl>
                                        <p:attrNameLst>
                                          <p:attrName>ppt_w</p:attrName>
                                        </p:attrNameLst>
                                      </p:cBhvr>
                                      <p:tavLst>
                                        <p:tav tm="0">
                                          <p:val>
                                            <p:strVal val="#ppt_w*0.70"/>
                                          </p:val>
                                        </p:tav>
                                        <p:tav tm="100000">
                                          <p:val>
                                            <p:strVal val="#ppt_w"/>
                                          </p:val>
                                        </p:tav>
                                      </p:tavLst>
                                    </p:anim>
                                    <p:anim calcmode="lin" valueType="num">
                                      <p:cBhvr>
                                        <p:cTn id="35" dur="1000" fill="hold"/>
                                        <p:tgtEl>
                                          <p:spTgt spid="7"/>
                                        </p:tgtEl>
                                        <p:attrNameLst>
                                          <p:attrName>ppt_h</p:attrName>
                                        </p:attrNameLst>
                                      </p:cBhvr>
                                      <p:tavLst>
                                        <p:tav tm="0">
                                          <p:val>
                                            <p:strVal val="#ppt_h"/>
                                          </p:val>
                                        </p:tav>
                                        <p:tav tm="100000">
                                          <p:val>
                                            <p:strVal val="#ppt_h"/>
                                          </p:val>
                                        </p:tav>
                                      </p:tavLst>
                                    </p:anim>
                                    <p:animEffect transition="in" filter="fade">
                                      <p:cBhvr>
                                        <p:cTn id="36" dur="1000"/>
                                        <p:tgtEl>
                                          <p:spTgt spid="7"/>
                                        </p:tgtEl>
                                      </p:cBhvr>
                                    </p:animEffect>
                                  </p:childTnLst>
                                </p:cTn>
                              </p:par>
                              <p:par>
                                <p:cTn id="37" presetID="55"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1000" fill="hold"/>
                                        <p:tgtEl>
                                          <p:spTgt spid="8"/>
                                        </p:tgtEl>
                                        <p:attrNameLst>
                                          <p:attrName>ppt_w</p:attrName>
                                        </p:attrNameLst>
                                      </p:cBhvr>
                                      <p:tavLst>
                                        <p:tav tm="0">
                                          <p:val>
                                            <p:strVal val="#ppt_w*0.70"/>
                                          </p:val>
                                        </p:tav>
                                        <p:tav tm="100000">
                                          <p:val>
                                            <p:strVal val="#ppt_w"/>
                                          </p:val>
                                        </p:tav>
                                      </p:tavLst>
                                    </p:anim>
                                    <p:anim calcmode="lin" valueType="num">
                                      <p:cBhvr>
                                        <p:cTn id="40" dur="1000" fill="hold"/>
                                        <p:tgtEl>
                                          <p:spTgt spid="8"/>
                                        </p:tgtEl>
                                        <p:attrNameLst>
                                          <p:attrName>ppt_h</p:attrName>
                                        </p:attrNameLst>
                                      </p:cBhvr>
                                      <p:tavLst>
                                        <p:tav tm="0">
                                          <p:val>
                                            <p:strVal val="#ppt_h"/>
                                          </p:val>
                                        </p:tav>
                                        <p:tav tm="100000">
                                          <p:val>
                                            <p:strVal val="#ppt_h"/>
                                          </p:val>
                                        </p:tav>
                                      </p:tavLst>
                                    </p:anim>
                                    <p:animEffect transition="in" filter="fade">
                                      <p:cBhvr>
                                        <p:cTn id="41" dur="1000"/>
                                        <p:tgtEl>
                                          <p:spTgt spid="8"/>
                                        </p:tgtEl>
                                      </p:cBhvr>
                                    </p:animEffect>
                                  </p:childTnLst>
                                </p:cTn>
                              </p:par>
                              <p:par>
                                <p:cTn id="42" presetID="55" presetClass="entr" presetSubtype="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p:cTn id="44" dur="1000" fill="hold"/>
                                        <p:tgtEl>
                                          <p:spTgt spid="9"/>
                                        </p:tgtEl>
                                        <p:attrNameLst>
                                          <p:attrName>ppt_w</p:attrName>
                                        </p:attrNameLst>
                                      </p:cBhvr>
                                      <p:tavLst>
                                        <p:tav tm="0">
                                          <p:val>
                                            <p:strVal val="#ppt_w*0.70"/>
                                          </p:val>
                                        </p:tav>
                                        <p:tav tm="100000">
                                          <p:val>
                                            <p:strVal val="#ppt_w"/>
                                          </p:val>
                                        </p:tav>
                                      </p:tavLst>
                                    </p:anim>
                                    <p:anim calcmode="lin" valueType="num">
                                      <p:cBhvr>
                                        <p:cTn id="45" dur="1000" fill="hold"/>
                                        <p:tgtEl>
                                          <p:spTgt spid="9"/>
                                        </p:tgtEl>
                                        <p:attrNameLst>
                                          <p:attrName>ppt_h</p:attrName>
                                        </p:attrNameLst>
                                      </p:cBhvr>
                                      <p:tavLst>
                                        <p:tav tm="0">
                                          <p:val>
                                            <p:strVal val="#ppt_h"/>
                                          </p:val>
                                        </p:tav>
                                        <p:tav tm="100000">
                                          <p:val>
                                            <p:strVal val="#ppt_h"/>
                                          </p:val>
                                        </p:tav>
                                      </p:tavLst>
                                    </p:anim>
                                    <p:animEffect transition="in" filter="fade">
                                      <p:cBhvr>
                                        <p:cTn id="46" dur="1000"/>
                                        <p:tgtEl>
                                          <p:spTgt spid="9"/>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dissolve">
                                      <p:cBhvr>
                                        <p:cTn id="5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48000">
              <a:srgbClr val="D4DEFF"/>
            </a:gs>
            <a:gs pos="0">
              <a:srgbClr val="D4DEFF"/>
            </a:gs>
            <a:gs pos="95420">
              <a:srgbClr val="96AB94"/>
            </a:gs>
            <a:gs pos="82427">
              <a:schemeClr val="accent5">
                <a:lumMod val="20000"/>
                <a:lumOff val="80000"/>
              </a:schemeClr>
            </a:gs>
            <a:gs pos="97000">
              <a:schemeClr val="accent5">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611560" y="620688"/>
            <a:ext cx="7772400" cy="1470025"/>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l-GR" b="1" dirty="0" smtClean="0">
                <a:ln/>
                <a:solidFill>
                  <a:schemeClr val="accent3"/>
                </a:solidFill>
              </a:rPr>
              <a:t>ΑΝΩΣΗ ΚΑΙ ΟΓΚΟΣ ΒΥΘΙΣΜΕΝΟΥ ΣΩΜΑΤΟΣ</a:t>
            </a:r>
            <a:endParaRPr lang="el-GR" b="1" dirty="0">
              <a:ln/>
              <a:solidFill>
                <a:schemeClr val="accent3"/>
              </a:solidFill>
            </a:endParaRPr>
          </a:p>
        </p:txBody>
      </p:sp>
      <p:sp>
        <p:nvSpPr>
          <p:cNvPr id="3" name="Υπότιτλος 2"/>
          <p:cNvSpPr>
            <a:spLocks noGrp="1"/>
          </p:cNvSpPr>
          <p:nvPr>
            <p:ph type="subTitle" idx="1"/>
          </p:nvPr>
        </p:nvSpPr>
        <p:spPr>
          <a:xfrm>
            <a:off x="1297360" y="2204864"/>
            <a:ext cx="6400800" cy="936104"/>
          </a:xfrm>
          <a:solidFill>
            <a:schemeClr val="accent3">
              <a:lumMod val="20000"/>
              <a:lumOff val="80000"/>
            </a:schemeClr>
          </a:solidFill>
        </p:spPr>
        <p:txBody>
          <a:bodyPr/>
          <a:lstStyle/>
          <a:p>
            <a:r>
              <a:rPr lang="el-GR" sz="2400" dirty="0" smtClean="0">
                <a:solidFill>
                  <a:schemeClr val="tx1"/>
                </a:solidFill>
                <a:hlinkClick r:id="rId2"/>
              </a:rPr>
              <a:t>Η άνωση εξαρτάται από τον όγκο του σώματος που βρίσκεται βυθισμένος μέσα στο υγρό</a:t>
            </a:r>
            <a:endParaRPr lang="el-GR" sz="2400" dirty="0">
              <a:solidFill>
                <a:schemeClr val="tx1"/>
              </a:solidFill>
            </a:endParaRPr>
          </a:p>
        </p:txBody>
      </p:sp>
      <p:sp>
        <p:nvSpPr>
          <p:cNvPr id="5" name="TextBox 4"/>
          <p:cNvSpPr txBox="1"/>
          <p:nvPr/>
        </p:nvSpPr>
        <p:spPr>
          <a:xfrm>
            <a:off x="611560" y="3861048"/>
            <a:ext cx="7560840" cy="2031325"/>
          </a:xfrm>
          <a:prstGeom prst="rect">
            <a:avLst/>
          </a:prstGeom>
          <a:noFill/>
        </p:spPr>
        <p:txBody>
          <a:bodyPr wrap="square" rtlCol="0">
            <a:spAutoFit/>
          </a:bodyPr>
          <a:lstStyle/>
          <a:p>
            <a:r>
              <a:rPr lang="el-GR" dirty="0" smtClean="0"/>
              <a:t>΄</a:t>
            </a:r>
            <a:r>
              <a:rPr lang="el-GR" dirty="0" err="1" smtClean="0"/>
              <a:t>Οσο</a:t>
            </a:r>
            <a:r>
              <a:rPr lang="el-GR" dirty="0" smtClean="0"/>
              <a:t> αυξάνεται ο όγκος του σώματος που βυθίζεται μέσα στο υγρό τόσο αυξάνεται και η άνωση. </a:t>
            </a:r>
          </a:p>
          <a:p>
            <a:r>
              <a:rPr lang="el-GR" dirty="0" smtClean="0"/>
              <a:t>Όταν θα έχει βυθιστεί όλος ο όγκος του σώματος η άνωση θα πάρει τη μεγαλύτερη τιμή της που μένει πλέον σταθερή όσο και να βυθιστεί σε μεγαλύτερο βάθος το σώμα. </a:t>
            </a:r>
          </a:p>
          <a:p>
            <a:r>
              <a:rPr lang="el-GR" dirty="0" smtClean="0"/>
              <a:t>Άρα </a:t>
            </a:r>
            <a:r>
              <a:rPr lang="el-GR" b="1" dirty="0" smtClean="0">
                <a:solidFill>
                  <a:srgbClr val="0000FF"/>
                </a:solidFill>
              </a:rPr>
              <a:t>η άνωση </a:t>
            </a:r>
            <a:r>
              <a:rPr lang="el-GR" b="1" dirty="0" smtClean="0">
                <a:solidFill>
                  <a:srgbClr val="C00000"/>
                </a:solidFill>
              </a:rPr>
              <a:t>δεν εξαρτάται από το βάθος </a:t>
            </a:r>
            <a:r>
              <a:rPr lang="el-GR" dirty="0" smtClean="0"/>
              <a:t>που βρίσκεται το σώμα μέσα στο υγρό όταν αυτό εξ ολοκλήρου βυθισμένο στο υγρό.</a:t>
            </a:r>
            <a:endParaRPr lang="el-GR" dirty="0"/>
          </a:p>
        </p:txBody>
      </p:sp>
    </p:spTree>
    <p:extLst>
      <p:ext uri="{BB962C8B-B14F-4D97-AF65-F5344CB8AC3E}">
        <p14:creationId xmlns:p14="http://schemas.microsoft.com/office/powerpoint/2010/main" val="566089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428875" y="214313"/>
            <a:ext cx="6143625" cy="857250"/>
          </a:xfrm>
        </p:spPr>
        <p:style>
          <a:lnRef idx="1">
            <a:schemeClr val="accent5"/>
          </a:lnRef>
          <a:fillRef idx="2">
            <a:schemeClr val="accent5"/>
          </a:fillRef>
          <a:effectRef idx="1">
            <a:schemeClr val="accent5"/>
          </a:effectRef>
          <a:fontRef idx="minor">
            <a:schemeClr val="dk1"/>
          </a:fontRef>
        </p:style>
        <p:txBody>
          <a:bodyPr rtlCol="0">
            <a:normAutofit/>
          </a:bodyPr>
          <a:lstStyle/>
          <a:p>
            <a:pPr fontAlgn="auto">
              <a:spcAft>
                <a:spcPts val="0"/>
              </a:spcAft>
              <a:defRPr/>
            </a:pPr>
            <a:r>
              <a:rPr lang="el-GR" dirty="0" smtClean="0">
                <a:solidFill>
                  <a:srgbClr val="C00000"/>
                </a:solidFill>
              </a:rPr>
              <a:t>Αρχή του Αρχιμήδη</a:t>
            </a:r>
            <a:endParaRPr lang="el-GR" dirty="0">
              <a:solidFill>
                <a:srgbClr val="C00000"/>
              </a:solidFill>
            </a:endParaRPr>
          </a:p>
        </p:txBody>
      </p:sp>
      <p:sp>
        <p:nvSpPr>
          <p:cNvPr id="3" name="2 - Υπότιτλος"/>
          <p:cNvSpPr>
            <a:spLocks noGrp="1"/>
          </p:cNvSpPr>
          <p:nvPr>
            <p:ph type="subTitle" idx="1"/>
          </p:nvPr>
        </p:nvSpPr>
        <p:spPr>
          <a:xfrm>
            <a:off x="2357438" y="1143000"/>
            <a:ext cx="6400800" cy="1500188"/>
          </a:xfrm>
        </p:spPr>
        <p:style>
          <a:lnRef idx="1">
            <a:schemeClr val="accent6"/>
          </a:lnRef>
          <a:fillRef idx="2">
            <a:schemeClr val="accent6"/>
          </a:fillRef>
          <a:effectRef idx="1">
            <a:schemeClr val="accent6"/>
          </a:effectRef>
          <a:fontRef idx="minor">
            <a:schemeClr val="dk1"/>
          </a:fontRef>
        </p:style>
        <p:txBody>
          <a:bodyPr rtlCol="0">
            <a:normAutofit lnSpcReduction="10000"/>
          </a:bodyPr>
          <a:lstStyle/>
          <a:p>
            <a:pPr fontAlgn="auto">
              <a:spcAft>
                <a:spcPts val="0"/>
              </a:spcAft>
              <a:defRPr/>
            </a:pPr>
            <a:r>
              <a:rPr lang="el-GR" dirty="0" smtClean="0">
                <a:solidFill>
                  <a:srgbClr val="0000FF"/>
                </a:solidFill>
              </a:rPr>
              <a:t>Η άνωση που δέχεται ένα σώμα από ένα υγρό είναι ίση με το βάρος του υγρού που εκτοπίζεται από το σώμα.</a:t>
            </a:r>
            <a:endParaRPr lang="el-GR" dirty="0">
              <a:solidFill>
                <a:srgbClr val="0000FF"/>
              </a:solidFill>
            </a:endParaRPr>
          </a:p>
        </p:txBody>
      </p:sp>
      <p:pic>
        <p:nvPicPr>
          <p:cNvPr id="3074" name="Picture 2" descr="C:\Documents and Settings\user\Τα έγγραφά μου\Οι εικόνες μου\imagesCAI3EBD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13" y="285750"/>
            <a:ext cx="1928812"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descr="C:\Documents and Settings\user\Τα έγγραφά μου\Οι εικόνες μου\img4_46.jpg"/>
          <p:cNvPicPr>
            <a:picLocks noChangeAspect="1" noChangeArrowheads="1"/>
          </p:cNvPicPr>
          <p:nvPr/>
        </p:nvPicPr>
        <p:blipFill>
          <a:blip r:embed="rId3">
            <a:lum bright="-18000" contrast="44000"/>
            <a:extLst>
              <a:ext uri="{28A0092B-C50C-407E-A947-70E740481C1C}">
                <a14:useLocalDpi xmlns:a14="http://schemas.microsoft.com/office/drawing/2010/main" val="0"/>
              </a:ext>
            </a:extLst>
          </a:blip>
          <a:srcRect/>
          <a:stretch>
            <a:fillRect/>
          </a:stretch>
        </p:blipFill>
        <p:spPr bwMode="auto">
          <a:xfrm>
            <a:off x="428625" y="2928938"/>
            <a:ext cx="642937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6 - TextBox"/>
          <p:cNvSpPr txBox="1">
            <a:spLocks noChangeArrowheads="1"/>
          </p:cNvSpPr>
          <p:nvPr/>
        </p:nvSpPr>
        <p:spPr bwMode="auto">
          <a:xfrm>
            <a:off x="571500" y="5429250"/>
            <a:ext cx="10001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l-GR" altLang="el-GR" sz="2200" b="1">
                <a:solidFill>
                  <a:srgbClr val="C00000"/>
                </a:solidFill>
              </a:rPr>
              <a:t>Β = 9Ν</a:t>
            </a:r>
          </a:p>
        </p:txBody>
      </p:sp>
      <p:sp>
        <p:nvSpPr>
          <p:cNvPr id="8" name="7 - TextBox"/>
          <p:cNvSpPr txBox="1">
            <a:spLocks noChangeArrowheads="1"/>
          </p:cNvSpPr>
          <p:nvPr/>
        </p:nvSpPr>
        <p:spPr bwMode="auto">
          <a:xfrm>
            <a:off x="5643563" y="5643563"/>
            <a:ext cx="192881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l-GR" altLang="el-GR" sz="2200" b="1">
                <a:solidFill>
                  <a:srgbClr val="C00000"/>
                </a:solidFill>
              </a:rPr>
              <a:t>Β </a:t>
            </a:r>
            <a:r>
              <a:rPr lang="el-GR" altLang="el-GR" sz="2200" b="1" baseline="-25000">
                <a:solidFill>
                  <a:srgbClr val="C00000"/>
                </a:solidFill>
              </a:rPr>
              <a:t>εκτ.νερού</a:t>
            </a:r>
            <a:r>
              <a:rPr lang="el-GR" altLang="el-GR" sz="2200" b="1">
                <a:solidFill>
                  <a:srgbClr val="C00000"/>
                </a:solidFill>
              </a:rPr>
              <a:t> = 4Ν</a:t>
            </a:r>
          </a:p>
        </p:txBody>
      </p:sp>
      <p:sp>
        <p:nvSpPr>
          <p:cNvPr id="9" name="8 - TextBox"/>
          <p:cNvSpPr txBox="1">
            <a:spLocks noChangeArrowheads="1"/>
          </p:cNvSpPr>
          <p:nvPr/>
        </p:nvSpPr>
        <p:spPr bwMode="auto">
          <a:xfrm>
            <a:off x="4286250" y="5643563"/>
            <a:ext cx="142875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l-GR" altLang="el-GR" sz="2200" b="1">
                <a:solidFill>
                  <a:srgbClr val="C00000"/>
                </a:solidFill>
              </a:rPr>
              <a:t>Β</a:t>
            </a:r>
            <a:r>
              <a:rPr lang="el-GR" altLang="el-GR" sz="2200" b="1" baseline="-25000">
                <a:solidFill>
                  <a:srgbClr val="C00000"/>
                </a:solidFill>
              </a:rPr>
              <a:t>φαιν</a:t>
            </a:r>
            <a:r>
              <a:rPr lang="el-GR" altLang="el-GR" sz="2200" b="1">
                <a:solidFill>
                  <a:srgbClr val="C00000"/>
                </a:solidFill>
              </a:rPr>
              <a:t> = 5Ν</a:t>
            </a:r>
          </a:p>
        </p:txBody>
      </p:sp>
      <p:sp>
        <p:nvSpPr>
          <p:cNvPr id="10" name="9 - TextBox"/>
          <p:cNvSpPr txBox="1"/>
          <p:nvPr/>
        </p:nvSpPr>
        <p:spPr>
          <a:xfrm>
            <a:off x="428596" y="6143644"/>
            <a:ext cx="4357718" cy="461665"/>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eaLnBrk="1" fontAlgn="auto" hangingPunct="1">
              <a:spcBef>
                <a:spcPts val="0"/>
              </a:spcBef>
              <a:spcAft>
                <a:spcPts val="0"/>
              </a:spcAft>
              <a:defRPr/>
            </a:pPr>
            <a:r>
              <a:rPr lang="el-GR" sz="2400" b="1" dirty="0">
                <a:solidFill>
                  <a:srgbClr val="C00000"/>
                </a:solidFill>
              </a:rPr>
              <a:t>Α = Β - </a:t>
            </a:r>
            <a:r>
              <a:rPr lang="el-GR" sz="2400" b="1" dirty="0" err="1">
                <a:solidFill>
                  <a:srgbClr val="C00000"/>
                </a:solidFill>
              </a:rPr>
              <a:t>Β</a:t>
            </a:r>
            <a:r>
              <a:rPr lang="el-GR" sz="2400" b="1" baseline="-25000" dirty="0" err="1">
                <a:solidFill>
                  <a:srgbClr val="C00000"/>
                </a:solidFill>
              </a:rPr>
              <a:t>φαιν</a:t>
            </a:r>
            <a:r>
              <a:rPr lang="el-GR" sz="2400" b="1" dirty="0">
                <a:solidFill>
                  <a:srgbClr val="C00000"/>
                </a:solidFill>
              </a:rPr>
              <a:t> = 9Ν-5Ν </a:t>
            </a:r>
            <a:r>
              <a:rPr lang="el-GR" sz="2400" b="1" dirty="0">
                <a:solidFill>
                  <a:srgbClr val="C00000"/>
                </a:solidFill>
                <a:sym typeface="Symbol"/>
              </a:rPr>
              <a:t> Α = 4Ν</a:t>
            </a:r>
            <a:endParaRPr lang="el-GR" sz="2400" b="1" dirty="0">
              <a:solidFill>
                <a:srgbClr val="C00000"/>
              </a:solidFill>
            </a:endParaRPr>
          </a:p>
        </p:txBody>
      </p:sp>
      <p:sp>
        <p:nvSpPr>
          <p:cNvPr id="11" name="10 - TextBox"/>
          <p:cNvSpPr txBox="1"/>
          <p:nvPr/>
        </p:nvSpPr>
        <p:spPr>
          <a:xfrm>
            <a:off x="5000628" y="6143644"/>
            <a:ext cx="3929090" cy="523220"/>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eaLnBrk="1" fontAlgn="auto" hangingPunct="1">
              <a:spcBef>
                <a:spcPts val="0"/>
              </a:spcBef>
              <a:spcAft>
                <a:spcPts val="0"/>
              </a:spcAft>
              <a:defRPr/>
            </a:pPr>
            <a:r>
              <a:rPr lang="el-GR" sz="2400" b="1" dirty="0">
                <a:solidFill>
                  <a:srgbClr val="0000FF"/>
                </a:solidFill>
              </a:rPr>
              <a:t>Άρα </a:t>
            </a:r>
            <a:r>
              <a:rPr lang="el-GR" sz="2800" b="1" dirty="0">
                <a:solidFill>
                  <a:srgbClr val="FF0000"/>
                </a:solidFill>
              </a:rPr>
              <a:t>:   Α = Β </a:t>
            </a:r>
            <a:r>
              <a:rPr lang="el-GR" sz="2800" b="1" baseline="-25000" dirty="0" err="1">
                <a:solidFill>
                  <a:srgbClr val="FF0000"/>
                </a:solidFill>
              </a:rPr>
              <a:t>εκτ.νερού</a:t>
            </a:r>
            <a:r>
              <a:rPr lang="el-GR" sz="2800" b="1" dirty="0">
                <a:solidFill>
                  <a:srgbClr val="FF0000"/>
                </a:solidFill>
              </a:rPr>
              <a:t> = </a:t>
            </a:r>
            <a:r>
              <a:rPr lang="el-GR" sz="2800" b="1" dirty="0">
                <a:solidFill>
                  <a:srgbClr val="FF0000"/>
                </a:solidFill>
                <a:sym typeface="Symbol"/>
              </a:rPr>
              <a:t>4Ν</a:t>
            </a:r>
            <a:endParaRPr lang="el-GR" sz="2800" b="1" dirty="0">
              <a:solidFill>
                <a:srgbClr val="FF0000"/>
              </a:solidFill>
            </a:endParaRPr>
          </a:p>
        </p:txBody>
      </p:sp>
      <p:sp>
        <p:nvSpPr>
          <p:cNvPr id="12" name="11 - TextBox"/>
          <p:cNvSpPr txBox="1"/>
          <p:nvPr/>
        </p:nvSpPr>
        <p:spPr>
          <a:xfrm>
            <a:off x="6929438" y="3929063"/>
            <a:ext cx="2214562" cy="58420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eaLnBrk="1" fontAlgn="auto" hangingPunct="1">
              <a:spcBef>
                <a:spcPts val="0"/>
              </a:spcBef>
              <a:spcAft>
                <a:spcPts val="0"/>
              </a:spcAft>
              <a:defRPr/>
            </a:pPr>
            <a:r>
              <a:rPr lang="el-GR" sz="3200" b="1" dirty="0">
                <a:solidFill>
                  <a:srgbClr val="0000FF"/>
                </a:solidFill>
              </a:rPr>
              <a:t>Α = </a:t>
            </a:r>
            <a:r>
              <a:rPr lang="el-GR" sz="3200" b="1" dirty="0" err="1">
                <a:solidFill>
                  <a:srgbClr val="0000FF"/>
                </a:solidFill>
              </a:rPr>
              <a:t>Β</a:t>
            </a:r>
            <a:r>
              <a:rPr lang="el-GR" sz="3200" b="1" baseline="-25000" dirty="0" err="1">
                <a:solidFill>
                  <a:srgbClr val="0000FF"/>
                </a:solidFill>
              </a:rPr>
              <a:t>εκτ.υγρού</a:t>
            </a:r>
            <a:endParaRPr lang="el-GR" sz="3200" b="1" baseline="-25000"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ntr" presetSubtype="16"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diamond(in)">
                                      <p:cBhvr>
                                        <p:cTn id="14" dur="500"/>
                                        <p:tgtEl>
                                          <p:spTgt spid="307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dissolve">
                                      <p:cBhvr>
                                        <p:cTn id="19" dur="500"/>
                                        <p:tgtEl>
                                          <p:spTgt spid="3">
                                            <p:bg/>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dissolve">
                                      <p:cBhvr>
                                        <p:cTn id="24" dur="500"/>
                                        <p:tgtEl>
                                          <p:spTgt spid="3">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nodeType="clickEffect">
                                  <p:stCondLst>
                                    <p:cond delay="0"/>
                                  </p:stCondLst>
                                  <p:childTnLst>
                                    <p:set>
                                      <p:cBhvr>
                                        <p:cTn id="28" dur="1" fill="hold">
                                          <p:stCondLst>
                                            <p:cond delay="0"/>
                                          </p:stCondLst>
                                        </p:cTn>
                                        <p:tgtEl>
                                          <p:spTgt spid="3075"/>
                                        </p:tgtEl>
                                        <p:attrNameLst>
                                          <p:attrName>style.visibility</p:attrName>
                                        </p:attrNameLst>
                                      </p:cBhvr>
                                      <p:to>
                                        <p:strVal val="visible"/>
                                      </p:to>
                                    </p:set>
                                    <p:animEffect transition="in" filter="box(in)">
                                      <p:cBhvr>
                                        <p:cTn id="29" dur="500"/>
                                        <p:tgtEl>
                                          <p:spTgt spid="307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1000" fill="hold"/>
                                        <p:tgtEl>
                                          <p:spTgt spid="7"/>
                                        </p:tgtEl>
                                        <p:attrNameLst>
                                          <p:attrName>ppt_w</p:attrName>
                                        </p:attrNameLst>
                                      </p:cBhvr>
                                      <p:tavLst>
                                        <p:tav tm="0">
                                          <p:val>
                                            <p:strVal val="#ppt_w*0.70"/>
                                          </p:val>
                                        </p:tav>
                                        <p:tav tm="100000">
                                          <p:val>
                                            <p:strVal val="#ppt_w"/>
                                          </p:val>
                                        </p:tav>
                                      </p:tavLst>
                                    </p:anim>
                                    <p:anim calcmode="lin" valueType="num">
                                      <p:cBhvr>
                                        <p:cTn id="35" dur="1000" fill="hold"/>
                                        <p:tgtEl>
                                          <p:spTgt spid="7"/>
                                        </p:tgtEl>
                                        <p:attrNameLst>
                                          <p:attrName>ppt_h</p:attrName>
                                        </p:attrNameLst>
                                      </p:cBhvr>
                                      <p:tavLst>
                                        <p:tav tm="0">
                                          <p:val>
                                            <p:strVal val="#ppt_h"/>
                                          </p:val>
                                        </p:tav>
                                        <p:tav tm="100000">
                                          <p:val>
                                            <p:strVal val="#ppt_h"/>
                                          </p:val>
                                        </p:tav>
                                      </p:tavLst>
                                    </p:anim>
                                    <p:animEffect transition="in" filter="fade">
                                      <p:cBhvr>
                                        <p:cTn id="36" dur="1000"/>
                                        <p:tgtEl>
                                          <p:spTgt spid="7"/>
                                        </p:tgtEl>
                                      </p:cBhvr>
                                    </p:animEffect>
                                  </p:childTnLst>
                                </p:cTn>
                              </p:par>
                              <p:par>
                                <p:cTn id="37" presetID="55"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1000" fill="hold"/>
                                        <p:tgtEl>
                                          <p:spTgt spid="9"/>
                                        </p:tgtEl>
                                        <p:attrNameLst>
                                          <p:attrName>ppt_w</p:attrName>
                                        </p:attrNameLst>
                                      </p:cBhvr>
                                      <p:tavLst>
                                        <p:tav tm="0">
                                          <p:val>
                                            <p:strVal val="#ppt_w*0.70"/>
                                          </p:val>
                                        </p:tav>
                                        <p:tav tm="100000">
                                          <p:val>
                                            <p:strVal val="#ppt_w"/>
                                          </p:val>
                                        </p:tav>
                                      </p:tavLst>
                                    </p:anim>
                                    <p:anim calcmode="lin" valueType="num">
                                      <p:cBhvr>
                                        <p:cTn id="40" dur="1000" fill="hold"/>
                                        <p:tgtEl>
                                          <p:spTgt spid="9"/>
                                        </p:tgtEl>
                                        <p:attrNameLst>
                                          <p:attrName>ppt_h</p:attrName>
                                        </p:attrNameLst>
                                      </p:cBhvr>
                                      <p:tavLst>
                                        <p:tav tm="0">
                                          <p:val>
                                            <p:strVal val="#ppt_h"/>
                                          </p:val>
                                        </p:tav>
                                        <p:tav tm="100000">
                                          <p:val>
                                            <p:strVal val="#ppt_h"/>
                                          </p:val>
                                        </p:tav>
                                      </p:tavLst>
                                    </p:anim>
                                    <p:animEffect transition="in" filter="fade">
                                      <p:cBhvr>
                                        <p:cTn id="41" dur="1000"/>
                                        <p:tgtEl>
                                          <p:spTgt spid="9"/>
                                        </p:tgtEl>
                                      </p:cBhvr>
                                    </p:animEffect>
                                  </p:childTnLst>
                                </p:cTn>
                              </p:par>
                              <p:par>
                                <p:cTn id="42" presetID="55" presetClass="entr" presetSubtype="0"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1000" fill="hold"/>
                                        <p:tgtEl>
                                          <p:spTgt spid="8"/>
                                        </p:tgtEl>
                                        <p:attrNameLst>
                                          <p:attrName>ppt_w</p:attrName>
                                        </p:attrNameLst>
                                      </p:cBhvr>
                                      <p:tavLst>
                                        <p:tav tm="0">
                                          <p:val>
                                            <p:strVal val="#ppt_w*0.70"/>
                                          </p:val>
                                        </p:tav>
                                        <p:tav tm="100000">
                                          <p:val>
                                            <p:strVal val="#ppt_w"/>
                                          </p:val>
                                        </p:tav>
                                      </p:tavLst>
                                    </p:anim>
                                    <p:anim calcmode="lin" valueType="num">
                                      <p:cBhvr>
                                        <p:cTn id="45" dur="1000" fill="hold"/>
                                        <p:tgtEl>
                                          <p:spTgt spid="8"/>
                                        </p:tgtEl>
                                        <p:attrNameLst>
                                          <p:attrName>ppt_h</p:attrName>
                                        </p:attrNameLst>
                                      </p:cBhvr>
                                      <p:tavLst>
                                        <p:tav tm="0">
                                          <p:val>
                                            <p:strVal val="#ppt_h"/>
                                          </p:val>
                                        </p:tav>
                                        <p:tav tm="100000">
                                          <p:val>
                                            <p:strVal val="#ppt_h"/>
                                          </p:val>
                                        </p:tav>
                                      </p:tavLst>
                                    </p:anim>
                                    <p:animEffect transition="in" filter="fade">
                                      <p:cBhvr>
                                        <p:cTn id="46" dur="1000"/>
                                        <p:tgtEl>
                                          <p:spTgt spid="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5" presetClass="entr" presetSubtype="0" fill="hold" nodeType="click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p:cTn id="51" dur="1000" fill="hold"/>
                                        <p:tgtEl>
                                          <p:spTgt spid="10"/>
                                        </p:tgtEl>
                                        <p:attrNameLst>
                                          <p:attrName>ppt_w</p:attrName>
                                        </p:attrNameLst>
                                      </p:cBhvr>
                                      <p:tavLst>
                                        <p:tav tm="0">
                                          <p:val>
                                            <p:strVal val="#ppt_w*0.70"/>
                                          </p:val>
                                        </p:tav>
                                        <p:tav tm="100000">
                                          <p:val>
                                            <p:strVal val="#ppt_w"/>
                                          </p:val>
                                        </p:tav>
                                      </p:tavLst>
                                    </p:anim>
                                    <p:anim calcmode="lin" valueType="num">
                                      <p:cBhvr>
                                        <p:cTn id="52" dur="1000" fill="hold"/>
                                        <p:tgtEl>
                                          <p:spTgt spid="10"/>
                                        </p:tgtEl>
                                        <p:attrNameLst>
                                          <p:attrName>ppt_h</p:attrName>
                                        </p:attrNameLst>
                                      </p:cBhvr>
                                      <p:tavLst>
                                        <p:tav tm="0">
                                          <p:val>
                                            <p:strVal val="#ppt_h"/>
                                          </p:val>
                                        </p:tav>
                                        <p:tav tm="100000">
                                          <p:val>
                                            <p:strVal val="#ppt_h"/>
                                          </p:val>
                                        </p:tav>
                                      </p:tavLst>
                                    </p:anim>
                                    <p:animEffect transition="in" filter="fade">
                                      <p:cBhvr>
                                        <p:cTn id="53" dur="1000"/>
                                        <p:tgtEl>
                                          <p:spTgt spid="10"/>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0" presetClass="entr" presetSubtype="0" fill="hold"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wedge">
                                      <p:cBhvr>
                                        <p:cTn id="58" dur="2000"/>
                                        <p:tgtEl>
                                          <p:spTgt spid="11"/>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dissolve">
                                      <p:cBhvr>
                                        <p:cTn id="6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7" grpId="0"/>
      <p:bldP spid="8" grpId="0"/>
      <p:bldP spid="9" grpId="0"/>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457200" y="274638"/>
            <a:ext cx="8229600" cy="654050"/>
          </a:xfrm>
        </p:spPr>
        <p:style>
          <a:lnRef idx="1">
            <a:schemeClr val="accent5"/>
          </a:lnRef>
          <a:fillRef idx="2">
            <a:schemeClr val="accent5"/>
          </a:fillRef>
          <a:effectRef idx="1">
            <a:schemeClr val="accent5"/>
          </a:effectRef>
          <a:fontRef idx="minor">
            <a:schemeClr val="dk1"/>
          </a:fontRef>
        </p:style>
        <p:txBody>
          <a:bodyPr rtlCol="0">
            <a:normAutofit fontScale="90000"/>
          </a:bodyPr>
          <a:lstStyle/>
          <a:p>
            <a:pPr fontAlgn="auto">
              <a:spcAft>
                <a:spcPts val="0"/>
              </a:spcAft>
              <a:defRPr/>
            </a:pPr>
            <a:r>
              <a:rPr lang="el-GR" dirty="0" smtClean="0">
                <a:solidFill>
                  <a:srgbClr val="C00000"/>
                </a:solidFill>
              </a:rPr>
              <a:t>Αρχή του Αρχιμήδη</a:t>
            </a:r>
            <a:endParaRPr lang="el-GR" dirty="0">
              <a:solidFill>
                <a:srgbClr val="C00000"/>
              </a:solidFill>
            </a:endParaRPr>
          </a:p>
        </p:txBody>
      </p:sp>
      <p:sp>
        <p:nvSpPr>
          <p:cNvPr id="5" name="4 - Θέση περιεχομένου"/>
          <p:cNvSpPr txBox="1">
            <a:spLocks noGrp="1"/>
          </p:cNvSpPr>
          <p:nvPr>
            <p:ph idx="1"/>
          </p:nvPr>
        </p:nvSpPr>
        <p:spPr>
          <a:xfrm>
            <a:off x="500063" y="1071563"/>
            <a:ext cx="8229600" cy="708025"/>
          </a:xfrm>
        </p:spPr>
        <p:style>
          <a:lnRef idx="1">
            <a:schemeClr val="accent5"/>
          </a:lnRef>
          <a:fillRef idx="2">
            <a:schemeClr val="accent5"/>
          </a:fillRef>
          <a:effectRef idx="1">
            <a:schemeClr val="accent5"/>
          </a:effectRef>
          <a:fontRef idx="minor">
            <a:schemeClr val="dk1"/>
          </a:fontRef>
        </p:style>
        <p:txBody>
          <a:bodyPr rtlCol="0">
            <a:spAutoFit/>
          </a:bodyPr>
          <a:lstStyle/>
          <a:p>
            <a:pPr algn="ctr" fontAlgn="auto">
              <a:spcAft>
                <a:spcPts val="0"/>
              </a:spcAft>
              <a:defRPr/>
            </a:pPr>
            <a:r>
              <a:rPr lang="el-GR" sz="4000" b="1" dirty="0" smtClean="0">
                <a:solidFill>
                  <a:srgbClr val="0000FF"/>
                </a:solidFill>
              </a:rPr>
              <a:t>Α = </a:t>
            </a:r>
            <a:r>
              <a:rPr lang="el-GR" sz="4000" b="1" dirty="0" err="1" smtClean="0">
                <a:solidFill>
                  <a:srgbClr val="0000FF"/>
                </a:solidFill>
              </a:rPr>
              <a:t>Β</a:t>
            </a:r>
            <a:r>
              <a:rPr lang="el-GR" sz="4000" b="1" baseline="-25000" dirty="0" err="1" smtClean="0">
                <a:solidFill>
                  <a:srgbClr val="0000FF"/>
                </a:solidFill>
              </a:rPr>
              <a:t>εκτ.υγρού</a:t>
            </a:r>
            <a:endParaRPr lang="el-GR" sz="4000" b="1" baseline="-25000" dirty="0">
              <a:solidFill>
                <a:srgbClr val="0000FF"/>
              </a:solidFill>
            </a:endParaRPr>
          </a:p>
        </p:txBody>
      </p:sp>
      <p:sp>
        <p:nvSpPr>
          <p:cNvPr id="6" name="4 - Θέση περιεχομένου"/>
          <p:cNvSpPr txBox="1">
            <a:spLocks/>
          </p:cNvSpPr>
          <p:nvPr/>
        </p:nvSpPr>
        <p:spPr>
          <a:xfrm>
            <a:off x="500063" y="1928813"/>
            <a:ext cx="8229600" cy="708025"/>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marL="342900" indent="-342900" algn="ctr" eaLnBrk="1" fontAlgn="auto" hangingPunct="1">
              <a:spcBef>
                <a:spcPct val="20000"/>
              </a:spcBef>
              <a:spcAft>
                <a:spcPts val="0"/>
              </a:spcAft>
              <a:buFont typeface="Arial" pitchFamily="34" charset="0"/>
              <a:buChar char="•"/>
              <a:defRPr/>
            </a:pPr>
            <a:r>
              <a:rPr lang="el-GR" sz="4000" b="1" dirty="0">
                <a:solidFill>
                  <a:srgbClr val="0000FF"/>
                </a:solidFill>
              </a:rPr>
              <a:t>Όμως γνωρίζουμε ότι: Β = </a:t>
            </a:r>
            <a:r>
              <a:rPr lang="en-US" sz="4000" b="1" dirty="0" err="1">
                <a:solidFill>
                  <a:srgbClr val="0000FF"/>
                </a:solidFill>
              </a:rPr>
              <a:t>m</a:t>
            </a:r>
            <a:r>
              <a:rPr lang="en-US" sz="4000" b="1" dirty="0" err="1">
                <a:solidFill>
                  <a:srgbClr val="0000FF"/>
                </a:solidFill>
                <a:latin typeface="Times New Roman"/>
                <a:cs typeface="Times New Roman"/>
              </a:rPr>
              <a:t>·</a:t>
            </a:r>
            <a:r>
              <a:rPr lang="en-US" sz="4000" b="1" dirty="0" err="1">
                <a:solidFill>
                  <a:srgbClr val="0000FF"/>
                </a:solidFill>
              </a:rPr>
              <a:t>g</a:t>
            </a:r>
            <a:endParaRPr lang="el-GR" sz="4000" b="1" baseline="-25000" dirty="0">
              <a:solidFill>
                <a:srgbClr val="0000FF"/>
              </a:solidFill>
            </a:endParaRPr>
          </a:p>
        </p:txBody>
      </p:sp>
      <p:sp>
        <p:nvSpPr>
          <p:cNvPr id="7" name="4 - Θέση περιεχομένου"/>
          <p:cNvSpPr txBox="1">
            <a:spLocks/>
          </p:cNvSpPr>
          <p:nvPr/>
        </p:nvSpPr>
        <p:spPr>
          <a:xfrm>
            <a:off x="571500" y="2786063"/>
            <a:ext cx="8229600" cy="708025"/>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marL="342900" indent="-342900" algn="ctr" eaLnBrk="1" fontAlgn="auto" hangingPunct="1">
              <a:spcBef>
                <a:spcPct val="20000"/>
              </a:spcBef>
              <a:spcAft>
                <a:spcPts val="0"/>
              </a:spcAft>
              <a:buFont typeface="Arial" pitchFamily="34" charset="0"/>
              <a:buChar char="•"/>
              <a:defRPr/>
            </a:pPr>
            <a:r>
              <a:rPr lang="en-US" sz="4000" b="1" dirty="0">
                <a:solidFill>
                  <a:srgbClr val="0000FF"/>
                </a:solidFill>
              </a:rPr>
              <a:t>                          </a:t>
            </a:r>
            <a:r>
              <a:rPr lang="el-GR" sz="4000" b="1" dirty="0">
                <a:solidFill>
                  <a:srgbClr val="0000FF"/>
                </a:solidFill>
              </a:rPr>
              <a:t>Α = </a:t>
            </a:r>
            <a:r>
              <a:rPr lang="el-GR" sz="4000" b="1" dirty="0" err="1">
                <a:solidFill>
                  <a:srgbClr val="0000FF"/>
                </a:solidFill>
              </a:rPr>
              <a:t>Β</a:t>
            </a:r>
            <a:r>
              <a:rPr lang="el-GR" sz="4000" b="1" baseline="-25000" dirty="0" err="1">
                <a:solidFill>
                  <a:srgbClr val="0000FF"/>
                </a:solidFill>
              </a:rPr>
              <a:t>εκτ.υγρού</a:t>
            </a:r>
            <a:endParaRPr lang="el-GR" sz="4000" b="1" baseline="-25000" dirty="0">
              <a:solidFill>
                <a:srgbClr val="0000FF"/>
              </a:solidFill>
            </a:endParaRPr>
          </a:p>
        </p:txBody>
      </p:sp>
      <p:sp>
        <p:nvSpPr>
          <p:cNvPr id="9" name="8 - Βέλος προς τα κάτω"/>
          <p:cNvSpPr/>
          <p:nvPr/>
        </p:nvSpPr>
        <p:spPr>
          <a:xfrm>
            <a:off x="6357938" y="2571750"/>
            <a:ext cx="357187" cy="57150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l-GR"/>
          </a:p>
        </p:txBody>
      </p:sp>
      <p:sp>
        <p:nvSpPr>
          <p:cNvPr id="10" name="4 - Θέση περιεχομένου"/>
          <p:cNvSpPr txBox="1">
            <a:spLocks/>
          </p:cNvSpPr>
          <p:nvPr/>
        </p:nvSpPr>
        <p:spPr>
          <a:xfrm>
            <a:off x="571500" y="3571875"/>
            <a:ext cx="8229600" cy="708025"/>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marL="342900" indent="-342900" algn="ctr" eaLnBrk="1" fontAlgn="auto" hangingPunct="1">
              <a:spcBef>
                <a:spcPct val="20000"/>
              </a:spcBef>
              <a:spcAft>
                <a:spcPts val="0"/>
              </a:spcAft>
              <a:buFont typeface="Arial" pitchFamily="34" charset="0"/>
              <a:buChar char="•"/>
              <a:defRPr/>
            </a:pPr>
            <a:r>
              <a:rPr lang="en-US" sz="4000" b="1" dirty="0">
                <a:solidFill>
                  <a:srgbClr val="0000FF"/>
                </a:solidFill>
              </a:rPr>
              <a:t>                          </a:t>
            </a:r>
            <a:r>
              <a:rPr lang="el-GR" sz="4000" b="1" dirty="0">
                <a:solidFill>
                  <a:srgbClr val="0000FF"/>
                </a:solidFill>
              </a:rPr>
              <a:t>Α = </a:t>
            </a:r>
            <a:r>
              <a:rPr lang="en-US" sz="4000" b="1" dirty="0">
                <a:solidFill>
                  <a:srgbClr val="0000FF"/>
                </a:solidFill>
              </a:rPr>
              <a:t>m</a:t>
            </a:r>
            <a:r>
              <a:rPr lang="el-GR" sz="4000" b="1" baseline="-25000" dirty="0">
                <a:solidFill>
                  <a:srgbClr val="0000FF"/>
                </a:solidFill>
              </a:rPr>
              <a:t>υγρού</a:t>
            </a:r>
            <a:r>
              <a:rPr lang="en-US" sz="4000" b="1" dirty="0">
                <a:solidFill>
                  <a:srgbClr val="0000FF"/>
                </a:solidFill>
                <a:latin typeface="Times New Roman"/>
                <a:cs typeface="Times New Roman"/>
              </a:rPr>
              <a:t>·</a:t>
            </a:r>
            <a:r>
              <a:rPr lang="en-US" sz="4000" b="1" dirty="0">
                <a:solidFill>
                  <a:srgbClr val="0000FF"/>
                </a:solidFill>
              </a:rPr>
              <a:t>g</a:t>
            </a:r>
            <a:endParaRPr lang="el-GR" sz="4000" b="1" baseline="-25000" dirty="0">
              <a:solidFill>
                <a:srgbClr val="0000FF"/>
              </a:solidFill>
            </a:endParaRPr>
          </a:p>
        </p:txBody>
      </p:sp>
      <p:sp>
        <p:nvSpPr>
          <p:cNvPr id="11" name="4 - Θέση περιεχομένου"/>
          <p:cNvSpPr txBox="1">
            <a:spLocks/>
          </p:cNvSpPr>
          <p:nvPr/>
        </p:nvSpPr>
        <p:spPr>
          <a:xfrm>
            <a:off x="571500" y="4357688"/>
            <a:ext cx="8229600" cy="708025"/>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marL="342900" indent="-342900" algn="ctr" eaLnBrk="1" fontAlgn="auto" hangingPunct="1">
              <a:spcBef>
                <a:spcPct val="20000"/>
              </a:spcBef>
              <a:spcAft>
                <a:spcPts val="0"/>
              </a:spcAft>
              <a:buFont typeface="Arial" pitchFamily="34" charset="0"/>
              <a:buChar char="•"/>
              <a:defRPr/>
            </a:pPr>
            <a:r>
              <a:rPr lang="el-GR" sz="4000" b="1" dirty="0">
                <a:solidFill>
                  <a:srgbClr val="0000FF"/>
                </a:solidFill>
              </a:rPr>
              <a:t>Επίσης γνωρίζουμε ότι: </a:t>
            </a:r>
            <a:r>
              <a:rPr lang="en-US" sz="4000" b="1" dirty="0">
                <a:solidFill>
                  <a:srgbClr val="0000FF"/>
                </a:solidFill>
              </a:rPr>
              <a:t>m</a:t>
            </a:r>
            <a:r>
              <a:rPr lang="el-GR" sz="4000" b="1" dirty="0">
                <a:solidFill>
                  <a:srgbClr val="0000FF"/>
                </a:solidFill>
              </a:rPr>
              <a:t> = ρ</a:t>
            </a:r>
            <a:r>
              <a:rPr lang="el-GR" sz="4000" b="1" dirty="0">
                <a:solidFill>
                  <a:srgbClr val="0000FF"/>
                </a:solidFill>
                <a:latin typeface="Times New Roman"/>
                <a:cs typeface="Times New Roman"/>
              </a:rPr>
              <a:t>·</a:t>
            </a:r>
            <a:r>
              <a:rPr lang="en-US" sz="4000" b="1" dirty="0">
                <a:solidFill>
                  <a:srgbClr val="0000FF"/>
                </a:solidFill>
              </a:rPr>
              <a:t>V</a:t>
            </a:r>
            <a:endParaRPr lang="el-GR" sz="4000" b="1" baseline="-25000" dirty="0">
              <a:solidFill>
                <a:srgbClr val="0000FF"/>
              </a:solidFill>
            </a:endParaRPr>
          </a:p>
        </p:txBody>
      </p:sp>
      <p:sp>
        <p:nvSpPr>
          <p:cNvPr id="12" name="4 - Θέση περιεχομένου"/>
          <p:cNvSpPr txBox="1">
            <a:spLocks/>
          </p:cNvSpPr>
          <p:nvPr/>
        </p:nvSpPr>
        <p:spPr>
          <a:xfrm>
            <a:off x="642938" y="5143500"/>
            <a:ext cx="8229600" cy="708025"/>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marL="342900" indent="-342900" algn="ctr" eaLnBrk="1" fontAlgn="auto" hangingPunct="1">
              <a:spcBef>
                <a:spcPct val="20000"/>
              </a:spcBef>
              <a:spcAft>
                <a:spcPts val="0"/>
              </a:spcAft>
              <a:buFont typeface="Arial" pitchFamily="34" charset="0"/>
              <a:buChar char="•"/>
              <a:defRPr/>
            </a:pPr>
            <a:r>
              <a:rPr lang="en-US" sz="4000" b="1" dirty="0">
                <a:solidFill>
                  <a:srgbClr val="0000FF"/>
                </a:solidFill>
              </a:rPr>
              <a:t>                          </a:t>
            </a:r>
            <a:r>
              <a:rPr lang="el-GR" sz="4000" b="1" dirty="0">
                <a:solidFill>
                  <a:srgbClr val="0000FF"/>
                </a:solidFill>
              </a:rPr>
              <a:t>Α = </a:t>
            </a:r>
            <a:r>
              <a:rPr lang="en-US" sz="4000" b="1" dirty="0">
                <a:solidFill>
                  <a:srgbClr val="0000FF"/>
                </a:solidFill>
              </a:rPr>
              <a:t>m</a:t>
            </a:r>
            <a:r>
              <a:rPr lang="el-GR" sz="4000" b="1" baseline="-25000" dirty="0">
                <a:solidFill>
                  <a:srgbClr val="0000FF"/>
                </a:solidFill>
              </a:rPr>
              <a:t>υγρού</a:t>
            </a:r>
            <a:r>
              <a:rPr lang="en-US" sz="4000" b="1" dirty="0">
                <a:solidFill>
                  <a:srgbClr val="0000FF"/>
                </a:solidFill>
                <a:latin typeface="Times New Roman"/>
                <a:cs typeface="Times New Roman"/>
              </a:rPr>
              <a:t>·</a:t>
            </a:r>
            <a:r>
              <a:rPr lang="en-US" sz="4000" b="1" dirty="0">
                <a:solidFill>
                  <a:srgbClr val="0000FF"/>
                </a:solidFill>
              </a:rPr>
              <a:t>g</a:t>
            </a:r>
            <a:endParaRPr lang="el-GR" sz="4000" b="1" baseline="-25000" dirty="0">
              <a:solidFill>
                <a:srgbClr val="0000FF"/>
              </a:solidFill>
            </a:endParaRPr>
          </a:p>
        </p:txBody>
      </p:sp>
      <p:sp>
        <p:nvSpPr>
          <p:cNvPr id="13" name="12 - Βέλος προς τα κάτω"/>
          <p:cNvSpPr/>
          <p:nvPr/>
        </p:nvSpPr>
        <p:spPr>
          <a:xfrm>
            <a:off x="6643688" y="4929188"/>
            <a:ext cx="357187" cy="57150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l-GR"/>
          </a:p>
        </p:txBody>
      </p:sp>
      <p:sp>
        <p:nvSpPr>
          <p:cNvPr id="14" name="4 - Θέση περιεχομένου"/>
          <p:cNvSpPr txBox="1">
            <a:spLocks/>
          </p:cNvSpPr>
          <p:nvPr/>
        </p:nvSpPr>
        <p:spPr>
          <a:xfrm>
            <a:off x="714375" y="5929313"/>
            <a:ext cx="8229600" cy="708025"/>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marL="342900" indent="-342900" algn="ctr" eaLnBrk="1" fontAlgn="auto" hangingPunct="1">
              <a:spcBef>
                <a:spcPct val="20000"/>
              </a:spcBef>
              <a:spcAft>
                <a:spcPts val="0"/>
              </a:spcAft>
              <a:buFont typeface="Arial" pitchFamily="34" charset="0"/>
              <a:buChar char="•"/>
              <a:defRPr/>
            </a:pPr>
            <a:r>
              <a:rPr lang="en-US" sz="4000" b="1" dirty="0">
                <a:solidFill>
                  <a:srgbClr val="0000FF"/>
                </a:solidFill>
              </a:rPr>
              <a:t>                          </a:t>
            </a:r>
            <a:r>
              <a:rPr lang="el-GR" sz="4000" b="1" dirty="0">
                <a:solidFill>
                  <a:srgbClr val="FF0000"/>
                </a:solidFill>
              </a:rPr>
              <a:t>Α = </a:t>
            </a:r>
            <a:r>
              <a:rPr lang="el-GR" sz="4000" b="1" dirty="0" err="1">
                <a:solidFill>
                  <a:srgbClr val="FF0000"/>
                </a:solidFill>
              </a:rPr>
              <a:t>ρ</a:t>
            </a:r>
            <a:r>
              <a:rPr lang="el-GR" sz="4000" b="1" baseline="-25000" dirty="0" err="1">
                <a:solidFill>
                  <a:srgbClr val="FF0000"/>
                </a:solidFill>
              </a:rPr>
              <a:t>υγρού</a:t>
            </a:r>
            <a:r>
              <a:rPr lang="en-US" sz="4000" b="1" dirty="0">
                <a:solidFill>
                  <a:srgbClr val="FF0000"/>
                </a:solidFill>
                <a:latin typeface="Times New Roman"/>
                <a:cs typeface="Times New Roman"/>
              </a:rPr>
              <a:t>·</a:t>
            </a:r>
            <a:r>
              <a:rPr lang="en-US" sz="4000" b="1" dirty="0">
                <a:solidFill>
                  <a:srgbClr val="FF0000"/>
                </a:solidFill>
              </a:rPr>
              <a:t>g</a:t>
            </a:r>
            <a:r>
              <a:rPr lang="el-GR" sz="4000" b="1" dirty="0">
                <a:solidFill>
                  <a:srgbClr val="FF0000"/>
                </a:solidFill>
                <a:latin typeface="Times New Roman"/>
                <a:cs typeface="Times New Roman"/>
              </a:rPr>
              <a:t>·</a:t>
            </a:r>
            <a:r>
              <a:rPr lang="en-US" sz="4000" b="1" dirty="0">
                <a:solidFill>
                  <a:srgbClr val="FF0000"/>
                </a:solidFill>
              </a:rPr>
              <a:t>V</a:t>
            </a:r>
            <a:endParaRPr lang="el-GR" sz="4000" b="1" baseline="-25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5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500"/>
                                        <p:tgtEl>
                                          <p:spTgt spid="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dissolve">
                                      <p:cBhvr>
                                        <p:cTn id="24" dur="500"/>
                                        <p:tgtEl>
                                          <p:spTgt spid="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dissolve">
                                      <p:cBhvr>
                                        <p:cTn id="29" dur="500"/>
                                        <p:tgtEl>
                                          <p:spTgt spid="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dissolve">
                                      <p:cBhvr>
                                        <p:cTn id="34" dur="500"/>
                                        <p:tgtEl>
                                          <p:spTgt spid="1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dissolve">
                                      <p:cBhvr>
                                        <p:cTn id="39" dur="500"/>
                                        <p:tgtEl>
                                          <p:spTgt spid="11"/>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dissolve">
                                      <p:cBhvr>
                                        <p:cTn id="44" dur="500"/>
                                        <p:tgtEl>
                                          <p:spTgt spid="1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dissolve">
                                      <p:cBhvr>
                                        <p:cTn id="49" dur="500"/>
                                        <p:tgtEl>
                                          <p:spTgt spid="1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dissolve">
                                      <p:cBhvr>
                                        <p:cTn id="5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098" name="1 - Ορθογώνιο"/>
          <p:cNvSpPr>
            <a:spLocks noChangeArrowheads="1"/>
          </p:cNvSpPr>
          <p:nvPr/>
        </p:nvSpPr>
        <p:spPr bwMode="auto">
          <a:xfrm>
            <a:off x="2286000" y="3105150"/>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l-GR" altLang="el-GR"/>
          </a:p>
        </p:txBody>
      </p:sp>
      <p:pic>
        <p:nvPicPr>
          <p:cNvPr id="5121" name="Picture 1" descr="C:\Documents and Settings\user\Τα έγγραφά μου\Οι εικόνες μου\imagesCA3J28P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813" y="714375"/>
            <a:ext cx="3357562"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4" descr="C:\Documents and Settings\user\Τα έγγραφά μου\Οι εικόνες μου\imagesCAEQBJ4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813" y="3643313"/>
            <a:ext cx="3357562"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AutoShape 6" descr="data:image/jpeg;base64,/9j/4AAQSkZJRgABAQAAAQABAAD/2wCEAAkGBhMSEBQUEBIUFBUPEBAPDxQVEhQPEA8PFBAVFBQQFBQXGyYeFxkjGRQUHy8gJCcpLCwsFR4xNTAqNSYrLCkBCQoKDgwOGg8PGikkHRwpKSkpLCwsKSksLCwsKSksLCwpKSksKSksKSwpLCksKSksKSwpKSkpLCksLCksLCwsKf/AABEIAMIBAwMBIgACEQEDEQH/xAAbAAABBQEBAAAAAAAAAAAAAAADAAECBAUGB//EAD4QAAIBAgMFBQUFBgcBAQAAAAECAAMRBCExBRJBUZEGE2FxgRQiMkJSYoKhwdEHcpKiseEVIzNDU/DxYxb/xAAaAQADAQEBAQAAAAAAAAAAAAAAAQIEAwUG/8QAKxEAAgIBBAEDAwMFAAAAAAAAAAECEQMEEiExQRRRYRMiQjJioQUVUnGR/9oADAMBAAIRAxEAPwCfcL9I6CTFAch0EIBJie/sR425gu4HIdBF3S/SOghbRiIqCwbUV+kdBIdwvBV/hEMYxi2odgGoD6R0Eh3A5DoJYMjFtQ7YNaI5DoI5pDkOghVWS3I1BCsrmkOQ6CQaiOQ6S0UkGSS4jUim1Ich0Ebux9I6CWGpyHdTk4nTcCCKPlHQR9wch0EL3UQpSqE5EVQch0EIKI5DoJNKcKqS1EjcVzQHIdBBvQHIdJcMG4icRplJqI5DpJJSHEDoIVlmB2m273K7qH3mzPNR/ecptQVsuCcnRW7YbcWmhp093fYe8bD3Ry88p5yTeWMbjDUa5MrTzZzc3bPQhHaqFFHZbG394haQWNHEkE8YtyMByJCTJkYAPTFzbLM8ch1mnhBRQ3qMXI+VMl9WP5TLCw1KncwQmbZ2iDmEpqOA3QbDzjwFHZ7lQQpI8o0vk41E9fBjwe9JK0+gPJsnFHEe0mh2QMGTCmDKxNDTIXjrH3ZNVk0U2Ooj7skseXRFkLSG7JkxobQshuxbklEZO0qyBSNuR2MgWi6AKBHMCGkg0aaChM0gZK0YiS0NAK9UKpJ0UEnyE8o2/tI1ajMeJ6DgJ3fbPaHd0twa1NfBQf1nmNdrmeZqZ3Lb7G/Tx4sHFFFMhqFHAjRwIAFKW4g/hFlyPWRCc8oiCIxDECMZNmvIhYDEgmtszANUYBRckj08TKVChczv+x+y2RTUYWFRQE52ve864se+VHHLParNfB4JVpqpUAqoB01tn+MeWt2KeqoJHnbi1aSWJTJTQcgimSEHJb0BcDtI2jxCOhWNaRvJwbQ2hY+9H35XLRw0KCw14gJASV46ETAiKyBeR7ySxokywTCTLwbNE0WiNpISN4t6SkOwgjMbfnIb8xO1e1e7olQfeq3XyXifykZJKEWyoR3SpHGdq9q97VYjQe6n7o/7ec2ZYxdW5laeJJ27Z60VSoaPFFJKEI4iXWXy6cFAB8P1jQAatYnIiBuIdkF8jBMsBECIWnTvGVZo4DBFmAAuWIA9Y0hN0bfZbs+KxJckKltB8RPC87tUCgACwAsPACU9h7JGHp2vctYsfHkJeaexgxKEOezy8uTfL4IxRt6KduDkW1EIJwz7SrfOzjn8omls7a6gZ71TQABybZcrGZXrI+zNK0r90dRHnGYrbTg3YsLi1gpQL6AASuu3d4Wdm9SbH8ZD1yX4sr0f7kd2Kgj704b2pD8395Jd6/uPkPEg3k/3D9pXofaR2xaQYzlV2pWX5rgcDnn6y1S7REfGmmu7nb0neGtxy74OU9JOPXJtMIyiUaO3aTfNb94bsuLXBzGfiMxNSyRl0zM4Sj2iwIxMGKsfelpkDGOFj2jwAYiRKyRMjeKh2RZZGFjbsW0dg2ynmfajaveVWPAe6v7onadq9pd1RKj4qt18l4n8p5fi61zPL1k+di8G/TQ43FdjGiimA3CvEI0uYTDqwO8wB4DjACqssAm1hpIVaIByN/S0dWMpCIkxCS7s8pYw9G8ACYPCliBbMmwHMmeg9m9hGgC1S281gLZ7o8+f6QPZvs8iolV7liN5QdF5HxM6Emenp9PX3yPOz5932oleMYPei35sMqJRQfeRSaGFqYMOpDAEHUHQx6WCCiyqAPAWljejipOuxdk7mVKmGvkRcHnmIKlsqmulNR90TQaoJDvJLivKGpMptsekf9pP4RB1Oz1I6Lu/ukr/AGmiKghQwkPHB9pFKcl0zm6+wHHwPfwYW/EfpKVfDumb0yvMqLg8zcZTscorCZsmjxy64NMNXOPfJxHcq2Yzz58PKRJZDdXK8gMh6zq8VsWk+dt1vqXLPxGhmVidj1EByFReYFmt4j9LzBk02TFyv4NkM+PJwyhQ7QVVOdmHioB6gzTw3aimfjVl/ETV2N+yrE4gB3tRRrEGoDvkcxTGfW06rA/sYwy272rVqcwN2kp6An8YoarLHpinp8cvByeG2pSqZI4vyPunoZbCzsG/ZLgSAP8ANsun+b+drwtP9mdBBanWrr4M61V6Mv5zZDXP81/wzS0n+LOJZIMrO1q/s+b5ayn95Cv9CZw/ag1sC9q1HJjZGFRStTIHIWuNeImn1eP3OHpp+wVBFiK6opZyABn/AOTma3adyMgE8veNvM6TnNs7ZfPecsTlzFpwnr49QOsNE+5FXtLtg1qrNw0UclGgnNsYWtWuYGea227Z6EUkqQoRKYIzNs9LSAMaSMm1O3GISSVLcJcw1QE5hR6WMYipRW5zl+hQXmelxLlPZatodbW5zT2f2YZ7FdAbEkW85STbpEykl2ZNXZTJYkEBhdTwYcxNLs/snvawB+FfefyHD1M7qngkFJaZUMqi2Yvc85HD4VKd+7QLfWwteb46Smm3wYpam00g5AGmVpG8izyAeegYqCWkGElvyDPGwRCKK8aIYU15D2kwgpiL2cGAcFdsUZEYow7YWMMMOUVMLRAYqFGKMQww5RmwwjpisXtxhVxkq+zQ9PDxIbZYpVixAAuSQABmSSbATvdj9mhh9x6ympULA2BG5Qy+I3I3rHz8BOK2U4pVkqEf6bBunHrLeM7a1mYimd3e+a3e1N0fSl7DzYzxf6pmzKSxY12uz0tHjg05yfR1XaatjahIwtbuVGV90ZsNfeINpndmdmVkqXxNUkm7OWrd4ajXzIAOlrD0vbhOTx3aGsT/AKNR8h71WoKreiWNNfJVHnKX/wC3xSDdUd2CLElbsfUjIeAAEwY8eZVvRrc4eD2WrtSlSUhGVTf5icyefG8yj2rIOdSmAPsm7H0vYTxnEbUqObuxJhqO0auV3aw0FzNSObZ7Xg+0W8bsQeSoVt63N/6Tiv2n7RqPS92nRA0Zjdq6jwJ90cdM5zVDb1VTmSRy3mH52mltXtZTq4Rqbd01syrZm/hmGQ/aBPlB9AmeZ1QWNl1A3viA3vDPXynP4yq2972o4cs9JdxWMAb1v49RM3EPc3BOfPMyEjpYImK0UaUIUUUkgziAktMy3hkm3sXsw9Zbpu5a3ax6TfwfYQgjvHW3EKCSfC5miGGcuUjhLNGPDZkbI2U9RhZTY2JaxCgec7qlTCKFUWAFgIRaIUALkAAAOQEY0zPVwYI4l8nm5czyP4FeDaT7sxbk0tHECQY1ofu4gsiirA2McJD7sRUwAFuRR7xQCwhWNJCiZLuDGSBLRB4Q0ou5hQxLUEZmEY04wSFsOBi0QqeEJuCQKCNiJCrJIABkLQVrRjVk15Y7LO7AVMNeOmIhhXjpMLoycTsMH4PdP8p8xMWtVNM7tQWI4GdktWZ239hjEJ7thUQe4dL/AGTMWo0ya3Q7NWHO06kclitthfhz9ZibQ2lvG/5C48L8RFjMMykqwIKkgg6g8pn1knlHopIBWe8E1rw7Pl5jOAMRYgZG0cR7QAjJIc41ooAd/wBjO0FOmjJUNtGU2JJ+ybTr02ijAEMM/EX6TxzBVWv7vCdBsjEPnvFgvK+U2YtTKCox5NOm7PQ1xSH5h1h6a7xsufgLTk6eLUWOZ8shJVNqkDIdTO/q/c4+nOqrU2Q++pF9LjUQy7PqEBt1QCLgtUppcerThv8AFXJsOgGc0qeAqEXqNu3FwL7x9eUn1k5fojZXpor9TOgdFGRqUx5Manp7gMdTRAuahJPyhLfif0mXRVlHxZeQ/SG9uqAWHW2cl5NVPpUNQ08e3ZerYtEtla+nFj456dJTrbSDccuEza1JySSSSZWek0644OD3Sdsic1L7Yqka3tI5xTFs0U7fUZy2HVLVhO/lbvRJowmg4MIWkX8JIWjG0YADeQNa0sECDakIUALvbwiJeQNK0Y1COEYgzUhB92vOCNUwNQtJbGkXVRZMWmQWeSFZpO9lbUauUmtW0xfaWk0xZ4x7w2k9tbFTEC/wvawa2vgw4zg9p7Hek1qgI5EZq3kZ3wxJjVPeFmAIOoIuD6TJlwKfK4ZoxZnDjweUYihY8ekA06PtLgRSqkKPdYBlHAA6jqJzrBfGeXOLi6Z6UZblaBwiVNb8fwgz4R1SSUSkTCrTPKQdCOEAHo1SpuOE6fZm06bgKwKnzuLzlJr7BZe8AbK+QPBSeJ8JUe6In0dbSpC3LkY6YDfNi4AOptebdHZCqoFg2QuTnc21j/4YPpHplNy0kuzD6mIXBYOnTX3AL8TxMs91eVaOz905EjwvcS8q2m+CaVVRlm03dkDREgaYk3vAOSI3JiSCFRykDSU8INTCCmZFsvgb2VY8VjHhfwABKohkqiTTCSLUbS0iLCh7wNRDwMW94GLv/CMKBlzy/GMtQxPV5CVqlY8onwNGjTcGENRRMpdoW1EX+JA8IvqBsNL2hZBqqygcQsj7QvOG8NpfFRZMFTKHfLzh6bg6GNSsTiWWoCVmw0k1UxU6oOpjsKA+zmSWmZZAEY0vGFAYHarZm/R3hrSvfxQ69NZ5xXSxnspwd9eOR8RPOe1exe5qkD4W95D4cvSedq8XO9G7S5PxZzc6zsls9K4KNa494ZC9ufjOUAnRdmsSadVCOdiNLg8JjxtKSvo1ZL2ujqW7LU0DEgEZWyA11nH7X2UabW1U33T4frPT2O8LEazL2tgafdMHIzBK3Oe/wtNufTxStcGPDmldM8tq0bGFwlSxm9jsFTK2Gpt6ZTnnplWI1sevjPNTPQaPWOze3BXpWb46YAb7Qtkwl9yeE837N7V7qoDwPut5T0XD1AwBByIuJ7mmy74U+0ePnx7JfA92jbzQ8iZ3aOKYIM0G7mWe9jMwiodsphzD08RJZRFRE0Ox/aBFBd3FFYwlPEtxk/a1vnILnEAPCABxiEgzVB4SD11GojFwdCBCwaFUqKNRAtUQx6lTyManunW0LCgD0wdIkw4h3934bdYkxXMDrDjyHIFsDK9bAgTYVwdbdYOrhVPGDimCk0Ynsg5wtDC20MvjZwhFwQHOSsZTmV988ZEUry53VvlkWY8FjaEiCobZQNRX4GWAx4iGVstIC6KNLEONZl9rCHw53hYqQVJ4nQjp/SF2rtrdFkFtRvePhOabEPWNs3NjcC56TBm1MWnCKs2Y8D4m+DmwnvTsuynZSpiVZ1ZUSkVDuxOROgUDMmcyMIQZ0mwNqVKfd00dlDV0ZgCQpa4AYgcRPLzb9r28M9DG43z0e07KSjhqiUVAeoKRqVqjgbyoFve3y3NpyfbDbL41TSoBCilWubI1NwT7h9M/WVO0232pe0UR7z4lkph/e31pL/t5gEZ8xxlfZ2GNKmFGurHmx1nPQaaeon9TK20h6vNDBHZjSs4vH4CrR/1AM7EcRrpMfE4RjY7psb2y/Cem4zC94pVhcESi2xFKBN2wU3U8QbWJnry0jT+0wLU8cnDYKkUcby8RkdCJ6Rh6A3VtcAqMuWWkzxsfS6glTcEjOWf8wcp3wY3juzhmmp9FpktxMGa1olZ+QkXdvpmpnAg+MtBNjhLC+KyL4cH5ZLTfTGmgaY0c4VMevOAfD2+WVnUDhJdorhmr7avOKY+6ORii3Me02Rg2+qTRCNW/CBp44Nrl65SzTfkZ2TT6OdNCYA6C8C4+wZcXEc/0kWe/H8YxGeUJ+UyQ2eTxtLJp+JiXB34mKkw5M+rsR/r/ABgxsVhqx6zUbA/aME2HtwY+sh442XvZQGBtxPWEXCNwLdZaWh9k9ZMOBzlKCJcmV1wtTgTCLQqc5YXHpzMl7evKVtRO5glp1Bzkgz8QYT2tToSIJkY6PDroLJinzvJqh5ysRUGjyBZ+LCJsdcnFVqe9UcFrDddue9bgvAHWW+yi7lVSLHJr+FxrL209lXqBym+tzvoDutnxGeduUs4LBog/y1Kb3P4reOZnmY9PJTV+Gbp547f9mrUo03vvU0N9bqM/GD/wOlYWQLYki2eR1BBvcSoaB+r8ZE06n1mbpJPtGRSrplnDbL7usWFNXBIKMWsaWViLHXzGc2O98JzR3x/uGOMTUH+5Jx1jVJFTufLZvvUJ4SBvMhNokasJJdpc7Tr9RHPYaDueIkSo4m0rptMco1THgxNoaTLoqjgYNqN/mgEr0+BENvtb3SDDhhyRLhdSTAtjR4xqhqHlBGkx1EVsfAT2zxiFVTraAOHPIReyxWx0i1dPCKVfZRFC37BRomiB8pP3DI7+78h/hMhvvwBH/fKQYP8A8nUkflLIDHaLDRf5CZEYt2Oi/wABEAyHi6n77RJQ5Oo+8T+UXLGXO4qcVX0JlhFNs1/mMzGwz8HB+8YI0n/68fXgOGbDE8MvW8AyEfNKKVGGtuoP5SxTxQ4gny/6JV2SFWqeRPlJNiP/AJsPS8j7Uh+Rv4jI768Ff0YwAdSTop9aZhQGHBf4bQBxA4b/AFMFUxpGinr/AGh0HZZe/ID7pkqf738pmf7Y5P8Ap9bn85L2h/8AjUfdi3IdGwnn+EFWe3M+kzu8qHh/LF3b8Qo8yBG2Lgtd8vHL7scMnMdJT3ObU+v6GGSoBo9Pqf1i5HwGKKeI6GRbDchCJjrash8rmRfHfTY+h/SAKgL4Q/TBjCc0PSEbaFXhueoMD/iFa+q+n/skY5wCnh1BkDs/kBDDFVDqU9Wt+ckW57voxP5QpBbAjBHlH9l+yZZXB35+htH7gD5m8rkwSQWDp4YfQOkk9EDmPKOarDS/rvH8oGqzn/x/0g3XQL5YmsPq6RlqE/3gqlKsRkx9BKNbZ1Q6k/0kuT9ikkbApeX9Y2+dLfhMVNmsPmP8VpYp0qg0N/vRKTfgKRo9zHlK1TkP4j+saPcFG8dJDnGiiAoY1ZmFs40UhjD4ZjfWaCCPFOiJYRBnCVRlFFKQio0CrGKKMZLvDzPWGRzbU9YopL7EKsxtrKQc31PWKKIoIzZR8OgOoB8xeKKNiQbcHIdIWkg5DpFFJGgtRQBkLRUTFFLRLLFpVxZiigCA0qYOoHSTdQFNhbyyiik+AA06htqess0WNtY8URSIV2lWs55nrFFIfZXgJh3J1JPrLdf4YopT6BdmZVY84AuTqT1jxTiWis6C+g6RRRSAP//Z"/>
          <p:cNvSpPr>
            <a:spLocks noChangeAspect="1" noChangeArrowheads="1"/>
          </p:cNvSpPr>
          <p:nvPr/>
        </p:nvSpPr>
        <p:spPr bwMode="auto">
          <a:xfrm>
            <a:off x="0" y="-884238"/>
            <a:ext cx="2466975" cy="1847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l-GR" altLang="el-GR"/>
          </a:p>
        </p:txBody>
      </p:sp>
      <p:pic>
        <p:nvPicPr>
          <p:cNvPr id="5127" name="Picture 7" descr="C:\Documents and Settings\user\Τα έγγραφά μου\Οι εικόνες μου\imagesCAJWCRM6.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6313" y="3643313"/>
            <a:ext cx="3643312"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Documents and Settings\user\Τα έγγραφά μου\Οι εικόνες μου\koulouma.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3438" y="714375"/>
            <a:ext cx="3643312"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9 - Ευθύγραμμο βέλος σύνδεσης"/>
          <p:cNvCxnSpPr/>
          <p:nvPr/>
        </p:nvCxnSpPr>
        <p:spPr>
          <a:xfrm rot="5400000">
            <a:off x="1713706" y="2213769"/>
            <a:ext cx="1000125" cy="1588"/>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1" name="10 - Ευθύγραμμο βέλος σύνδεσης"/>
          <p:cNvCxnSpPr/>
          <p:nvPr/>
        </p:nvCxnSpPr>
        <p:spPr>
          <a:xfrm rot="5400000">
            <a:off x="5287169" y="2142332"/>
            <a:ext cx="1000125" cy="1587"/>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2" name="11 - Ευθύγραμμο βέλος σύνδεσης"/>
          <p:cNvCxnSpPr/>
          <p:nvPr/>
        </p:nvCxnSpPr>
        <p:spPr>
          <a:xfrm rot="5400000">
            <a:off x="1715294" y="4856957"/>
            <a:ext cx="1000125" cy="158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12 - Ευθύγραμμο βέλος σύνδεσης"/>
          <p:cNvCxnSpPr>
            <a:endCxn id="17" idx="0"/>
          </p:cNvCxnSpPr>
          <p:nvPr/>
        </p:nvCxnSpPr>
        <p:spPr>
          <a:xfrm rot="16200000" flipH="1">
            <a:off x="6376988" y="5054600"/>
            <a:ext cx="714375" cy="34925"/>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4" name="13 - TextBox"/>
          <p:cNvSpPr txBox="1">
            <a:spLocks noChangeArrowheads="1"/>
          </p:cNvSpPr>
          <p:nvPr/>
        </p:nvSpPr>
        <p:spPr bwMode="auto">
          <a:xfrm>
            <a:off x="2214563" y="2500313"/>
            <a:ext cx="357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l-GR" sz="2000" b="1">
                <a:solidFill>
                  <a:srgbClr val="FF0000"/>
                </a:solidFill>
              </a:rPr>
              <a:t>B</a:t>
            </a:r>
            <a:endParaRPr lang="el-GR" altLang="el-GR" sz="2000" b="1">
              <a:solidFill>
                <a:srgbClr val="FF0000"/>
              </a:solidFill>
            </a:endParaRPr>
          </a:p>
        </p:txBody>
      </p:sp>
      <p:sp>
        <p:nvSpPr>
          <p:cNvPr id="15" name="14 - TextBox"/>
          <p:cNvSpPr txBox="1">
            <a:spLocks noChangeArrowheads="1"/>
          </p:cNvSpPr>
          <p:nvPr/>
        </p:nvSpPr>
        <p:spPr bwMode="auto">
          <a:xfrm>
            <a:off x="5500688" y="2500313"/>
            <a:ext cx="357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l-GR" sz="2000" b="1">
                <a:solidFill>
                  <a:srgbClr val="FF0000"/>
                </a:solidFill>
              </a:rPr>
              <a:t>B</a:t>
            </a:r>
            <a:endParaRPr lang="el-GR" altLang="el-GR" sz="2000" b="1">
              <a:solidFill>
                <a:srgbClr val="FF0000"/>
              </a:solidFill>
            </a:endParaRPr>
          </a:p>
        </p:txBody>
      </p:sp>
      <p:sp>
        <p:nvSpPr>
          <p:cNvPr id="16" name="15 - TextBox"/>
          <p:cNvSpPr txBox="1">
            <a:spLocks noChangeArrowheads="1"/>
          </p:cNvSpPr>
          <p:nvPr/>
        </p:nvSpPr>
        <p:spPr bwMode="auto">
          <a:xfrm>
            <a:off x="2071688" y="5357813"/>
            <a:ext cx="3571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l-GR" sz="2000" b="1">
                <a:solidFill>
                  <a:srgbClr val="FF0000"/>
                </a:solidFill>
              </a:rPr>
              <a:t>B</a:t>
            </a:r>
            <a:endParaRPr lang="el-GR" altLang="el-GR" sz="2000" b="1">
              <a:solidFill>
                <a:srgbClr val="FF0000"/>
              </a:solidFill>
            </a:endParaRPr>
          </a:p>
        </p:txBody>
      </p:sp>
      <p:sp>
        <p:nvSpPr>
          <p:cNvPr id="17" name="16 - TextBox"/>
          <p:cNvSpPr txBox="1">
            <a:spLocks noChangeArrowheads="1"/>
          </p:cNvSpPr>
          <p:nvPr/>
        </p:nvSpPr>
        <p:spPr bwMode="auto">
          <a:xfrm>
            <a:off x="6572250" y="5429250"/>
            <a:ext cx="357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l-GR" sz="2000" b="1">
                <a:solidFill>
                  <a:srgbClr val="FF0000"/>
                </a:solidFill>
              </a:rPr>
              <a:t>B</a:t>
            </a:r>
            <a:endParaRPr lang="el-GR" altLang="el-GR" sz="20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5121"/>
                                        </p:tgtEl>
                                        <p:attrNameLst>
                                          <p:attrName>style.visibility</p:attrName>
                                        </p:attrNameLst>
                                      </p:cBhvr>
                                      <p:to>
                                        <p:strVal val="visible"/>
                                      </p:to>
                                    </p:set>
                                    <p:animEffect transition="in" filter="box(in)">
                                      <p:cBhvr>
                                        <p:cTn id="7" dur="500"/>
                                        <p:tgtEl>
                                          <p:spTgt spid="5121"/>
                                        </p:tgtEl>
                                      </p:cBhvr>
                                    </p:animEffect>
                                  </p:childTnLst>
                                </p:cTn>
                              </p:par>
                              <p:par>
                                <p:cTn id="8" presetID="4" presetClass="entr" presetSubtype="16"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box(in)">
                                      <p:cBhvr>
                                        <p:cTn id="10" dur="500"/>
                                        <p:tgtEl>
                                          <p:spTgt spid="1026"/>
                                        </p:tgtEl>
                                      </p:cBhvr>
                                    </p:animEffect>
                                  </p:childTnLst>
                                </p:cTn>
                              </p:par>
                              <p:par>
                                <p:cTn id="11" presetID="4" presetClass="entr" presetSubtype="16" fill="hold" nodeType="withEffect">
                                  <p:stCondLst>
                                    <p:cond delay="0"/>
                                  </p:stCondLst>
                                  <p:childTnLst>
                                    <p:set>
                                      <p:cBhvr>
                                        <p:cTn id="12" dur="1" fill="hold">
                                          <p:stCondLst>
                                            <p:cond delay="0"/>
                                          </p:stCondLst>
                                        </p:cTn>
                                        <p:tgtEl>
                                          <p:spTgt spid="5124"/>
                                        </p:tgtEl>
                                        <p:attrNameLst>
                                          <p:attrName>style.visibility</p:attrName>
                                        </p:attrNameLst>
                                      </p:cBhvr>
                                      <p:to>
                                        <p:strVal val="visible"/>
                                      </p:to>
                                    </p:set>
                                    <p:animEffect transition="in" filter="box(in)">
                                      <p:cBhvr>
                                        <p:cTn id="13" dur="500"/>
                                        <p:tgtEl>
                                          <p:spTgt spid="5124"/>
                                        </p:tgtEl>
                                      </p:cBhvr>
                                    </p:animEffect>
                                  </p:childTnLst>
                                </p:cTn>
                              </p:par>
                              <p:par>
                                <p:cTn id="14" presetID="4" presetClass="entr" presetSubtype="16" fill="hold" nodeType="withEffect">
                                  <p:stCondLst>
                                    <p:cond delay="0"/>
                                  </p:stCondLst>
                                  <p:childTnLst>
                                    <p:set>
                                      <p:cBhvr>
                                        <p:cTn id="15" dur="1" fill="hold">
                                          <p:stCondLst>
                                            <p:cond delay="0"/>
                                          </p:stCondLst>
                                        </p:cTn>
                                        <p:tgtEl>
                                          <p:spTgt spid="5127"/>
                                        </p:tgtEl>
                                        <p:attrNameLst>
                                          <p:attrName>style.visibility</p:attrName>
                                        </p:attrNameLst>
                                      </p:cBhvr>
                                      <p:to>
                                        <p:strVal val="visible"/>
                                      </p:to>
                                    </p:set>
                                    <p:animEffect transition="in" filter="box(in)">
                                      <p:cBhvr>
                                        <p:cTn id="16" dur="500"/>
                                        <p:tgtEl>
                                          <p:spTgt spid="512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1000" fill="hold"/>
                                        <p:tgtEl>
                                          <p:spTgt spid="10"/>
                                        </p:tgtEl>
                                        <p:attrNameLst>
                                          <p:attrName>ppt_w</p:attrName>
                                        </p:attrNameLst>
                                      </p:cBhvr>
                                      <p:tavLst>
                                        <p:tav tm="0">
                                          <p:val>
                                            <p:strVal val="#ppt_w*0.70"/>
                                          </p:val>
                                        </p:tav>
                                        <p:tav tm="100000">
                                          <p:val>
                                            <p:strVal val="#ppt_w"/>
                                          </p:val>
                                        </p:tav>
                                      </p:tavLst>
                                    </p:anim>
                                    <p:anim calcmode="lin" valueType="num">
                                      <p:cBhvr>
                                        <p:cTn id="22" dur="1000" fill="hold"/>
                                        <p:tgtEl>
                                          <p:spTgt spid="10"/>
                                        </p:tgtEl>
                                        <p:attrNameLst>
                                          <p:attrName>ppt_h</p:attrName>
                                        </p:attrNameLst>
                                      </p:cBhvr>
                                      <p:tavLst>
                                        <p:tav tm="0">
                                          <p:val>
                                            <p:strVal val="#ppt_h"/>
                                          </p:val>
                                        </p:tav>
                                        <p:tav tm="100000">
                                          <p:val>
                                            <p:strVal val="#ppt_h"/>
                                          </p:val>
                                        </p:tav>
                                      </p:tavLst>
                                    </p:anim>
                                    <p:animEffect transition="in" filter="fade">
                                      <p:cBhvr>
                                        <p:cTn id="23" dur="1000"/>
                                        <p:tgtEl>
                                          <p:spTgt spid="10"/>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1000" fill="hold"/>
                                        <p:tgtEl>
                                          <p:spTgt spid="14"/>
                                        </p:tgtEl>
                                        <p:attrNameLst>
                                          <p:attrName>ppt_w</p:attrName>
                                        </p:attrNameLst>
                                      </p:cBhvr>
                                      <p:tavLst>
                                        <p:tav tm="0">
                                          <p:val>
                                            <p:strVal val="#ppt_w*0.70"/>
                                          </p:val>
                                        </p:tav>
                                        <p:tav tm="100000">
                                          <p:val>
                                            <p:strVal val="#ppt_w"/>
                                          </p:val>
                                        </p:tav>
                                      </p:tavLst>
                                    </p:anim>
                                    <p:anim calcmode="lin" valueType="num">
                                      <p:cBhvr>
                                        <p:cTn id="27" dur="1000" fill="hold"/>
                                        <p:tgtEl>
                                          <p:spTgt spid="14"/>
                                        </p:tgtEl>
                                        <p:attrNameLst>
                                          <p:attrName>ppt_h</p:attrName>
                                        </p:attrNameLst>
                                      </p:cBhvr>
                                      <p:tavLst>
                                        <p:tav tm="0">
                                          <p:val>
                                            <p:strVal val="#ppt_h"/>
                                          </p:val>
                                        </p:tav>
                                        <p:tav tm="100000">
                                          <p:val>
                                            <p:strVal val="#ppt_h"/>
                                          </p:val>
                                        </p:tav>
                                      </p:tavLst>
                                    </p:anim>
                                    <p:animEffect transition="in" filter="fade">
                                      <p:cBhvr>
                                        <p:cTn id="28" dur="1000"/>
                                        <p:tgtEl>
                                          <p:spTgt spid="14"/>
                                        </p:tgtEl>
                                      </p:cBhvr>
                                    </p:animEffect>
                                  </p:childTnLst>
                                </p:cTn>
                              </p:par>
                              <p:par>
                                <p:cTn id="29" presetID="55"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1000" fill="hold"/>
                                        <p:tgtEl>
                                          <p:spTgt spid="11"/>
                                        </p:tgtEl>
                                        <p:attrNameLst>
                                          <p:attrName>ppt_w</p:attrName>
                                        </p:attrNameLst>
                                      </p:cBhvr>
                                      <p:tavLst>
                                        <p:tav tm="0">
                                          <p:val>
                                            <p:strVal val="#ppt_w*0.70"/>
                                          </p:val>
                                        </p:tav>
                                        <p:tav tm="100000">
                                          <p:val>
                                            <p:strVal val="#ppt_w"/>
                                          </p:val>
                                        </p:tav>
                                      </p:tavLst>
                                    </p:anim>
                                    <p:anim calcmode="lin" valueType="num">
                                      <p:cBhvr>
                                        <p:cTn id="32" dur="1000" fill="hold"/>
                                        <p:tgtEl>
                                          <p:spTgt spid="11"/>
                                        </p:tgtEl>
                                        <p:attrNameLst>
                                          <p:attrName>ppt_h</p:attrName>
                                        </p:attrNameLst>
                                      </p:cBhvr>
                                      <p:tavLst>
                                        <p:tav tm="0">
                                          <p:val>
                                            <p:strVal val="#ppt_h"/>
                                          </p:val>
                                        </p:tav>
                                        <p:tav tm="100000">
                                          <p:val>
                                            <p:strVal val="#ppt_h"/>
                                          </p:val>
                                        </p:tav>
                                      </p:tavLst>
                                    </p:anim>
                                    <p:animEffect transition="in" filter="fade">
                                      <p:cBhvr>
                                        <p:cTn id="33" dur="1000"/>
                                        <p:tgtEl>
                                          <p:spTgt spid="11"/>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1000" fill="hold"/>
                                        <p:tgtEl>
                                          <p:spTgt spid="15"/>
                                        </p:tgtEl>
                                        <p:attrNameLst>
                                          <p:attrName>ppt_w</p:attrName>
                                        </p:attrNameLst>
                                      </p:cBhvr>
                                      <p:tavLst>
                                        <p:tav tm="0">
                                          <p:val>
                                            <p:strVal val="#ppt_w*0.70"/>
                                          </p:val>
                                        </p:tav>
                                        <p:tav tm="100000">
                                          <p:val>
                                            <p:strVal val="#ppt_w"/>
                                          </p:val>
                                        </p:tav>
                                      </p:tavLst>
                                    </p:anim>
                                    <p:anim calcmode="lin" valueType="num">
                                      <p:cBhvr>
                                        <p:cTn id="37" dur="1000" fill="hold"/>
                                        <p:tgtEl>
                                          <p:spTgt spid="15"/>
                                        </p:tgtEl>
                                        <p:attrNameLst>
                                          <p:attrName>ppt_h</p:attrName>
                                        </p:attrNameLst>
                                      </p:cBhvr>
                                      <p:tavLst>
                                        <p:tav tm="0">
                                          <p:val>
                                            <p:strVal val="#ppt_h"/>
                                          </p:val>
                                        </p:tav>
                                        <p:tav tm="100000">
                                          <p:val>
                                            <p:strVal val="#ppt_h"/>
                                          </p:val>
                                        </p:tav>
                                      </p:tavLst>
                                    </p:anim>
                                    <p:animEffect transition="in" filter="fade">
                                      <p:cBhvr>
                                        <p:cTn id="38" dur="1000"/>
                                        <p:tgtEl>
                                          <p:spTgt spid="15"/>
                                        </p:tgtEl>
                                      </p:cBhvr>
                                    </p:animEffect>
                                  </p:childTnLst>
                                </p:cTn>
                              </p:par>
                              <p:par>
                                <p:cTn id="39" presetID="55" presetClass="entr" presetSubtype="0" fill="hold"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1000" fill="hold"/>
                                        <p:tgtEl>
                                          <p:spTgt spid="12"/>
                                        </p:tgtEl>
                                        <p:attrNameLst>
                                          <p:attrName>ppt_w</p:attrName>
                                        </p:attrNameLst>
                                      </p:cBhvr>
                                      <p:tavLst>
                                        <p:tav tm="0">
                                          <p:val>
                                            <p:strVal val="#ppt_w*0.70"/>
                                          </p:val>
                                        </p:tav>
                                        <p:tav tm="100000">
                                          <p:val>
                                            <p:strVal val="#ppt_w"/>
                                          </p:val>
                                        </p:tav>
                                      </p:tavLst>
                                    </p:anim>
                                    <p:anim calcmode="lin" valueType="num">
                                      <p:cBhvr>
                                        <p:cTn id="42" dur="1000" fill="hold"/>
                                        <p:tgtEl>
                                          <p:spTgt spid="12"/>
                                        </p:tgtEl>
                                        <p:attrNameLst>
                                          <p:attrName>ppt_h</p:attrName>
                                        </p:attrNameLst>
                                      </p:cBhvr>
                                      <p:tavLst>
                                        <p:tav tm="0">
                                          <p:val>
                                            <p:strVal val="#ppt_h"/>
                                          </p:val>
                                        </p:tav>
                                        <p:tav tm="100000">
                                          <p:val>
                                            <p:strVal val="#ppt_h"/>
                                          </p:val>
                                        </p:tav>
                                      </p:tavLst>
                                    </p:anim>
                                    <p:animEffect transition="in" filter="fade">
                                      <p:cBhvr>
                                        <p:cTn id="43" dur="1000"/>
                                        <p:tgtEl>
                                          <p:spTgt spid="12"/>
                                        </p:tgtEl>
                                      </p:cBhvr>
                                    </p:animEffect>
                                  </p:childTnLst>
                                </p:cTn>
                              </p:par>
                              <p:par>
                                <p:cTn id="44" presetID="55" presetClass="entr" presetSubtype="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p:cTn id="46" dur="1000" fill="hold"/>
                                        <p:tgtEl>
                                          <p:spTgt spid="16"/>
                                        </p:tgtEl>
                                        <p:attrNameLst>
                                          <p:attrName>ppt_w</p:attrName>
                                        </p:attrNameLst>
                                      </p:cBhvr>
                                      <p:tavLst>
                                        <p:tav tm="0">
                                          <p:val>
                                            <p:strVal val="#ppt_w*0.70"/>
                                          </p:val>
                                        </p:tav>
                                        <p:tav tm="100000">
                                          <p:val>
                                            <p:strVal val="#ppt_w"/>
                                          </p:val>
                                        </p:tav>
                                      </p:tavLst>
                                    </p:anim>
                                    <p:anim calcmode="lin" valueType="num">
                                      <p:cBhvr>
                                        <p:cTn id="47" dur="1000" fill="hold"/>
                                        <p:tgtEl>
                                          <p:spTgt spid="16"/>
                                        </p:tgtEl>
                                        <p:attrNameLst>
                                          <p:attrName>ppt_h</p:attrName>
                                        </p:attrNameLst>
                                      </p:cBhvr>
                                      <p:tavLst>
                                        <p:tav tm="0">
                                          <p:val>
                                            <p:strVal val="#ppt_h"/>
                                          </p:val>
                                        </p:tav>
                                        <p:tav tm="100000">
                                          <p:val>
                                            <p:strVal val="#ppt_h"/>
                                          </p:val>
                                        </p:tav>
                                      </p:tavLst>
                                    </p:anim>
                                    <p:animEffect transition="in" filter="fade">
                                      <p:cBhvr>
                                        <p:cTn id="48" dur="1000"/>
                                        <p:tgtEl>
                                          <p:spTgt spid="16"/>
                                        </p:tgtEl>
                                      </p:cBhvr>
                                    </p:animEffect>
                                  </p:childTnLst>
                                </p:cTn>
                              </p:par>
                              <p:par>
                                <p:cTn id="49" presetID="55" presetClass="entr" presetSubtype="0" fill="hold"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1000" fill="hold"/>
                                        <p:tgtEl>
                                          <p:spTgt spid="13"/>
                                        </p:tgtEl>
                                        <p:attrNameLst>
                                          <p:attrName>ppt_w</p:attrName>
                                        </p:attrNameLst>
                                      </p:cBhvr>
                                      <p:tavLst>
                                        <p:tav tm="0">
                                          <p:val>
                                            <p:strVal val="#ppt_w*0.70"/>
                                          </p:val>
                                        </p:tav>
                                        <p:tav tm="100000">
                                          <p:val>
                                            <p:strVal val="#ppt_w"/>
                                          </p:val>
                                        </p:tav>
                                      </p:tavLst>
                                    </p:anim>
                                    <p:anim calcmode="lin" valueType="num">
                                      <p:cBhvr>
                                        <p:cTn id="52" dur="1000" fill="hold"/>
                                        <p:tgtEl>
                                          <p:spTgt spid="13"/>
                                        </p:tgtEl>
                                        <p:attrNameLst>
                                          <p:attrName>ppt_h</p:attrName>
                                        </p:attrNameLst>
                                      </p:cBhvr>
                                      <p:tavLst>
                                        <p:tav tm="0">
                                          <p:val>
                                            <p:strVal val="#ppt_h"/>
                                          </p:val>
                                        </p:tav>
                                        <p:tav tm="100000">
                                          <p:val>
                                            <p:strVal val="#ppt_h"/>
                                          </p:val>
                                        </p:tav>
                                      </p:tavLst>
                                    </p:anim>
                                    <p:animEffect transition="in" filter="fade">
                                      <p:cBhvr>
                                        <p:cTn id="53" dur="1000"/>
                                        <p:tgtEl>
                                          <p:spTgt spid="13"/>
                                        </p:tgtEl>
                                      </p:cBhvr>
                                    </p:animEffect>
                                  </p:childTnLst>
                                </p:cTn>
                              </p:par>
                              <p:par>
                                <p:cTn id="54" presetID="55" presetClass="entr" presetSubtype="0"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p:cTn id="56" dur="1000" fill="hold"/>
                                        <p:tgtEl>
                                          <p:spTgt spid="17"/>
                                        </p:tgtEl>
                                        <p:attrNameLst>
                                          <p:attrName>ppt_w</p:attrName>
                                        </p:attrNameLst>
                                      </p:cBhvr>
                                      <p:tavLst>
                                        <p:tav tm="0">
                                          <p:val>
                                            <p:strVal val="#ppt_w*0.70"/>
                                          </p:val>
                                        </p:tav>
                                        <p:tav tm="100000">
                                          <p:val>
                                            <p:strVal val="#ppt_w"/>
                                          </p:val>
                                        </p:tav>
                                      </p:tavLst>
                                    </p:anim>
                                    <p:anim calcmode="lin" valueType="num">
                                      <p:cBhvr>
                                        <p:cTn id="57" dur="1000" fill="hold"/>
                                        <p:tgtEl>
                                          <p:spTgt spid="17"/>
                                        </p:tgtEl>
                                        <p:attrNameLst>
                                          <p:attrName>ppt_h</p:attrName>
                                        </p:attrNameLst>
                                      </p:cBhvr>
                                      <p:tavLst>
                                        <p:tav tm="0">
                                          <p:val>
                                            <p:strVal val="#ppt_h"/>
                                          </p:val>
                                        </p:tav>
                                        <p:tav tm="100000">
                                          <p:val>
                                            <p:strVal val="#ppt_h"/>
                                          </p:val>
                                        </p:tav>
                                      </p:tavLst>
                                    </p:anim>
                                    <p:animEffect transition="in" filter="fade">
                                      <p:cBhvr>
                                        <p:cTn id="58"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style>
          <a:lnRef idx="0">
            <a:schemeClr val="accent2"/>
          </a:lnRef>
          <a:fillRef idx="3">
            <a:schemeClr val="accent2"/>
          </a:fillRef>
          <a:effectRef idx="3">
            <a:schemeClr val="accent2"/>
          </a:effectRef>
          <a:fontRef idx="minor">
            <a:schemeClr val="lt1"/>
          </a:fontRef>
        </p:style>
        <p:txBody>
          <a:bodyPr rtlCol="0">
            <a:normAutofit/>
          </a:bodyPr>
          <a:lstStyle/>
          <a:p>
            <a:pPr fontAlgn="auto">
              <a:spcAft>
                <a:spcPts val="0"/>
              </a:spcAft>
              <a:defRPr/>
            </a:pPr>
            <a:r>
              <a:rPr lang="el-GR" sz="4000" dirty="0" smtClean="0">
                <a:solidFill>
                  <a:schemeClr val="bg1"/>
                </a:solidFill>
              </a:rPr>
              <a:t>Από τι δεν εξαρτάται η Άνωση;</a:t>
            </a:r>
            <a:endParaRPr lang="el-GR" sz="4000" dirty="0">
              <a:solidFill>
                <a:schemeClr val="bg1"/>
              </a:solidFill>
            </a:endParaRPr>
          </a:p>
        </p:txBody>
      </p:sp>
      <p:sp>
        <p:nvSpPr>
          <p:cNvPr id="3" name="2 - Θέση περιεχομένου"/>
          <p:cNvSpPr>
            <a:spLocks noGrp="1"/>
          </p:cNvSpPr>
          <p:nvPr>
            <p:ph idx="1"/>
          </p:nvPr>
        </p:nvSpPr>
        <p:spPr>
          <a:xfrm>
            <a:off x="457200" y="1600200"/>
            <a:ext cx="8229600" cy="2471738"/>
          </a:xfrm>
        </p:spPr>
        <p:style>
          <a:lnRef idx="1">
            <a:schemeClr val="accent5"/>
          </a:lnRef>
          <a:fillRef idx="2">
            <a:schemeClr val="accent5"/>
          </a:fillRef>
          <a:effectRef idx="1">
            <a:schemeClr val="accent5"/>
          </a:effectRef>
          <a:fontRef idx="minor">
            <a:schemeClr val="dk1"/>
          </a:fontRef>
        </p:style>
        <p:txBody>
          <a:bodyPr rtlCol="0">
            <a:normAutofit/>
          </a:bodyPr>
          <a:lstStyle/>
          <a:p>
            <a:pPr fontAlgn="auto">
              <a:spcAft>
                <a:spcPts val="0"/>
              </a:spcAft>
              <a:defRPr/>
            </a:pPr>
            <a:r>
              <a:rPr lang="el-GR" dirty="0" smtClean="0"/>
              <a:t>Η άνωση δεν εξαρτάται από:</a:t>
            </a:r>
          </a:p>
          <a:p>
            <a:pPr fontAlgn="auto">
              <a:spcAft>
                <a:spcPts val="0"/>
              </a:spcAft>
              <a:defRPr/>
            </a:pPr>
            <a:r>
              <a:rPr lang="el-GR" b="1" dirty="0" smtClean="0"/>
              <a:t>την πυκνότητα του σώματος</a:t>
            </a:r>
          </a:p>
          <a:p>
            <a:pPr fontAlgn="auto">
              <a:spcAft>
                <a:spcPts val="0"/>
              </a:spcAft>
              <a:defRPr/>
            </a:pPr>
            <a:r>
              <a:rPr lang="el-GR" b="1" dirty="0" smtClean="0"/>
              <a:t>το βάρος του σώματος</a:t>
            </a:r>
          </a:p>
          <a:p>
            <a:pPr fontAlgn="auto">
              <a:spcAft>
                <a:spcPts val="0"/>
              </a:spcAft>
              <a:defRPr/>
            </a:pPr>
            <a:r>
              <a:rPr lang="el-GR" b="1" dirty="0" smtClean="0"/>
              <a:t>το σχήμα του σώματος</a:t>
            </a:r>
            <a:endParaRPr lang="el-GR" b="1" dirty="0"/>
          </a:p>
        </p:txBody>
      </p:sp>
      <p:sp>
        <p:nvSpPr>
          <p:cNvPr id="4" name="3 - TextBox"/>
          <p:cNvSpPr txBox="1"/>
          <p:nvPr/>
        </p:nvSpPr>
        <p:spPr>
          <a:xfrm>
            <a:off x="571500" y="4357688"/>
            <a:ext cx="8072438" cy="181610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eaLnBrk="1" fontAlgn="auto" hangingPunct="1">
              <a:spcBef>
                <a:spcPts val="0"/>
              </a:spcBef>
              <a:spcAft>
                <a:spcPts val="0"/>
              </a:spcAft>
              <a:defRPr/>
            </a:pPr>
            <a:r>
              <a:rPr lang="el-GR" sz="2200" b="1" dirty="0"/>
              <a:t>Δύο σφαιρίδια ίδιου όγκου </a:t>
            </a:r>
            <a:r>
              <a:rPr lang="en-US" sz="2200" b="1" dirty="0"/>
              <a:t>V</a:t>
            </a:r>
            <a:r>
              <a:rPr lang="el-GR" sz="2200" b="1" dirty="0"/>
              <a:t>, το ένα από σίδερο (ρ=7,8</a:t>
            </a:r>
            <a:r>
              <a:rPr lang="en-US" sz="2200" b="1" dirty="0"/>
              <a:t>g/cm</a:t>
            </a:r>
            <a:r>
              <a:rPr lang="en-US" sz="2200" b="1" baseline="30000" dirty="0"/>
              <a:t>3</a:t>
            </a:r>
            <a:r>
              <a:rPr lang="en-US" sz="2200" b="1" dirty="0"/>
              <a:t>)</a:t>
            </a:r>
            <a:r>
              <a:rPr lang="el-GR" sz="2200" b="1" dirty="0"/>
              <a:t> και το άλλο από αλουμίνιο (ρ=2,7</a:t>
            </a:r>
            <a:r>
              <a:rPr lang="en-US" sz="2200" b="1" dirty="0"/>
              <a:t>g/cm</a:t>
            </a:r>
            <a:r>
              <a:rPr lang="en-US" sz="2200" b="1" baseline="30000" dirty="0"/>
              <a:t>3</a:t>
            </a:r>
            <a:r>
              <a:rPr lang="en-US" sz="2200" b="1" dirty="0"/>
              <a:t>) </a:t>
            </a:r>
            <a:r>
              <a:rPr lang="el-GR" sz="2200" b="1" dirty="0"/>
              <a:t>βυθίζονται στο νερό. Το </a:t>
            </a:r>
            <a:r>
              <a:rPr lang="el-GR" sz="2200" b="1" dirty="0" err="1"/>
              <a:t>βά</a:t>
            </a:r>
            <a:r>
              <a:rPr lang="en-US" sz="2200" b="1" dirty="0"/>
              <a:t>-</a:t>
            </a:r>
            <a:r>
              <a:rPr lang="el-GR" sz="2200" b="1" dirty="0" err="1"/>
              <a:t>ρος</a:t>
            </a:r>
            <a:r>
              <a:rPr lang="el-GR" sz="2200" b="1" dirty="0"/>
              <a:t> του σιδερέ-νιου σφαιριδίου είναι Β=780Ν ενώ του </a:t>
            </a:r>
            <a:r>
              <a:rPr lang="el-GR" sz="2200" b="1" dirty="0" err="1"/>
              <a:t>αλουμινέ</a:t>
            </a:r>
            <a:r>
              <a:rPr lang="en-US" sz="2200" b="1" dirty="0"/>
              <a:t>-</a:t>
            </a:r>
            <a:r>
              <a:rPr lang="el-GR" sz="2200" b="1" dirty="0" err="1"/>
              <a:t>ιου</a:t>
            </a:r>
            <a:r>
              <a:rPr lang="el-GR" sz="2200" b="1" dirty="0"/>
              <a:t> είναι Β=270Ν. Για τις ανώσεις </a:t>
            </a:r>
            <a:r>
              <a:rPr lang="en-US" sz="2200" b="1" dirty="0"/>
              <a:t>A</a:t>
            </a:r>
            <a:r>
              <a:rPr lang="el-GR" sz="2200" b="1" baseline="-25000" dirty="0"/>
              <a:t>Σ</a:t>
            </a:r>
            <a:r>
              <a:rPr lang="el-GR" sz="2200" b="1" dirty="0"/>
              <a:t> και  Α</a:t>
            </a:r>
            <a:r>
              <a:rPr lang="el-GR" sz="2200" b="1" baseline="-25000" dirty="0"/>
              <a:t>Α</a:t>
            </a:r>
            <a:r>
              <a:rPr lang="el-GR" sz="2200" b="1" dirty="0"/>
              <a:t>  που δέχονται ισχύει:</a:t>
            </a:r>
            <a:r>
              <a:rPr lang="en-US" sz="2200" b="1" dirty="0"/>
              <a:t>    </a:t>
            </a:r>
            <a:endParaRPr lang="el-GR" sz="2200" b="1" dirty="0"/>
          </a:p>
          <a:p>
            <a:pPr algn="ctr" eaLnBrk="1" fontAlgn="auto" hangingPunct="1">
              <a:spcBef>
                <a:spcPts val="0"/>
              </a:spcBef>
              <a:spcAft>
                <a:spcPts val="0"/>
              </a:spcAft>
              <a:defRPr/>
            </a:pPr>
            <a:r>
              <a:rPr lang="el-GR" sz="2400" b="1" dirty="0"/>
              <a:t>α</a:t>
            </a:r>
            <a:r>
              <a:rPr lang="en-US" sz="2400" b="1" dirty="0"/>
              <a:t>)   </a:t>
            </a:r>
            <a:r>
              <a:rPr lang="en-US" sz="2400" b="1" dirty="0">
                <a:solidFill>
                  <a:srgbClr val="FF0000"/>
                </a:solidFill>
              </a:rPr>
              <a:t>A</a:t>
            </a:r>
            <a:r>
              <a:rPr lang="el-GR" sz="2400" b="1" baseline="-25000" dirty="0">
                <a:solidFill>
                  <a:srgbClr val="FF0000"/>
                </a:solidFill>
              </a:rPr>
              <a:t>Σ</a:t>
            </a:r>
            <a:r>
              <a:rPr lang="el-GR" sz="2400" b="1" dirty="0">
                <a:solidFill>
                  <a:srgbClr val="FF0000"/>
                </a:solidFill>
              </a:rPr>
              <a:t> &gt; Α</a:t>
            </a:r>
            <a:r>
              <a:rPr lang="el-GR" sz="2400" b="1" baseline="-25000" dirty="0">
                <a:solidFill>
                  <a:srgbClr val="FF0000"/>
                </a:solidFill>
              </a:rPr>
              <a:t>Α</a:t>
            </a:r>
            <a:r>
              <a:rPr lang="el-GR" sz="2400" b="1" dirty="0">
                <a:solidFill>
                  <a:srgbClr val="FF0000"/>
                </a:solidFill>
              </a:rPr>
              <a:t>                </a:t>
            </a:r>
            <a:r>
              <a:rPr lang="el-GR" sz="2400" b="1" dirty="0"/>
              <a:t>β) </a:t>
            </a:r>
            <a:r>
              <a:rPr lang="en-US" sz="2400" b="1" dirty="0">
                <a:solidFill>
                  <a:srgbClr val="FF0000"/>
                </a:solidFill>
              </a:rPr>
              <a:t>A</a:t>
            </a:r>
            <a:r>
              <a:rPr lang="el-GR" sz="2400" b="1" baseline="-25000" dirty="0">
                <a:solidFill>
                  <a:srgbClr val="FF0000"/>
                </a:solidFill>
              </a:rPr>
              <a:t>Σ</a:t>
            </a:r>
            <a:r>
              <a:rPr lang="el-GR" sz="2400" b="1" dirty="0">
                <a:solidFill>
                  <a:srgbClr val="FF0000"/>
                </a:solidFill>
              </a:rPr>
              <a:t> = Α</a:t>
            </a:r>
            <a:r>
              <a:rPr lang="el-GR" sz="2400" b="1" baseline="-25000" dirty="0">
                <a:solidFill>
                  <a:srgbClr val="FF0000"/>
                </a:solidFill>
              </a:rPr>
              <a:t>Α</a:t>
            </a:r>
            <a:r>
              <a:rPr lang="el-GR" sz="2400" b="1" dirty="0">
                <a:solidFill>
                  <a:srgbClr val="FF0000"/>
                </a:solidFill>
              </a:rPr>
              <a:t> </a:t>
            </a:r>
            <a:r>
              <a:rPr lang="el-GR" sz="2400" b="1" dirty="0"/>
              <a:t>                 γ) </a:t>
            </a:r>
            <a:r>
              <a:rPr lang="en-US" sz="2400" b="1" dirty="0">
                <a:solidFill>
                  <a:srgbClr val="FF0000"/>
                </a:solidFill>
              </a:rPr>
              <a:t>A</a:t>
            </a:r>
            <a:r>
              <a:rPr lang="el-GR" sz="2400" b="1" baseline="-25000" dirty="0">
                <a:solidFill>
                  <a:srgbClr val="FF0000"/>
                </a:solidFill>
              </a:rPr>
              <a:t>Σ</a:t>
            </a:r>
            <a:r>
              <a:rPr lang="el-GR" sz="2400" b="1" dirty="0">
                <a:solidFill>
                  <a:srgbClr val="FF0000"/>
                </a:solidFill>
              </a:rPr>
              <a:t> &lt; Α</a:t>
            </a:r>
            <a:r>
              <a:rPr lang="el-GR" sz="2400" b="1" baseline="-25000" dirty="0">
                <a:solidFill>
                  <a:srgbClr val="FF0000"/>
                </a:solidFill>
              </a:rPr>
              <a:t>Α</a:t>
            </a:r>
            <a:r>
              <a:rPr lang="el-GR" sz="2400" b="1" dirty="0">
                <a:solidFill>
                  <a:srgbClr val="FF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dissolve">
                                      <p:cBhvr>
                                        <p:cTn id="21" dur="500"/>
                                        <p:tgtEl>
                                          <p:spTgt spid="3">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dissolve">
                                      <p:cBhvr>
                                        <p:cTn id="26" dur="500"/>
                                        <p:tgtEl>
                                          <p:spTgt spid="3">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dissolve">
                                      <p:cBhvr>
                                        <p:cTn id="31" dur="500"/>
                                        <p:tgtEl>
                                          <p:spTgt spid="3">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blinds(horizontal)">
                                      <p:cBhvr>
                                        <p:cTn id="3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Πίνακας 2"/>
          <p:cNvGraphicFramePr>
            <a:graphicFrameLocks noGrp="1"/>
          </p:cNvGraphicFramePr>
          <p:nvPr>
            <p:extLst>
              <p:ext uri="{D42A27DB-BD31-4B8C-83A1-F6EECF244321}">
                <p14:modId xmlns:p14="http://schemas.microsoft.com/office/powerpoint/2010/main" val="1054737961"/>
              </p:ext>
            </p:extLst>
          </p:nvPr>
        </p:nvGraphicFramePr>
        <p:xfrm>
          <a:off x="539552" y="620688"/>
          <a:ext cx="7848872" cy="5501966"/>
        </p:xfrm>
        <a:graphic>
          <a:graphicData uri="http://schemas.openxmlformats.org/drawingml/2006/table">
            <a:tbl>
              <a:tblPr firstRow="1" firstCol="1" bandRow="1">
                <a:tableStyleId>{5C22544A-7EE6-4342-B048-85BDC9FD1C3A}</a:tableStyleId>
              </a:tblPr>
              <a:tblGrid>
                <a:gridCol w="2615752"/>
                <a:gridCol w="2969691"/>
                <a:gridCol w="2263429"/>
              </a:tblGrid>
              <a:tr h="144852">
                <a:tc>
                  <a:txBody>
                    <a:bodyPr/>
                    <a:lstStyle/>
                    <a:p>
                      <a:pPr algn="ctr">
                        <a:spcAft>
                          <a:spcPts val="0"/>
                        </a:spcAft>
                      </a:pPr>
                      <a:r>
                        <a:rPr lang="el-GR" sz="800" dirty="0">
                          <a:effectLst/>
                        </a:rPr>
                        <a:t>περιγραφή</a:t>
                      </a:r>
                      <a:endParaRPr lang="el-GR" sz="800" dirty="0">
                        <a:solidFill>
                          <a:srgbClr val="000000"/>
                        </a:solidFill>
                        <a:effectLst/>
                        <a:latin typeface="Times New Roman" panose="02020603050405020304" pitchFamily="18" charset="0"/>
                        <a:ea typeface="Times New Roman" panose="02020603050405020304" pitchFamily="18" charset="0"/>
                      </a:endParaRPr>
                    </a:p>
                  </a:txBody>
                  <a:tcPr marL="48724" marR="48724" marT="0" marB="0"/>
                </a:tc>
                <a:tc>
                  <a:txBody>
                    <a:bodyPr/>
                    <a:lstStyle/>
                    <a:p>
                      <a:pPr algn="ctr">
                        <a:spcAft>
                          <a:spcPts val="0"/>
                        </a:spcAft>
                      </a:pPr>
                      <a:r>
                        <a:rPr lang="el-GR" sz="800">
                          <a:effectLst/>
                        </a:rPr>
                        <a:t>σχήμα</a:t>
                      </a:r>
                      <a:endParaRPr lang="el-GR" sz="800">
                        <a:solidFill>
                          <a:srgbClr val="000000"/>
                        </a:solidFill>
                        <a:effectLst/>
                        <a:latin typeface="Times New Roman" panose="02020603050405020304" pitchFamily="18" charset="0"/>
                        <a:ea typeface="Times New Roman" panose="02020603050405020304" pitchFamily="18" charset="0"/>
                      </a:endParaRPr>
                    </a:p>
                  </a:txBody>
                  <a:tcPr marL="48724" marR="48724" marT="0" marB="0"/>
                </a:tc>
                <a:tc>
                  <a:txBody>
                    <a:bodyPr/>
                    <a:lstStyle/>
                    <a:p>
                      <a:pPr algn="ctr">
                        <a:spcAft>
                          <a:spcPts val="0"/>
                        </a:spcAft>
                      </a:pPr>
                      <a:r>
                        <a:rPr lang="el-GR" sz="800">
                          <a:effectLst/>
                        </a:rPr>
                        <a:t>συμπέρασμα</a:t>
                      </a:r>
                      <a:endParaRPr lang="el-GR" sz="800">
                        <a:solidFill>
                          <a:srgbClr val="000000"/>
                        </a:solidFill>
                        <a:effectLst/>
                        <a:latin typeface="Times New Roman" panose="02020603050405020304" pitchFamily="18" charset="0"/>
                        <a:ea typeface="Times New Roman" panose="02020603050405020304" pitchFamily="18" charset="0"/>
                      </a:endParaRPr>
                    </a:p>
                  </a:txBody>
                  <a:tcPr marL="48724" marR="48724" marT="0" marB="0"/>
                </a:tc>
              </a:tr>
              <a:tr h="1158815">
                <a:tc>
                  <a:txBody>
                    <a:bodyPr/>
                    <a:lstStyle/>
                    <a:p>
                      <a:pPr>
                        <a:spcAft>
                          <a:spcPts val="0"/>
                        </a:spcAft>
                      </a:pPr>
                      <a:r>
                        <a:rPr lang="el-GR" sz="1000" dirty="0">
                          <a:effectLst/>
                        </a:rPr>
                        <a:t> </a:t>
                      </a:r>
                    </a:p>
                    <a:p>
                      <a:pPr>
                        <a:spcAft>
                          <a:spcPts val="0"/>
                        </a:spcAft>
                      </a:pPr>
                      <a:r>
                        <a:rPr lang="el-GR" sz="1000" dirty="0">
                          <a:effectLst/>
                        </a:rPr>
                        <a:t>Δύο ξύλινα σφαιρίδια ίδιου όγκου βυθίζονται εξ ολοκλήρου το ένα σε νερό (</a:t>
                      </a:r>
                      <a:r>
                        <a:rPr lang="el-GR" sz="1000" dirty="0" err="1">
                          <a:effectLst/>
                        </a:rPr>
                        <a:t>ρ</a:t>
                      </a:r>
                      <a:r>
                        <a:rPr lang="el-GR" sz="1000" baseline="-25000" dirty="0" err="1">
                          <a:effectLst/>
                        </a:rPr>
                        <a:t>νερού</a:t>
                      </a:r>
                      <a:r>
                        <a:rPr lang="el-GR" sz="1000" dirty="0">
                          <a:effectLst/>
                        </a:rPr>
                        <a:t>= 1000</a:t>
                      </a:r>
                      <a:r>
                        <a:rPr lang="en-US" sz="1000" dirty="0">
                          <a:effectLst/>
                        </a:rPr>
                        <a:t>kg</a:t>
                      </a:r>
                      <a:r>
                        <a:rPr lang="el-GR" sz="1000" dirty="0">
                          <a:effectLst/>
                        </a:rPr>
                        <a:t>/</a:t>
                      </a:r>
                      <a:r>
                        <a:rPr lang="en-US" sz="1000" dirty="0">
                          <a:effectLst/>
                        </a:rPr>
                        <a:t>m</a:t>
                      </a:r>
                      <a:r>
                        <a:rPr lang="el-GR" sz="1000" baseline="30000" dirty="0">
                          <a:effectLst/>
                        </a:rPr>
                        <a:t>3</a:t>
                      </a:r>
                      <a:r>
                        <a:rPr lang="el-GR" sz="1000" dirty="0">
                          <a:effectLst/>
                        </a:rPr>
                        <a:t>) και το άλλο σε οινόπνευμα (</a:t>
                      </a:r>
                      <a:r>
                        <a:rPr lang="el-GR" sz="1000" dirty="0" err="1">
                          <a:effectLst/>
                        </a:rPr>
                        <a:t>ρ</a:t>
                      </a:r>
                      <a:r>
                        <a:rPr lang="el-GR" sz="1000" baseline="-25000" dirty="0" err="1">
                          <a:effectLst/>
                        </a:rPr>
                        <a:t>οιν</a:t>
                      </a:r>
                      <a:r>
                        <a:rPr lang="el-GR" sz="1000" baseline="-25000" dirty="0">
                          <a:effectLst/>
                        </a:rPr>
                        <a:t>/τος</a:t>
                      </a:r>
                      <a:r>
                        <a:rPr lang="el-GR" sz="1000" dirty="0">
                          <a:effectLst/>
                        </a:rPr>
                        <a:t>= 800</a:t>
                      </a:r>
                      <a:r>
                        <a:rPr lang="en-US" sz="1000" dirty="0">
                          <a:effectLst/>
                        </a:rPr>
                        <a:t>kg</a:t>
                      </a:r>
                      <a:r>
                        <a:rPr lang="el-GR" sz="1000" dirty="0">
                          <a:effectLst/>
                        </a:rPr>
                        <a:t>/</a:t>
                      </a:r>
                      <a:r>
                        <a:rPr lang="en-US" sz="1000" dirty="0">
                          <a:effectLst/>
                        </a:rPr>
                        <a:t>m</a:t>
                      </a:r>
                      <a:r>
                        <a:rPr lang="el-GR" sz="1000" baseline="30000" dirty="0">
                          <a:effectLst/>
                        </a:rPr>
                        <a:t>3</a:t>
                      </a:r>
                      <a:r>
                        <a:rPr lang="el-GR" sz="1000" dirty="0">
                          <a:effectLst/>
                        </a:rPr>
                        <a:t>).</a:t>
                      </a:r>
                    </a:p>
                    <a:p>
                      <a:pPr>
                        <a:spcAft>
                          <a:spcPts val="0"/>
                        </a:spcAft>
                      </a:pPr>
                      <a:r>
                        <a:rPr lang="el-GR" sz="1000" dirty="0">
                          <a:effectLst/>
                        </a:rPr>
                        <a:t>                              </a:t>
                      </a:r>
                      <a:endParaRPr lang="el-GR" sz="1000" dirty="0">
                        <a:solidFill>
                          <a:srgbClr val="000000"/>
                        </a:solidFill>
                        <a:effectLst/>
                        <a:latin typeface="Times New Roman" panose="02020603050405020304" pitchFamily="18" charset="0"/>
                        <a:ea typeface="Times New Roman" panose="02020603050405020304" pitchFamily="18" charset="0"/>
                      </a:endParaRPr>
                    </a:p>
                  </a:txBody>
                  <a:tcPr marL="48724" marR="48724" marT="0" marB="0"/>
                </a:tc>
                <a:tc>
                  <a:txBody>
                    <a:bodyPr/>
                    <a:lstStyle/>
                    <a:p>
                      <a:pPr>
                        <a:spcAft>
                          <a:spcPts val="0"/>
                        </a:spcAft>
                      </a:pPr>
                      <a:r>
                        <a:rPr lang="el-GR" sz="800" dirty="0">
                          <a:effectLst/>
                        </a:rPr>
                        <a:t>                Α</a:t>
                      </a:r>
                      <a:r>
                        <a:rPr lang="el-GR" sz="800" baseline="-25000" dirty="0">
                          <a:effectLst/>
                        </a:rPr>
                        <a:t>ν</a:t>
                      </a:r>
                      <a:r>
                        <a:rPr lang="el-GR" sz="800" dirty="0">
                          <a:effectLst/>
                        </a:rPr>
                        <a:t>=5Ν                </a:t>
                      </a:r>
                      <a:r>
                        <a:rPr lang="el-GR" sz="800" dirty="0" smtClean="0">
                          <a:effectLst/>
                        </a:rPr>
                        <a:t>                              Α</a:t>
                      </a:r>
                      <a:r>
                        <a:rPr lang="el-GR" sz="800" baseline="-25000" dirty="0" smtClean="0">
                          <a:effectLst/>
                        </a:rPr>
                        <a:t>Ο</a:t>
                      </a:r>
                      <a:r>
                        <a:rPr lang="el-GR" sz="800" dirty="0" smtClean="0">
                          <a:effectLst/>
                        </a:rPr>
                        <a:t>=4Ν</a:t>
                      </a:r>
                      <a:endParaRPr lang="el-GR" sz="800" dirty="0">
                        <a:effectLst/>
                      </a:endParaRPr>
                    </a:p>
                    <a:p>
                      <a:pPr>
                        <a:spcAft>
                          <a:spcPts val="0"/>
                        </a:spcAft>
                      </a:pPr>
                      <a:r>
                        <a:rPr lang="el-GR" sz="800" dirty="0">
                          <a:effectLst/>
                        </a:rPr>
                        <a:t> </a:t>
                      </a:r>
                    </a:p>
                    <a:p>
                      <a:pPr>
                        <a:spcAft>
                          <a:spcPts val="0"/>
                        </a:spcAft>
                      </a:pPr>
                      <a:r>
                        <a:rPr lang="el-GR" sz="800" dirty="0">
                          <a:effectLst/>
                        </a:rPr>
                        <a:t> </a:t>
                      </a:r>
                    </a:p>
                    <a:p>
                      <a:pPr>
                        <a:spcAft>
                          <a:spcPts val="0"/>
                        </a:spcAft>
                      </a:pPr>
                      <a:r>
                        <a:rPr lang="el-GR" sz="800" dirty="0">
                          <a:effectLst/>
                        </a:rPr>
                        <a:t> </a:t>
                      </a:r>
                    </a:p>
                    <a:p>
                      <a:pPr>
                        <a:spcAft>
                          <a:spcPts val="0"/>
                        </a:spcAft>
                      </a:pPr>
                      <a:r>
                        <a:rPr lang="el-GR" sz="800" dirty="0">
                          <a:effectLst/>
                        </a:rPr>
                        <a:t> </a:t>
                      </a:r>
                    </a:p>
                    <a:p>
                      <a:pPr>
                        <a:spcAft>
                          <a:spcPts val="0"/>
                        </a:spcAft>
                      </a:pPr>
                      <a:r>
                        <a:rPr lang="el-GR" sz="800" dirty="0">
                          <a:effectLst/>
                        </a:rPr>
                        <a:t> </a:t>
                      </a:r>
                    </a:p>
                    <a:p>
                      <a:pPr>
                        <a:spcAft>
                          <a:spcPts val="0"/>
                        </a:spcAft>
                      </a:pPr>
                      <a:r>
                        <a:rPr lang="el-GR" sz="800" dirty="0">
                          <a:effectLst/>
                        </a:rPr>
                        <a:t/>
                      </a:r>
                      <a:br>
                        <a:rPr lang="el-GR" sz="800" dirty="0">
                          <a:effectLst/>
                        </a:rPr>
                      </a:br>
                      <a:r>
                        <a:rPr lang="el-GR" sz="800" dirty="0">
                          <a:effectLst/>
                        </a:rPr>
                        <a:t>           νερό                  </a:t>
                      </a:r>
                      <a:r>
                        <a:rPr lang="el-GR" sz="800" dirty="0" smtClean="0">
                          <a:effectLst/>
                        </a:rPr>
                        <a:t>                                </a:t>
                      </a:r>
                      <a:r>
                        <a:rPr lang="el-GR" sz="800" dirty="0">
                          <a:effectLst/>
                        </a:rPr>
                        <a:t>οινόπνευμα</a:t>
                      </a:r>
                      <a:endParaRPr lang="el-GR" sz="800" dirty="0">
                        <a:effectLst/>
                        <a:latin typeface="Times New Roman" panose="02020603050405020304" pitchFamily="18" charset="0"/>
                        <a:ea typeface="Times New Roman" panose="02020603050405020304" pitchFamily="18" charset="0"/>
                      </a:endParaRPr>
                    </a:p>
                  </a:txBody>
                  <a:tcPr marL="48724" marR="48724" marT="0" marB="0"/>
                </a:tc>
                <a:tc>
                  <a:txBody>
                    <a:bodyPr/>
                    <a:lstStyle/>
                    <a:p>
                      <a:pPr>
                        <a:spcAft>
                          <a:spcPts val="0"/>
                        </a:spcAft>
                      </a:pPr>
                      <a:r>
                        <a:rPr lang="el-GR" sz="1100" b="1" dirty="0">
                          <a:solidFill>
                            <a:srgbClr val="0000FF"/>
                          </a:solidFill>
                          <a:effectLst/>
                        </a:rPr>
                        <a:t> </a:t>
                      </a:r>
                    </a:p>
                    <a:p>
                      <a:pPr>
                        <a:spcAft>
                          <a:spcPts val="0"/>
                        </a:spcAft>
                      </a:pPr>
                      <a:r>
                        <a:rPr lang="el-GR" sz="1100" b="1" dirty="0">
                          <a:solidFill>
                            <a:srgbClr val="0000FF"/>
                          </a:solidFill>
                          <a:effectLst/>
                        </a:rPr>
                        <a:t> </a:t>
                      </a:r>
                    </a:p>
                    <a:p>
                      <a:pPr>
                        <a:spcAft>
                          <a:spcPts val="0"/>
                        </a:spcAft>
                      </a:pPr>
                      <a:r>
                        <a:rPr lang="el-GR" sz="1100" b="1" dirty="0">
                          <a:solidFill>
                            <a:srgbClr val="0000FF"/>
                          </a:solidFill>
                          <a:effectLst/>
                        </a:rPr>
                        <a:t> </a:t>
                      </a:r>
                    </a:p>
                    <a:p>
                      <a:pPr>
                        <a:spcAft>
                          <a:spcPts val="0"/>
                        </a:spcAft>
                      </a:pPr>
                      <a:r>
                        <a:rPr lang="el-GR" sz="1100" b="1" dirty="0">
                          <a:solidFill>
                            <a:srgbClr val="0000FF"/>
                          </a:solidFill>
                          <a:effectLst/>
                        </a:rPr>
                        <a:t>Η άνωση εξαρτάται από την πυκνότητα του υγρού.</a:t>
                      </a:r>
                      <a:endParaRPr lang="el-GR" sz="1100" b="1" dirty="0">
                        <a:solidFill>
                          <a:srgbClr val="0000FF"/>
                        </a:solidFill>
                        <a:effectLst/>
                        <a:latin typeface="Times New Roman" panose="02020603050405020304" pitchFamily="18" charset="0"/>
                        <a:ea typeface="Times New Roman" panose="02020603050405020304" pitchFamily="18" charset="0"/>
                      </a:endParaRPr>
                    </a:p>
                  </a:txBody>
                  <a:tcPr marL="48724" marR="48724" marT="0" marB="0"/>
                </a:tc>
              </a:tr>
              <a:tr h="724259">
                <a:tc>
                  <a:txBody>
                    <a:bodyPr/>
                    <a:lstStyle/>
                    <a:p>
                      <a:pPr>
                        <a:spcAft>
                          <a:spcPts val="0"/>
                        </a:spcAft>
                      </a:pPr>
                      <a:r>
                        <a:rPr lang="el-GR" sz="1000" dirty="0">
                          <a:effectLst/>
                        </a:rPr>
                        <a:t> </a:t>
                      </a:r>
                    </a:p>
                    <a:p>
                      <a:pPr>
                        <a:spcAft>
                          <a:spcPts val="0"/>
                        </a:spcAft>
                      </a:pPr>
                      <a:r>
                        <a:rPr lang="el-GR" sz="1000" dirty="0">
                          <a:effectLst/>
                        </a:rPr>
                        <a:t>Δύο ξύλινα σφαιρίδια ίδιου όγκου βυθίζονται σε νερό, το πρώτο ολόκληρο και το δεύτερο το μισό.</a:t>
                      </a:r>
                    </a:p>
                    <a:p>
                      <a:pPr>
                        <a:spcAft>
                          <a:spcPts val="0"/>
                        </a:spcAft>
                      </a:pPr>
                      <a:r>
                        <a:rPr lang="el-GR" sz="1000" dirty="0">
                          <a:effectLst/>
                        </a:rPr>
                        <a:t> </a:t>
                      </a:r>
                      <a:endParaRPr lang="el-GR" sz="1000" dirty="0">
                        <a:solidFill>
                          <a:srgbClr val="000000"/>
                        </a:solidFill>
                        <a:effectLst/>
                        <a:latin typeface="Times New Roman" panose="02020603050405020304" pitchFamily="18" charset="0"/>
                        <a:ea typeface="Times New Roman" panose="02020603050405020304" pitchFamily="18" charset="0"/>
                      </a:endParaRPr>
                    </a:p>
                  </a:txBody>
                  <a:tcPr marL="48724" marR="48724" marT="0" marB="0"/>
                </a:tc>
                <a:tc>
                  <a:txBody>
                    <a:bodyPr/>
                    <a:lstStyle/>
                    <a:p>
                      <a:pPr>
                        <a:spcAft>
                          <a:spcPts val="0"/>
                        </a:spcAft>
                      </a:pPr>
                      <a:r>
                        <a:rPr lang="el-GR" sz="800" dirty="0">
                          <a:effectLst/>
                        </a:rPr>
                        <a:t>         </a:t>
                      </a:r>
                      <a:r>
                        <a:rPr lang="el-GR" sz="800" dirty="0" smtClean="0">
                          <a:effectLst/>
                        </a:rPr>
                        <a:t>              </a:t>
                      </a:r>
                      <a:r>
                        <a:rPr lang="el-GR" sz="800" dirty="0">
                          <a:effectLst/>
                        </a:rPr>
                        <a:t>Α=4Ν                 </a:t>
                      </a:r>
                      <a:r>
                        <a:rPr lang="el-GR" sz="800" dirty="0" smtClean="0">
                          <a:effectLst/>
                        </a:rPr>
                        <a:t>         </a:t>
                      </a:r>
                      <a:r>
                        <a:rPr lang="el-GR" sz="800" dirty="0">
                          <a:effectLst/>
                        </a:rPr>
                        <a:t>Α΄=2Ν</a:t>
                      </a:r>
                      <a:endParaRPr lang="el-GR" sz="800" dirty="0">
                        <a:solidFill>
                          <a:srgbClr val="000000"/>
                        </a:solidFill>
                        <a:effectLst/>
                        <a:latin typeface="Times New Roman" panose="02020603050405020304" pitchFamily="18" charset="0"/>
                        <a:ea typeface="Times New Roman" panose="02020603050405020304" pitchFamily="18" charset="0"/>
                      </a:endParaRPr>
                    </a:p>
                  </a:txBody>
                  <a:tcPr marL="48724" marR="48724" marT="0" marB="0"/>
                </a:tc>
                <a:tc>
                  <a:txBody>
                    <a:bodyPr/>
                    <a:lstStyle/>
                    <a:p>
                      <a:pPr>
                        <a:spcAft>
                          <a:spcPts val="0"/>
                        </a:spcAft>
                      </a:pPr>
                      <a:r>
                        <a:rPr lang="el-GR" sz="1100" b="1" dirty="0">
                          <a:solidFill>
                            <a:srgbClr val="0000FF"/>
                          </a:solidFill>
                          <a:effectLst/>
                        </a:rPr>
                        <a:t> </a:t>
                      </a:r>
                    </a:p>
                    <a:p>
                      <a:pPr>
                        <a:spcAft>
                          <a:spcPts val="0"/>
                        </a:spcAft>
                      </a:pPr>
                      <a:r>
                        <a:rPr lang="el-GR" sz="1100" b="1" dirty="0">
                          <a:solidFill>
                            <a:srgbClr val="0000FF"/>
                          </a:solidFill>
                          <a:effectLst/>
                        </a:rPr>
                        <a:t>Η άνωση εξαρτάται από τον όγκο του βυθισμένου </a:t>
                      </a:r>
                      <a:r>
                        <a:rPr lang="el-GR" sz="1100" b="1" dirty="0" smtClean="0">
                          <a:solidFill>
                            <a:srgbClr val="0000FF"/>
                          </a:solidFill>
                          <a:effectLst/>
                        </a:rPr>
                        <a:t>σώματος</a:t>
                      </a:r>
                      <a:r>
                        <a:rPr lang="el-GR" sz="1100" b="1" dirty="0">
                          <a:solidFill>
                            <a:srgbClr val="0000FF"/>
                          </a:solidFill>
                          <a:effectLst/>
                        </a:rPr>
                        <a:t>.</a:t>
                      </a:r>
                      <a:endParaRPr lang="el-GR" sz="1100" b="1" dirty="0">
                        <a:solidFill>
                          <a:srgbClr val="0000FF"/>
                        </a:solidFill>
                        <a:effectLst/>
                        <a:latin typeface="Times New Roman" panose="02020603050405020304" pitchFamily="18" charset="0"/>
                        <a:ea typeface="Times New Roman" panose="02020603050405020304" pitchFamily="18" charset="0"/>
                      </a:endParaRPr>
                    </a:p>
                  </a:txBody>
                  <a:tcPr marL="48724" marR="48724" marT="0" marB="0"/>
                </a:tc>
              </a:tr>
              <a:tr h="1013963">
                <a:tc>
                  <a:txBody>
                    <a:bodyPr/>
                    <a:lstStyle/>
                    <a:p>
                      <a:pPr>
                        <a:spcAft>
                          <a:spcPts val="0"/>
                        </a:spcAft>
                      </a:pPr>
                      <a:r>
                        <a:rPr lang="el-GR" sz="1000" dirty="0">
                          <a:effectLst/>
                        </a:rPr>
                        <a:t> </a:t>
                      </a:r>
                    </a:p>
                    <a:p>
                      <a:pPr>
                        <a:spcAft>
                          <a:spcPts val="0"/>
                        </a:spcAft>
                      </a:pPr>
                      <a:r>
                        <a:rPr lang="el-GR" sz="1000" dirty="0">
                          <a:effectLst/>
                        </a:rPr>
                        <a:t>Δύο ξύλινα σφαιρίδια ίδιου όγκου βυθίζονται εξ ολοκλήρου σε νερό το ένα στη Γη (</a:t>
                      </a:r>
                      <a:r>
                        <a:rPr lang="en-US" sz="1000" dirty="0">
                          <a:effectLst/>
                        </a:rPr>
                        <a:t>g</a:t>
                      </a:r>
                      <a:r>
                        <a:rPr lang="el-GR" sz="1000" dirty="0">
                          <a:effectLst/>
                        </a:rPr>
                        <a:t>= 9,8</a:t>
                      </a:r>
                      <a:r>
                        <a:rPr lang="en-US" sz="1000" dirty="0">
                          <a:effectLst/>
                        </a:rPr>
                        <a:t>m</a:t>
                      </a:r>
                      <a:r>
                        <a:rPr lang="el-GR" sz="1000" dirty="0">
                          <a:effectLst/>
                        </a:rPr>
                        <a:t>/</a:t>
                      </a:r>
                      <a:r>
                        <a:rPr lang="en-US" sz="1000" dirty="0">
                          <a:effectLst/>
                        </a:rPr>
                        <a:t>s</a:t>
                      </a:r>
                      <a:r>
                        <a:rPr lang="el-GR" sz="1000" baseline="30000" dirty="0">
                          <a:effectLst/>
                        </a:rPr>
                        <a:t>2</a:t>
                      </a:r>
                      <a:r>
                        <a:rPr lang="el-GR" sz="1000" dirty="0">
                          <a:effectLst/>
                        </a:rPr>
                        <a:t>) και το άλλο στη Σελήνη (</a:t>
                      </a:r>
                      <a:r>
                        <a:rPr lang="en-US" sz="1000" dirty="0">
                          <a:effectLst/>
                        </a:rPr>
                        <a:t>g</a:t>
                      </a:r>
                      <a:r>
                        <a:rPr lang="el-GR" sz="1000" dirty="0">
                          <a:effectLst/>
                        </a:rPr>
                        <a:t>= 1,6</a:t>
                      </a:r>
                      <a:r>
                        <a:rPr lang="en-US" sz="1000" dirty="0">
                          <a:effectLst/>
                        </a:rPr>
                        <a:t>m</a:t>
                      </a:r>
                      <a:r>
                        <a:rPr lang="el-GR" sz="1000" dirty="0">
                          <a:effectLst/>
                        </a:rPr>
                        <a:t>/</a:t>
                      </a:r>
                      <a:r>
                        <a:rPr lang="en-US" sz="1000" dirty="0">
                          <a:effectLst/>
                        </a:rPr>
                        <a:t>s</a:t>
                      </a:r>
                      <a:r>
                        <a:rPr lang="el-GR" sz="1000" baseline="30000" dirty="0">
                          <a:effectLst/>
                        </a:rPr>
                        <a:t>2</a:t>
                      </a:r>
                      <a:r>
                        <a:rPr lang="el-GR" sz="1000" dirty="0">
                          <a:effectLst/>
                        </a:rPr>
                        <a:t>).</a:t>
                      </a:r>
                    </a:p>
                    <a:p>
                      <a:pPr>
                        <a:spcAft>
                          <a:spcPts val="0"/>
                        </a:spcAft>
                      </a:pPr>
                      <a:r>
                        <a:rPr lang="el-GR" sz="1000" dirty="0">
                          <a:effectLst/>
                        </a:rPr>
                        <a:t>                              </a:t>
                      </a:r>
                      <a:endParaRPr lang="el-GR" sz="1000" dirty="0">
                        <a:solidFill>
                          <a:srgbClr val="000000"/>
                        </a:solidFill>
                        <a:effectLst/>
                        <a:latin typeface="Times New Roman" panose="02020603050405020304" pitchFamily="18" charset="0"/>
                        <a:ea typeface="Times New Roman" panose="02020603050405020304" pitchFamily="18" charset="0"/>
                      </a:endParaRPr>
                    </a:p>
                  </a:txBody>
                  <a:tcPr marL="48724" marR="48724" marT="0" marB="0"/>
                </a:tc>
                <a:tc>
                  <a:txBody>
                    <a:bodyPr/>
                    <a:lstStyle/>
                    <a:p>
                      <a:pPr>
                        <a:spcAft>
                          <a:spcPts val="0"/>
                        </a:spcAft>
                      </a:pPr>
                      <a:r>
                        <a:rPr lang="el-GR" sz="800" dirty="0">
                          <a:effectLst/>
                        </a:rPr>
                        <a:t>                Α</a:t>
                      </a:r>
                      <a:r>
                        <a:rPr lang="el-GR" sz="800" baseline="-25000" dirty="0">
                          <a:effectLst/>
                        </a:rPr>
                        <a:t>Γ</a:t>
                      </a:r>
                      <a:r>
                        <a:rPr lang="el-GR" sz="800" dirty="0">
                          <a:effectLst/>
                        </a:rPr>
                        <a:t>=6Ν               </a:t>
                      </a:r>
                      <a:r>
                        <a:rPr lang="el-GR" sz="800" dirty="0" smtClean="0">
                          <a:effectLst/>
                        </a:rPr>
                        <a:t>                       </a:t>
                      </a:r>
                      <a:r>
                        <a:rPr lang="el-GR" sz="800" dirty="0">
                          <a:effectLst/>
                        </a:rPr>
                        <a:t>Α</a:t>
                      </a:r>
                      <a:r>
                        <a:rPr lang="el-GR" sz="800" baseline="-25000" dirty="0">
                          <a:effectLst/>
                        </a:rPr>
                        <a:t>Σ</a:t>
                      </a:r>
                      <a:r>
                        <a:rPr lang="el-GR" sz="800" dirty="0">
                          <a:effectLst/>
                        </a:rPr>
                        <a:t>=1Ν</a:t>
                      </a:r>
                    </a:p>
                    <a:p>
                      <a:pPr>
                        <a:spcAft>
                          <a:spcPts val="0"/>
                        </a:spcAft>
                      </a:pPr>
                      <a:r>
                        <a:rPr lang="el-GR" sz="800" dirty="0">
                          <a:effectLst/>
                        </a:rPr>
                        <a:t> </a:t>
                      </a:r>
                    </a:p>
                    <a:p>
                      <a:pPr>
                        <a:spcAft>
                          <a:spcPts val="0"/>
                        </a:spcAft>
                      </a:pPr>
                      <a:r>
                        <a:rPr lang="el-GR" sz="800" dirty="0">
                          <a:effectLst/>
                        </a:rPr>
                        <a:t> </a:t>
                      </a:r>
                    </a:p>
                    <a:p>
                      <a:pPr>
                        <a:spcAft>
                          <a:spcPts val="0"/>
                        </a:spcAft>
                      </a:pPr>
                      <a:r>
                        <a:rPr lang="el-GR" sz="800" dirty="0">
                          <a:effectLst/>
                        </a:rPr>
                        <a:t> </a:t>
                      </a:r>
                    </a:p>
                    <a:p>
                      <a:pPr>
                        <a:spcAft>
                          <a:spcPts val="0"/>
                        </a:spcAft>
                      </a:pPr>
                      <a:r>
                        <a:rPr lang="el-GR" sz="800" dirty="0">
                          <a:effectLst/>
                        </a:rPr>
                        <a:t> </a:t>
                      </a:r>
                    </a:p>
                    <a:p>
                      <a:pPr>
                        <a:spcAft>
                          <a:spcPts val="0"/>
                        </a:spcAft>
                      </a:pPr>
                      <a:r>
                        <a:rPr lang="el-GR" sz="800" dirty="0">
                          <a:effectLst/>
                        </a:rPr>
                        <a:t/>
                      </a:r>
                      <a:br>
                        <a:rPr lang="el-GR" sz="800" dirty="0">
                          <a:effectLst/>
                        </a:rPr>
                      </a:br>
                      <a:r>
                        <a:rPr lang="el-GR" sz="800" dirty="0">
                          <a:effectLst/>
                        </a:rPr>
                        <a:t>          </a:t>
                      </a:r>
                      <a:r>
                        <a:rPr lang="el-GR" sz="800" dirty="0" smtClean="0">
                          <a:effectLst/>
                        </a:rPr>
                        <a:t>       </a:t>
                      </a:r>
                      <a:r>
                        <a:rPr lang="el-GR" sz="800" dirty="0">
                          <a:effectLst/>
                        </a:rPr>
                        <a:t>Γη                        </a:t>
                      </a:r>
                      <a:r>
                        <a:rPr lang="el-GR" sz="800" dirty="0" smtClean="0">
                          <a:effectLst/>
                        </a:rPr>
                        <a:t>                       </a:t>
                      </a:r>
                      <a:r>
                        <a:rPr lang="el-GR" sz="800" dirty="0">
                          <a:effectLst/>
                        </a:rPr>
                        <a:t>Σελήνη</a:t>
                      </a:r>
                      <a:endParaRPr lang="el-GR" sz="800" dirty="0">
                        <a:effectLst/>
                        <a:latin typeface="Times New Roman" panose="02020603050405020304" pitchFamily="18" charset="0"/>
                        <a:ea typeface="Times New Roman" panose="02020603050405020304" pitchFamily="18" charset="0"/>
                      </a:endParaRPr>
                    </a:p>
                  </a:txBody>
                  <a:tcPr marL="48724" marR="48724" marT="0" marB="0"/>
                </a:tc>
                <a:tc>
                  <a:txBody>
                    <a:bodyPr/>
                    <a:lstStyle/>
                    <a:p>
                      <a:pPr>
                        <a:spcAft>
                          <a:spcPts val="0"/>
                        </a:spcAft>
                      </a:pPr>
                      <a:r>
                        <a:rPr lang="el-GR" sz="1100" b="1" dirty="0">
                          <a:solidFill>
                            <a:srgbClr val="0000FF"/>
                          </a:solidFill>
                          <a:effectLst/>
                        </a:rPr>
                        <a:t> </a:t>
                      </a:r>
                    </a:p>
                    <a:p>
                      <a:pPr>
                        <a:spcAft>
                          <a:spcPts val="0"/>
                        </a:spcAft>
                      </a:pPr>
                      <a:r>
                        <a:rPr lang="el-GR" sz="1100" b="1" dirty="0">
                          <a:solidFill>
                            <a:srgbClr val="0000FF"/>
                          </a:solidFill>
                          <a:effectLst/>
                        </a:rPr>
                        <a:t> </a:t>
                      </a:r>
                    </a:p>
                    <a:p>
                      <a:pPr>
                        <a:spcAft>
                          <a:spcPts val="0"/>
                        </a:spcAft>
                      </a:pPr>
                      <a:r>
                        <a:rPr lang="el-GR" sz="1100" b="1" dirty="0">
                          <a:solidFill>
                            <a:srgbClr val="0000FF"/>
                          </a:solidFill>
                          <a:effectLst/>
                        </a:rPr>
                        <a:t>Η άνωση εξαρτάται από την επιτάχυνση της βαρύτητας.</a:t>
                      </a:r>
                      <a:endParaRPr lang="el-GR" sz="1100" b="1" dirty="0">
                        <a:solidFill>
                          <a:srgbClr val="0000FF"/>
                        </a:solidFill>
                        <a:effectLst/>
                        <a:latin typeface="Times New Roman" panose="02020603050405020304" pitchFamily="18" charset="0"/>
                        <a:ea typeface="Times New Roman" panose="02020603050405020304" pitchFamily="18" charset="0"/>
                      </a:endParaRPr>
                    </a:p>
                  </a:txBody>
                  <a:tcPr marL="48724" marR="48724" marT="0" marB="0"/>
                </a:tc>
              </a:tr>
              <a:tr h="724259">
                <a:tc>
                  <a:txBody>
                    <a:bodyPr/>
                    <a:lstStyle/>
                    <a:p>
                      <a:pPr>
                        <a:spcAft>
                          <a:spcPts val="0"/>
                        </a:spcAft>
                      </a:pPr>
                      <a:r>
                        <a:rPr lang="el-GR" sz="1000" dirty="0">
                          <a:effectLst/>
                        </a:rPr>
                        <a:t> </a:t>
                      </a:r>
                    </a:p>
                    <a:p>
                      <a:pPr>
                        <a:spcAft>
                          <a:spcPts val="0"/>
                        </a:spcAft>
                      </a:pPr>
                      <a:r>
                        <a:rPr lang="el-GR" sz="1000" dirty="0">
                          <a:effectLst/>
                        </a:rPr>
                        <a:t>Δύο ξύλινα σφαιρίδια ίδιου όγκου βυθίζονται σε νερό σε </a:t>
                      </a:r>
                      <a:r>
                        <a:rPr lang="el-GR" sz="1000" dirty="0" smtClean="0">
                          <a:effectLst/>
                        </a:rPr>
                        <a:t>διαφορετικό </a:t>
                      </a:r>
                      <a:r>
                        <a:rPr lang="el-GR" sz="1000" dirty="0">
                          <a:effectLst/>
                        </a:rPr>
                        <a:t>βάθος το καθένα.</a:t>
                      </a:r>
                    </a:p>
                    <a:p>
                      <a:pPr>
                        <a:spcAft>
                          <a:spcPts val="0"/>
                        </a:spcAft>
                      </a:pPr>
                      <a:r>
                        <a:rPr lang="el-GR" sz="1000" dirty="0">
                          <a:effectLst/>
                        </a:rPr>
                        <a:t> </a:t>
                      </a:r>
                      <a:endParaRPr lang="el-GR" sz="1000" dirty="0">
                        <a:solidFill>
                          <a:srgbClr val="000000"/>
                        </a:solidFill>
                        <a:effectLst/>
                        <a:latin typeface="Times New Roman" panose="02020603050405020304" pitchFamily="18" charset="0"/>
                        <a:ea typeface="Times New Roman" panose="02020603050405020304" pitchFamily="18" charset="0"/>
                      </a:endParaRPr>
                    </a:p>
                  </a:txBody>
                  <a:tcPr marL="48724" marR="48724" marT="0" marB="0"/>
                </a:tc>
                <a:tc>
                  <a:txBody>
                    <a:bodyPr/>
                    <a:lstStyle/>
                    <a:p>
                      <a:pPr>
                        <a:spcAft>
                          <a:spcPts val="0"/>
                        </a:spcAft>
                      </a:pPr>
                      <a:r>
                        <a:rPr lang="el-GR" sz="800" dirty="0">
                          <a:effectLst/>
                        </a:rPr>
                        <a:t>          </a:t>
                      </a:r>
                      <a:r>
                        <a:rPr lang="el-GR" sz="800" dirty="0" smtClean="0">
                          <a:effectLst/>
                        </a:rPr>
                        <a:t>                                            </a:t>
                      </a:r>
                      <a:r>
                        <a:rPr lang="el-GR" sz="800" dirty="0">
                          <a:effectLst/>
                        </a:rPr>
                        <a:t>Α=4Ν          </a:t>
                      </a:r>
                      <a:r>
                        <a:rPr lang="el-GR" sz="800" dirty="0" smtClean="0">
                          <a:effectLst/>
                        </a:rPr>
                        <a:t>          </a:t>
                      </a:r>
                      <a:r>
                        <a:rPr lang="el-GR" sz="800" dirty="0">
                          <a:effectLst/>
                        </a:rPr>
                        <a:t>Α΄=4Ν</a:t>
                      </a:r>
                      <a:endParaRPr lang="el-GR" sz="800" dirty="0">
                        <a:solidFill>
                          <a:srgbClr val="000000"/>
                        </a:solidFill>
                        <a:effectLst/>
                        <a:latin typeface="Times New Roman" panose="02020603050405020304" pitchFamily="18" charset="0"/>
                        <a:ea typeface="Times New Roman" panose="02020603050405020304" pitchFamily="18" charset="0"/>
                      </a:endParaRPr>
                    </a:p>
                  </a:txBody>
                  <a:tcPr marL="48724" marR="48724" marT="0" marB="0"/>
                </a:tc>
                <a:tc>
                  <a:txBody>
                    <a:bodyPr/>
                    <a:lstStyle/>
                    <a:p>
                      <a:pPr>
                        <a:spcAft>
                          <a:spcPts val="0"/>
                        </a:spcAft>
                      </a:pPr>
                      <a:r>
                        <a:rPr lang="el-GR" sz="1100" b="1" dirty="0">
                          <a:solidFill>
                            <a:srgbClr val="0000FF"/>
                          </a:solidFill>
                          <a:effectLst/>
                        </a:rPr>
                        <a:t> </a:t>
                      </a:r>
                      <a:r>
                        <a:rPr lang="el-GR" sz="1100" b="1" dirty="0" smtClean="0">
                          <a:solidFill>
                            <a:srgbClr val="0000FF"/>
                          </a:solidFill>
                          <a:effectLst/>
                        </a:rPr>
                        <a:t>Η </a:t>
                      </a:r>
                      <a:r>
                        <a:rPr lang="el-GR" sz="1100" b="1" dirty="0">
                          <a:solidFill>
                            <a:srgbClr val="0000FF"/>
                          </a:solidFill>
                          <a:effectLst/>
                        </a:rPr>
                        <a:t>άνωση δεν εξαρτάται από το βάθος που βρίσκεται το σώμα όταν είναι βυθισμένο ολόκληρο μέσα στο υγρό.</a:t>
                      </a:r>
                      <a:endParaRPr lang="el-GR" sz="1100" b="1" dirty="0">
                        <a:solidFill>
                          <a:srgbClr val="0000FF"/>
                        </a:solidFill>
                        <a:effectLst/>
                        <a:latin typeface="Times New Roman" panose="02020603050405020304" pitchFamily="18" charset="0"/>
                        <a:ea typeface="Times New Roman" panose="02020603050405020304" pitchFamily="18" charset="0"/>
                      </a:endParaRPr>
                    </a:p>
                  </a:txBody>
                  <a:tcPr marL="48724" marR="48724" marT="0" marB="0"/>
                </a:tc>
              </a:tr>
              <a:tr h="784717">
                <a:tc>
                  <a:txBody>
                    <a:bodyPr/>
                    <a:lstStyle/>
                    <a:p>
                      <a:pPr>
                        <a:spcAft>
                          <a:spcPts val="0"/>
                        </a:spcAft>
                      </a:pPr>
                      <a:r>
                        <a:rPr lang="el-GR" sz="1000" dirty="0">
                          <a:effectLst/>
                        </a:rPr>
                        <a:t> </a:t>
                      </a:r>
                    </a:p>
                    <a:p>
                      <a:pPr>
                        <a:spcAft>
                          <a:spcPts val="0"/>
                        </a:spcAft>
                      </a:pPr>
                      <a:r>
                        <a:rPr lang="el-GR" sz="1000" dirty="0">
                          <a:effectLst/>
                        </a:rPr>
                        <a:t>Ένα ξύλινος κύβος και ένα ξύλινο σφαιρίδιο ίδιου όγκου βυθίζονται εξ ολοκλήρου και τα δύο σε νερό.</a:t>
                      </a:r>
                    </a:p>
                    <a:p>
                      <a:pPr>
                        <a:spcAft>
                          <a:spcPts val="0"/>
                        </a:spcAft>
                      </a:pPr>
                      <a:r>
                        <a:rPr lang="el-GR" sz="1000" dirty="0">
                          <a:effectLst/>
                        </a:rPr>
                        <a:t> </a:t>
                      </a:r>
                      <a:endParaRPr lang="el-GR" sz="1000" dirty="0">
                        <a:solidFill>
                          <a:srgbClr val="000000"/>
                        </a:solidFill>
                        <a:effectLst/>
                        <a:latin typeface="Times New Roman" panose="02020603050405020304" pitchFamily="18" charset="0"/>
                        <a:ea typeface="Times New Roman" panose="02020603050405020304" pitchFamily="18" charset="0"/>
                      </a:endParaRPr>
                    </a:p>
                  </a:txBody>
                  <a:tcPr marL="48724" marR="48724" marT="0" marB="0"/>
                </a:tc>
                <a:tc>
                  <a:txBody>
                    <a:bodyPr/>
                    <a:lstStyle/>
                    <a:p>
                      <a:pPr>
                        <a:spcAft>
                          <a:spcPts val="0"/>
                        </a:spcAft>
                      </a:pPr>
                      <a:r>
                        <a:rPr lang="el-GR" sz="800" dirty="0">
                          <a:effectLst/>
                        </a:rPr>
                        <a:t>               Α=4Ν            </a:t>
                      </a:r>
                      <a:r>
                        <a:rPr lang="el-GR" sz="800" dirty="0" smtClean="0">
                          <a:effectLst/>
                        </a:rPr>
                        <a:t>     </a:t>
                      </a:r>
                      <a:r>
                        <a:rPr lang="el-GR" sz="800" dirty="0">
                          <a:effectLst/>
                        </a:rPr>
                        <a:t>Α΄=4Ν </a:t>
                      </a:r>
                      <a:endParaRPr lang="el-GR" sz="800" dirty="0">
                        <a:solidFill>
                          <a:srgbClr val="000000"/>
                        </a:solidFill>
                        <a:effectLst/>
                        <a:latin typeface="Times New Roman" panose="02020603050405020304" pitchFamily="18" charset="0"/>
                        <a:ea typeface="Times New Roman" panose="02020603050405020304" pitchFamily="18" charset="0"/>
                      </a:endParaRPr>
                    </a:p>
                  </a:txBody>
                  <a:tcPr marL="48724" marR="48724" marT="0" marB="0"/>
                </a:tc>
                <a:tc>
                  <a:txBody>
                    <a:bodyPr/>
                    <a:lstStyle/>
                    <a:p>
                      <a:pPr>
                        <a:spcAft>
                          <a:spcPts val="0"/>
                        </a:spcAft>
                      </a:pPr>
                      <a:r>
                        <a:rPr lang="el-GR" sz="1100" b="1" dirty="0">
                          <a:solidFill>
                            <a:srgbClr val="0000FF"/>
                          </a:solidFill>
                          <a:effectLst/>
                        </a:rPr>
                        <a:t> </a:t>
                      </a:r>
                    </a:p>
                    <a:p>
                      <a:pPr>
                        <a:spcAft>
                          <a:spcPts val="0"/>
                        </a:spcAft>
                      </a:pPr>
                      <a:r>
                        <a:rPr lang="el-GR" sz="1100" b="1" dirty="0">
                          <a:solidFill>
                            <a:srgbClr val="0000FF"/>
                          </a:solidFill>
                          <a:effectLst/>
                        </a:rPr>
                        <a:t>Η άνωση δεν εξαρτάται από το σχήμα του βυθισμένου σώματος.</a:t>
                      </a:r>
                      <a:endParaRPr lang="el-GR" sz="1100" b="1" dirty="0">
                        <a:solidFill>
                          <a:srgbClr val="0000FF"/>
                        </a:solidFill>
                        <a:effectLst/>
                        <a:latin typeface="Times New Roman" panose="02020603050405020304" pitchFamily="18" charset="0"/>
                        <a:ea typeface="Times New Roman" panose="02020603050405020304" pitchFamily="18" charset="0"/>
                      </a:endParaRPr>
                    </a:p>
                  </a:txBody>
                  <a:tcPr marL="48724" marR="48724" marT="0" marB="0"/>
                </a:tc>
              </a:tr>
              <a:tr h="913360">
                <a:tc>
                  <a:txBody>
                    <a:bodyPr/>
                    <a:lstStyle/>
                    <a:p>
                      <a:pPr>
                        <a:spcAft>
                          <a:spcPts val="0"/>
                        </a:spcAft>
                      </a:pPr>
                      <a:r>
                        <a:rPr lang="el-GR" sz="1000" dirty="0">
                          <a:effectLst/>
                        </a:rPr>
                        <a:t> </a:t>
                      </a:r>
                    </a:p>
                    <a:p>
                      <a:pPr>
                        <a:spcAft>
                          <a:spcPts val="0"/>
                        </a:spcAft>
                      </a:pPr>
                      <a:r>
                        <a:rPr lang="el-GR" sz="1000" dirty="0">
                          <a:effectLst/>
                        </a:rPr>
                        <a:t>Ένα ξύλινο σφαιρίδιο (</a:t>
                      </a:r>
                      <a:r>
                        <a:rPr lang="el-GR" sz="1000" dirty="0" err="1">
                          <a:effectLst/>
                        </a:rPr>
                        <a:t>ρ</a:t>
                      </a:r>
                      <a:r>
                        <a:rPr lang="el-GR" sz="1000" baseline="-25000" dirty="0" err="1">
                          <a:effectLst/>
                        </a:rPr>
                        <a:t>ξύλου</a:t>
                      </a:r>
                      <a:r>
                        <a:rPr lang="el-GR" sz="1000" dirty="0">
                          <a:effectLst/>
                        </a:rPr>
                        <a:t>= 1.200</a:t>
                      </a:r>
                      <a:r>
                        <a:rPr lang="en-US" sz="1000" dirty="0">
                          <a:effectLst/>
                        </a:rPr>
                        <a:t>kg</a:t>
                      </a:r>
                      <a:r>
                        <a:rPr lang="el-GR" sz="1000" dirty="0">
                          <a:effectLst/>
                        </a:rPr>
                        <a:t>/</a:t>
                      </a:r>
                      <a:r>
                        <a:rPr lang="en-US" sz="1000" dirty="0">
                          <a:effectLst/>
                        </a:rPr>
                        <a:t>m</a:t>
                      </a:r>
                      <a:r>
                        <a:rPr lang="el-GR" sz="1000" baseline="30000" dirty="0">
                          <a:effectLst/>
                        </a:rPr>
                        <a:t>3</a:t>
                      </a:r>
                      <a:r>
                        <a:rPr lang="el-GR" sz="1000" dirty="0">
                          <a:effectLst/>
                        </a:rPr>
                        <a:t>) και ένα σιδερένιο σφαιρίδιο (</a:t>
                      </a:r>
                      <a:r>
                        <a:rPr lang="el-GR" sz="1000" dirty="0" err="1">
                          <a:effectLst/>
                        </a:rPr>
                        <a:t>ρ</a:t>
                      </a:r>
                      <a:r>
                        <a:rPr lang="el-GR" sz="1000" baseline="-25000" dirty="0" err="1">
                          <a:effectLst/>
                        </a:rPr>
                        <a:t>σιδήρου</a:t>
                      </a:r>
                      <a:r>
                        <a:rPr lang="el-GR" sz="1000" dirty="0">
                          <a:effectLst/>
                        </a:rPr>
                        <a:t>= 7.800</a:t>
                      </a:r>
                      <a:r>
                        <a:rPr lang="en-US" sz="1000" dirty="0">
                          <a:effectLst/>
                        </a:rPr>
                        <a:t>kg</a:t>
                      </a:r>
                      <a:r>
                        <a:rPr lang="el-GR" sz="1000" dirty="0">
                          <a:effectLst/>
                        </a:rPr>
                        <a:t>/</a:t>
                      </a:r>
                      <a:r>
                        <a:rPr lang="en-US" sz="1000" dirty="0">
                          <a:effectLst/>
                        </a:rPr>
                        <a:t>m</a:t>
                      </a:r>
                      <a:r>
                        <a:rPr lang="el-GR" sz="1000" baseline="30000" dirty="0">
                          <a:effectLst/>
                        </a:rPr>
                        <a:t>3</a:t>
                      </a:r>
                      <a:r>
                        <a:rPr lang="el-GR" sz="1000" dirty="0">
                          <a:effectLst/>
                        </a:rPr>
                        <a:t>) ίδιου όγκου, βυθίζονται εξ ολοκλήρου σε νερό.</a:t>
                      </a:r>
                    </a:p>
                    <a:p>
                      <a:pPr>
                        <a:spcAft>
                          <a:spcPts val="0"/>
                        </a:spcAft>
                      </a:pPr>
                      <a:r>
                        <a:rPr lang="el-GR" sz="1000" dirty="0">
                          <a:effectLst/>
                        </a:rPr>
                        <a:t> </a:t>
                      </a:r>
                      <a:endParaRPr lang="el-GR" sz="1000" dirty="0">
                        <a:solidFill>
                          <a:srgbClr val="000000"/>
                        </a:solidFill>
                        <a:effectLst/>
                        <a:latin typeface="Times New Roman" panose="02020603050405020304" pitchFamily="18" charset="0"/>
                        <a:ea typeface="Times New Roman" panose="02020603050405020304" pitchFamily="18" charset="0"/>
                      </a:endParaRPr>
                    </a:p>
                  </a:txBody>
                  <a:tcPr marL="48724" marR="48724" marT="0" marB="0"/>
                </a:tc>
                <a:tc>
                  <a:txBody>
                    <a:bodyPr/>
                    <a:lstStyle/>
                    <a:p>
                      <a:pPr>
                        <a:spcAft>
                          <a:spcPts val="0"/>
                        </a:spcAft>
                      </a:pPr>
                      <a:endParaRPr lang="el-GR" sz="800" dirty="0">
                        <a:effectLst/>
                      </a:endParaRPr>
                    </a:p>
                    <a:p>
                      <a:pPr>
                        <a:spcAft>
                          <a:spcPts val="0"/>
                        </a:spcAft>
                      </a:pPr>
                      <a:r>
                        <a:rPr lang="el-GR" sz="800" dirty="0">
                          <a:effectLst/>
                        </a:rPr>
                        <a:t>             Α=4Ν               </a:t>
                      </a:r>
                      <a:r>
                        <a:rPr lang="el-GR" sz="800" dirty="0" smtClean="0">
                          <a:effectLst/>
                        </a:rPr>
                        <a:t>         Α</a:t>
                      </a:r>
                      <a:r>
                        <a:rPr lang="el-GR" sz="800" dirty="0">
                          <a:effectLst/>
                        </a:rPr>
                        <a:t>΄=4Ν</a:t>
                      </a:r>
                      <a:endParaRPr lang="el-GR" sz="800" dirty="0">
                        <a:effectLst/>
                        <a:latin typeface="Times New Roman" panose="02020603050405020304" pitchFamily="18" charset="0"/>
                        <a:ea typeface="Times New Roman" panose="02020603050405020304" pitchFamily="18" charset="0"/>
                      </a:endParaRPr>
                    </a:p>
                  </a:txBody>
                  <a:tcPr marL="48724" marR="48724" marT="0" marB="0"/>
                </a:tc>
                <a:tc>
                  <a:txBody>
                    <a:bodyPr/>
                    <a:lstStyle/>
                    <a:p>
                      <a:pPr>
                        <a:spcAft>
                          <a:spcPts val="0"/>
                        </a:spcAft>
                      </a:pPr>
                      <a:r>
                        <a:rPr lang="el-GR" sz="1100" b="1" dirty="0">
                          <a:solidFill>
                            <a:srgbClr val="0000FF"/>
                          </a:solidFill>
                          <a:effectLst/>
                        </a:rPr>
                        <a:t> </a:t>
                      </a:r>
                    </a:p>
                    <a:p>
                      <a:pPr>
                        <a:spcAft>
                          <a:spcPts val="0"/>
                        </a:spcAft>
                      </a:pPr>
                      <a:r>
                        <a:rPr lang="el-GR" sz="1100" b="1" dirty="0">
                          <a:solidFill>
                            <a:srgbClr val="0000FF"/>
                          </a:solidFill>
                          <a:effectLst/>
                        </a:rPr>
                        <a:t>Η άνωση δεν εξαρτάται από</a:t>
                      </a:r>
                    </a:p>
                    <a:p>
                      <a:pPr>
                        <a:spcAft>
                          <a:spcPts val="0"/>
                        </a:spcAft>
                      </a:pPr>
                      <a:r>
                        <a:rPr lang="el-GR" sz="1100" b="1" dirty="0">
                          <a:solidFill>
                            <a:srgbClr val="0000FF"/>
                          </a:solidFill>
                          <a:effectLst/>
                        </a:rPr>
                        <a:t>το βάρος (ή την πυκνότητα) του βυθισμένου σώματος.</a:t>
                      </a:r>
                      <a:endParaRPr lang="el-GR" sz="1100" b="1" dirty="0">
                        <a:solidFill>
                          <a:srgbClr val="0000FF"/>
                        </a:solidFill>
                        <a:effectLst/>
                        <a:latin typeface="Times New Roman" panose="02020603050405020304" pitchFamily="18" charset="0"/>
                        <a:ea typeface="Times New Roman" panose="02020603050405020304" pitchFamily="18" charset="0"/>
                      </a:endParaRPr>
                    </a:p>
                  </a:txBody>
                  <a:tcPr marL="48724" marR="48724" marT="0" marB="0"/>
                </a:tc>
              </a:tr>
            </a:tbl>
          </a:graphicData>
        </a:graphic>
      </p:graphicFrame>
      <p:sp>
        <p:nvSpPr>
          <p:cNvPr id="4" name="Rectangle 76"/>
          <p:cNvSpPr>
            <a:spLocks noChangeArrowheads="1"/>
          </p:cNvSpPr>
          <p:nvPr/>
        </p:nvSpPr>
        <p:spPr bwMode="auto">
          <a:xfrm>
            <a:off x="3203848" y="979371"/>
            <a:ext cx="838200" cy="590550"/>
          </a:xfrm>
          <a:prstGeom prst="rect">
            <a:avLst/>
          </a:prstGeom>
          <a:gradFill rotWithShape="1">
            <a:gsLst>
              <a:gs pos="0">
                <a:srgbClr val="FFFFFF">
                  <a:gamma/>
                  <a:shade val="46275"/>
                  <a:invGamma/>
                </a:srgbClr>
              </a:gs>
              <a:gs pos="50000">
                <a:srgbClr val="FFFFFF"/>
              </a:gs>
              <a:gs pos="100000">
                <a:srgbClr val="FFFFFF">
                  <a:gamma/>
                  <a:shade val="46275"/>
                  <a:invGamma/>
                </a:srgbClr>
              </a:gs>
            </a:gsLst>
            <a:lin ang="0" scaled="1"/>
          </a:gradFill>
          <a:ln w="9525">
            <a:solidFill>
              <a:srgbClr val="000000"/>
            </a:solidFill>
            <a:miter lim="800000"/>
            <a:headEnd/>
            <a:tailEnd/>
          </a:ln>
        </p:spPr>
        <p:txBody>
          <a:bodyPr rot="0" vert="horz" wrap="square" lIns="91440" tIns="45720" rIns="91440" bIns="45720" anchor="t" anchorCtr="0" upright="1">
            <a:noAutofit/>
          </a:bodyPr>
          <a:lstStyle/>
          <a:p>
            <a:endParaRPr lang="el-GR"/>
          </a:p>
        </p:txBody>
      </p:sp>
      <p:sp>
        <p:nvSpPr>
          <p:cNvPr id="5" name="Rectangle 77"/>
          <p:cNvSpPr>
            <a:spLocks noChangeArrowheads="1"/>
          </p:cNvSpPr>
          <p:nvPr/>
        </p:nvSpPr>
        <p:spPr bwMode="auto">
          <a:xfrm>
            <a:off x="4605338" y="992091"/>
            <a:ext cx="838200" cy="590550"/>
          </a:xfrm>
          <a:prstGeom prst="rect">
            <a:avLst/>
          </a:prstGeom>
          <a:gradFill>
            <a:gsLst>
              <a:gs pos="0">
                <a:schemeClr val="tx2">
                  <a:lumMod val="20000"/>
                  <a:lumOff val="80000"/>
                </a:schemeClr>
              </a:gs>
              <a:gs pos="100000">
                <a:schemeClr val="accent5">
                  <a:lumMod val="20000"/>
                  <a:lumOff val="80000"/>
                </a:schemeClr>
              </a:gs>
              <a:gs pos="100000">
                <a:srgbClr val="FFFFFF">
                  <a:gamma/>
                  <a:shade val="46275"/>
                  <a:invGamma/>
                </a:srgbClr>
              </a:gs>
            </a:gsLst>
            <a:lin ang="0" scaled="1"/>
          </a:gradFill>
          <a:ln w="9525">
            <a:solidFill>
              <a:srgbClr val="000000"/>
            </a:solidFill>
            <a:miter lim="800000"/>
            <a:headEnd/>
            <a:tailEnd/>
          </a:ln>
        </p:spPr>
        <p:txBody>
          <a:bodyPr rot="0" vert="horz" wrap="square" lIns="91440" tIns="45720" rIns="91440" bIns="45720" anchor="t" anchorCtr="0" upright="1">
            <a:noAutofit/>
          </a:bodyPr>
          <a:lstStyle/>
          <a:p>
            <a:endParaRPr lang="el-GR"/>
          </a:p>
        </p:txBody>
      </p:sp>
      <p:sp>
        <p:nvSpPr>
          <p:cNvPr id="6" name="Oval 78"/>
          <p:cNvSpPr>
            <a:spLocks noChangeArrowheads="1"/>
          </p:cNvSpPr>
          <p:nvPr/>
        </p:nvSpPr>
        <p:spPr bwMode="auto">
          <a:xfrm flipH="1">
            <a:off x="3499141" y="1215928"/>
            <a:ext cx="173038" cy="142875"/>
          </a:xfrm>
          <a:prstGeom prst="ellipse">
            <a:avLst/>
          </a:prstGeom>
          <a:solidFill>
            <a:srgbClr val="0D0D0D"/>
          </a:solidFill>
          <a:ln w="9525">
            <a:solidFill>
              <a:srgbClr val="000000"/>
            </a:solidFill>
            <a:round/>
            <a:headEnd/>
            <a:tailEnd/>
          </a:ln>
        </p:spPr>
        <p:txBody>
          <a:bodyPr rot="0" vert="horz" wrap="square" lIns="91440" tIns="45720" rIns="91440" bIns="45720" anchor="t" anchorCtr="0" upright="1">
            <a:noAutofit/>
          </a:bodyPr>
          <a:lstStyle/>
          <a:p>
            <a:endParaRPr lang="el-GR"/>
          </a:p>
        </p:txBody>
      </p:sp>
      <p:sp>
        <p:nvSpPr>
          <p:cNvPr id="7" name="Oval 79"/>
          <p:cNvSpPr>
            <a:spLocks noChangeArrowheads="1"/>
          </p:cNvSpPr>
          <p:nvPr/>
        </p:nvSpPr>
        <p:spPr bwMode="auto">
          <a:xfrm flipH="1">
            <a:off x="4937919" y="1252848"/>
            <a:ext cx="173038" cy="142875"/>
          </a:xfrm>
          <a:prstGeom prst="ellipse">
            <a:avLst/>
          </a:prstGeom>
          <a:solidFill>
            <a:srgbClr val="0D0D0D"/>
          </a:solidFill>
          <a:ln w="9525">
            <a:solidFill>
              <a:srgbClr val="000000"/>
            </a:solidFill>
            <a:round/>
            <a:headEnd/>
            <a:tailEnd/>
          </a:ln>
        </p:spPr>
        <p:txBody>
          <a:bodyPr rot="0" vert="horz" wrap="square" lIns="91440" tIns="45720" rIns="91440" bIns="45720" anchor="t" anchorCtr="0" upright="1">
            <a:noAutofit/>
          </a:bodyPr>
          <a:lstStyle/>
          <a:p>
            <a:endParaRPr lang="el-GR"/>
          </a:p>
        </p:txBody>
      </p:sp>
      <p:cxnSp>
        <p:nvCxnSpPr>
          <p:cNvPr id="12" name="AutoShape 84"/>
          <p:cNvCxnSpPr>
            <a:cxnSpLocks noChangeShapeType="1"/>
          </p:cNvCxnSpPr>
          <p:nvPr/>
        </p:nvCxnSpPr>
        <p:spPr bwMode="auto">
          <a:xfrm flipV="1">
            <a:off x="3585660" y="878198"/>
            <a:ext cx="0" cy="446087"/>
          </a:xfrm>
          <a:prstGeom prst="straightConnector1">
            <a:avLst/>
          </a:prstGeom>
          <a:noFill/>
          <a:ln w="9525">
            <a:solidFill>
              <a:srgbClr val="C00000"/>
            </a:solidFill>
            <a:round/>
            <a:headEnd/>
            <a:tailEnd type="triangle" w="med" len="med"/>
          </a:ln>
          <a:extLst>
            <a:ext uri="{909E8E84-426E-40DD-AFC4-6F175D3DCCD1}">
              <a14:hiddenFill xmlns:a14="http://schemas.microsoft.com/office/drawing/2010/main">
                <a:noFill/>
              </a14:hiddenFill>
            </a:ext>
          </a:extLst>
        </p:spPr>
      </p:cxnSp>
      <p:cxnSp>
        <p:nvCxnSpPr>
          <p:cNvPr id="13" name="AutoShape 85"/>
          <p:cNvCxnSpPr>
            <a:cxnSpLocks noChangeShapeType="1"/>
          </p:cNvCxnSpPr>
          <p:nvPr/>
        </p:nvCxnSpPr>
        <p:spPr bwMode="auto">
          <a:xfrm flipV="1">
            <a:off x="5024438" y="1002023"/>
            <a:ext cx="0" cy="322262"/>
          </a:xfrm>
          <a:prstGeom prst="straightConnector1">
            <a:avLst/>
          </a:prstGeom>
          <a:noFill/>
          <a:ln w="9525">
            <a:solidFill>
              <a:srgbClr val="C00000"/>
            </a:solidFill>
            <a:round/>
            <a:headEnd/>
            <a:tailEnd type="triangle" w="med" len="med"/>
          </a:ln>
          <a:extLst>
            <a:ext uri="{909E8E84-426E-40DD-AFC4-6F175D3DCCD1}">
              <a14:hiddenFill xmlns:a14="http://schemas.microsoft.com/office/drawing/2010/main">
                <a:noFill/>
              </a14:hiddenFill>
            </a:ext>
          </a:extLst>
        </p:spPr>
      </p:cxnSp>
      <p:sp>
        <p:nvSpPr>
          <p:cNvPr id="14" name="Rectangle 86"/>
          <p:cNvSpPr>
            <a:spLocks noChangeArrowheads="1"/>
          </p:cNvSpPr>
          <p:nvPr/>
        </p:nvSpPr>
        <p:spPr bwMode="auto">
          <a:xfrm>
            <a:off x="3622948" y="2147791"/>
            <a:ext cx="1130300" cy="400050"/>
          </a:xfrm>
          <a:prstGeom prst="rect">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9525">
            <a:solidFill>
              <a:srgbClr val="000000"/>
            </a:solidFill>
            <a:miter lim="800000"/>
            <a:headEnd/>
            <a:tailEnd/>
          </a:ln>
        </p:spPr>
        <p:txBody>
          <a:bodyPr rot="0" vert="horz" wrap="square" lIns="91440" tIns="45720" rIns="91440" bIns="45720" anchor="t" anchorCtr="0" upright="1">
            <a:noAutofit/>
          </a:bodyPr>
          <a:lstStyle/>
          <a:p>
            <a:endParaRPr lang="el-GR"/>
          </a:p>
        </p:txBody>
      </p:sp>
      <p:sp>
        <p:nvSpPr>
          <p:cNvPr id="17" name="Oval 89"/>
          <p:cNvSpPr>
            <a:spLocks noChangeArrowheads="1"/>
          </p:cNvSpPr>
          <p:nvPr/>
        </p:nvSpPr>
        <p:spPr bwMode="auto">
          <a:xfrm>
            <a:off x="3779912" y="2264340"/>
            <a:ext cx="149225" cy="142875"/>
          </a:xfrm>
          <a:prstGeom prst="ellipse">
            <a:avLst/>
          </a:prstGeom>
          <a:solidFill>
            <a:srgbClr val="0D0D0D"/>
          </a:solidFill>
          <a:ln w="9525">
            <a:solidFill>
              <a:srgbClr val="000000"/>
            </a:solidFill>
            <a:round/>
            <a:headEnd/>
            <a:tailEnd/>
          </a:ln>
        </p:spPr>
        <p:txBody>
          <a:bodyPr rot="0" vert="horz" wrap="square" lIns="91440" tIns="45720" rIns="91440" bIns="45720" anchor="t" anchorCtr="0" upright="1">
            <a:noAutofit/>
          </a:bodyPr>
          <a:lstStyle/>
          <a:p>
            <a:endParaRPr lang="el-GR"/>
          </a:p>
        </p:txBody>
      </p:sp>
      <p:sp>
        <p:nvSpPr>
          <p:cNvPr id="18" name="Oval 90"/>
          <p:cNvSpPr>
            <a:spLocks noChangeArrowheads="1"/>
          </p:cNvSpPr>
          <p:nvPr/>
        </p:nvSpPr>
        <p:spPr bwMode="auto">
          <a:xfrm>
            <a:off x="4389375" y="2071616"/>
            <a:ext cx="149225" cy="142875"/>
          </a:xfrm>
          <a:prstGeom prst="ellipse">
            <a:avLst/>
          </a:prstGeom>
          <a:solidFill>
            <a:srgbClr val="0D0D0D"/>
          </a:solidFill>
          <a:ln w="9525">
            <a:solidFill>
              <a:srgbClr val="000000"/>
            </a:solidFill>
            <a:round/>
            <a:headEnd/>
            <a:tailEnd/>
          </a:ln>
        </p:spPr>
        <p:txBody>
          <a:bodyPr rot="0" vert="horz" wrap="square" lIns="91440" tIns="45720" rIns="91440" bIns="45720" anchor="t" anchorCtr="0" upright="1">
            <a:noAutofit/>
          </a:bodyPr>
          <a:lstStyle/>
          <a:p>
            <a:endParaRPr lang="el-GR"/>
          </a:p>
        </p:txBody>
      </p:sp>
      <p:cxnSp>
        <p:nvCxnSpPr>
          <p:cNvPr id="19" name="AutoShape 91"/>
          <p:cNvCxnSpPr>
            <a:cxnSpLocks noChangeShapeType="1"/>
          </p:cNvCxnSpPr>
          <p:nvPr/>
        </p:nvCxnSpPr>
        <p:spPr bwMode="auto">
          <a:xfrm flipV="1">
            <a:off x="4463987" y="1901011"/>
            <a:ext cx="0" cy="180975"/>
          </a:xfrm>
          <a:prstGeom prst="straightConnector1">
            <a:avLst/>
          </a:prstGeom>
          <a:noFill/>
          <a:ln w="9525">
            <a:solidFill>
              <a:srgbClr val="C00000"/>
            </a:solidFill>
            <a:round/>
            <a:headEnd/>
            <a:tailEnd type="triangle" w="med" len="med"/>
          </a:ln>
          <a:extLst>
            <a:ext uri="{909E8E84-426E-40DD-AFC4-6F175D3DCCD1}">
              <a14:hiddenFill xmlns:a14="http://schemas.microsoft.com/office/drawing/2010/main">
                <a:noFill/>
              </a14:hiddenFill>
            </a:ext>
          </a:extLst>
        </p:spPr>
      </p:cxnSp>
      <p:cxnSp>
        <p:nvCxnSpPr>
          <p:cNvPr id="20" name="AutoShape 92"/>
          <p:cNvCxnSpPr>
            <a:cxnSpLocks noChangeShapeType="1"/>
          </p:cNvCxnSpPr>
          <p:nvPr/>
        </p:nvCxnSpPr>
        <p:spPr bwMode="auto">
          <a:xfrm flipV="1">
            <a:off x="3854524" y="2019300"/>
            <a:ext cx="0" cy="304800"/>
          </a:xfrm>
          <a:prstGeom prst="straightConnector1">
            <a:avLst/>
          </a:prstGeom>
          <a:noFill/>
          <a:ln w="9525">
            <a:solidFill>
              <a:srgbClr val="C00000"/>
            </a:solidFill>
            <a:round/>
            <a:headEnd/>
            <a:tailEnd type="triangle" w="med" len="med"/>
          </a:ln>
          <a:extLst>
            <a:ext uri="{909E8E84-426E-40DD-AFC4-6F175D3DCCD1}">
              <a14:hiddenFill xmlns:a14="http://schemas.microsoft.com/office/drawing/2010/main">
                <a:noFill/>
              </a14:hiddenFill>
            </a:ext>
          </a:extLst>
        </p:spPr>
      </p:cxnSp>
      <p:sp>
        <p:nvSpPr>
          <p:cNvPr id="21" name="Rectangle 93"/>
          <p:cNvSpPr>
            <a:spLocks noChangeArrowheads="1"/>
          </p:cNvSpPr>
          <p:nvPr/>
        </p:nvSpPr>
        <p:spPr bwMode="auto">
          <a:xfrm>
            <a:off x="3253079" y="2878137"/>
            <a:ext cx="838200" cy="474663"/>
          </a:xfrm>
          <a:prstGeom prst="rect">
            <a:avLst/>
          </a:prstGeom>
          <a:gradFill rotWithShape="1">
            <a:gsLst>
              <a:gs pos="0">
                <a:srgbClr val="FFFFFF">
                  <a:gamma/>
                  <a:shade val="46275"/>
                  <a:invGamma/>
                </a:srgbClr>
              </a:gs>
              <a:gs pos="50000">
                <a:srgbClr val="FFFFFF"/>
              </a:gs>
              <a:gs pos="100000">
                <a:srgbClr val="FFFFFF">
                  <a:gamma/>
                  <a:shade val="46275"/>
                  <a:invGamma/>
                </a:srgbClr>
              </a:gs>
            </a:gsLst>
            <a:lin ang="0" scaled="1"/>
          </a:gradFill>
          <a:ln w="9525">
            <a:solidFill>
              <a:srgbClr val="000000"/>
            </a:solidFill>
            <a:miter lim="800000"/>
            <a:headEnd/>
            <a:tailEnd/>
          </a:ln>
        </p:spPr>
        <p:txBody>
          <a:bodyPr rot="0" vert="horz" wrap="square" lIns="91440" tIns="45720" rIns="91440" bIns="45720" anchor="t" anchorCtr="0" upright="1">
            <a:noAutofit/>
          </a:bodyPr>
          <a:lstStyle/>
          <a:p>
            <a:endParaRPr lang="el-GR"/>
          </a:p>
        </p:txBody>
      </p:sp>
      <p:sp>
        <p:nvSpPr>
          <p:cNvPr id="22" name="Oval 94"/>
          <p:cNvSpPr>
            <a:spLocks noChangeArrowheads="1"/>
          </p:cNvSpPr>
          <p:nvPr/>
        </p:nvSpPr>
        <p:spPr bwMode="auto">
          <a:xfrm flipH="1">
            <a:off x="3649456" y="3145722"/>
            <a:ext cx="173038" cy="142875"/>
          </a:xfrm>
          <a:prstGeom prst="ellipse">
            <a:avLst/>
          </a:prstGeom>
          <a:solidFill>
            <a:srgbClr val="0D0D0D"/>
          </a:solidFill>
          <a:ln w="9525">
            <a:solidFill>
              <a:srgbClr val="000000"/>
            </a:solidFill>
            <a:round/>
            <a:headEnd/>
            <a:tailEnd/>
          </a:ln>
        </p:spPr>
        <p:txBody>
          <a:bodyPr rot="0" vert="horz" wrap="square" lIns="91440" tIns="45720" rIns="91440" bIns="45720" anchor="t" anchorCtr="0" upright="1">
            <a:noAutofit/>
          </a:bodyPr>
          <a:lstStyle/>
          <a:p>
            <a:endParaRPr lang="el-GR"/>
          </a:p>
        </p:txBody>
      </p:sp>
      <p:cxnSp>
        <p:nvCxnSpPr>
          <p:cNvPr id="25" name="AutoShape 97"/>
          <p:cNvCxnSpPr>
            <a:cxnSpLocks noChangeShapeType="1"/>
          </p:cNvCxnSpPr>
          <p:nvPr/>
        </p:nvCxnSpPr>
        <p:spPr bwMode="auto">
          <a:xfrm flipV="1">
            <a:off x="3739771" y="2780928"/>
            <a:ext cx="0" cy="446088"/>
          </a:xfrm>
          <a:prstGeom prst="straightConnector1">
            <a:avLst/>
          </a:prstGeom>
          <a:noFill/>
          <a:ln w="9525">
            <a:solidFill>
              <a:srgbClr val="C00000"/>
            </a:solidFill>
            <a:round/>
            <a:headEnd/>
            <a:tailEnd type="triangle" w="med" len="med"/>
          </a:ln>
          <a:extLst>
            <a:ext uri="{909E8E84-426E-40DD-AFC4-6F175D3DCCD1}">
              <a14:hiddenFill xmlns:a14="http://schemas.microsoft.com/office/drawing/2010/main">
                <a:noFill/>
              </a14:hiddenFill>
            </a:ext>
          </a:extLst>
        </p:spPr>
      </p:cxnSp>
      <p:sp>
        <p:nvSpPr>
          <p:cNvPr id="26" name="Rectangle 98"/>
          <p:cNvSpPr>
            <a:spLocks noChangeArrowheads="1"/>
          </p:cNvSpPr>
          <p:nvPr/>
        </p:nvSpPr>
        <p:spPr bwMode="auto">
          <a:xfrm>
            <a:off x="4400579" y="3907988"/>
            <a:ext cx="1130300" cy="400050"/>
          </a:xfrm>
          <a:prstGeom prst="rect">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9525">
            <a:solidFill>
              <a:srgbClr val="000000"/>
            </a:solidFill>
            <a:miter lim="800000"/>
            <a:headEnd/>
            <a:tailEnd/>
          </a:ln>
        </p:spPr>
        <p:txBody>
          <a:bodyPr rot="0" vert="horz" wrap="square" lIns="91440" tIns="45720" rIns="91440" bIns="45720" anchor="t" anchorCtr="0" upright="1">
            <a:noAutofit/>
          </a:bodyPr>
          <a:lstStyle/>
          <a:p>
            <a:endParaRPr lang="el-GR"/>
          </a:p>
        </p:txBody>
      </p:sp>
      <p:sp>
        <p:nvSpPr>
          <p:cNvPr id="29" name="Oval 101"/>
          <p:cNvSpPr>
            <a:spLocks noChangeArrowheads="1"/>
          </p:cNvSpPr>
          <p:nvPr/>
        </p:nvSpPr>
        <p:spPr bwMode="auto">
          <a:xfrm>
            <a:off x="4622074" y="4010100"/>
            <a:ext cx="149225" cy="142875"/>
          </a:xfrm>
          <a:prstGeom prst="ellipse">
            <a:avLst/>
          </a:prstGeom>
          <a:solidFill>
            <a:srgbClr val="0D0D0D"/>
          </a:solidFill>
          <a:ln w="9525">
            <a:solidFill>
              <a:srgbClr val="000000"/>
            </a:solidFill>
            <a:round/>
            <a:headEnd/>
            <a:tailEnd/>
          </a:ln>
        </p:spPr>
        <p:txBody>
          <a:bodyPr rot="0" vert="horz" wrap="square" lIns="91440" tIns="45720" rIns="91440" bIns="45720" anchor="t" anchorCtr="0" upright="1">
            <a:noAutofit/>
          </a:bodyPr>
          <a:lstStyle/>
          <a:p>
            <a:endParaRPr lang="el-GR"/>
          </a:p>
        </p:txBody>
      </p:sp>
      <p:sp>
        <p:nvSpPr>
          <p:cNvPr id="30" name="Oval 102"/>
          <p:cNvSpPr>
            <a:spLocks noChangeArrowheads="1"/>
          </p:cNvSpPr>
          <p:nvPr/>
        </p:nvSpPr>
        <p:spPr bwMode="auto">
          <a:xfrm>
            <a:off x="5120237" y="4118601"/>
            <a:ext cx="147638" cy="142875"/>
          </a:xfrm>
          <a:prstGeom prst="ellipse">
            <a:avLst/>
          </a:prstGeom>
          <a:solidFill>
            <a:srgbClr val="0D0D0D"/>
          </a:solidFill>
          <a:ln w="9525">
            <a:solidFill>
              <a:srgbClr val="000000"/>
            </a:solidFill>
            <a:round/>
            <a:headEnd/>
            <a:tailEnd/>
          </a:ln>
        </p:spPr>
        <p:txBody>
          <a:bodyPr rot="0" vert="horz" wrap="square" lIns="91440" tIns="45720" rIns="91440" bIns="45720" anchor="t" anchorCtr="0" upright="1">
            <a:noAutofit/>
          </a:bodyPr>
          <a:lstStyle/>
          <a:p>
            <a:endParaRPr lang="el-GR"/>
          </a:p>
        </p:txBody>
      </p:sp>
      <p:cxnSp>
        <p:nvCxnSpPr>
          <p:cNvPr id="31" name="AutoShape 103"/>
          <p:cNvCxnSpPr>
            <a:cxnSpLocks noChangeShapeType="1"/>
          </p:cNvCxnSpPr>
          <p:nvPr/>
        </p:nvCxnSpPr>
        <p:spPr bwMode="auto">
          <a:xfrm flipV="1">
            <a:off x="5194056" y="3871987"/>
            <a:ext cx="0" cy="280988"/>
          </a:xfrm>
          <a:prstGeom prst="straightConnector1">
            <a:avLst/>
          </a:prstGeom>
          <a:noFill/>
          <a:ln w="9525">
            <a:solidFill>
              <a:srgbClr val="C00000"/>
            </a:solidFill>
            <a:round/>
            <a:headEnd/>
            <a:tailEnd type="triangle" w="med" len="med"/>
          </a:ln>
          <a:extLst>
            <a:ext uri="{909E8E84-426E-40DD-AFC4-6F175D3DCCD1}">
              <a14:hiddenFill xmlns:a14="http://schemas.microsoft.com/office/drawing/2010/main">
                <a:noFill/>
              </a14:hiddenFill>
            </a:ext>
          </a:extLst>
        </p:spPr>
      </p:cxnSp>
      <p:cxnSp>
        <p:nvCxnSpPr>
          <p:cNvPr id="32" name="AutoShape 104"/>
          <p:cNvCxnSpPr>
            <a:cxnSpLocks noChangeShapeType="1"/>
          </p:cNvCxnSpPr>
          <p:nvPr/>
        </p:nvCxnSpPr>
        <p:spPr bwMode="auto">
          <a:xfrm flipV="1">
            <a:off x="4708161" y="3739742"/>
            <a:ext cx="0" cy="304800"/>
          </a:xfrm>
          <a:prstGeom prst="straightConnector1">
            <a:avLst/>
          </a:prstGeom>
          <a:noFill/>
          <a:ln w="9525">
            <a:solidFill>
              <a:srgbClr val="C00000"/>
            </a:solidFill>
            <a:round/>
            <a:headEnd/>
            <a:tailEnd type="triangle" w="med" len="med"/>
          </a:ln>
          <a:extLst>
            <a:ext uri="{909E8E84-426E-40DD-AFC4-6F175D3DCCD1}">
              <a14:hiddenFill xmlns:a14="http://schemas.microsoft.com/office/drawing/2010/main">
                <a:noFill/>
              </a14:hiddenFill>
            </a:ext>
          </a:extLst>
        </p:spPr>
      </p:cxnSp>
      <p:sp>
        <p:nvSpPr>
          <p:cNvPr id="33" name="Rectangle 105"/>
          <p:cNvSpPr>
            <a:spLocks noChangeArrowheads="1"/>
          </p:cNvSpPr>
          <p:nvPr/>
        </p:nvSpPr>
        <p:spPr bwMode="auto">
          <a:xfrm>
            <a:off x="4428178" y="2862964"/>
            <a:ext cx="838200" cy="474663"/>
          </a:xfrm>
          <a:prstGeom prst="rect">
            <a:avLst/>
          </a:prstGeom>
          <a:gradFill rotWithShape="1">
            <a:gsLst>
              <a:gs pos="0">
                <a:srgbClr val="FFFFFF">
                  <a:gamma/>
                  <a:shade val="46275"/>
                  <a:invGamma/>
                </a:srgbClr>
              </a:gs>
              <a:gs pos="50000">
                <a:srgbClr val="FFFFFF"/>
              </a:gs>
              <a:gs pos="100000">
                <a:srgbClr val="FFFFFF">
                  <a:gamma/>
                  <a:shade val="46275"/>
                  <a:invGamma/>
                </a:srgbClr>
              </a:gs>
            </a:gsLst>
            <a:lin ang="0" scaled="1"/>
          </a:gradFill>
          <a:ln w="9525">
            <a:solidFill>
              <a:srgbClr val="000000"/>
            </a:solidFill>
            <a:miter lim="800000"/>
            <a:headEnd/>
            <a:tailEnd/>
          </a:ln>
        </p:spPr>
        <p:txBody>
          <a:bodyPr rot="0" vert="horz" wrap="square" lIns="91440" tIns="45720" rIns="91440" bIns="45720" anchor="t" anchorCtr="0" upright="1">
            <a:noAutofit/>
          </a:bodyPr>
          <a:lstStyle/>
          <a:p>
            <a:endParaRPr lang="el-GR"/>
          </a:p>
        </p:txBody>
      </p:sp>
      <p:sp>
        <p:nvSpPr>
          <p:cNvPr id="34" name="Oval 106"/>
          <p:cNvSpPr>
            <a:spLocks noChangeArrowheads="1"/>
          </p:cNvSpPr>
          <p:nvPr/>
        </p:nvSpPr>
        <p:spPr bwMode="auto">
          <a:xfrm flipH="1">
            <a:off x="4840157" y="3143507"/>
            <a:ext cx="171450" cy="142875"/>
          </a:xfrm>
          <a:prstGeom prst="ellipse">
            <a:avLst/>
          </a:prstGeom>
          <a:solidFill>
            <a:srgbClr val="0D0D0D"/>
          </a:solidFill>
          <a:ln w="9525">
            <a:solidFill>
              <a:srgbClr val="000000"/>
            </a:solidFill>
            <a:round/>
            <a:headEnd/>
            <a:tailEnd/>
          </a:ln>
        </p:spPr>
        <p:txBody>
          <a:bodyPr rot="0" vert="horz" wrap="square" lIns="91440" tIns="45720" rIns="91440" bIns="45720" anchor="t" anchorCtr="0" upright="1">
            <a:noAutofit/>
          </a:bodyPr>
          <a:lstStyle/>
          <a:p>
            <a:endParaRPr lang="el-GR"/>
          </a:p>
        </p:txBody>
      </p:sp>
      <p:cxnSp>
        <p:nvCxnSpPr>
          <p:cNvPr id="35" name="AutoShape 107"/>
          <p:cNvCxnSpPr>
            <a:cxnSpLocks noChangeShapeType="1"/>
          </p:cNvCxnSpPr>
          <p:nvPr/>
        </p:nvCxnSpPr>
        <p:spPr bwMode="auto">
          <a:xfrm flipV="1">
            <a:off x="4925882" y="3035556"/>
            <a:ext cx="0" cy="179388"/>
          </a:xfrm>
          <a:prstGeom prst="straightConnector1">
            <a:avLst/>
          </a:prstGeom>
          <a:noFill/>
          <a:ln w="9525">
            <a:solidFill>
              <a:srgbClr val="C00000"/>
            </a:solidFill>
            <a:round/>
            <a:headEnd/>
            <a:tailEnd type="triangle" w="med" len="med"/>
          </a:ln>
          <a:extLst>
            <a:ext uri="{909E8E84-426E-40DD-AFC4-6F175D3DCCD1}">
              <a14:hiddenFill xmlns:a14="http://schemas.microsoft.com/office/drawing/2010/main">
                <a:noFill/>
              </a14:hiddenFill>
            </a:ext>
          </a:extLst>
        </p:spPr>
      </p:cxnSp>
      <p:sp>
        <p:nvSpPr>
          <p:cNvPr id="36" name="Rectangle 108"/>
          <p:cNvSpPr>
            <a:spLocks noChangeArrowheads="1"/>
          </p:cNvSpPr>
          <p:nvPr/>
        </p:nvSpPr>
        <p:spPr bwMode="auto">
          <a:xfrm>
            <a:off x="3566386" y="4696860"/>
            <a:ext cx="1130300" cy="400050"/>
          </a:xfrm>
          <a:prstGeom prst="rect">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9525">
            <a:solidFill>
              <a:srgbClr val="000000"/>
            </a:solidFill>
            <a:miter lim="800000"/>
            <a:headEnd/>
            <a:tailEnd/>
          </a:ln>
        </p:spPr>
        <p:txBody>
          <a:bodyPr rot="0" vert="horz" wrap="square" lIns="91440" tIns="45720" rIns="91440" bIns="45720" anchor="t" anchorCtr="0" upright="1">
            <a:noAutofit/>
          </a:bodyPr>
          <a:lstStyle/>
          <a:p>
            <a:endParaRPr lang="el-GR"/>
          </a:p>
        </p:txBody>
      </p:sp>
      <p:sp>
        <p:nvSpPr>
          <p:cNvPr id="40" name="AutoShape 112"/>
          <p:cNvSpPr>
            <a:spLocks noChangeArrowheads="1"/>
          </p:cNvSpPr>
          <p:nvPr/>
        </p:nvSpPr>
        <p:spPr bwMode="auto">
          <a:xfrm>
            <a:off x="3701640" y="4793697"/>
            <a:ext cx="247650" cy="206375"/>
          </a:xfrm>
          <a:prstGeom prst="cube">
            <a:avLst>
              <a:gd name="adj" fmla="val 25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l-GR"/>
          </a:p>
        </p:txBody>
      </p:sp>
      <p:sp>
        <p:nvSpPr>
          <p:cNvPr id="41" name="Oval 113"/>
          <p:cNvSpPr>
            <a:spLocks noChangeArrowheads="1"/>
          </p:cNvSpPr>
          <p:nvPr/>
        </p:nvSpPr>
        <p:spPr bwMode="auto">
          <a:xfrm>
            <a:off x="4191029" y="4793696"/>
            <a:ext cx="209550" cy="206375"/>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l-GR"/>
          </a:p>
        </p:txBody>
      </p:sp>
      <p:cxnSp>
        <p:nvCxnSpPr>
          <p:cNvPr id="42" name="AutoShape 114"/>
          <p:cNvCxnSpPr>
            <a:cxnSpLocks noChangeShapeType="1"/>
          </p:cNvCxnSpPr>
          <p:nvPr/>
        </p:nvCxnSpPr>
        <p:spPr bwMode="auto">
          <a:xfrm flipV="1">
            <a:off x="3819121" y="4676028"/>
            <a:ext cx="0" cy="200025"/>
          </a:xfrm>
          <a:prstGeom prst="straightConnector1">
            <a:avLst/>
          </a:prstGeom>
          <a:noFill/>
          <a:ln w="9525">
            <a:solidFill>
              <a:srgbClr val="C00000"/>
            </a:solidFill>
            <a:round/>
            <a:headEnd/>
            <a:tailEnd type="triangle" w="med" len="med"/>
          </a:ln>
          <a:extLst>
            <a:ext uri="{909E8E84-426E-40DD-AFC4-6F175D3DCCD1}">
              <a14:hiddenFill xmlns:a14="http://schemas.microsoft.com/office/drawing/2010/main">
                <a:noFill/>
              </a14:hiddenFill>
            </a:ext>
          </a:extLst>
        </p:spPr>
      </p:cxnSp>
      <p:cxnSp>
        <p:nvCxnSpPr>
          <p:cNvPr id="43" name="AutoShape 115"/>
          <p:cNvCxnSpPr>
            <a:cxnSpLocks noChangeShapeType="1"/>
          </p:cNvCxnSpPr>
          <p:nvPr/>
        </p:nvCxnSpPr>
        <p:spPr bwMode="auto">
          <a:xfrm flipV="1">
            <a:off x="4295804" y="4693683"/>
            <a:ext cx="0" cy="200025"/>
          </a:xfrm>
          <a:prstGeom prst="straightConnector1">
            <a:avLst/>
          </a:prstGeom>
          <a:noFill/>
          <a:ln w="9525">
            <a:solidFill>
              <a:srgbClr val="C00000"/>
            </a:solidFill>
            <a:round/>
            <a:headEnd/>
            <a:tailEnd type="triangle" w="med" len="med"/>
          </a:ln>
          <a:extLst>
            <a:ext uri="{909E8E84-426E-40DD-AFC4-6F175D3DCCD1}">
              <a14:hiddenFill xmlns:a14="http://schemas.microsoft.com/office/drawing/2010/main">
                <a:noFill/>
              </a14:hiddenFill>
            </a:ext>
          </a:extLst>
        </p:spPr>
      </p:cxnSp>
      <p:sp>
        <p:nvSpPr>
          <p:cNvPr id="44" name="Rectangle 116"/>
          <p:cNvSpPr>
            <a:spLocks noChangeArrowheads="1"/>
          </p:cNvSpPr>
          <p:nvPr/>
        </p:nvSpPr>
        <p:spPr bwMode="auto">
          <a:xfrm>
            <a:off x="3461023" y="5569027"/>
            <a:ext cx="1292225" cy="398462"/>
          </a:xfrm>
          <a:prstGeom prst="rect">
            <a:avLst/>
          </a:prstGeom>
          <a:gradFill rotWithShape="1">
            <a:gsLst>
              <a:gs pos="0">
                <a:srgbClr val="FFFFFF">
                  <a:gamma/>
                  <a:shade val="46275"/>
                  <a:invGamma/>
                </a:srgbClr>
              </a:gs>
              <a:gs pos="50000">
                <a:srgbClr val="FFFFFF"/>
              </a:gs>
              <a:gs pos="100000">
                <a:srgbClr val="FFFFFF">
                  <a:gamma/>
                  <a:shade val="46275"/>
                  <a:invGamma/>
                </a:srgbClr>
              </a:gs>
            </a:gsLst>
            <a:lin ang="0" scaled="1"/>
          </a:gradFill>
          <a:ln w="9525">
            <a:solidFill>
              <a:srgbClr val="000000"/>
            </a:solidFill>
            <a:miter lim="800000"/>
            <a:headEnd/>
            <a:tailEnd/>
          </a:ln>
        </p:spPr>
        <p:txBody>
          <a:bodyPr rot="0" vert="horz" wrap="square" lIns="91440" tIns="45720" rIns="91440" bIns="45720" anchor="t" anchorCtr="0" upright="1">
            <a:noAutofit/>
          </a:bodyPr>
          <a:lstStyle/>
          <a:p>
            <a:endParaRPr lang="el-GR"/>
          </a:p>
        </p:txBody>
      </p:sp>
      <p:cxnSp>
        <p:nvCxnSpPr>
          <p:cNvPr id="47" name="AutoShape 119"/>
          <p:cNvCxnSpPr>
            <a:cxnSpLocks noChangeShapeType="1"/>
          </p:cNvCxnSpPr>
          <p:nvPr/>
        </p:nvCxnSpPr>
        <p:spPr bwMode="auto">
          <a:xfrm flipV="1">
            <a:off x="3667733" y="5547051"/>
            <a:ext cx="0" cy="274638"/>
          </a:xfrm>
          <a:prstGeom prst="straightConnector1">
            <a:avLst/>
          </a:prstGeom>
          <a:noFill/>
          <a:ln w="9525">
            <a:solidFill>
              <a:srgbClr val="C00000"/>
            </a:solidFill>
            <a:round/>
            <a:headEnd/>
            <a:tailEnd type="triangle" w="med" len="med"/>
          </a:ln>
          <a:extLst>
            <a:ext uri="{909E8E84-426E-40DD-AFC4-6F175D3DCCD1}">
              <a14:hiddenFill xmlns:a14="http://schemas.microsoft.com/office/drawing/2010/main">
                <a:noFill/>
              </a14:hiddenFill>
            </a:ext>
          </a:extLst>
        </p:spPr>
      </p:cxnSp>
      <p:cxnSp>
        <p:nvCxnSpPr>
          <p:cNvPr id="48" name="AutoShape 120"/>
          <p:cNvCxnSpPr>
            <a:cxnSpLocks noChangeShapeType="1"/>
          </p:cNvCxnSpPr>
          <p:nvPr/>
        </p:nvCxnSpPr>
        <p:spPr bwMode="auto">
          <a:xfrm flipV="1">
            <a:off x="4389375" y="5547051"/>
            <a:ext cx="0" cy="274638"/>
          </a:xfrm>
          <a:prstGeom prst="straightConnector1">
            <a:avLst/>
          </a:prstGeom>
          <a:noFill/>
          <a:ln w="9525">
            <a:solidFill>
              <a:srgbClr val="C00000"/>
            </a:solidFill>
            <a:round/>
            <a:headEnd/>
            <a:tailEnd type="triangle" w="med" len="med"/>
          </a:ln>
          <a:extLst>
            <a:ext uri="{909E8E84-426E-40DD-AFC4-6F175D3DCCD1}">
              <a14:hiddenFill xmlns:a14="http://schemas.microsoft.com/office/drawing/2010/main">
                <a:noFill/>
              </a14:hiddenFill>
            </a:ext>
          </a:extLst>
        </p:spPr>
      </p:cxnSp>
      <p:sp>
        <p:nvSpPr>
          <p:cNvPr id="49" name="Oval 121"/>
          <p:cNvSpPr>
            <a:spLocks noChangeArrowheads="1"/>
          </p:cNvSpPr>
          <p:nvPr/>
        </p:nvSpPr>
        <p:spPr bwMode="auto">
          <a:xfrm>
            <a:off x="3597566" y="5746169"/>
            <a:ext cx="149225" cy="142875"/>
          </a:xfrm>
          <a:prstGeom prst="ellipse">
            <a:avLst/>
          </a:prstGeom>
          <a:solidFill>
            <a:srgbClr val="974706"/>
          </a:solidFill>
          <a:ln w="9525">
            <a:solidFill>
              <a:srgbClr val="000000"/>
            </a:solidFill>
            <a:round/>
            <a:headEnd/>
            <a:tailEnd/>
          </a:ln>
        </p:spPr>
        <p:txBody>
          <a:bodyPr rot="0" vert="horz" wrap="square" lIns="91440" tIns="45720" rIns="91440" bIns="45720" anchor="t" anchorCtr="0" upright="1">
            <a:noAutofit/>
          </a:bodyPr>
          <a:lstStyle/>
          <a:p>
            <a:endParaRPr lang="el-GR"/>
          </a:p>
        </p:txBody>
      </p:sp>
      <p:sp>
        <p:nvSpPr>
          <p:cNvPr id="50" name="Oval 122"/>
          <p:cNvSpPr>
            <a:spLocks noChangeArrowheads="1"/>
          </p:cNvSpPr>
          <p:nvPr/>
        </p:nvSpPr>
        <p:spPr bwMode="auto">
          <a:xfrm>
            <a:off x="4315556" y="5746169"/>
            <a:ext cx="147638" cy="142875"/>
          </a:xfrm>
          <a:prstGeom prst="ellipse">
            <a:avLst/>
          </a:prstGeom>
          <a:solidFill>
            <a:srgbClr val="0D0D0D"/>
          </a:solidFill>
          <a:ln w="9525">
            <a:solidFill>
              <a:srgbClr val="000000"/>
            </a:solidFill>
            <a:round/>
            <a:headEnd/>
            <a:tailEnd/>
          </a:ln>
        </p:spPr>
        <p:txBody>
          <a:bodyPr rot="0" vert="horz" wrap="square" lIns="91440" tIns="45720" rIns="91440" bIns="45720" anchor="t" anchorCtr="0" upright="1">
            <a:noAutofit/>
          </a:bodyPr>
          <a:lstStyle/>
          <a:p>
            <a:endParaRPr lang="el-GR"/>
          </a:p>
        </p:txBody>
      </p:sp>
      <p:sp>
        <p:nvSpPr>
          <p:cNvPr id="53" name="Rectangle 50"/>
          <p:cNvSpPr>
            <a:spLocks noChangeArrowheads="1"/>
          </p:cNvSpPr>
          <p:nvPr/>
        </p:nvSpPr>
        <p:spPr bwMode="auto">
          <a:xfrm>
            <a:off x="2381250" y="1437501"/>
            <a:ext cx="18473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2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smtClean="0">
              <a:ln>
                <a:noFill/>
              </a:ln>
              <a:solidFill>
                <a:schemeClr val="tx1"/>
              </a:solidFill>
              <a:effectLst/>
              <a:latin typeface="Arial" panose="020B0604020202020204" pitchFamily="34" charset="0"/>
            </a:endParaRPr>
          </a:p>
        </p:txBody>
      </p:sp>
      <p:sp>
        <p:nvSpPr>
          <p:cNvPr id="54" name="Rectangle 51"/>
          <p:cNvSpPr>
            <a:spLocks noChangeArrowheads="1"/>
          </p:cNvSpPr>
          <p:nvPr/>
        </p:nvSpPr>
        <p:spPr bwMode="auto">
          <a:xfrm>
            <a:off x="2381250" y="19431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3590208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EFD1"/>
            </a:gs>
            <a:gs pos="64999">
              <a:srgbClr val="F0EBD5"/>
            </a:gs>
            <a:gs pos="100000">
              <a:srgbClr val="D1C39F"/>
            </a:gs>
          </a:gsLst>
          <a:lin ang="5400000"/>
        </a:gradFill>
        <a:effectLst/>
      </p:bgPr>
    </p:bg>
    <p:spTree>
      <p:nvGrpSpPr>
        <p:cNvPr id="1" name=""/>
        <p:cNvGrpSpPr/>
        <p:nvPr/>
      </p:nvGrpSpPr>
      <p:grpSpPr>
        <a:xfrm>
          <a:off x="0" y="0"/>
          <a:ext cx="0" cy="0"/>
          <a:chOff x="0" y="0"/>
          <a:chExt cx="0" cy="0"/>
        </a:xfrm>
      </p:grpSpPr>
      <p:sp>
        <p:nvSpPr>
          <p:cNvPr id="2" name="1 - Ορθογώνιο"/>
          <p:cNvSpPr/>
          <p:nvPr/>
        </p:nvSpPr>
        <p:spPr>
          <a:xfrm>
            <a:off x="1785938" y="2571750"/>
            <a:ext cx="5357812" cy="3357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l-GR"/>
          </a:p>
        </p:txBody>
      </p:sp>
      <p:cxnSp>
        <p:nvCxnSpPr>
          <p:cNvPr id="4" name="3 - Ευθεία γραμμή σύνδεσης"/>
          <p:cNvCxnSpPr/>
          <p:nvPr/>
        </p:nvCxnSpPr>
        <p:spPr>
          <a:xfrm rot="5400000">
            <a:off x="820737" y="2249488"/>
            <a:ext cx="1928813"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 - Ευθεία γραμμή σύνδεσης"/>
          <p:cNvCxnSpPr/>
          <p:nvPr/>
        </p:nvCxnSpPr>
        <p:spPr>
          <a:xfrm rot="5400000">
            <a:off x="6180137" y="2392363"/>
            <a:ext cx="1928813"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5 - Έλλειψη"/>
          <p:cNvSpPr/>
          <p:nvPr/>
        </p:nvSpPr>
        <p:spPr>
          <a:xfrm>
            <a:off x="2643188" y="3357563"/>
            <a:ext cx="1000125" cy="10001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l-GR" dirty="0"/>
              <a:t>σίδερο</a:t>
            </a:r>
          </a:p>
        </p:txBody>
      </p:sp>
      <p:sp>
        <p:nvSpPr>
          <p:cNvPr id="7" name="6 - Έλλειψη"/>
          <p:cNvSpPr/>
          <p:nvPr/>
        </p:nvSpPr>
        <p:spPr>
          <a:xfrm>
            <a:off x="5143500" y="3357563"/>
            <a:ext cx="1000125" cy="1000125"/>
          </a:xfrm>
          <a:prstGeom prst="ellipse">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l-GR" dirty="0"/>
              <a:t>αλουμίνιο</a:t>
            </a:r>
          </a:p>
        </p:txBody>
      </p:sp>
      <p:cxnSp>
        <p:nvCxnSpPr>
          <p:cNvPr id="9" name="8 - Ευθύγραμμο βέλος σύνδεσης"/>
          <p:cNvCxnSpPr/>
          <p:nvPr/>
        </p:nvCxnSpPr>
        <p:spPr>
          <a:xfrm rot="5400000">
            <a:off x="2464593" y="4822032"/>
            <a:ext cx="1357313"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10 - Ευθύγραμμο βέλος σύνδεσης"/>
          <p:cNvCxnSpPr/>
          <p:nvPr/>
        </p:nvCxnSpPr>
        <p:spPr>
          <a:xfrm rot="5400000">
            <a:off x="5322888" y="4535488"/>
            <a:ext cx="642937" cy="1587"/>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14 - TextBox"/>
          <p:cNvSpPr txBox="1">
            <a:spLocks noChangeArrowheads="1"/>
          </p:cNvSpPr>
          <p:nvPr/>
        </p:nvSpPr>
        <p:spPr bwMode="auto">
          <a:xfrm>
            <a:off x="3071813" y="5357813"/>
            <a:ext cx="7143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l-GR" altLang="el-GR" sz="2400" b="1">
                <a:solidFill>
                  <a:srgbClr val="002060"/>
                </a:solidFill>
              </a:rPr>
              <a:t>Β</a:t>
            </a:r>
            <a:r>
              <a:rPr lang="el-GR" altLang="el-GR" sz="2400" b="1" baseline="-25000">
                <a:solidFill>
                  <a:srgbClr val="002060"/>
                </a:solidFill>
              </a:rPr>
              <a:t>Σ</a:t>
            </a:r>
          </a:p>
        </p:txBody>
      </p:sp>
      <p:sp>
        <p:nvSpPr>
          <p:cNvPr id="16" name="15 - TextBox"/>
          <p:cNvSpPr txBox="1">
            <a:spLocks noChangeArrowheads="1"/>
          </p:cNvSpPr>
          <p:nvPr/>
        </p:nvSpPr>
        <p:spPr bwMode="auto">
          <a:xfrm>
            <a:off x="5429250" y="4929188"/>
            <a:ext cx="7143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l-GR" altLang="el-GR" sz="2400" b="1">
                <a:solidFill>
                  <a:srgbClr val="002060"/>
                </a:solidFill>
              </a:rPr>
              <a:t>Β</a:t>
            </a:r>
            <a:r>
              <a:rPr lang="el-GR" altLang="el-GR" sz="2400" b="1" baseline="-25000">
                <a:solidFill>
                  <a:srgbClr val="002060"/>
                </a:solidFill>
              </a:rPr>
              <a:t>Α</a:t>
            </a:r>
          </a:p>
        </p:txBody>
      </p:sp>
      <p:cxnSp>
        <p:nvCxnSpPr>
          <p:cNvPr id="18" name="17 - Ευθύγραμμο βέλος σύνδεσης"/>
          <p:cNvCxnSpPr>
            <a:stCxn id="6" idx="0"/>
          </p:cNvCxnSpPr>
          <p:nvPr/>
        </p:nvCxnSpPr>
        <p:spPr>
          <a:xfrm rot="5400000" flipH="1" flipV="1">
            <a:off x="2820988" y="3035300"/>
            <a:ext cx="642938" cy="1587"/>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 Ευθύγραμμο βέλος σύνδεσης"/>
          <p:cNvCxnSpPr/>
          <p:nvPr/>
        </p:nvCxnSpPr>
        <p:spPr>
          <a:xfrm rot="5400000" flipH="1" flipV="1">
            <a:off x="5322888" y="3035300"/>
            <a:ext cx="642938" cy="1587"/>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0" name="19 - TextBox"/>
          <p:cNvSpPr txBox="1">
            <a:spLocks noChangeArrowheads="1"/>
          </p:cNvSpPr>
          <p:nvPr/>
        </p:nvSpPr>
        <p:spPr bwMode="auto">
          <a:xfrm>
            <a:off x="3214688" y="2571750"/>
            <a:ext cx="571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l-GR" altLang="el-GR" sz="2400" b="1">
                <a:solidFill>
                  <a:schemeClr val="bg1"/>
                </a:solidFill>
              </a:rPr>
              <a:t>Α</a:t>
            </a:r>
            <a:r>
              <a:rPr lang="el-GR" altLang="el-GR" sz="2400" b="1" baseline="-25000">
                <a:solidFill>
                  <a:schemeClr val="bg1"/>
                </a:solidFill>
              </a:rPr>
              <a:t>Σ</a:t>
            </a:r>
          </a:p>
        </p:txBody>
      </p:sp>
      <p:sp>
        <p:nvSpPr>
          <p:cNvPr id="21" name="20 - TextBox"/>
          <p:cNvSpPr txBox="1">
            <a:spLocks noChangeArrowheads="1"/>
          </p:cNvSpPr>
          <p:nvPr/>
        </p:nvSpPr>
        <p:spPr bwMode="auto">
          <a:xfrm>
            <a:off x="5786438" y="2571750"/>
            <a:ext cx="571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l-GR" altLang="el-GR" sz="2400" b="1">
                <a:solidFill>
                  <a:schemeClr val="bg1"/>
                </a:solidFill>
              </a:rPr>
              <a:t>Α</a:t>
            </a:r>
            <a:r>
              <a:rPr lang="el-GR" altLang="el-GR" sz="2400" b="1" baseline="-25000">
                <a:solidFill>
                  <a:schemeClr val="bg1"/>
                </a:solidFill>
              </a:rPr>
              <a:t>Α</a:t>
            </a:r>
          </a:p>
        </p:txBody>
      </p:sp>
      <p:sp>
        <p:nvSpPr>
          <p:cNvPr id="22" name="21 - TextBox"/>
          <p:cNvSpPr txBox="1"/>
          <p:nvPr/>
        </p:nvSpPr>
        <p:spPr>
          <a:xfrm>
            <a:off x="2928938" y="571500"/>
            <a:ext cx="1500187" cy="584200"/>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eaLnBrk="1" fontAlgn="auto" hangingPunct="1">
              <a:spcBef>
                <a:spcPts val="0"/>
              </a:spcBef>
              <a:spcAft>
                <a:spcPts val="0"/>
              </a:spcAft>
              <a:defRPr/>
            </a:pPr>
            <a:r>
              <a:rPr lang="el-GR" sz="3200" b="1" dirty="0">
                <a:solidFill>
                  <a:srgbClr val="FF0000"/>
                </a:solidFill>
              </a:rPr>
              <a:t>Α</a:t>
            </a:r>
            <a:r>
              <a:rPr lang="el-GR" sz="3200" b="1" baseline="-25000" dirty="0">
                <a:solidFill>
                  <a:srgbClr val="FF0000"/>
                </a:solidFill>
              </a:rPr>
              <a:t>Σ</a:t>
            </a:r>
            <a:r>
              <a:rPr lang="el-GR" sz="3200" b="1" dirty="0">
                <a:solidFill>
                  <a:srgbClr val="FF0000"/>
                </a:solidFill>
              </a:rPr>
              <a:t> = Α</a:t>
            </a:r>
            <a:r>
              <a:rPr lang="el-GR" sz="3200" b="1" baseline="-25000" dirty="0">
                <a:solidFill>
                  <a:srgbClr val="FF0000"/>
                </a:solidFill>
              </a:rPr>
              <a:t>Α</a:t>
            </a:r>
          </a:p>
        </p:txBody>
      </p:sp>
      <p:sp>
        <p:nvSpPr>
          <p:cNvPr id="23" name="22 - TextBox"/>
          <p:cNvSpPr txBox="1"/>
          <p:nvPr/>
        </p:nvSpPr>
        <p:spPr>
          <a:xfrm>
            <a:off x="5786438" y="357188"/>
            <a:ext cx="2500312" cy="1108075"/>
          </a:xfrm>
          <a:prstGeom prst="rect">
            <a:avLst/>
          </a:prstGeom>
          <a:blipFill>
            <a:blip r:embed="rId2" cstate="print"/>
            <a:tile tx="0" ty="0" sx="100000" sy="100000" flip="none" algn="tl"/>
          </a:blipFill>
        </p:spPr>
        <p:style>
          <a:lnRef idx="1">
            <a:schemeClr val="accent3"/>
          </a:lnRef>
          <a:fillRef idx="2">
            <a:schemeClr val="accent3"/>
          </a:fillRef>
          <a:effectRef idx="1">
            <a:schemeClr val="accent3"/>
          </a:effectRef>
          <a:fontRef idx="minor">
            <a:schemeClr val="dk1"/>
          </a:fontRef>
        </p:style>
        <p:txBody>
          <a:bodyPr>
            <a:spAutoFit/>
          </a:bodyPr>
          <a:lstStyle/>
          <a:p>
            <a:pPr eaLnBrk="1" fontAlgn="auto" hangingPunct="1">
              <a:spcBef>
                <a:spcPts val="0"/>
              </a:spcBef>
              <a:spcAft>
                <a:spcPts val="0"/>
              </a:spcAft>
              <a:defRPr/>
            </a:pPr>
            <a:r>
              <a:rPr lang="el-GR" sz="2200" b="1" dirty="0"/>
              <a:t>Διότι:</a:t>
            </a:r>
          </a:p>
          <a:p>
            <a:pPr eaLnBrk="1" fontAlgn="auto" hangingPunct="1">
              <a:spcBef>
                <a:spcPts val="0"/>
              </a:spcBef>
              <a:spcAft>
                <a:spcPts val="0"/>
              </a:spcAft>
              <a:defRPr/>
            </a:pPr>
            <a:r>
              <a:rPr lang="el-GR" sz="2200" b="1" dirty="0"/>
              <a:t>Α</a:t>
            </a:r>
            <a:r>
              <a:rPr lang="el-GR" sz="2200" b="1" baseline="-25000" dirty="0"/>
              <a:t>Σ</a:t>
            </a:r>
            <a:r>
              <a:rPr lang="el-GR" sz="2200" b="1" dirty="0"/>
              <a:t> =</a:t>
            </a:r>
            <a:r>
              <a:rPr lang="el-GR" sz="2200" b="1" dirty="0" err="1"/>
              <a:t>ρ</a:t>
            </a:r>
            <a:r>
              <a:rPr lang="el-GR" sz="2200" b="1" baseline="-25000" dirty="0" err="1"/>
              <a:t>νερού</a:t>
            </a:r>
            <a:r>
              <a:rPr lang="el-GR" sz="2200" b="1" dirty="0">
                <a:latin typeface="Sylfaen"/>
              </a:rPr>
              <a:t>•</a:t>
            </a:r>
            <a:r>
              <a:rPr lang="en-US" sz="2200" b="1" dirty="0" err="1">
                <a:latin typeface="Sylfaen"/>
              </a:rPr>
              <a:t>g•V</a:t>
            </a:r>
            <a:r>
              <a:rPr lang="en-US" sz="2200" b="1" dirty="0">
                <a:latin typeface="Sylfaen"/>
              </a:rPr>
              <a:t>   </a:t>
            </a:r>
            <a:r>
              <a:rPr lang="el-GR" sz="2200" b="1" dirty="0">
                <a:latin typeface="Sylfaen"/>
              </a:rPr>
              <a:t>και  </a:t>
            </a:r>
          </a:p>
          <a:p>
            <a:pPr eaLnBrk="1" fontAlgn="auto" hangingPunct="1">
              <a:spcBef>
                <a:spcPts val="0"/>
              </a:spcBef>
              <a:spcAft>
                <a:spcPts val="0"/>
              </a:spcAft>
              <a:defRPr/>
            </a:pPr>
            <a:r>
              <a:rPr lang="el-GR" sz="2200" b="1" dirty="0"/>
              <a:t>Α</a:t>
            </a:r>
            <a:r>
              <a:rPr lang="el-GR" sz="2200" b="1" baseline="-25000" dirty="0"/>
              <a:t>Α</a:t>
            </a:r>
            <a:r>
              <a:rPr lang="el-GR" sz="2200" b="1" dirty="0"/>
              <a:t> =</a:t>
            </a:r>
            <a:r>
              <a:rPr lang="el-GR" sz="2200" b="1" dirty="0" err="1"/>
              <a:t>ρ</a:t>
            </a:r>
            <a:r>
              <a:rPr lang="el-GR" sz="2200" b="1" baseline="-25000" dirty="0" err="1"/>
              <a:t>νερού</a:t>
            </a:r>
            <a:r>
              <a:rPr lang="el-GR" sz="2200" b="1" dirty="0">
                <a:latin typeface="Sylfaen"/>
              </a:rPr>
              <a:t>•</a:t>
            </a:r>
            <a:r>
              <a:rPr lang="en-US" sz="2200" b="1" dirty="0" err="1">
                <a:latin typeface="Sylfaen"/>
              </a:rPr>
              <a:t>g•V</a:t>
            </a:r>
            <a:r>
              <a:rPr lang="en-US" sz="2200" b="1" dirty="0">
                <a:latin typeface="Sylfaen"/>
              </a:rPr>
              <a:t> </a:t>
            </a:r>
            <a:endParaRPr lang="el-GR" sz="22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par>
                                <p:cTn id="11" presetID="9"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dissolve">
                                      <p:cBhvr>
                                        <p:cTn id="21" dur="500"/>
                                        <p:tgtEl>
                                          <p:spTgt spid="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p:cTn id="26" dur="1000" fill="hold"/>
                                        <p:tgtEl>
                                          <p:spTgt spid="15"/>
                                        </p:tgtEl>
                                        <p:attrNameLst>
                                          <p:attrName>ppt_w</p:attrName>
                                        </p:attrNameLst>
                                      </p:cBhvr>
                                      <p:tavLst>
                                        <p:tav tm="0">
                                          <p:val>
                                            <p:strVal val="#ppt_w*0.70"/>
                                          </p:val>
                                        </p:tav>
                                        <p:tav tm="100000">
                                          <p:val>
                                            <p:strVal val="#ppt_w"/>
                                          </p:val>
                                        </p:tav>
                                      </p:tavLst>
                                    </p:anim>
                                    <p:anim calcmode="lin" valueType="num">
                                      <p:cBhvr>
                                        <p:cTn id="27" dur="1000" fill="hold"/>
                                        <p:tgtEl>
                                          <p:spTgt spid="15"/>
                                        </p:tgtEl>
                                        <p:attrNameLst>
                                          <p:attrName>ppt_h</p:attrName>
                                        </p:attrNameLst>
                                      </p:cBhvr>
                                      <p:tavLst>
                                        <p:tav tm="0">
                                          <p:val>
                                            <p:strVal val="#ppt_h"/>
                                          </p:val>
                                        </p:tav>
                                        <p:tav tm="100000">
                                          <p:val>
                                            <p:strVal val="#ppt_h"/>
                                          </p:val>
                                        </p:tav>
                                      </p:tavLst>
                                    </p:anim>
                                    <p:animEffect transition="in" filter="fade">
                                      <p:cBhvr>
                                        <p:cTn id="28" dur="1000"/>
                                        <p:tgtEl>
                                          <p:spTgt spid="15"/>
                                        </p:tgtEl>
                                      </p:cBhvr>
                                    </p:animEffect>
                                  </p:childTnLst>
                                </p:cTn>
                              </p:par>
                              <p:par>
                                <p:cTn id="29" presetID="55" presetClass="entr" presetSubtype="0"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ppt_w</p:attrName>
                                        </p:attrNameLst>
                                      </p:cBhvr>
                                      <p:tavLst>
                                        <p:tav tm="0">
                                          <p:val>
                                            <p:strVal val="#ppt_w*0.70"/>
                                          </p:val>
                                        </p:tav>
                                        <p:tav tm="100000">
                                          <p:val>
                                            <p:strVal val="#ppt_w"/>
                                          </p:val>
                                        </p:tav>
                                      </p:tavLst>
                                    </p:anim>
                                    <p:anim calcmode="lin" valueType="num">
                                      <p:cBhvr>
                                        <p:cTn id="32" dur="1000" fill="hold"/>
                                        <p:tgtEl>
                                          <p:spTgt spid="9"/>
                                        </p:tgtEl>
                                        <p:attrNameLst>
                                          <p:attrName>ppt_h</p:attrName>
                                        </p:attrNameLst>
                                      </p:cBhvr>
                                      <p:tavLst>
                                        <p:tav tm="0">
                                          <p:val>
                                            <p:strVal val="#ppt_h"/>
                                          </p:val>
                                        </p:tav>
                                        <p:tav tm="100000">
                                          <p:val>
                                            <p:strVal val="#ppt_h"/>
                                          </p:val>
                                        </p:tav>
                                      </p:tavLst>
                                    </p:anim>
                                    <p:animEffect transition="in" filter="fade">
                                      <p:cBhvr>
                                        <p:cTn id="33" dur="1000"/>
                                        <p:tgtEl>
                                          <p:spTgt spid="9"/>
                                        </p:tgtEl>
                                      </p:cBhvr>
                                    </p:animEffect>
                                  </p:childTnLst>
                                </p:cTn>
                              </p:par>
                              <p:par>
                                <p:cTn id="34" presetID="55" presetClass="entr" presetSubtype="0"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p:cTn id="36" dur="1000" fill="hold"/>
                                        <p:tgtEl>
                                          <p:spTgt spid="11"/>
                                        </p:tgtEl>
                                        <p:attrNameLst>
                                          <p:attrName>ppt_w</p:attrName>
                                        </p:attrNameLst>
                                      </p:cBhvr>
                                      <p:tavLst>
                                        <p:tav tm="0">
                                          <p:val>
                                            <p:strVal val="#ppt_w*0.70"/>
                                          </p:val>
                                        </p:tav>
                                        <p:tav tm="100000">
                                          <p:val>
                                            <p:strVal val="#ppt_w"/>
                                          </p:val>
                                        </p:tav>
                                      </p:tavLst>
                                    </p:anim>
                                    <p:anim calcmode="lin" valueType="num">
                                      <p:cBhvr>
                                        <p:cTn id="37" dur="1000" fill="hold"/>
                                        <p:tgtEl>
                                          <p:spTgt spid="11"/>
                                        </p:tgtEl>
                                        <p:attrNameLst>
                                          <p:attrName>ppt_h</p:attrName>
                                        </p:attrNameLst>
                                      </p:cBhvr>
                                      <p:tavLst>
                                        <p:tav tm="0">
                                          <p:val>
                                            <p:strVal val="#ppt_h"/>
                                          </p:val>
                                        </p:tav>
                                        <p:tav tm="100000">
                                          <p:val>
                                            <p:strVal val="#ppt_h"/>
                                          </p:val>
                                        </p:tav>
                                      </p:tavLst>
                                    </p:anim>
                                    <p:animEffect transition="in" filter="fade">
                                      <p:cBhvr>
                                        <p:cTn id="38" dur="1000"/>
                                        <p:tgtEl>
                                          <p:spTgt spid="11"/>
                                        </p:tgtEl>
                                      </p:cBhvr>
                                    </p:animEffect>
                                  </p:childTnLst>
                                </p:cTn>
                              </p:par>
                              <p:par>
                                <p:cTn id="39" presetID="55"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p:cTn id="41" dur="1000" fill="hold"/>
                                        <p:tgtEl>
                                          <p:spTgt spid="16"/>
                                        </p:tgtEl>
                                        <p:attrNameLst>
                                          <p:attrName>ppt_w</p:attrName>
                                        </p:attrNameLst>
                                      </p:cBhvr>
                                      <p:tavLst>
                                        <p:tav tm="0">
                                          <p:val>
                                            <p:strVal val="#ppt_w*0.70"/>
                                          </p:val>
                                        </p:tav>
                                        <p:tav tm="100000">
                                          <p:val>
                                            <p:strVal val="#ppt_w"/>
                                          </p:val>
                                        </p:tav>
                                      </p:tavLst>
                                    </p:anim>
                                    <p:anim calcmode="lin" valueType="num">
                                      <p:cBhvr>
                                        <p:cTn id="42" dur="1000" fill="hold"/>
                                        <p:tgtEl>
                                          <p:spTgt spid="16"/>
                                        </p:tgtEl>
                                        <p:attrNameLst>
                                          <p:attrName>ppt_h</p:attrName>
                                        </p:attrNameLst>
                                      </p:cBhvr>
                                      <p:tavLst>
                                        <p:tav tm="0">
                                          <p:val>
                                            <p:strVal val="#ppt_h"/>
                                          </p:val>
                                        </p:tav>
                                        <p:tav tm="100000">
                                          <p:val>
                                            <p:strVal val="#ppt_h"/>
                                          </p:val>
                                        </p:tav>
                                      </p:tavLst>
                                    </p:anim>
                                    <p:animEffect transition="in" filter="fade">
                                      <p:cBhvr>
                                        <p:cTn id="43" dur="1000"/>
                                        <p:tgtEl>
                                          <p:spTgt spid="1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5" presetClass="entr" presetSubtype="0" fill="hold" nodeType="click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p:cTn id="48" dur="1000" fill="hold"/>
                                        <p:tgtEl>
                                          <p:spTgt spid="18"/>
                                        </p:tgtEl>
                                        <p:attrNameLst>
                                          <p:attrName>ppt_w</p:attrName>
                                        </p:attrNameLst>
                                      </p:cBhvr>
                                      <p:tavLst>
                                        <p:tav tm="0">
                                          <p:val>
                                            <p:strVal val="#ppt_w*0.70"/>
                                          </p:val>
                                        </p:tav>
                                        <p:tav tm="100000">
                                          <p:val>
                                            <p:strVal val="#ppt_w"/>
                                          </p:val>
                                        </p:tav>
                                      </p:tavLst>
                                    </p:anim>
                                    <p:anim calcmode="lin" valueType="num">
                                      <p:cBhvr>
                                        <p:cTn id="49" dur="1000" fill="hold"/>
                                        <p:tgtEl>
                                          <p:spTgt spid="18"/>
                                        </p:tgtEl>
                                        <p:attrNameLst>
                                          <p:attrName>ppt_h</p:attrName>
                                        </p:attrNameLst>
                                      </p:cBhvr>
                                      <p:tavLst>
                                        <p:tav tm="0">
                                          <p:val>
                                            <p:strVal val="#ppt_h"/>
                                          </p:val>
                                        </p:tav>
                                        <p:tav tm="100000">
                                          <p:val>
                                            <p:strVal val="#ppt_h"/>
                                          </p:val>
                                        </p:tav>
                                      </p:tavLst>
                                    </p:anim>
                                    <p:animEffect transition="in" filter="fade">
                                      <p:cBhvr>
                                        <p:cTn id="50" dur="1000"/>
                                        <p:tgtEl>
                                          <p:spTgt spid="18"/>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p:cTn id="53" dur="1000" fill="hold"/>
                                        <p:tgtEl>
                                          <p:spTgt spid="20"/>
                                        </p:tgtEl>
                                        <p:attrNameLst>
                                          <p:attrName>ppt_w</p:attrName>
                                        </p:attrNameLst>
                                      </p:cBhvr>
                                      <p:tavLst>
                                        <p:tav tm="0">
                                          <p:val>
                                            <p:strVal val="#ppt_w*0.70"/>
                                          </p:val>
                                        </p:tav>
                                        <p:tav tm="100000">
                                          <p:val>
                                            <p:strVal val="#ppt_w"/>
                                          </p:val>
                                        </p:tav>
                                      </p:tavLst>
                                    </p:anim>
                                    <p:anim calcmode="lin" valueType="num">
                                      <p:cBhvr>
                                        <p:cTn id="54" dur="1000" fill="hold"/>
                                        <p:tgtEl>
                                          <p:spTgt spid="20"/>
                                        </p:tgtEl>
                                        <p:attrNameLst>
                                          <p:attrName>ppt_h</p:attrName>
                                        </p:attrNameLst>
                                      </p:cBhvr>
                                      <p:tavLst>
                                        <p:tav tm="0">
                                          <p:val>
                                            <p:strVal val="#ppt_h"/>
                                          </p:val>
                                        </p:tav>
                                        <p:tav tm="100000">
                                          <p:val>
                                            <p:strVal val="#ppt_h"/>
                                          </p:val>
                                        </p:tav>
                                      </p:tavLst>
                                    </p:anim>
                                    <p:animEffect transition="in" filter="fade">
                                      <p:cBhvr>
                                        <p:cTn id="55" dur="1000"/>
                                        <p:tgtEl>
                                          <p:spTgt spid="20"/>
                                        </p:tgtEl>
                                      </p:cBhvr>
                                    </p:animEffect>
                                  </p:childTnLst>
                                </p:cTn>
                              </p:par>
                              <p:par>
                                <p:cTn id="56" presetID="55" presetClass="entr" presetSubtype="0" fill="hold" nodeType="withEffect">
                                  <p:stCondLst>
                                    <p:cond delay="0"/>
                                  </p:stCondLst>
                                  <p:childTnLst>
                                    <p:set>
                                      <p:cBhvr>
                                        <p:cTn id="57" dur="1" fill="hold">
                                          <p:stCondLst>
                                            <p:cond delay="0"/>
                                          </p:stCondLst>
                                        </p:cTn>
                                        <p:tgtEl>
                                          <p:spTgt spid="19"/>
                                        </p:tgtEl>
                                        <p:attrNameLst>
                                          <p:attrName>style.visibility</p:attrName>
                                        </p:attrNameLst>
                                      </p:cBhvr>
                                      <p:to>
                                        <p:strVal val="visible"/>
                                      </p:to>
                                    </p:set>
                                    <p:anim calcmode="lin" valueType="num">
                                      <p:cBhvr>
                                        <p:cTn id="58" dur="1000" fill="hold"/>
                                        <p:tgtEl>
                                          <p:spTgt spid="19"/>
                                        </p:tgtEl>
                                        <p:attrNameLst>
                                          <p:attrName>ppt_w</p:attrName>
                                        </p:attrNameLst>
                                      </p:cBhvr>
                                      <p:tavLst>
                                        <p:tav tm="0">
                                          <p:val>
                                            <p:strVal val="#ppt_w*0.70"/>
                                          </p:val>
                                        </p:tav>
                                        <p:tav tm="100000">
                                          <p:val>
                                            <p:strVal val="#ppt_w"/>
                                          </p:val>
                                        </p:tav>
                                      </p:tavLst>
                                    </p:anim>
                                    <p:anim calcmode="lin" valueType="num">
                                      <p:cBhvr>
                                        <p:cTn id="59" dur="1000" fill="hold"/>
                                        <p:tgtEl>
                                          <p:spTgt spid="19"/>
                                        </p:tgtEl>
                                        <p:attrNameLst>
                                          <p:attrName>ppt_h</p:attrName>
                                        </p:attrNameLst>
                                      </p:cBhvr>
                                      <p:tavLst>
                                        <p:tav tm="0">
                                          <p:val>
                                            <p:strVal val="#ppt_h"/>
                                          </p:val>
                                        </p:tav>
                                        <p:tav tm="100000">
                                          <p:val>
                                            <p:strVal val="#ppt_h"/>
                                          </p:val>
                                        </p:tav>
                                      </p:tavLst>
                                    </p:anim>
                                    <p:animEffect transition="in" filter="fade">
                                      <p:cBhvr>
                                        <p:cTn id="60" dur="1000"/>
                                        <p:tgtEl>
                                          <p:spTgt spid="19"/>
                                        </p:tgtEl>
                                      </p:cBhvr>
                                    </p:animEffect>
                                  </p:childTnLst>
                                </p:cTn>
                              </p:par>
                              <p:par>
                                <p:cTn id="61" presetID="55" presetClass="entr" presetSubtype="0"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1000" fill="hold"/>
                                        <p:tgtEl>
                                          <p:spTgt spid="21"/>
                                        </p:tgtEl>
                                        <p:attrNameLst>
                                          <p:attrName>ppt_w</p:attrName>
                                        </p:attrNameLst>
                                      </p:cBhvr>
                                      <p:tavLst>
                                        <p:tav tm="0">
                                          <p:val>
                                            <p:strVal val="#ppt_w*0.70"/>
                                          </p:val>
                                        </p:tav>
                                        <p:tav tm="100000">
                                          <p:val>
                                            <p:strVal val="#ppt_w"/>
                                          </p:val>
                                        </p:tav>
                                      </p:tavLst>
                                    </p:anim>
                                    <p:anim calcmode="lin" valueType="num">
                                      <p:cBhvr>
                                        <p:cTn id="64" dur="1000" fill="hold"/>
                                        <p:tgtEl>
                                          <p:spTgt spid="21"/>
                                        </p:tgtEl>
                                        <p:attrNameLst>
                                          <p:attrName>ppt_h</p:attrName>
                                        </p:attrNameLst>
                                      </p:cBhvr>
                                      <p:tavLst>
                                        <p:tav tm="0">
                                          <p:val>
                                            <p:strVal val="#ppt_h"/>
                                          </p:val>
                                        </p:tav>
                                        <p:tav tm="100000">
                                          <p:val>
                                            <p:strVal val="#ppt_h"/>
                                          </p:val>
                                        </p:tav>
                                      </p:tavLst>
                                    </p:anim>
                                    <p:animEffect transition="in" filter="fade">
                                      <p:cBhvr>
                                        <p:cTn id="65" dur="1000"/>
                                        <p:tgtEl>
                                          <p:spTgt spid="21"/>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9" presetClass="entr" presetSubtype="0" fill="hold" grpId="0" nodeType="click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dissolve">
                                      <p:cBhvr>
                                        <p:cTn id="70" dur="500"/>
                                        <p:tgtEl>
                                          <p:spTgt spid="22"/>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blinds(horizontal)">
                                      <p:cBhvr>
                                        <p:cTn id="7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15" grpId="0"/>
      <p:bldP spid="16" grpId="0"/>
      <p:bldP spid="20" grpId="0"/>
      <p:bldP spid="21" grpId="0"/>
      <p:bldP spid="22" grpId="0" animBg="1"/>
      <p:bldP spid="2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798513"/>
          </a:xfrm>
          <a:solidFill>
            <a:schemeClr val="accent4">
              <a:lumMod val="40000"/>
              <a:lumOff val="60000"/>
            </a:schemeClr>
          </a:solidFill>
        </p:spPr>
        <p:txBody>
          <a:bodyPr rtlCol="0">
            <a:normAutofit fontScale="90000"/>
          </a:bodyPr>
          <a:lstStyle/>
          <a:p>
            <a:pPr algn="ctr" fontAlgn="auto">
              <a:spcAft>
                <a:spcPts val="0"/>
              </a:spcAft>
              <a:defRPr/>
            </a:pPr>
            <a:r>
              <a:rPr lang="el-GR" sz="2400" dirty="0" smtClean="0">
                <a:solidFill>
                  <a:srgbClr val="FF0000"/>
                </a:solidFill>
                <a:latin typeface="Times New Roman" pitchFamily="18" charset="0"/>
                <a:cs typeface="Times New Roman" pitchFamily="18" charset="0"/>
              </a:rPr>
              <a:t>Η  ΕΠΙΝΟΗΣΗ  ΤΟΥ  ΑΡΧΙΜΗΔΗ</a:t>
            </a:r>
            <a:endParaRPr lang="el-GR" sz="2400" dirty="0">
              <a:solidFill>
                <a:srgbClr val="FF0000"/>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3575050" y="273050"/>
            <a:ext cx="5111750" cy="6013450"/>
          </a:xfrm>
          <a:solidFill>
            <a:schemeClr val="accent6">
              <a:lumMod val="20000"/>
              <a:lumOff val="80000"/>
            </a:schemeClr>
          </a:solidFill>
        </p:spPr>
        <p:txBody>
          <a:bodyPr rtlCol="0">
            <a:normAutofit/>
          </a:bodyPr>
          <a:lstStyle/>
          <a:p>
            <a:pPr fontAlgn="auto">
              <a:spcAft>
                <a:spcPts val="0"/>
              </a:spcAft>
              <a:defRPr/>
            </a:pPr>
            <a:r>
              <a:rPr lang="el-GR" sz="1800" dirty="0" smtClean="0">
                <a:solidFill>
                  <a:srgbClr val="FF0000"/>
                </a:solidFill>
              </a:rPr>
              <a:t>Συρακούσες, 3</a:t>
            </a:r>
            <a:r>
              <a:rPr lang="el-GR" sz="1800" baseline="30000" dirty="0" smtClean="0">
                <a:solidFill>
                  <a:srgbClr val="FF0000"/>
                </a:solidFill>
              </a:rPr>
              <a:t>ος</a:t>
            </a:r>
            <a:r>
              <a:rPr lang="el-GR" sz="1800" dirty="0" smtClean="0">
                <a:solidFill>
                  <a:srgbClr val="FF0000"/>
                </a:solidFill>
              </a:rPr>
              <a:t> αιώνας </a:t>
            </a:r>
            <a:r>
              <a:rPr lang="el-GR" sz="1800" dirty="0" err="1" smtClean="0">
                <a:solidFill>
                  <a:srgbClr val="FF0000"/>
                </a:solidFill>
              </a:rPr>
              <a:t>π.Χ.</a:t>
            </a:r>
            <a:r>
              <a:rPr lang="el-GR" sz="1800" dirty="0" smtClean="0">
                <a:solidFill>
                  <a:srgbClr val="FF0000"/>
                </a:solidFill>
              </a:rPr>
              <a:t> </a:t>
            </a:r>
            <a:r>
              <a:rPr lang="el-GR" sz="1800" dirty="0" smtClean="0"/>
              <a:t>Ο βασιλιάς Ιέρων ΙΙ αναθέτει στον Αρχιμήδη  να ερευνήσει αν το καινούργιο στέμμα του, είναι πράγματι από χρυσάφι χωρίς την προσθήκη άλλων μετάλλων.</a:t>
            </a:r>
          </a:p>
          <a:p>
            <a:pPr fontAlgn="auto">
              <a:spcAft>
                <a:spcPts val="0"/>
              </a:spcAft>
              <a:defRPr/>
            </a:pPr>
            <a:r>
              <a:rPr lang="el-GR" sz="1800" dirty="0" smtClean="0"/>
              <a:t>Το στέμμα του Ιέρωνος ήταν 772 </a:t>
            </a:r>
            <a:r>
              <a:rPr lang="en-US" sz="1800" dirty="0" smtClean="0"/>
              <a:t>g</a:t>
            </a:r>
            <a:r>
              <a:rPr lang="el-GR" sz="1800" dirty="0" smtClean="0"/>
              <a:t>  που σημαίνει ότι εάν ήταν από καθαρό χρυσάφι - δεδομένου ότι η πυκνότητα του χρυσού είναι 19,3</a:t>
            </a:r>
            <a:r>
              <a:rPr lang="en-US" sz="1800" dirty="0" smtClean="0"/>
              <a:t>g</a:t>
            </a:r>
            <a:r>
              <a:rPr lang="el-GR" sz="1800" dirty="0" smtClean="0"/>
              <a:t>/</a:t>
            </a:r>
            <a:r>
              <a:rPr lang="en-US" sz="1800" dirty="0" smtClean="0"/>
              <a:t>cm</a:t>
            </a:r>
            <a:r>
              <a:rPr lang="el-GR" sz="1800" baseline="30000" dirty="0" smtClean="0"/>
              <a:t>3 </a:t>
            </a:r>
            <a:r>
              <a:rPr lang="el-GR" sz="1800" dirty="0" smtClean="0"/>
              <a:t>-πρέπει να είχε όγκο </a:t>
            </a:r>
            <a:r>
              <a:rPr lang="el-GR" sz="1800" u="sng" dirty="0" smtClean="0"/>
              <a:t>40</a:t>
            </a:r>
            <a:r>
              <a:rPr lang="en-US" sz="1800" u="sng" dirty="0" smtClean="0"/>
              <a:t>cm</a:t>
            </a:r>
            <a:r>
              <a:rPr lang="el-GR" sz="1800" u="sng" baseline="30000" dirty="0" smtClean="0"/>
              <a:t>3</a:t>
            </a:r>
            <a:r>
              <a:rPr lang="el-GR" sz="1800" dirty="0" smtClean="0"/>
              <a:t>. Αν υποθέσουμε όμως</a:t>
            </a:r>
            <a:r>
              <a:rPr lang="en-US" sz="1800" dirty="0" smtClean="0"/>
              <a:t> </a:t>
            </a:r>
            <a:r>
              <a:rPr lang="el-GR" sz="1800" dirty="0" smtClean="0"/>
              <a:t>ότι περιείχε 25% άργυρο και 75% χρυσό, (νοθευμένο) τότε ο όγκος του θα ήταν </a:t>
            </a:r>
            <a:r>
              <a:rPr lang="el-GR" sz="1800" u="sng" dirty="0" smtClean="0"/>
              <a:t>48,2 </a:t>
            </a:r>
            <a:r>
              <a:rPr lang="en-US" sz="1800" u="sng" dirty="0" smtClean="0"/>
              <a:t>cm</a:t>
            </a:r>
            <a:r>
              <a:rPr lang="el-GR" sz="1800" u="sng" baseline="30000" dirty="0" smtClean="0"/>
              <a:t>3</a:t>
            </a:r>
            <a:r>
              <a:rPr lang="el-GR" sz="1800" dirty="0" smtClean="0"/>
              <a:t>.</a:t>
            </a:r>
          </a:p>
          <a:p>
            <a:pPr fontAlgn="auto">
              <a:spcAft>
                <a:spcPts val="0"/>
              </a:spcAft>
              <a:defRPr/>
            </a:pPr>
            <a:r>
              <a:rPr lang="el-GR" sz="1800" dirty="0" smtClean="0"/>
              <a:t>Ο Αρχιμήδης ισορρόπησε το στέμμα με καθαρό χρυσό 772 </a:t>
            </a:r>
            <a:r>
              <a:rPr lang="en-US" sz="1800" dirty="0" smtClean="0"/>
              <a:t>g</a:t>
            </a:r>
            <a:r>
              <a:rPr lang="el-GR" sz="1800" dirty="0" smtClean="0"/>
              <a:t>  και στη συνέχεια βύθισε όλο το σύστημα σε ένα δοχείο με νερό.  Εάν το στέμμα ήταν από καθαρό χρυσό ο ζυγός θα </a:t>
            </a:r>
            <a:r>
              <a:rPr lang="el-GR" sz="1800" dirty="0" err="1" smtClean="0"/>
              <a:t>ισορροπού</a:t>
            </a:r>
            <a:r>
              <a:rPr lang="el-GR" sz="1800" dirty="0" smtClean="0"/>
              <a:t>-σε και μέσα στο νερό (αφού οι όγκοι θα ήταν ίσοι και άρα και οι ανώσεις που θα ασκούντο), ενώ εάν είχε προσμείξεις άλλου ελαφρότερου μετάλλου  (οι όγκοι θα διέφεραν και άρα και οι ανώσεις) οπότε θα έγερνε προς την πλευρά του καθαρού χρυσού. Η όλη προσπάθεια </a:t>
            </a:r>
            <a:r>
              <a:rPr lang="el-GR" sz="1800" dirty="0" err="1" smtClean="0"/>
              <a:t>αξιοποιού</a:t>
            </a:r>
            <a:r>
              <a:rPr lang="el-GR" sz="1800" dirty="0" smtClean="0"/>
              <a:t>-σε την ιδέα για τη δράση μιας </a:t>
            </a:r>
            <a:r>
              <a:rPr lang="el-GR" sz="1800" b="1" dirty="0" smtClean="0"/>
              <a:t>Άνωσης</a:t>
            </a:r>
            <a:r>
              <a:rPr lang="el-GR" sz="1800" dirty="0" smtClean="0"/>
              <a:t>, </a:t>
            </a:r>
            <a:endParaRPr lang="el-GR" sz="1800" dirty="0"/>
          </a:p>
        </p:txBody>
      </p:sp>
      <p:sp>
        <p:nvSpPr>
          <p:cNvPr id="22532" name="3 - Θέση κειμένου"/>
          <p:cNvSpPr>
            <a:spLocks noGrp="1"/>
          </p:cNvSpPr>
          <p:nvPr>
            <p:ph type="body" sz="half" idx="2"/>
          </p:nvPr>
        </p:nvSpPr>
        <p:spPr/>
        <p:txBody>
          <a:bodyPr/>
          <a:lstStyle/>
          <a:p>
            <a:endParaRPr lang="el-GR" altLang="el-GR" smtClean="0"/>
          </a:p>
        </p:txBody>
      </p:sp>
      <p:pic>
        <p:nvPicPr>
          <p:cNvPr id="20485" name="Picture 3" descr="C:\Documents and Settings\user\Τα έγγραφά μου\Οι εικόνες μου\Archimedes_water_balance.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00063" y="2071688"/>
            <a:ext cx="2928937" cy="385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ntr" presetSubtype="16" fill="hold" nodeType="clickEffect">
                                  <p:stCondLst>
                                    <p:cond delay="0"/>
                                  </p:stCondLst>
                                  <p:childTnLst>
                                    <p:set>
                                      <p:cBhvr>
                                        <p:cTn id="13" dur="1" fill="hold">
                                          <p:stCondLst>
                                            <p:cond delay="0"/>
                                          </p:stCondLst>
                                        </p:cTn>
                                        <p:tgtEl>
                                          <p:spTgt spid="20485"/>
                                        </p:tgtEl>
                                        <p:attrNameLst>
                                          <p:attrName>style.visibility</p:attrName>
                                        </p:attrNameLst>
                                      </p:cBhvr>
                                      <p:to>
                                        <p:strVal val="visible"/>
                                      </p:to>
                                    </p:set>
                                    <p:animEffect transition="in" filter="diamond(in)">
                                      <p:cBhvr>
                                        <p:cTn id="14" dur="500"/>
                                        <p:tgtEl>
                                          <p:spTgt spid="2048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dissolve">
                                      <p:cBhvr>
                                        <p:cTn id="19" dur="1000"/>
                                        <p:tgtEl>
                                          <p:spTgt spid="3">
                                            <p:bg/>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dissolve">
                                      <p:cBhvr>
                                        <p:cTn id="24" dur="1000"/>
                                        <p:tgtEl>
                                          <p:spTgt spid="3">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dissolve">
                                      <p:cBhvr>
                                        <p:cTn id="29" dur="1000"/>
                                        <p:tgtEl>
                                          <p:spTgt spid="3">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dissolve">
                                      <p:cBhvr>
                                        <p:cTn id="3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Ορθογώνιο"/>
          <p:cNvSpPr>
            <a:spLocks noChangeArrowheads="1"/>
          </p:cNvSpPr>
          <p:nvPr/>
        </p:nvSpPr>
        <p:spPr bwMode="auto">
          <a:xfrm>
            <a:off x="1979712" y="1412776"/>
            <a:ext cx="4572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l-GR" dirty="0">
                <a:hlinkClick r:id="rId2"/>
              </a:rPr>
              <a:t>http://ebooks.edu.gr/modules/ebook/show.php/DSGYM-B200/530/3511,14403/</a:t>
            </a:r>
            <a:endParaRPr lang="el-GR" altLang="el-GR" dirty="0"/>
          </a:p>
        </p:txBody>
      </p:sp>
      <p:sp>
        <p:nvSpPr>
          <p:cNvPr id="23555" name="3 - Ορθογώνιο"/>
          <p:cNvSpPr>
            <a:spLocks noChangeArrowheads="1"/>
          </p:cNvSpPr>
          <p:nvPr/>
        </p:nvSpPr>
        <p:spPr bwMode="auto">
          <a:xfrm>
            <a:off x="2428875" y="4572000"/>
            <a:ext cx="1550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l-GR" altLang="el-GR" dirty="0">
                <a:hlinkClick r:id="rId3"/>
              </a:rPr>
              <a:t>ΣΩΣΤΟ-ΛΑΘΟΣ</a:t>
            </a:r>
            <a:endParaRPr lang="el-GR" altLang="el-GR" dirty="0"/>
          </a:p>
        </p:txBody>
      </p:sp>
      <p:pic>
        <p:nvPicPr>
          <p:cNvPr id="2" name="Εικόνα 1"/>
          <p:cNvPicPr>
            <a:picLocks noChangeAspect="1"/>
          </p:cNvPicPr>
          <p:nvPr/>
        </p:nvPicPr>
        <p:blipFill>
          <a:blip r:embed="rId4"/>
          <a:stretch>
            <a:fillRect/>
          </a:stretch>
        </p:blipFill>
        <p:spPr>
          <a:xfrm>
            <a:off x="5796136" y="3138111"/>
            <a:ext cx="323850" cy="342900"/>
          </a:xfrm>
          <a:prstGeom prst="rect">
            <a:avLst/>
          </a:prstGeom>
        </p:spPr>
      </p:pic>
      <p:sp>
        <p:nvSpPr>
          <p:cNvPr id="3" name="TextBox 2"/>
          <p:cNvSpPr txBox="1"/>
          <p:nvPr/>
        </p:nvSpPr>
        <p:spPr>
          <a:xfrm>
            <a:off x="1547664" y="2276872"/>
            <a:ext cx="5688632" cy="2031325"/>
          </a:xfrm>
          <a:prstGeom prst="rect">
            <a:avLst/>
          </a:prstGeom>
          <a:solidFill>
            <a:schemeClr val="accent5">
              <a:lumMod val="20000"/>
              <a:lumOff val="80000"/>
            </a:schemeClr>
          </a:solidFill>
        </p:spPr>
        <p:txBody>
          <a:bodyPr wrap="square" rtlCol="0">
            <a:spAutoFit/>
          </a:bodyPr>
          <a:lstStyle/>
          <a:p>
            <a:r>
              <a:rPr lang="el-GR" dirty="0" smtClean="0"/>
              <a:t>Πάτησε τον παραπάνω σύνδεσμο, για να ανοίξεις το αντίστοιχο κεφάλαιο στο </a:t>
            </a:r>
            <a:r>
              <a:rPr lang="el-GR" dirty="0" err="1" smtClean="0"/>
              <a:t>διαδραστικό</a:t>
            </a:r>
            <a:r>
              <a:rPr lang="el-GR" dirty="0" smtClean="0"/>
              <a:t> βιβλίο της </a:t>
            </a:r>
            <a:r>
              <a:rPr lang="el-GR" dirty="0" err="1" smtClean="0"/>
              <a:t>Β΄Γυμνασίου</a:t>
            </a:r>
            <a:r>
              <a:rPr lang="el-GR" dirty="0" smtClean="0"/>
              <a:t>. Στη συνέχεια κάνε με το ποντίκι κλικ σε όλα τα σημεία του μαθήματος πάνω στο σχήμα          και παρακολούθησε όλα τα δρώμενα. </a:t>
            </a:r>
          </a:p>
          <a:p>
            <a:r>
              <a:rPr lang="el-GR" dirty="0" smtClean="0"/>
              <a:t>Όταν τελειώσεις πάτησε τον παρακάτω σύνδεσμο (ΣΩΣΤΟ-ΛΑΘΟΣ) και έλεγξε τις γνώσεις σου.</a:t>
            </a:r>
            <a:endParaRPr lang="el-GR" dirty="0"/>
          </a:p>
        </p:txBody>
      </p:sp>
      <p:pic>
        <p:nvPicPr>
          <p:cNvPr id="4" name="Εικόνα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24128" y="3138111"/>
            <a:ext cx="323850" cy="3429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pic>
        <p:nvPicPr>
          <p:cNvPr id="5122" name="Picture 4" descr="C:\Documents and Settings\user\Τα έγγραφά μου\Οι εικόνες μου\imagesCA5LKIV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428625"/>
            <a:ext cx="3214687"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5" descr="C:\Documents and Settings\user\Τα έγγραφά μου\Οι εικόνες μου\icebretf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3313" y="428625"/>
            <a:ext cx="1928812"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6" descr="C:\Documents and Settings\user\Τα έγγραφά μου\Οι εικόνες μου\89E57AC88CF8066EC317138388DF54D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428625"/>
            <a:ext cx="3000375"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3" descr="C:\Documents and Settings\user\Τα έγγραφά μου\Οι εικόνες μου\Archimedes_water_balance.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571750" y="3286125"/>
            <a:ext cx="3357563"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39800"/>
          </a:xfrm>
          <a:solidFill>
            <a:schemeClr val="accent5">
              <a:lumMod val="20000"/>
              <a:lumOff val="80000"/>
            </a:schemeClr>
          </a:solidFill>
        </p:spPr>
        <p:txBody>
          <a:bodyPr rtlCol="0">
            <a:normAutofit/>
          </a:bodyPr>
          <a:lstStyle/>
          <a:p>
            <a:pPr fontAlgn="auto">
              <a:spcAft>
                <a:spcPts val="0"/>
              </a:spcAft>
              <a:defRPr/>
            </a:pPr>
            <a:r>
              <a:rPr lang="el-GR" b="1" dirty="0" smtClean="0">
                <a:solidFill>
                  <a:srgbClr val="0000FF"/>
                </a:solidFill>
                <a:latin typeface="Times New Roman" pitchFamily="18" charset="0"/>
              </a:rPr>
              <a:t>ΑΝΩΣΗ</a:t>
            </a:r>
            <a:endParaRPr lang="el-GR" b="1" dirty="0">
              <a:solidFill>
                <a:srgbClr val="0000FF"/>
              </a:solidFill>
              <a:latin typeface="Times New Roman" pitchFamily="18" charset="0"/>
            </a:endParaRPr>
          </a:p>
        </p:txBody>
      </p:sp>
      <p:pic>
        <p:nvPicPr>
          <p:cNvPr id="4098" name="Picture 2" descr="C:\Documents and Settings\user\Τα έγγραφά μου\Οι εικόνες μου\israel7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14375" y="1357313"/>
            <a:ext cx="3500438" cy="2500312"/>
          </a:xfrm>
        </p:spPr>
      </p:pic>
      <p:pic>
        <p:nvPicPr>
          <p:cNvPr id="4099" name="Picture 3" descr="C:\Documents and Settings\user\Τα έγγραφά μου\Οι εικόνες μου\imagesCADTN53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0" y="1357313"/>
            <a:ext cx="3500438" cy="250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descr="C:\Documents and Settings\user\Τα έγγραφά μου\Οι εικόνες μου\imagesCAAV90N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375" y="3929063"/>
            <a:ext cx="3500438" cy="235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7" descr="https://encrypted-tbn3.gstatic.com/images?q=tbn:ANd9GcSCC8JvYcpiAB3_Mm_pGwWrGJO3Ige1NK7Rr_bNy6Hpa-zbsgx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7750" y="4071938"/>
            <a:ext cx="3500438"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16"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box(in)">
                                      <p:cBhvr>
                                        <p:cTn id="14" dur="500"/>
                                        <p:tgtEl>
                                          <p:spTgt spid="4098"/>
                                        </p:tgtEl>
                                      </p:cBhvr>
                                    </p:animEffect>
                                  </p:childTnLst>
                                </p:cTn>
                              </p:par>
                              <p:par>
                                <p:cTn id="15" presetID="4" presetClass="entr" presetSubtype="16" fill="hold" nodeType="withEffect">
                                  <p:stCondLst>
                                    <p:cond delay="0"/>
                                  </p:stCondLst>
                                  <p:childTnLst>
                                    <p:set>
                                      <p:cBhvr>
                                        <p:cTn id="16" dur="1" fill="hold">
                                          <p:stCondLst>
                                            <p:cond delay="0"/>
                                          </p:stCondLst>
                                        </p:cTn>
                                        <p:tgtEl>
                                          <p:spTgt spid="4099"/>
                                        </p:tgtEl>
                                        <p:attrNameLst>
                                          <p:attrName>style.visibility</p:attrName>
                                        </p:attrNameLst>
                                      </p:cBhvr>
                                      <p:to>
                                        <p:strVal val="visible"/>
                                      </p:to>
                                    </p:set>
                                    <p:animEffect transition="in" filter="box(in)">
                                      <p:cBhvr>
                                        <p:cTn id="17" dur="500"/>
                                        <p:tgtEl>
                                          <p:spTgt spid="4099"/>
                                        </p:tgtEl>
                                      </p:cBhvr>
                                    </p:animEffect>
                                  </p:childTnLst>
                                </p:cTn>
                              </p:par>
                              <p:par>
                                <p:cTn id="18" presetID="4" presetClass="entr" presetSubtype="16" fill="hold" nodeType="withEffect">
                                  <p:stCondLst>
                                    <p:cond delay="0"/>
                                  </p:stCondLst>
                                  <p:childTnLst>
                                    <p:set>
                                      <p:cBhvr>
                                        <p:cTn id="19" dur="1" fill="hold">
                                          <p:stCondLst>
                                            <p:cond delay="0"/>
                                          </p:stCondLst>
                                        </p:cTn>
                                        <p:tgtEl>
                                          <p:spTgt spid="4100"/>
                                        </p:tgtEl>
                                        <p:attrNameLst>
                                          <p:attrName>style.visibility</p:attrName>
                                        </p:attrNameLst>
                                      </p:cBhvr>
                                      <p:to>
                                        <p:strVal val="visible"/>
                                      </p:to>
                                    </p:set>
                                    <p:animEffect transition="in" filter="box(in)">
                                      <p:cBhvr>
                                        <p:cTn id="20" dur="500"/>
                                        <p:tgtEl>
                                          <p:spTgt spid="4100"/>
                                        </p:tgtEl>
                                      </p:cBhvr>
                                    </p:animEffect>
                                  </p:childTnLst>
                                </p:cTn>
                              </p:par>
                              <p:par>
                                <p:cTn id="21" presetID="4" presetClass="entr" presetSubtype="16" fill="hold" nodeType="withEffect">
                                  <p:stCondLst>
                                    <p:cond delay="0"/>
                                  </p:stCondLst>
                                  <p:childTnLst>
                                    <p:set>
                                      <p:cBhvr>
                                        <p:cTn id="22" dur="1" fill="hold">
                                          <p:stCondLst>
                                            <p:cond delay="0"/>
                                          </p:stCondLst>
                                        </p:cTn>
                                        <p:tgtEl>
                                          <p:spTgt spid="4103"/>
                                        </p:tgtEl>
                                        <p:attrNameLst>
                                          <p:attrName>style.visibility</p:attrName>
                                        </p:attrNameLst>
                                      </p:cBhvr>
                                      <p:to>
                                        <p:strVal val="visible"/>
                                      </p:to>
                                    </p:set>
                                    <p:animEffect transition="in" filter="box(in)">
                                      <p:cBhvr>
                                        <p:cTn id="23" dur="5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428604"/>
            <a:ext cx="7772400" cy="785817"/>
          </a:xfrm>
        </p:spPr>
        <p:style>
          <a:lnRef idx="0">
            <a:schemeClr val="accent2"/>
          </a:lnRef>
          <a:fillRef idx="3">
            <a:schemeClr val="accent2"/>
          </a:fillRef>
          <a:effectRef idx="3">
            <a:schemeClr val="accent2"/>
          </a:effectRef>
          <a:fontRef idx="minor">
            <a:schemeClr val="lt1"/>
          </a:fontRef>
        </p:style>
        <p:txBody>
          <a:bodyPr rtlCol="0">
            <a:normAutofit/>
          </a:bodyPr>
          <a:lstStyle/>
          <a:p>
            <a:pPr fontAlgn="auto">
              <a:spcAft>
                <a:spcPts val="0"/>
              </a:spcAft>
              <a:defRPr/>
            </a:pPr>
            <a:r>
              <a:rPr lang="el-GR" dirty="0" smtClean="0">
                <a:solidFill>
                  <a:schemeClr val="bg1"/>
                </a:solidFill>
              </a:rPr>
              <a:t>Τι </a:t>
            </a:r>
            <a:r>
              <a:rPr lang="el-GR" sz="4000" dirty="0" smtClean="0">
                <a:solidFill>
                  <a:schemeClr val="bg1"/>
                </a:solidFill>
              </a:rPr>
              <a:t>ονομάζεται</a:t>
            </a:r>
            <a:r>
              <a:rPr lang="el-GR" dirty="0" smtClean="0">
                <a:solidFill>
                  <a:schemeClr val="bg1"/>
                </a:solidFill>
              </a:rPr>
              <a:t>: Άνωση;</a:t>
            </a:r>
            <a:endParaRPr lang="el-GR" dirty="0">
              <a:solidFill>
                <a:schemeClr val="bg1"/>
              </a:solidFill>
            </a:endParaRPr>
          </a:p>
        </p:txBody>
      </p:sp>
      <p:sp>
        <p:nvSpPr>
          <p:cNvPr id="3" name="2 - Υπότιτλος"/>
          <p:cNvSpPr>
            <a:spLocks noGrp="1"/>
          </p:cNvSpPr>
          <p:nvPr>
            <p:ph type="subTitle" idx="1"/>
          </p:nvPr>
        </p:nvSpPr>
        <p:spPr>
          <a:xfrm>
            <a:off x="1000125" y="1317517"/>
            <a:ext cx="7072312" cy="1752600"/>
          </a:xfrm>
          <a:solidFill>
            <a:schemeClr val="accent1">
              <a:lumMod val="20000"/>
              <a:lumOff val="80000"/>
            </a:schemeClr>
          </a:solidFill>
        </p:spPr>
        <p:txBody>
          <a:bodyPr rtlCol="0">
            <a:noAutofit/>
          </a:bodyPr>
          <a:lstStyle/>
          <a:p>
            <a:pPr fontAlgn="auto">
              <a:spcAft>
                <a:spcPts val="0"/>
              </a:spcAft>
              <a:defRPr/>
            </a:pPr>
            <a:r>
              <a:rPr lang="el-GR" sz="2800" dirty="0" smtClean="0">
                <a:solidFill>
                  <a:schemeClr val="tx1"/>
                </a:solidFill>
              </a:rPr>
              <a:t>Κάθε σώμα που βυθίζεται ή τείνει να βυθιστεί σε ένα ρευστό (υγρό ή αέριο) δέχεται από αυτό </a:t>
            </a:r>
            <a:r>
              <a:rPr lang="el-GR" sz="2800" dirty="0" smtClean="0">
                <a:solidFill>
                  <a:schemeClr val="tx1"/>
                </a:solidFill>
                <a:cs typeface="Times New Roman" pitchFamily="18" charset="0"/>
              </a:rPr>
              <a:t>μία</a:t>
            </a:r>
            <a:r>
              <a:rPr lang="el-GR" sz="2800" dirty="0" smtClean="0">
                <a:solidFill>
                  <a:schemeClr val="tx1"/>
                </a:solidFill>
              </a:rPr>
              <a:t> κατακόρυφη δύναμη με φορά προς τα πάνω, που ονομάζεται</a:t>
            </a:r>
            <a:r>
              <a:rPr lang="el-GR" sz="2800" dirty="0" smtClean="0"/>
              <a:t> </a:t>
            </a:r>
            <a:r>
              <a:rPr lang="el-GR" sz="2800" dirty="0" smtClean="0">
                <a:solidFill>
                  <a:srgbClr val="FF0000"/>
                </a:solidFill>
              </a:rPr>
              <a:t>άνωση</a:t>
            </a:r>
          </a:p>
          <a:p>
            <a:pPr fontAlgn="auto">
              <a:spcAft>
                <a:spcPts val="0"/>
              </a:spcAft>
              <a:defRPr/>
            </a:pPr>
            <a:endParaRPr lang="el-GR" sz="2800" dirty="0">
              <a:solidFill>
                <a:srgbClr val="FF0000"/>
              </a:solidFill>
            </a:endParaRPr>
          </a:p>
        </p:txBody>
      </p:sp>
      <p:pic>
        <p:nvPicPr>
          <p:cNvPr id="1026" name="Picture 2" descr="C:\Documents and Settings\user\Τα έγγραφά μου\Οι εικόνες μου\duckling-in-wa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3429000"/>
            <a:ext cx="457200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5 - Ευθύγραμμο βέλος σύνδεσης"/>
          <p:cNvCxnSpPr/>
          <p:nvPr/>
        </p:nvCxnSpPr>
        <p:spPr>
          <a:xfrm rot="5400000" flipH="1" flipV="1">
            <a:off x="2714625" y="4429126"/>
            <a:ext cx="1285875"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9 - TextBox"/>
          <p:cNvSpPr txBox="1">
            <a:spLocks noChangeArrowheads="1"/>
          </p:cNvSpPr>
          <p:nvPr/>
        </p:nvSpPr>
        <p:spPr bwMode="auto">
          <a:xfrm>
            <a:off x="3071813" y="3357563"/>
            <a:ext cx="571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l-GR" altLang="el-GR"/>
              <a:t>  </a:t>
            </a:r>
            <a:r>
              <a:rPr lang="el-GR" altLang="el-GR" sz="2400" b="1">
                <a:solidFill>
                  <a:srgbClr val="0000FF"/>
                </a:solidFill>
              </a:rPr>
              <a:t>Α</a:t>
            </a:r>
          </a:p>
        </p:txBody>
      </p:sp>
      <p:sp>
        <p:nvSpPr>
          <p:cNvPr id="7" name="6 - TextBox"/>
          <p:cNvSpPr txBox="1"/>
          <p:nvPr/>
        </p:nvSpPr>
        <p:spPr>
          <a:xfrm>
            <a:off x="5715000" y="3500438"/>
            <a:ext cx="2571750" cy="2800350"/>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eaLnBrk="1" fontAlgn="auto" hangingPunct="1">
              <a:spcBef>
                <a:spcPts val="0"/>
              </a:spcBef>
              <a:spcAft>
                <a:spcPts val="0"/>
              </a:spcAft>
              <a:defRPr/>
            </a:pPr>
            <a:r>
              <a:rPr lang="el-GR" sz="2200" b="1" dirty="0">
                <a:solidFill>
                  <a:srgbClr val="FF0000"/>
                </a:solidFill>
              </a:rPr>
              <a:t>ΑΝΩΣΗ</a:t>
            </a:r>
            <a:r>
              <a:rPr lang="el-GR" sz="2200" dirty="0"/>
              <a:t>  είναι </a:t>
            </a:r>
            <a:r>
              <a:rPr lang="el-GR" sz="2200" b="1" dirty="0">
                <a:solidFill>
                  <a:srgbClr val="FF0000"/>
                </a:solidFill>
              </a:rPr>
              <a:t>η</a:t>
            </a:r>
            <a:r>
              <a:rPr lang="el-GR" sz="2200" dirty="0"/>
              <a:t> κα-</a:t>
            </a:r>
            <a:r>
              <a:rPr lang="el-GR" sz="2200" dirty="0" err="1"/>
              <a:t>τακόρυφη</a:t>
            </a:r>
            <a:r>
              <a:rPr lang="el-GR" sz="2200" dirty="0"/>
              <a:t> </a:t>
            </a:r>
            <a:r>
              <a:rPr lang="el-GR" sz="2200" b="1" dirty="0">
                <a:solidFill>
                  <a:srgbClr val="FF0000"/>
                </a:solidFill>
              </a:rPr>
              <a:t>δύναμη</a:t>
            </a:r>
            <a:r>
              <a:rPr lang="el-GR" sz="2200" dirty="0"/>
              <a:t> (εξ επαφής με φορά προς τα πάνω) που ασκούν τα υγρά στα σώματα που τείνουν να βυθιστούν ή βυθίζονται σε αυτά</a:t>
            </a:r>
          </a:p>
        </p:txBody>
      </p:sp>
      <p:sp>
        <p:nvSpPr>
          <p:cNvPr id="4" name="Ορθογώνιο 3"/>
          <p:cNvSpPr/>
          <p:nvPr/>
        </p:nvSpPr>
        <p:spPr>
          <a:xfrm>
            <a:off x="2286000" y="3105835"/>
            <a:ext cx="4878288" cy="369332"/>
          </a:xfrm>
          <a:prstGeom prst="rect">
            <a:avLst/>
          </a:prstGeom>
        </p:spPr>
        <p:txBody>
          <a:bodyPr wrap="square">
            <a:spAutoFit/>
          </a:bodyPr>
          <a:lstStyle/>
          <a:p>
            <a:r>
              <a:rPr lang="en-US" dirty="0">
                <a:hlinkClick r:id="rId3"/>
              </a:rPr>
              <a:t>http://photodentro.edu.gr/v/item/ds/8521/1628</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dissolve">
                                      <p:cBhvr>
                                        <p:cTn id="14" dur="500"/>
                                        <p:tgtEl>
                                          <p:spTgt spid="3">
                                            <p:bg/>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dissolve">
                                      <p:cBhvr>
                                        <p:cTn id="19" dur="500"/>
                                        <p:tgtEl>
                                          <p:spTgt spid="3">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8" presetClass="entr" presetSubtype="16" fill="hold" nodeType="clickEffect">
                                  <p:stCondLst>
                                    <p:cond delay="0"/>
                                  </p:stCondLst>
                                  <p:childTnLst>
                                    <p:set>
                                      <p:cBhvr>
                                        <p:cTn id="23" dur="1" fill="hold">
                                          <p:stCondLst>
                                            <p:cond delay="0"/>
                                          </p:stCondLst>
                                        </p:cTn>
                                        <p:tgtEl>
                                          <p:spTgt spid="1026"/>
                                        </p:tgtEl>
                                        <p:attrNameLst>
                                          <p:attrName>style.visibility</p:attrName>
                                        </p:attrNameLst>
                                      </p:cBhvr>
                                      <p:to>
                                        <p:strVal val="visible"/>
                                      </p:to>
                                    </p:set>
                                    <p:animEffect transition="in" filter="diamond(in)">
                                      <p:cBhvr>
                                        <p:cTn id="24" dur="2000"/>
                                        <p:tgtEl>
                                          <p:spTgt spid="102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5"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1000" fill="hold"/>
                                        <p:tgtEl>
                                          <p:spTgt spid="6"/>
                                        </p:tgtEl>
                                        <p:attrNameLst>
                                          <p:attrName>ppt_w</p:attrName>
                                        </p:attrNameLst>
                                      </p:cBhvr>
                                      <p:tavLst>
                                        <p:tav tm="0">
                                          <p:val>
                                            <p:strVal val="#ppt_w*0.70"/>
                                          </p:val>
                                        </p:tav>
                                        <p:tav tm="100000">
                                          <p:val>
                                            <p:strVal val="#ppt_w"/>
                                          </p:val>
                                        </p:tav>
                                      </p:tavLst>
                                    </p:anim>
                                    <p:anim calcmode="lin" valueType="num">
                                      <p:cBhvr>
                                        <p:cTn id="30" dur="1000" fill="hold"/>
                                        <p:tgtEl>
                                          <p:spTgt spid="6"/>
                                        </p:tgtEl>
                                        <p:attrNameLst>
                                          <p:attrName>ppt_h</p:attrName>
                                        </p:attrNameLst>
                                      </p:cBhvr>
                                      <p:tavLst>
                                        <p:tav tm="0">
                                          <p:val>
                                            <p:strVal val="#ppt_h"/>
                                          </p:val>
                                        </p:tav>
                                        <p:tav tm="100000">
                                          <p:val>
                                            <p:strVal val="#ppt_h"/>
                                          </p:val>
                                        </p:tav>
                                      </p:tavLst>
                                    </p:anim>
                                    <p:animEffect transition="in" filter="fade">
                                      <p:cBhvr>
                                        <p:cTn id="31" dur="1000"/>
                                        <p:tgtEl>
                                          <p:spTgt spid="6"/>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1000" fill="hold"/>
                                        <p:tgtEl>
                                          <p:spTgt spid="10"/>
                                        </p:tgtEl>
                                        <p:attrNameLst>
                                          <p:attrName>ppt_w</p:attrName>
                                        </p:attrNameLst>
                                      </p:cBhvr>
                                      <p:tavLst>
                                        <p:tav tm="0">
                                          <p:val>
                                            <p:strVal val="#ppt_w*0.70"/>
                                          </p:val>
                                        </p:tav>
                                        <p:tav tm="100000">
                                          <p:val>
                                            <p:strVal val="#ppt_w"/>
                                          </p:val>
                                        </p:tav>
                                      </p:tavLst>
                                    </p:anim>
                                    <p:anim calcmode="lin" valueType="num">
                                      <p:cBhvr>
                                        <p:cTn id="35" dur="1000" fill="hold"/>
                                        <p:tgtEl>
                                          <p:spTgt spid="10"/>
                                        </p:tgtEl>
                                        <p:attrNameLst>
                                          <p:attrName>ppt_h</p:attrName>
                                        </p:attrNameLst>
                                      </p:cBhvr>
                                      <p:tavLst>
                                        <p:tav tm="0">
                                          <p:val>
                                            <p:strVal val="#ppt_h"/>
                                          </p:val>
                                        </p:tav>
                                        <p:tav tm="100000">
                                          <p:val>
                                            <p:strVal val="#ppt_h"/>
                                          </p:val>
                                        </p:tav>
                                      </p:tavLst>
                                    </p:anim>
                                    <p:animEffect transition="in" filter="fade">
                                      <p:cBhvr>
                                        <p:cTn id="36" dur="1000"/>
                                        <p:tgtEl>
                                          <p:spTgt spid="10"/>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dissolve">
                                      <p:cBhvr>
                                        <p:cTn id="4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0"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rtlCol="0">
            <a:normAutofit/>
          </a:bodyPr>
          <a:lstStyle/>
          <a:p>
            <a:pPr fontAlgn="auto">
              <a:spcAft>
                <a:spcPts val="0"/>
              </a:spcAft>
              <a:defRPr/>
            </a:pPr>
            <a:r>
              <a:rPr lang="el-GR" dirty="0" smtClean="0">
                <a:solidFill>
                  <a:schemeClr val="bg1"/>
                </a:solidFill>
              </a:rPr>
              <a:t>Πού οφείλεται η Άνωση;</a:t>
            </a:r>
            <a:endParaRPr lang="el-GR" dirty="0">
              <a:solidFill>
                <a:schemeClr val="bg1"/>
              </a:solidFill>
            </a:endParaRPr>
          </a:p>
        </p:txBody>
      </p:sp>
      <p:sp>
        <p:nvSpPr>
          <p:cNvPr id="3" name="2 - Θέση περιεχομένου"/>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rtlCol="0">
            <a:normAutofit lnSpcReduction="10000"/>
          </a:bodyPr>
          <a:lstStyle/>
          <a:p>
            <a:pPr algn="ctr" fontAlgn="auto">
              <a:spcAft>
                <a:spcPts val="0"/>
              </a:spcAft>
              <a:defRPr/>
            </a:pPr>
            <a:r>
              <a:rPr lang="el-GR" dirty="0" smtClean="0"/>
              <a:t>Σύμφωνα με το νόμο της υδροστατικής </a:t>
            </a:r>
            <a:r>
              <a:rPr lang="el-GR" dirty="0" smtClean="0">
                <a:solidFill>
                  <a:srgbClr val="0000FF"/>
                </a:solidFill>
              </a:rPr>
              <a:t>(</a:t>
            </a:r>
            <a:r>
              <a:rPr lang="el-GR" dirty="0" err="1" smtClean="0">
                <a:solidFill>
                  <a:srgbClr val="FF0000"/>
                </a:solidFill>
                <a:latin typeface="Times New Roman" pitchFamily="18" charset="0"/>
                <a:cs typeface="Times New Roman" pitchFamily="18" charset="0"/>
              </a:rPr>
              <a:t>Ρ</a:t>
            </a:r>
            <a:r>
              <a:rPr lang="el-GR" baseline="-25000" dirty="0" err="1" smtClean="0">
                <a:solidFill>
                  <a:srgbClr val="FF0000"/>
                </a:solidFill>
                <a:latin typeface="Times New Roman" pitchFamily="18" charset="0"/>
                <a:cs typeface="Times New Roman" pitchFamily="18" charset="0"/>
              </a:rPr>
              <a:t>υδρ.</a:t>
            </a:r>
            <a:r>
              <a:rPr lang="el-GR" dirty="0" err="1" smtClean="0">
                <a:solidFill>
                  <a:srgbClr val="0000FF"/>
                </a:solidFill>
                <a:latin typeface="Times New Roman" pitchFamily="18" charset="0"/>
                <a:cs typeface="Times New Roman" pitchFamily="18" charset="0"/>
              </a:rPr>
              <a:t>=ρ</a:t>
            </a:r>
            <a:r>
              <a:rPr lang="el-GR" baseline="-25000" dirty="0" err="1" smtClean="0">
                <a:solidFill>
                  <a:srgbClr val="0000FF"/>
                </a:solidFill>
                <a:latin typeface="Times New Roman" pitchFamily="18" charset="0"/>
                <a:cs typeface="Times New Roman" pitchFamily="18" charset="0"/>
              </a:rPr>
              <a:t>υγρού</a:t>
            </a:r>
            <a:r>
              <a:rPr lang="el-GR" dirty="0" smtClean="0">
                <a:solidFill>
                  <a:srgbClr val="0000FF"/>
                </a:solidFill>
                <a:latin typeface="Times New Roman" pitchFamily="18" charset="0"/>
                <a:cs typeface="Times New Roman" pitchFamily="18" charset="0"/>
                <a:sym typeface="Symbol"/>
              </a:rPr>
              <a:t>·</a:t>
            </a:r>
            <a:r>
              <a:rPr lang="en-US" dirty="0" smtClean="0">
                <a:solidFill>
                  <a:srgbClr val="0000FF"/>
                </a:solidFill>
                <a:latin typeface="Times New Roman" pitchFamily="18" charset="0"/>
                <a:cs typeface="Times New Roman" pitchFamily="18" charset="0"/>
              </a:rPr>
              <a:t>g</a:t>
            </a:r>
            <a:r>
              <a:rPr lang="el-GR" dirty="0" smtClean="0">
                <a:solidFill>
                  <a:srgbClr val="0000FF"/>
                </a:solidFill>
                <a:latin typeface="Times New Roman" pitchFamily="18" charset="0"/>
                <a:cs typeface="Times New Roman" pitchFamily="18" charset="0"/>
                <a:sym typeface="Symbol"/>
              </a:rPr>
              <a:t>·</a:t>
            </a:r>
            <a:r>
              <a:rPr lang="en-US" dirty="0" smtClean="0">
                <a:solidFill>
                  <a:srgbClr val="FF0000"/>
                </a:solidFill>
                <a:latin typeface="Times New Roman" pitchFamily="18" charset="0"/>
                <a:cs typeface="Times New Roman" pitchFamily="18" charset="0"/>
              </a:rPr>
              <a:t>h</a:t>
            </a:r>
            <a:r>
              <a:rPr lang="en-US" dirty="0" smtClean="0">
                <a:solidFill>
                  <a:srgbClr val="0000FF"/>
                </a:solidFill>
              </a:rPr>
              <a:t>)</a:t>
            </a:r>
            <a:r>
              <a:rPr lang="el-GR" dirty="0" smtClean="0"/>
              <a:t>, </a:t>
            </a:r>
          </a:p>
          <a:p>
            <a:pPr fontAlgn="auto">
              <a:spcAft>
                <a:spcPts val="0"/>
              </a:spcAft>
              <a:buFont typeface="Arial" panose="020B0604020202020204" pitchFamily="34" charset="0"/>
              <a:buNone/>
              <a:defRPr/>
            </a:pPr>
            <a:r>
              <a:rPr lang="el-GR" dirty="0" smtClean="0"/>
              <a:t>  η υδροστατική πίεση </a:t>
            </a:r>
            <a:r>
              <a:rPr lang="el-GR" dirty="0" err="1" smtClean="0"/>
              <a:t>Ρ</a:t>
            </a:r>
            <a:r>
              <a:rPr lang="el-GR" baseline="-25000" dirty="0" err="1" smtClean="0"/>
              <a:t>υδρ</a:t>
            </a:r>
            <a:r>
              <a:rPr lang="el-GR" baseline="-25000" dirty="0" smtClean="0"/>
              <a:t>. </a:t>
            </a:r>
            <a:r>
              <a:rPr lang="el-GR" dirty="0" smtClean="0"/>
              <a:t>αυξάνεται ανάλογα με το βάθος </a:t>
            </a:r>
            <a:r>
              <a:rPr lang="en-US" dirty="0" smtClean="0"/>
              <a:t>h</a:t>
            </a:r>
            <a:r>
              <a:rPr lang="el-GR" dirty="0" smtClean="0"/>
              <a:t> από την ελεύθερη επιφάνεια.</a:t>
            </a:r>
          </a:p>
          <a:p>
            <a:pPr fontAlgn="auto">
              <a:spcAft>
                <a:spcPts val="0"/>
              </a:spcAft>
              <a:defRPr/>
            </a:pPr>
            <a:r>
              <a:rPr lang="el-GR" dirty="0" smtClean="0"/>
              <a:t>Οι πιεστικές δυνάμεις δίνονται από τη σχέση:</a:t>
            </a:r>
            <a:endParaRPr lang="en-US" dirty="0" smtClean="0"/>
          </a:p>
          <a:p>
            <a:pPr algn="ctr" fontAlgn="auto">
              <a:spcAft>
                <a:spcPts val="0"/>
              </a:spcAft>
              <a:buFont typeface="Arial" panose="020B0604020202020204" pitchFamily="34" charset="0"/>
              <a:buNone/>
              <a:defRPr/>
            </a:pPr>
            <a:r>
              <a:rPr lang="en-US" dirty="0" smtClean="0">
                <a:solidFill>
                  <a:srgbClr val="0000FF"/>
                </a:solidFill>
                <a:latin typeface="Times New Roman" pitchFamily="18" charset="0"/>
                <a:cs typeface="Times New Roman" pitchFamily="18" charset="0"/>
              </a:rPr>
              <a:t>F = </a:t>
            </a:r>
            <a:r>
              <a:rPr lang="el-GR" dirty="0" err="1" smtClean="0">
                <a:solidFill>
                  <a:srgbClr val="0000FF"/>
                </a:solidFill>
                <a:latin typeface="Times New Roman" pitchFamily="18" charset="0"/>
                <a:cs typeface="Times New Roman" pitchFamily="18" charset="0"/>
              </a:rPr>
              <a:t>Ρ</a:t>
            </a:r>
            <a:r>
              <a:rPr lang="el-GR" baseline="-25000" dirty="0" err="1" smtClean="0">
                <a:solidFill>
                  <a:srgbClr val="0000FF"/>
                </a:solidFill>
                <a:latin typeface="Times New Roman" pitchFamily="18" charset="0"/>
                <a:cs typeface="Times New Roman" pitchFamily="18" charset="0"/>
              </a:rPr>
              <a:t>υδρ</a:t>
            </a:r>
            <a:r>
              <a:rPr lang="el-GR" baseline="-25000" dirty="0" smtClean="0">
                <a:solidFill>
                  <a:srgbClr val="0000FF"/>
                </a:solidFill>
                <a:latin typeface="Times New Roman" pitchFamily="18" charset="0"/>
                <a:cs typeface="Times New Roman" pitchFamily="18" charset="0"/>
              </a:rPr>
              <a:t>.</a:t>
            </a:r>
            <a:r>
              <a:rPr lang="el-GR" dirty="0" smtClean="0">
                <a:solidFill>
                  <a:srgbClr val="0000FF"/>
                </a:solidFill>
                <a:latin typeface="Times New Roman" pitchFamily="18" charset="0"/>
                <a:cs typeface="Times New Roman" pitchFamily="18" charset="0"/>
                <a:sym typeface="Symbol"/>
              </a:rPr>
              <a:t>·</a:t>
            </a:r>
            <a:r>
              <a:rPr lang="en-US" dirty="0" smtClean="0">
                <a:solidFill>
                  <a:srgbClr val="0000FF"/>
                </a:solidFill>
                <a:latin typeface="Times New Roman" pitchFamily="18" charset="0"/>
                <a:cs typeface="Times New Roman" pitchFamily="18" charset="0"/>
                <a:sym typeface="Symbol"/>
              </a:rPr>
              <a:t>A</a:t>
            </a:r>
          </a:p>
          <a:p>
            <a:pPr fontAlgn="auto">
              <a:spcAft>
                <a:spcPts val="0"/>
              </a:spcAft>
              <a:defRPr/>
            </a:pPr>
            <a:r>
              <a:rPr lang="en-US" dirty="0">
                <a:latin typeface="Times New Roman"/>
                <a:cs typeface="Times New Roman"/>
                <a:sym typeface="Symbol"/>
              </a:rPr>
              <a:t> </a:t>
            </a:r>
            <a:r>
              <a:rPr lang="en-US" dirty="0" smtClean="0">
                <a:latin typeface="Times New Roman"/>
                <a:cs typeface="Times New Roman"/>
                <a:sym typeface="Symbol"/>
              </a:rPr>
              <a:t>A</a:t>
            </a:r>
            <a:r>
              <a:rPr lang="el-GR" dirty="0" err="1" smtClean="0">
                <a:latin typeface="Times New Roman"/>
                <a:cs typeface="Times New Roman"/>
                <a:sym typeface="Symbol"/>
              </a:rPr>
              <a:t>πό</a:t>
            </a:r>
            <a:r>
              <a:rPr lang="el-GR" dirty="0" smtClean="0">
                <a:latin typeface="Times New Roman"/>
                <a:cs typeface="Times New Roman"/>
                <a:sym typeface="Symbol"/>
              </a:rPr>
              <a:t> το παρακάτω σχήμα</a:t>
            </a:r>
            <a:r>
              <a:rPr lang="en-US" dirty="0" smtClean="0">
                <a:latin typeface="Times New Roman"/>
                <a:cs typeface="Times New Roman"/>
                <a:sym typeface="Symbol"/>
              </a:rPr>
              <a:t>, </a:t>
            </a:r>
            <a:r>
              <a:rPr lang="el-GR" dirty="0" smtClean="0">
                <a:latin typeface="Times New Roman"/>
                <a:cs typeface="Times New Roman"/>
                <a:sym typeface="Symbol"/>
              </a:rPr>
              <a:t>με βάση τις </a:t>
            </a:r>
            <a:r>
              <a:rPr lang="el-GR" dirty="0" err="1" smtClean="0">
                <a:latin typeface="Times New Roman"/>
                <a:cs typeface="Times New Roman"/>
                <a:sym typeface="Symbol"/>
              </a:rPr>
              <a:t>πιεστι</a:t>
            </a:r>
            <a:r>
              <a:rPr lang="el-GR" dirty="0" smtClean="0">
                <a:latin typeface="Times New Roman"/>
                <a:cs typeface="Times New Roman"/>
                <a:sym typeface="Symbol"/>
              </a:rPr>
              <a:t>-</a:t>
            </a:r>
            <a:r>
              <a:rPr lang="el-GR" dirty="0" err="1" smtClean="0">
                <a:latin typeface="Times New Roman"/>
                <a:cs typeface="Times New Roman"/>
                <a:sym typeface="Symbol"/>
              </a:rPr>
              <a:t>κές</a:t>
            </a:r>
            <a:r>
              <a:rPr lang="el-GR" dirty="0" smtClean="0">
                <a:latin typeface="Times New Roman"/>
                <a:cs typeface="Times New Roman"/>
                <a:sym typeface="Symbol"/>
              </a:rPr>
              <a:t> δυνάμεις </a:t>
            </a:r>
            <a:r>
              <a:rPr lang="en-US" dirty="0" smtClean="0">
                <a:solidFill>
                  <a:srgbClr val="0000FF"/>
                </a:solidFill>
                <a:latin typeface="Times New Roman" pitchFamily="18" charset="0"/>
                <a:cs typeface="Times New Roman" pitchFamily="18" charset="0"/>
              </a:rPr>
              <a:t>F</a:t>
            </a:r>
            <a:r>
              <a:rPr lang="el-GR" dirty="0" smtClean="0">
                <a:solidFill>
                  <a:srgbClr val="0000FF"/>
                </a:solidFill>
                <a:latin typeface="Times New Roman" pitchFamily="18" charset="0"/>
                <a:cs typeface="Times New Roman" pitchFamily="18" charset="0"/>
              </a:rPr>
              <a:t> </a:t>
            </a:r>
            <a:r>
              <a:rPr lang="el-GR" dirty="0" smtClean="0">
                <a:latin typeface="Times New Roman"/>
                <a:cs typeface="Times New Roman"/>
                <a:sym typeface="Symbol"/>
              </a:rPr>
              <a:t>στο πάνω και στο κάτω μέρος του σώματος, φαίνεται</a:t>
            </a:r>
            <a:r>
              <a:rPr lang="en-US" dirty="0" smtClean="0">
                <a:latin typeface="Times New Roman"/>
                <a:cs typeface="Times New Roman"/>
                <a:sym typeface="Symbol"/>
              </a:rPr>
              <a:t> </a:t>
            </a:r>
            <a:r>
              <a:rPr lang="el-GR" dirty="0" smtClean="0">
                <a:latin typeface="Times New Roman"/>
                <a:cs typeface="Times New Roman"/>
                <a:sym typeface="Symbol"/>
              </a:rPr>
              <a:t>ότι:</a:t>
            </a:r>
            <a:endParaRPr lang="en-US" dirty="0" smtClean="0">
              <a:latin typeface="Times New Roman"/>
              <a:cs typeface="Times New Roman"/>
              <a:sym typeface="Symbol"/>
            </a:endParaRPr>
          </a:p>
          <a:p>
            <a:pPr fontAlgn="auto">
              <a:spcAft>
                <a:spcPts val="0"/>
              </a:spcAft>
              <a:defRPr/>
            </a:pPr>
            <a:endParaRPr lang="en-US" dirty="0" smtClean="0">
              <a:latin typeface="Times New Roman"/>
              <a:cs typeface="Times New Roman"/>
              <a:sym typeface="Symbol"/>
            </a:endParaRPr>
          </a:p>
          <a:p>
            <a:pPr fontAlgn="auto">
              <a:spcAft>
                <a:spcPts val="0"/>
              </a:spcAft>
              <a:defRPr/>
            </a:pPr>
            <a:endParaRPr lang="el-GR" dirty="0" smtClean="0"/>
          </a:p>
          <a:p>
            <a:pPr algn="ctr" fontAlgn="auto">
              <a:spcAft>
                <a:spcPts val="0"/>
              </a:spcAft>
              <a:buFont typeface="Arial" panose="020B0604020202020204" pitchFamily="34" charset="0"/>
              <a:buNone/>
              <a:defRPr/>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ssolve">
                                      <p:cBhvr>
                                        <p:cTn id="14" dur="500"/>
                                        <p:tgtEl>
                                          <p:spTgt spid="3">
                                            <p:txEl>
                                              <p:pRg st="0" end="0"/>
                                            </p:txEl>
                                          </p:spTgt>
                                        </p:tgtEl>
                                      </p:cBhvr>
                                    </p:animEffect>
                                  </p:childTnLst>
                                </p:cTn>
                              </p:par>
                              <p:par>
                                <p:cTn id="15" presetID="9"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5"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2" end="2"/>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dissolve">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9218" name="1 - Τίτλος"/>
          <p:cNvSpPr>
            <a:spLocks noGrp="1"/>
          </p:cNvSpPr>
          <p:nvPr>
            <p:ph type="ctrTitle"/>
          </p:nvPr>
        </p:nvSpPr>
        <p:spPr>
          <a:xfrm>
            <a:off x="685800" y="714375"/>
            <a:ext cx="7772400" cy="2886075"/>
          </a:xfrm>
        </p:spPr>
        <p:txBody>
          <a:bodyPr/>
          <a:lstStyle/>
          <a:p>
            <a:r>
              <a:rPr lang="el-GR" altLang="el-GR" smtClean="0"/>
              <a:t> </a:t>
            </a:r>
          </a:p>
        </p:txBody>
      </p:sp>
      <p:sp>
        <p:nvSpPr>
          <p:cNvPr id="3" name="2 - Υπότιτλος"/>
          <p:cNvSpPr>
            <a:spLocks noGrp="1"/>
          </p:cNvSpPr>
          <p:nvPr>
            <p:ph type="subTitle" idx="1"/>
          </p:nvPr>
        </p:nvSpPr>
        <p:spPr>
          <a:xfrm>
            <a:off x="1475656" y="3814762"/>
            <a:ext cx="6400800" cy="1631032"/>
          </a:xfrm>
          <a:solidFill>
            <a:schemeClr val="accent4">
              <a:lumMod val="20000"/>
              <a:lumOff val="80000"/>
            </a:schemeClr>
          </a:solidFill>
        </p:spPr>
        <p:txBody>
          <a:bodyPr rtlCol="0">
            <a:normAutofit fontScale="70000" lnSpcReduction="20000"/>
          </a:bodyPr>
          <a:lstStyle/>
          <a:p>
            <a:pPr fontAlgn="auto">
              <a:spcAft>
                <a:spcPts val="0"/>
              </a:spcAft>
              <a:defRPr/>
            </a:pPr>
            <a:r>
              <a:rPr lang="el-GR" dirty="0" smtClean="0">
                <a:solidFill>
                  <a:schemeClr val="tx1"/>
                </a:solidFill>
              </a:rPr>
              <a:t>Η άνωση οφείλεται στη </a:t>
            </a:r>
            <a:r>
              <a:rPr lang="el-GR" dirty="0" smtClean="0">
                <a:solidFill>
                  <a:srgbClr val="FF0000"/>
                </a:solidFill>
              </a:rPr>
              <a:t>διαφορά των πιεστικών δυνάμεων</a:t>
            </a:r>
            <a:r>
              <a:rPr lang="el-GR" dirty="0" smtClean="0">
                <a:solidFill>
                  <a:schemeClr val="tx1"/>
                </a:solidFill>
              </a:rPr>
              <a:t> στο πάνω και στο κάτω μέρος του σώματος και είναι ουσιαστικά η </a:t>
            </a:r>
            <a:r>
              <a:rPr lang="el-GR" dirty="0" smtClean="0">
                <a:solidFill>
                  <a:srgbClr val="0000FF"/>
                </a:solidFill>
              </a:rPr>
              <a:t>συνισταμένη αυτών των δυνάμεων</a:t>
            </a:r>
            <a:r>
              <a:rPr lang="el-GR" dirty="0" smtClean="0">
                <a:solidFill>
                  <a:schemeClr val="tx1"/>
                </a:solidFill>
              </a:rPr>
              <a:t>.</a:t>
            </a:r>
          </a:p>
          <a:p>
            <a:pPr fontAlgn="auto">
              <a:spcAft>
                <a:spcPts val="0"/>
              </a:spcAft>
              <a:defRPr/>
            </a:pPr>
            <a:r>
              <a:rPr lang="en-US" dirty="0">
                <a:solidFill>
                  <a:schemeClr val="tx1"/>
                </a:solidFill>
                <a:hlinkClick r:id="rId3"/>
              </a:rPr>
              <a:t>http://photodentro.edu.gr/v/item/ds/8521/1629</a:t>
            </a:r>
            <a:endParaRPr lang="el-GR" dirty="0">
              <a:solidFill>
                <a:schemeClr val="tx1"/>
              </a:solidFill>
            </a:endParaRPr>
          </a:p>
        </p:txBody>
      </p:sp>
      <p:pic>
        <p:nvPicPr>
          <p:cNvPr id="3074" name="Picture 2" descr="C:\Documents and Settings\user\Τα έγγραφά μου\Οι εικόνες μου\imagesCAN9MOV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8875" y="500063"/>
            <a:ext cx="400050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 TextBox"/>
          <p:cNvSpPr txBox="1">
            <a:spLocks noChangeArrowheads="1"/>
          </p:cNvSpPr>
          <p:nvPr/>
        </p:nvSpPr>
        <p:spPr bwMode="auto">
          <a:xfrm>
            <a:off x="4143375" y="1000125"/>
            <a:ext cx="3571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l-GR" sz="2400" b="1">
                <a:solidFill>
                  <a:srgbClr val="FF0000"/>
                </a:solidFill>
              </a:rPr>
              <a:t>A</a:t>
            </a:r>
            <a:endParaRPr lang="el-GR" altLang="el-GR" sz="24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linds(horizontal)">
                                      <p:cBhvr>
                                        <p:cTn id="7" dur="5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1000" fill="hold"/>
                                        <p:tgtEl>
                                          <p:spTgt spid="3">
                                            <p:bg/>
                                          </p:spTgt>
                                        </p:tgtEl>
                                        <p:attrNameLst>
                                          <p:attrName>ppt_w</p:attrName>
                                        </p:attrNameLst>
                                      </p:cBhvr>
                                      <p:tavLst>
                                        <p:tav tm="0">
                                          <p:val>
                                            <p:strVal val="#ppt_w*0.70"/>
                                          </p:val>
                                        </p:tav>
                                        <p:tav tm="100000">
                                          <p:val>
                                            <p:strVal val="#ppt_w"/>
                                          </p:val>
                                        </p:tav>
                                      </p:tavLst>
                                    </p:anim>
                                    <p:anim calcmode="lin" valueType="num">
                                      <p:cBhvr>
                                        <p:cTn id="13" dur="1000" fill="hold"/>
                                        <p:tgtEl>
                                          <p:spTgt spid="3">
                                            <p:bg/>
                                          </p:spTgt>
                                        </p:tgtEl>
                                        <p:attrNameLst>
                                          <p:attrName>ppt_h</p:attrName>
                                        </p:attrNameLst>
                                      </p:cBhvr>
                                      <p:tavLst>
                                        <p:tav tm="0">
                                          <p:val>
                                            <p:strVal val="#ppt_h"/>
                                          </p:val>
                                        </p:tav>
                                        <p:tav tm="100000">
                                          <p:val>
                                            <p:strVal val="#ppt_h"/>
                                          </p:val>
                                        </p:tav>
                                      </p:tavLst>
                                    </p:anim>
                                    <p:animEffect transition="in" filter="fade">
                                      <p:cBhvr>
                                        <p:cTn id="14" dur="1000"/>
                                        <p:tgtEl>
                                          <p:spTgt spid="3">
                                            <p:bg/>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1" end="1"/>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Effect transition="in" filter="dissolve">
                                      <p:cBhvr>
                                        <p:cTn id="3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Ορθογώνιο 2"/>
          <p:cNvSpPr/>
          <p:nvPr/>
        </p:nvSpPr>
        <p:spPr>
          <a:xfrm>
            <a:off x="2286000" y="3105835"/>
            <a:ext cx="5022304" cy="646331"/>
          </a:xfrm>
          <a:prstGeom prst="rect">
            <a:avLst/>
          </a:prstGeom>
        </p:spPr>
        <p:txBody>
          <a:bodyPr wrap="square">
            <a:spAutoFit/>
          </a:bodyPr>
          <a:lstStyle/>
          <a:p>
            <a:r>
              <a:rPr lang="el-GR" sz="3600" dirty="0" smtClean="0">
                <a:hlinkClick r:id="rId2"/>
              </a:rPr>
              <a:t>πού οφείλεται η άνωση;</a:t>
            </a:r>
            <a:endParaRPr lang="el-GR" sz="3600" dirty="0"/>
          </a:p>
        </p:txBody>
      </p:sp>
    </p:spTree>
    <p:extLst>
      <p:ext uri="{BB962C8B-B14F-4D97-AF65-F5344CB8AC3E}">
        <p14:creationId xmlns:p14="http://schemas.microsoft.com/office/powerpoint/2010/main" val="3742419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71472" y="500042"/>
            <a:ext cx="7772400" cy="1285884"/>
          </a:xfrm>
        </p:spPr>
        <p:style>
          <a:lnRef idx="0">
            <a:schemeClr val="accent2"/>
          </a:lnRef>
          <a:fillRef idx="3">
            <a:schemeClr val="accent2"/>
          </a:fillRef>
          <a:effectRef idx="3">
            <a:schemeClr val="accent2"/>
          </a:effectRef>
          <a:fontRef idx="minor">
            <a:schemeClr val="lt1"/>
          </a:fontRef>
        </p:style>
        <p:txBody>
          <a:bodyPr rtlCol="0">
            <a:normAutofit/>
          </a:bodyPr>
          <a:lstStyle/>
          <a:p>
            <a:pPr fontAlgn="auto">
              <a:spcAft>
                <a:spcPts val="0"/>
              </a:spcAft>
              <a:defRPr/>
            </a:pPr>
            <a:r>
              <a:rPr lang="el-GR" sz="3600" dirty="0" smtClean="0"/>
              <a:t>Πώς υπολογίζουμε την άνωση στο εργαστήριο;</a:t>
            </a:r>
            <a:endParaRPr lang="el-GR" sz="3600" dirty="0"/>
          </a:p>
        </p:txBody>
      </p:sp>
      <p:sp>
        <p:nvSpPr>
          <p:cNvPr id="3" name="2 - Υπότιτλος"/>
          <p:cNvSpPr>
            <a:spLocks noGrp="1"/>
          </p:cNvSpPr>
          <p:nvPr>
            <p:ph type="subTitle" idx="1"/>
          </p:nvPr>
        </p:nvSpPr>
        <p:spPr>
          <a:xfrm>
            <a:off x="1071563" y="1928813"/>
            <a:ext cx="6929437" cy="4000500"/>
          </a:xfrm>
        </p:spPr>
        <p:txBody>
          <a:bodyPr rtlCol="0">
            <a:normAutofit/>
          </a:bodyPr>
          <a:lstStyle/>
          <a:p>
            <a:pPr fontAlgn="auto">
              <a:spcAft>
                <a:spcPts val="0"/>
              </a:spcAft>
              <a:defRPr/>
            </a:pPr>
            <a:r>
              <a:rPr lang="el-GR" dirty="0" smtClean="0"/>
              <a:t> </a:t>
            </a:r>
            <a:endParaRPr lang="el-GR" dirty="0"/>
          </a:p>
        </p:txBody>
      </p:sp>
      <p:pic>
        <p:nvPicPr>
          <p:cNvPr id="1026" name="Picture 2" descr="C:\Documents and Settings\user\Τα έγγραφά μου\Οι εικόνες μου\imagesCA1E39B8.jpg"/>
          <p:cNvPicPr>
            <a:picLocks noChangeAspect="1" noChangeArrowheads="1"/>
          </p:cNvPicPr>
          <p:nvPr/>
        </p:nvPicPr>
        <p:blipFill>
          <a:blip r:embed="rId3"/>
          <a:srcRect/>
          <a:stretch>
            <a:fillRect/>
          </a:stretch>
        </p:blipFill>
        <p:spPr bwMode="auto">
          <a:xfrm>
            <a:off x="2143125" y="2428875"/>
            <a:ext cx="4929188" cy="3357563"/>
          </a:xfrm>
          <a:prstGeom prst="rect">
            <a:avLst/>
          </a:prstGeom>
          <a:blipFill>
            <a:blip r:embed="rId4" cstate="print"/>
            <a:tile tx="0" ty="0" sx="100000" sy="100000" flip="none" algn="tl"/>
          </a:blipFill>
          <a:effectLst>
            <a:outerShdw blurRad="50800" dist="50800" dir="5400000" algn="ctr" rotWithShape="0">
              <a:schemeClr val="accent4">
                <a:lumMod val="20000"/>
                <a:lumOff val="80000"/>
              </a:schemeClr>
            </a:outerShdw>
          </a:effectLst>
        </p:spPr>
      </p:pic>
      <p:sp>
        <p:nvSpPr>
          <p:cNvPr id="5" name="2 - Υπότιτλος"/>
          <p:cNvSpPr txBox="1">
            <a:spLocks/>
          </p:cNvSpPr>
          <p:nvPr/>
        </p:nvSpPr>
        <p:spPr>
          <a:xfrm>
            <a:off x="1071563" y="5143500"/>
            <a:ext cx="6929437" cy="1500188"/>
          </a:xfrm>
          <a:prstGeom prst="rect">
            <a:avLst/>
          </a:prstGeom>
        </p:spPr>
        <p:txBody>
          <a:bodyPr>
            <a:normAutofit/>
          </a:bodyPr>
          <a:lstStyle/>
          <a:p>
            <a:pPr algn="ctr" eaLnBrk="1" fontAlgn="auto" hangingPunct="1">
              <a:spcBef>
                <a:spcPct val="20000"/>
              </a:spcBef>
              <a:spcAft>
                <a:spcPts val="0"/>
              </a:spcAft>
              <a:buFont typeface="Arial" pitchFamily="34" charset="0"/>
              <a:buNone/>
              <a:defRPr/>
            </a:pPr>
            <a:endParaRPr lang="el-GR" sz="3200" dirty="0">
              <a:solidFill>
                <a:schemeClr val="tx1">
                  <a:tint val="75000"/>
                </a:schemeClr>
              </a:solidFill>
              <a:latin typeface="+mn-lt"/>
            </a:endParaRPr>
          </a:p>
        </p:txBody>
      </p:sp>
      <p:sp>
        <p:nvSpPr>
          <p:cNvPr id="6" name="2 - Υπότιτλος"/>
          <p:cNvSpPr txBox="1">
            <a:spLocks/>
          </p:cNvSpPr>
          <p:nvPr/>
        </p:nvSpPr>
        <p:spPr>
          <a:xfrm>
            <a:off x="1143000" y="4071938"/>
            <a:ext cx="6929438" cy="2928937"/>
          </a:xfrm>
          <a:prstGeom prst="rect">
            <a:avLst/>
          </a:prstGeom>
        </p:spPr>
        <p:txBody>
          <a:bodyPr>
            <a:normAutofit/>
          </a:bodyPr>
          <a:lstStyle/>
          <a:p>
            <a:pPr algn="ctr" eaLnBrk="1" fontAlgn="auto" hangingPunct="1">
              <a:spcBef>
                <a:spcPct val="20000"/>
              </a:spcBef>
              <a:spcAft>
                <a:spcPts val="0"/>
              </a:spcAft>
              <a:buFont typeface="Arial" pitchFamily="34" charset="0"/>
              <a:buNone/>
              <a:defRPr/>
            </a:pPr>
            <a:endParaRPr lang="el-GR" sz="3200" dirty="0">
              <a:solidFill>
                <a:schemeClr val="tx1">
                  <a:tint val="75000"/>
                </a:schemeClr>
              </a:solidFill>
              <a:latin typeface="+mn-lt"/>
            </a:endParaRPr>
          </a:p>
        </p:txBody>
      </p:sp>
      <p:sp>
        <p:nvSpPr>
          <p:cNvPr id="8" name="1 - Τίτλος"/>
          <p:cNvSpPr txBox="1">
            <a:spLocks/>
          </p:cNvSpPr>
          <p:nvPr/>
        </p:nvSpPr>
        <p:spPr>
          <a:xfrm>
            <a:off x="642938" y="5000625"/>
            <a:ext cx="7772400" cy="1285875"/>
          </a:xfrm>
          <a:prstGeom prst="rect">
            <a:avLst/>
          </a:prstGeom>
        </p:spPr>
        <p:txBody>
          <a:bodyPr anchor="ctr">
            <a:normAutofit/>
          </a:bodyPr>
          <a:lstStyle/>
          <a:p>
            <a:pPr algn="ctr" eaLnBrk="1" fontAlgn="auto" hangingPunct="1">
              <a:spcAft>
                <a:spcPts val="0"/>
              </a:spcAft>
              <a:defRPr/>
            </a:pPr>
            <a:endParaRPr lang="el-GR" sz="3600" dirty="0">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blinds(horizontal)">
                                      <p:cBhvr>
                                        <p:cTn id="14"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407</TotalTime>
  <Words>1168</Words>
  <Application>Microsoft Office PowerPoint</Application>
  <PresentationFormat>Προβολή στην οθόνη (4:3)</PresentationFormat>
  <Paragraphs>166</Paragraphs>
  <Slides>24</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24</vt:i4>
      </vt:variant>
    </vt:vector>
  </HeadingPairs>
  <TitlesOfParts>
    <vt:vector size="30" baseType="lpstr">
      <vt:lpstr>Arial</vt:lpstr>
      <vt:lpstr>Calibri</vt:lpstr>
      <vt:lpstr>Sylfaen</vt:lpstr>
      <vt:lpstr>Symbol</vt:lpstr>
      <vt:lpstr>Times New Roman</vt:lpstr>
      <vt:lpstr>Θέμα του Office</vt:lpstr>
      <vt:lpstr>Βάρος είναι η κατακόρυφη δύναμη με φορά προς τα κάτω που ασκεί η Γη σε κάθε σώμα.</vt:lpstr>
      <vt:lpstr>Παρουσίαση του PowerPoint</vt:lpstr>
      <vt:lpstr>Παρουσίαση του PowerPoint</vt:lpstr>
      <vt:lpstr>ΑΝΩΣΗ</vt:lpstr>
      <vt:lpstr>Τι ονομάζεται: Άνωση;</vt:lpstr>
      <vt:lpstr>Πού οφείλεται η Άνωση;</vt:lpstr>
      <vt:lpstr> </vt:lpstr>
      <vt:lpstr>Παρουσίαση του PowerPoint</vt:lpstr>
      <vt:lpstr>Πώς υπολογίζουμε την άνωση στο εργαστήριο;</vt:lpstr>
      <vt:lpstr>ΠΕΡΙΓΡΑΦΗ</vt:lpstr>
      <vt:lpstr>ΕΠΕΞΗΓΗΣΗ: Με βάση τη συνθήκη ισορροπίας, όπου ΣF=0 Έξω από το υγρό: ένδειξη δυναμόμετρου F = B Μέσα στο το υγρό: ένδειξη δυναμόμετρου F΄ +  Α = B Άρα : F = F΄ +  Α     Α = F - F΄ (διαφορά των δύο ενδείξεων)</vt:lpstr>
      <vt:lpstr>Από τι εξαρτάται η άνωση;</vt:lpstr>
      <vt:lpstr>Ένας άνθρωπος δέχεται μεγαλύτερη άνωση στη θάλασσα απ΄ότι σε μία πισίνα, διότι το θαλασσινό νερό έχει μεγαλύτερη πυκνότητα από το νερό της πισίνας</vt:lpstr>
      <vt:lpstr>ΑΝΩΣΗ ΚΑΙ ΠΥΚΝΟΤΗΤΑ ΥΓΡΟΥ</vt:lpstr>
      <vt:lpstr>Ένα σώμα δέχεται μεγαλύτερη άνωση όσο μεγαλύτερος είναι ο όγκος του που βρίσκεται βυθισμένος στο υγρό</vt:lpstr>
      <vt:lpstr>Παρουσίαση του PowerPoint</vt:lpstr>
      <vt:lpstr>ΑΝΩΣΗ ΚΑΙ ΟΓΚΟΣ ΒΥΘΙΣΜΕΝΟΥ ΣΩΜΑΤΟΣ</vt:lpstr>
      <vt:lpstr>Αρχή του Αρχιμήδη</vt:lpstr>
      <vt:lpstr>Αρχή του Αρχιμήδη</vt:lpstr>
      <vt:lpstr>Από τι δεν εξαρτάται η Άνωση;</vt:lpstr>
      <vt:lpstr>Παρουσίαση του PowerPoint</vt:lpstr>
      <vt:lpstr>Παρουσίαση του PowerPoint</vt:lpstr>
      <vt:lpstr>Η  ΕΠΙΝΟΗΣΗ  ΤΟΥ  ΑΡΧΙΜΗΔΗ</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 ονομάζεται: Άνωση;</dc:title>
  <dc:creator>user</dc:creator>
  <cp:lastModifiedBy>Admin</cp:lastModifiedBy>
  <cp:revision>83</cp:revision>
  <dcterms:created xsi:type="dcterms:W3CDTF">2013-08-27T17:49:57Z</dcterms:created>
  <dcterms:modified xsi:type="dcterms:W3CDTF">2020-12-23T07:10:05Z</dcterms:modified>
</cp:coreProperties>
</file>