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61" r:id="rId2"/>
    <p:sldId id="260" r:id="rId3"/>
    <p:sldId id="265" r:id="rId4"/>
    <p:sldId id="259" r:id="rId5"/>
    <p:sldId id="256" r:id="rId6"/>
    <p:sldId id="257" r:id="rId7"/>
    <p:sldId id="258" r:id="rId8"/>
    <p:sldId id="276" r:id="rId9"/>
    <p:sldId id="262" r:id="rId10"/>
    <p:sldId id="263" r:id="rId11"/>
    <p:sldId id="264" r:id="rId12"/>
    <p:sldId id="266" r:id="rId13"/>
    <p:sldId id="267" r:id="rId14"/>
    <p:sldId id="277" r:id="rId15"/>
    <p:sldId id="268" r:id="rId16"/>
    <p:sldId id="271" r:id="rId17"/>
    <p:sldId id="278" r:id="rId18"/>
    <p:sldId id="269" r:id="rId19"/>
    <p:sldId id="274" r:id="rId20"/>
    <p:sldId id="272" r:id="rId21"/>
    <p:sldId id="279" r:id="rId22"/>
    <p:sldId id="273" r:id="rId23"/>
    <p:sldId id="275" r:id="rId24"/>
    <p:sldId id="270" r:id="rId25"/>
  </p:sldIdLst>
  <p:sldSz cx="9144000" cy="6858000" type="screen4x3"/>
  <p:notesSz cx="6858000" cy="9144000"/>
  <p:defaultTextStyle>
    <a:defPPr>
      <a:defRPr lang="el-GR"/>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5E6FD"/>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92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smtClean="0">
                <a:latin typeface="+mn-lt"/>
              </a:defRPr>
            </a:lvl1pPr>
          </a:lstStyle>
          <a:p>
            <a:pPr>
              <a:defRPr/>
            </a:pPr>
            <a:fld id="{B6EEB680-455D-4491-9C2D-19C9D05BC4DE}" type="datetimeFigureOut">
              <a:rPr lang="el-GR"/>
              <a:pPr>
                <a:defRPr/>
              </a:pPr>
              <a:t>23/12/2020</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1" fontAlgn="auto" hangingPunct="1">
              <a:spcBef>
                <a:spcPts val="0"/>
              </a:spcBef>
              <a:spcAft>
                <a:spcPts val="0"/>
              </a:spcAft>
              <a:defRPr sz="1200" smtClean="0">
                <a:latin typeface="+mn-lt"/>
              </a:defRPr>
            </a:lvl1pPr>
          </a:lstStyle>
          <a:p>
            <a:pPr>
              <a:defRPr/>
            </a:pPr>
            <a:fld id="{5F5541C0-F004-4C19-80EE-059D9BD04A8B}" type="slidenum">
              <a:rPr lang="el-GR"/>
              <a:pPr>
                <a:defRPr/>
              </a:pPr>
              <a:t>‹#›</a:t>
            </a:fld>
            <a:endParaRPr lang="el-GR"/>
          </a:p>
        </p:txBody>
      </p:sp>
    </p:spTree>
    <p:extLst>
      <p:ext uri="{BB962C8B-B14F-4D97-AF65-F5344CB8AC3E}">
        <p14:creationId xmlns:p14="http://schemas.microsoft.com/office/powerpoint/2010/main" val="67703963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l-GR" altLang="el-GR" smtClean="0"/>
              <a:t>Κρεμάμε το σώμα από ένα δυναμόμετρο και σημειώνουμε την ένδειξή του (π.χ. 7Ν). Η ένδειξη αυτή αντιστοιχεί στο (πραγματικό βάρος) του σώματος (Β=7Ν)</a:t>
            </a:r>
          </a:p>
        </p:txBody>
      </p:sp>
      <p:sp>
        <p:nvSpPr>
          <p:cNvPr id="11268"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0FF3540-388D-4448-92CD-341E5630531B}" type="slidenum">
              <a:rPr lang="el-GR" altLang="el-GR"/>
              <a:pPr fontAlgn="base">
                <a:spcBef>
                  <a:spcPct val="0"/>
                </a:spcBef>
                <a:spcAft>
                  <a:spcPct val="0"/>
                </a:spcAft>
              </a:pPr>
              <a:t>9</a:t>
            </a:fld>
            <a:endParaRPr lang="el-GR" altLang="el-GR"/>
          </a:p>
        </p:txBody>
      </p:sp>
    </p:spTree>
    <p:extLst>
      <p:ext uri="{BB962C8B-B14F-4D97-AF65-F5344CB8AC3E}">
        <p14:creationId xmlns:p14="http://schemas.microsoft.com/office/powerpoint/2010/main" val="4184297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lvl1pPr>
              <a:defRPr/>
            </a:lvl1pPr>
          </a:lstStyle>
          <a:p>
            <a:pPr>
              <a:defRPr/>
            </a:pPr>
            <a:fld id="{FB2AA2BA-99DA-4CFC-B34A-46FF1C96418A}" type="datetimeFigureOut">
              <a:rPr lang="el-GR"/>
              <a:pPr>
                <a:defRPr/>
              </a:pPr>
              <a:t>23/12/2020</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37C31A77-2F49-4996-9CE1-6A8F5292A585}" type="slidenum">
              <a:rPr lang="el-GR"/>
              <a:pPr>
                <a:defRPr/>
              </a:pPr>
              <a:t>‹#›</a:t>
            </a:fld>
            <a:endParaRPr lang="el-GR"/>
          </a:p>
        </p:txBody>
      </p:sp>
    </p:spTree>
    <p:extLst>
      <p:ext uri="{BB962C8B-B14F-4D97-AF65-F5344CB8AC3E}">
        <p14:creationId xmlns:p14="http://schemas.microsoft.com/office/powerpoint/2010/main" val="3106557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0618AC44-7B1A-43D3-A9C0-16FC65C747D5}" type="datetimeFigureOut">
              <a:rPr lang="el-GR"/>
              <a:pPr>
                <a:defRPr/>
              </a:pPr>
              <a:t>23/12/2020</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49CCFA8D-ED8C-473B-AE12-466473563678}" type="slidenum">
              <a:rPr lang="el-GR"/>
              <a:pPr>
                <a:defRPr/>
              </a:pPr>
              <a:t>‹#›</a:t>
            </a:fld>
            <a:endParaRPr lang="el-GR"/>
          </a:p>
        </p:txBody>
      </p:sp>
    </p:spTree>
    <p:extLst>
      <p:ext uri="{BB962C8B-B14F-4D97-AF65-F5344CB8AC3E}">
        <p14:creationId xmlns:p14="http://schemas.microsoft.com/office/powerpoint/2010/main" val="2736819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BB3E9E34-7B1D-4F95-8054-1641C8DB2F35}" type="datetimeFigureOut">
              <a:rPr lang="el-GR"/>
              <a:pPr>
                <a:defRPr/>
              </a:pPr>
              <a:t>23/12/2020</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4E440CBD-37BB-4225-8F73-8CF57CC7869E}" type="slidenum">
              <a:rPr lang="el-GR"/>
              <a:pPr>
                <a:defRPr/>
              </a:pPr>
              <a:t>‹#›</a:t>
            </a:fld>
            <a:endParaRPr lang="el-GR"/>
          </a:p>
        </p:txBody>
      </p:sp>
    </p:spTree>
    <p:extLst>
      <p:ext uri="{BB962C8B-B14F-4D97-AF65-F5344CB8AC3E}">
        <p14:creationId xmlns:p14="http://schemas.microsoft.com/office/powerpoint/2010/main" val="4202344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4C2C3A11-339A-40C4-A121-EDD7530B4D95}" type="datetimeFigureOut">
              <a:rPr lang="el-GR"/>
              <a:pPr>
                <a:defRPr/>
              </a:pPr>
              <a:t>23/12/2020</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7801771A-41AE-4B4D-9A90-9006C559C367}" type="slidenum">
              <a:rPr lang="el-GR"/>
              <a:pPr>
                <a:defRPr/>
              </a:pPr>
              <a:t>‹#›</a:t>
            </a:fld>
            <a:endParaRPr lang="el-GR"/>
          </a:p>
        </p:txBody>
      </p:sp>
    </p:spTree>
    <p:extLst>
      <p:ext uri="{BB962C8B-B14F-4D97-AF65-F5344CB8AC3E}">
        <p14:creationId xmlns:p14="http://schemas.microsoft.com/office/powerpoint/2010/main" val="4053327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D3B1E966-28BC-435B-A2AA-584A08B302C7}" type="datetimeFigureOut">
              <a:rPr lang="el-GR"/>
              <a:pPr>
                <a:defRPr/>
              </a:pPr>
              <a:t>23/12/2020</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14737D2F-47C8-4967-96B1-56BDA34B5BE3}" type="slidenum">
              <a:rPr lang="el-GR"/>
              <a:pPr>
                <a:defRPr/>
              </a:pPr>
              <a:t>‹#›</a:t>
            </a:fld>
            <a:endParaRPr lang="el-GR"/>
          </a:p>
        </p:txBody>
      </p:sp>
    </p:spTree>
    <p:extLst>
      <p:ext uri="{BB962C8B-B14F-4D97-AF65-F5344CB8AC3E}">
        <p14:creationId xmlns:p14="http://schemas.microsoft.com/office/powerpoint/2010/main" val="4061979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3 - Θέση ημερομηνίας"/>
          <p:cNvSpPr>
            <a:spLocks noGrp="1"/>
          </p:cNvSpPr>
          <p:nvPr>
            <p:ph type="dt" sz="half" idx="10"/>
          </p:nvPr>
        </p:nvSpPr>
        <p:spPr/>
        <p:txBody>
          <a:bodyPr/>
          <a:lstStyle>
            <a:lvl1pPr>
              <a:defRPr/>
            </a:lvl1pPr>
          </a:lstStyle>
          <a:p>
            <a:pPr>
              <a:defRPr/>
            </a:pPr>
            <a:fld id="{60F75F8D-CE1B-4531-9AE3-9DD426A027AB}" type="datetimeFigureOut">
              <a:rPr lang="el-GR"/>
              <a:pPr>
                <a:defRPr/>
              </a:pPr>
              <a:t>23/12/2020</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CDDDFA1D-A7F6-4D6D-8F25-EEC6941E9931}" type="slidenum">
              <a:rPr lang="el-GR"/>
              <a:pPr>
                <a:defRPr/>
              </a:pPr>
              <a:t>‹#›</a:t>
            </a:fld>
            <a:endParaRPr lang="el-GR"/>
          </a:p>
        </p:txBody>
      </p:sp>
    </p:spTree>
    <p:extLst>
      <p:ext uri="{BB962C8B-B14F-4D97-AF65-F5344CB8AC3E}">
        <p14:creationId xmlns:p14="http://schemas.microsoft.com/office/powerpoint/2010/main" val="2971301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3 - Θέση ημερομηνίας"/>
          <p:cNvSpPr>
            <a:spLocks noGrp="1"/>
          </p:cNvSpPr>
          <p:nvPr>
            <p:ph type="dt" sz="half" idx="10"/>
          </p:nvPr>
        </p:nvSpPr>
        <p:spPr/>
        <p:txBody>
          <a:bodyPr/>
          <a:lstStyle>
            <a:lvl1pPr>
              <a:defRPr/>
            </a:lvl1pPr>
          </a:lstStyle>
          <a:p>
            <a:pPr>
              <a:defRPr/>
            </a:pPr>
            <a:fld id="{5A003A10-CE5B-4118-AB94-E362C2A99C45}" type="datetimeFigureOut">
              <a:rPr lang="el-GR"/>
              <a:pPr>
                <a:defRPr/>
              </a:pPr>
              <a:t>23/12/2020</a:t>
            </a:fld>
            <a:endParaRPr lang="el-GR"/>
          </a:p>
        </p:txBody>
      </p:sp>
      <p:sp>
        <p:nvSpPr>
          <p:cNvPr id="8" name="4 - Θέση υποσέλιδου"/>
          <p:cNvSpPr>
            <a:spLocks noGrp="1"/>
          </p:cNvSpPr>
          <p:nvPr>
            <p:ph type="ftr" sz="quarter" idx="11"/>
          </p:nvPr>
        </p:nvSpPr>
        <p:spPr/>
        <p:txBody>
          <a:bodyPr/>
          <a:lstStyle>
            <a:lvl1pPr>
              <a:defRPr/>
            </a:lvl1pPr>
          </a:lstStyle>
          <a:p>
            <a:pPr>
              <a:defRPr/>
            </a:pPr>
            <a:endParaRPr lang="el-GR"/>
          </a:p>
        </p:txBody>
      </p:sp>
      <p:sp>
        <p:nvSpPr>
          <p:cNvPr id="9" name="5 - Θέση αριθμού διαφάνειας"/>
          <p:cNvSpPr>
            <a:spLocks noGrp="1"/>
          </p:cNvSpPr>
          <p:nvPr>
            <p:ph type="sldNum" sz="quarter" idx="12"/>
          </p:nvPr>
        </p:nvSpPr>
        <p:spPr/>
        <p:txBody>
          <a:bodyPr/>
          <a:lstStyle>
            <a:lvl1pPr>
              <a:defRPr/>
            </a:lvl1pPr>
          </a:lstStyle>
          <a:p>
            <a:pPr>
              <a:defRPr/>
            </a:pPr>
            <a:fld id="{D761C943-7C01-4ED1-9A13-306F35249EC3}" type="slidenum">
              <a:rPr lang="el-GR"/>
              <a:pPr>
                <a:defRPr/>
              </a:pPr>
              <a:t>‹#›</a:t>
            </a:fld>
            <a:endParaRPr lang="el-GR"/>
          </a:p>
        </p:txBody>
      </p:sp>
    </p:spTree>
    <p:extLst>
      <p:ext uri="{BB962C8B-B14F-4D97-AF65-F5344CB8AC3E}">
        <p14:creationId xmlns:p14="http://schemas.microsoft.com/office/powerpoint/2010/main" val="2050698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3 - Θέση ημερομηνίας"/>
          <p:cNvSpPr>
            <a:spLocks noGrp="1"/>
          </p:cNvSpPr>
          <p:nvPr>
            <p:ph type="dt" sz="half" idx="10"/>
          </p:nvPr>
        </p:nvSpPr>
        <p:spPr/>
        <p:txBody>
          <a:bodyPr/>
          <a:lstStyle>
            <a:lvl1pPr>
              <a:defRPr/>
            </a:lvl1pPr>
          </a:lstStyle>
          <a:p>
            <a:pPr>
              <a:defRPr/>
            </a:pPr>
            <a:fld id="{77F7562B-3363-48D3-BA7D-022C5ED895D0}" type="datetimeFigureOut">
              <a:rPr lang="el-GR"/>
              <a:pPr>
                <a:defRPr/>
              </a:pPr>
              <a:t>23/12/2020</a:t>
            </a:fld>
            <a:endParaRPr lang="el-GR"/>
          </a:p>
        </p:txBody>
      </p:sp>
      <p:sp>
        <p:nvSpPr>
          <p:cNvPr id="4" name="4 - Θέση υποσέλιδου"/>
          <p:cNvSpPr>
            <a:spLocks noGrp="1"/>
          </p:cNvSpPr>
          <p:nvPr>
            <p:ph type="ftr" sz="quarter" idx="11"/>
          </p:nvPr>
        </p:nvSpPr>
        <p:spPr/>
        <p:txBody>
          <a:bodyPr/>
          <a:lstStyle>
            <a:lvl1pPr>
              <a:defRPr/>
            </a:lvl1pPr>
          </a:lstStyle>
          <a:p>
            <a:pPr>
              <a:defRPr/>
            </a:pPr>
            <a:endParaRPr lang="el-GR"/>
          </a:p>
        </p:txBody>
      </p:sp>
      <p:sp>
        <p:nvSpPr>
          <p:cNvPr id="5" name="5 - Θέση αριθμού διαφάνειας"/>
          <p:cNvSpPr>
            <a:spLocks noGrp="1"/>
          </p:cNvSpPr>
          <p:nvPr>
            <p:ph type="sldNum" sz="quarter" idx="12"/>
          </p:nvPr>
        </p:nvSpPr>
        <p:spPr/>
        <p:txBody>
          <a:bodyPr/>
          <a:lstStyle>
            <a:lvl1pPr>
              <a:defRPr/>
            </a:lvl1pPr>
          </a:lstStyle>
          <a:p>
            <a:pPr>
              <a:defRPr/>
            </a:pPr>
            <a:fld id="{F0A155FA-CE96-4886-AF88-0E75DAC1EC9D}" type="slidenum">
              <a:rPr lang="el-GR"/>
              <a:pPr>
                <a:defRPr/>
              </a:pPr>
              <a:t>‹#›</a:t>
            </a:fld>
            <a:endParaRPr lang="el-GR"/>
          </a:p>
        </p:txBody>
      </p:sp>
    </p:spTree>
    <p:extLst>
      <p:ext uri="{BB962C8B-B14F-4D97-AF65-F5344CB8AC3E}">
        <p14:creationId xmlns:p14="http://schemas.microsoft.com/office/powerpoint/2010/main" val="3345393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3 - Θέση ημερομηνίας"/>
          <p:cNvSpPr>
            <a:spLocks noGrp="1"/>
          </p:cNvSpPr>
          <p:nvPr>
            <p:ph type="dt" sz="half" idx="10"/>
          </p:nvPr>
        </p:nvSpPr>
        <p:spPr/>
        <p:txBody>
          <a:bodyPr/>
          <a:lstStyle>
            <a:lvl1pPr>
              <a:defRPr/>
            </a:lvl1pPr>
          </a:lstStyle>
          <a:p>
            <a:pPr>
              <a:defRPr/>
            </a:pPr>
            <a:fld id="{1B70A854-04A2-4B90-AF0C-10924D1948BD}" type="datetimeFigureOut">
              <a:rPr lang="el-GR"/>
              <a:pPr>
                <a:defRPr/>
              </a:pPr>
              <a:t>23/12/2020</a:t>
            </a:fld>
            <a:endParaRPr lang="el-GR"/>
          </a:p>
        </p:txBody>
      </p:sp>
      <p:sp>
        <p:nvSpPr>
          <p:cNvPr id="3" name="4 - Θέση υποσέλιδου"/>
          <p:cNvSpPr>
            <a:spLocks noGrp="1"/>
          </p:cNvSpPr>
          <p:nvPr>
            <p:ph type="ftr" sz="quarter" idx="11"/>
          </p:nvPr>
        </p:nvSpPr>
        <p:spPr/>
        <p:txBody>
          <a:bodyPr/>
          <a:lstStyle>
            <a:lvl1pPr>
              <a:defRPr/>
            </a:lvl1pPr>
          </a:lstStyle>
          <a:p>
            <a:pPr>
              <a:defRPr/>
            </a:pPr>
            <a:endParaRPr lang="el-GR"/>
          </a:p>
        </p:txBody>
      </p:sp>
      <p:sp>
        <p:nvSpPr>
          <p:cNvPr id="4" name="5 - Θέση αριθμού διαφάνειας"/>
          <p:cNvSpPr>
            <a:spLocks noGrp="1"/>
          </p:cNvSpPr>
          <p:nvPr>
            <p:ph type="sldNum" sz="quarter" idx="12"/>
          </p:nvPr>
        </p:nvSpPr>
        <p:spPr/>
        <p:txBody>
          <a:bodyPr/>
          <a:lstStyle>
            <a:lvl1pPr>
              <a:defRPr/>
            </a:lvl1pPr>
          </a:lstStyle>
          <a:p>
            <a:pPr>
              <a:defRPr/>
            </a:pPr>
            <a:fld id="{BFA3CA0D-E612-4386-B783-99E355AD3C9E}" type="slidenum">
              <a:rPr lang="el-GR"/>
              <a:pPr>
                <a:defRPr/>
              </a:pPr>
              <a:t>‹#›</a:t>
            </a:fld>
            <a:endParaRPr lang="el-GR"/>
          </a:p>
        </p:txBody>
      </p:sp>
    </p:spTree>
    <p:extLst>
      <p:ext uri="{BB962C8B-B14F-4D97-AF65-F5344CB8AC3E}">
        <p14:creationId xmlns:p14="http://schemas.microsoft.com/office/powerpoint/2010/main" val="3087103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90159C94-9C53-49A0-99BF-2296C298573D}" type="datetimeFigureOut">
              <a:rPr lang="el-GR"/>
              <a:pPr>
                <a:defRPr/>
              </a:pPr>
              <a:t>23/12/2020</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82A52EFE-2A49-4460-BE6A-7C46325EAD3E}" type="slidenum">
              <a:rPr lang="el-GR"/>
              <a:pPr>
                <a:defRPr/>
              </a:pPr>
              <a:t>‹#›</a:t>
            </a:fld>
            <a:endParaRPr lang="el-GR"/>
          </a:p>
        </p:txBody>
      </p:sp>
    </p:spTree>
    <p:extLst>
      <p:ext uri="{BB962C8B-B14F-4D97-AF65-F5344CB8AC3E}">
        <p14:creationId xmlns:p14="http://schemas.microsoft.com/office/powerpoint/2010/main" val="3312870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DD5C0740-031F-41CE-9683-8D916F77E38C}" type="datetimeFigureOut">
              <a:rPr lang="el-GR"/>
              <a:pPr>
                <a:defRPr/>
              </a:pPr>
              <a:t>23/12/2020</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B648654F-8C19-4565-B2E0-9B2B5235293A}" type="slidenum">
              <a:rPr lang="el-GR"/>
              <a:pPr>
                <a:defRPr/>
              </a:pPr>
              <a:t>‹#›</a:t>
            </a:fld>
            <a:endParaRPr lang="el-GR"/>
          </a:p>
        </p:txBody>
      </p:sp>
    </p:spTree>
    <p:extLst>
      <p:ext uri="{BB962C8B-B14F-4D97-AF65-F5344CB8AC3E}">
        <p14:creationId xmlns:p14="http://schemas.microsoft.com/office/powerpoint/2010/main" val="1150103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 Θέση τίτλου"/>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smtClean="0"/>
              <a:t>Kλικ για επεξεργασία του τίτλου</a:t>
            </a:r>
          </a:p>
        </p:txBody>
      </p:sp>
      <p:sp>
        <p:nvSpPr>
          <p:cNvPr id="1027" name="2 - Θέση κειμένου"/>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smtClean="0"/>
              <a:t>Kλικ για επεξεργασία των στυλ του υποδείγματος</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smtClean="0">
                <a:solidFill>
                  <a:schemeClr val="tx1">
                    <a:tint val="75000"/>
                  </a:schemeClr>
                </a:solidFill>
                <a:latin typeface="+mn-lt"/>
              </a:defRPr>
            </a:lvl1pPr>
          </a:lstStyle>
          <a:p>
            <a:pPr>
              <a:defRPr/>
            </a:pPr>
            <a:fld id="{838C3D40-8CAF-40F2-86F8-C36E12852A94}" type="datetimeFigureOut">
              <a:rPr lang="el-GR"/>
              <a:pPr>
                <a:defRPr/>
              </a:pPr>
              <a:t>23/12/2020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1" fontAlgn="auto" hangingPunct="1">
              <a:spcBef>
                <a:spcPts val="0"/>
              </a:spcBef>
              <a:spcAft>
                <a:spcPts val="0"/>
              </a:spcAft>
              <a:defRPr sz="1200" smtClean="0">
                <a:solidFill>
                  <a:schemeClr val="tx1">
                    <a:tint val="75000"/>
                  </a:schemeClr>
                </a:solidFill>
                <a:latin typeface="+mn-lt"/>
              </a:defRPr>
            </a:lvl1pPr>
          </a:lstStyle>
          <a:p>
            <a:pPr>
              <a:defRPr/>
            </a:pPr>
            <a:fld id="{087A7902-49CE-43C7-83F6-F3F87ABD8453}"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defRPr>
      </a:lvl2pPr>
      <a:lvl3pPr algn="ctr" rtl="0" fontAlgn="base">
        <a:spcBef>
          <a:spcPct val="0"/>
        </a:spcBef>
        <a:spcAft>
          <a:spcPct val="0"/>
        </a:spcAft>
        <a:defRPr sz="4400">
          <a:solidFill>
            <a:schemeClr val="tx1"/>
          </a:solidFill>
          <a:latin typeface="Calibri" panose="020F0502020204030204" pitchFamily="34" charset="0"/>
        </a:defRPr>
      </a:lvl3pPr>
      <a:lvl4pPr algn="ctr" rtl="0" fontAlgn="base">
        <a:spcBef>
          <a:spcPct val="0"/>
        </a:spcBef>
        <a:spcAft>
          <a:spcPct val="0"/>
        </a:spcAft>
        <a:defRPr sz="4400">
          <a:solidFill>
            <a:schemeClr val="tx1"/>
          </a:solidFill>
          <a:latin typeface="Calibri" panose="020F0502020204030204" pitchFamily="34" charset="0"/>
        </a:defRPr>
      </a:lvl4pPr>
      <a:lvl5pPr algn="ctr" rtl="0" fontAlgn="base">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8.jpeg"/><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0.jpeg"/><Relationship Id="rId1" Type="http://schemas.openxmlformats.org/officeDocument/2006/relationships/slideLayout" Target="../slideLayouts/slideLayout5.xml"/><Relationship Id="rId5" Type="http://schemas.openxmlformats.org/officeDocument/2006/relationships/image" Target="../media/image21.jpeg"/><Relationship Id="rId4" Type="http://schemas.openxmlformats.org/officeDocument/2006/relationships/image" Target="../media/image20.jpeg"/></Relationships>
</file>

<file path=ppt/slides/_rels/slide14.xml.rels><?xml version="1.0" encoding="UTF-8" standalone="yes"?>
<Relationships xmlns="http://schemas.openxmlformats.org/package/2006/relationships"><Relationship Id="rId2" Type="http://schemas.openxmlformats.org/officeDocument/2006/relationships/hyperlink" Target="http://ebooks.edu.gr/modules/ebook/show.php/DSGYM-B200/530/3511,14403/"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photodentro.edu.gr/v/item/ds/8521/1628"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3" Type="http://schemas.openxmlformats.org/officeDocument/2006/relationships/hyperlink" Target="http://photodentro.edu.gr/v/item/ds/7519" TargetMode="External"/><Relationship Id="rId2" Type="http://schemas.openxmlformats.org/officeDocument/2006/relationships/hyperlink" Target="http://ebooks.edu.gr/modules/ebook/show.php/DSGYM-B200/530/3511,14403/" TargetMode="External"/><Relationship Id="rId1" Type="http://schemas.openxmlformats.org/officeDocument/2006/relationships/slideLayout" Target="../slideLayouts/slideLayout7.xml"/><Relationship Id="rId5" Type="http://schemas.openxmlformats.org/officeDocument/2006/relationships/image" Target="../media/image29.JPG"/><Relationship Id="rId4" Type="http://schemas.openxmlformats.org/officeDocument/2006/relationships/image" Target="../media/image28.pn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 Id="rId5" Type="http://schemas.openxmlformats.org/officeDocument/2006/relationships/image" Target="../media/image9.gif"/><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5" Type="http://schemas.openxmlformats.org/officeDocument/2006/relationships/image" Target="../media/image13.jpeg"/><Relationship Id="rId4" Type="http://schemas.openxmlformats.org/officeDocument/2006/relationships/image" Target="../media/image12.jpeg"/></Relationships>
</file>

<file path=ppt/slides/_rels/slide5.xml.rels><?xml version="1.0" encoding="UTF-8" standalone="yes"?>
<Relationships xmlns="http://schemas.openxmlformats.org/package/2006/relationships"><Relationship Id="rId3" Type="http://schemas.openxmlformats.org/officeDocument/2006/relationships/hyperlink" Target="http://photodentro.edu.gr/v/item/ds/8521/1628" TargetMode="External"/><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photodentro.edu.gr/v/item/ds/8521/1629" TargetMode="External"/><Relationship Id="rId2" Type="http://schemas.openxmlformats.org/officeDocument/2006/relationships/image" Target="../media/image15.jpeg"/><Relationship Id="rId1" Type="http://schemas.openxmlformats.org/officeDocument/2006/relationships/slideLayout" Target="../slideLayouts/slideLayout1.xml"/><Relationship Id="rId4" Type="http://schemas.openxmlformats.org/officeDocument/2006/relationships/image" Target="../media/image16.jpeg"/></Relationships>
</file>

<file path=ppt/slides/_rels/slide8.xml.rels><?xml version="1.0" encoding="UTF-8" standalone="yes"?>
<Relationships xmlns="http://schemas.openxmlformats.org/package/2006/relationships"><Relationship Id="rId2" Type="http://schemas.openxmlformats.org/officeDocument/2006/relationships/hyperlink" Target="http://photodentro.edu.gr/v/item/ds/8521/1629"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99000">
              <a:srgbClr val="00B0F0"/>
            </a:gs>
            <a:gs pos="0">
              <a:srgbClr val="75E6FD"/>
            </a:gs>
            <a:gs pos="50000">
              <a:srgbClr val="C2D1ED">
                <a:alpha val="66000"/>
              </a:srgbClr>
            </a:gs>
            <a:gs pos="100000">
              <a:srgbClr val="E1E8F5"/>
            </a:gs>
          </a:gsLst>
          <a:lin ang="5400000"/>
        </a:gradFill>
        <a:effectLst/>
      </p:bgPr>
    </p:bg>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14375" y="714375"/>
            <a:ext cx="7772400" cy="2000250"/>
          </a:xfrm>
          <a:solidFill>
            <a:schemeClr val="accent5">
              <a:lumMod val="20000"/>
              <a:lumOff val="80000"/>
            </a:schemeClr>
          </a:solidFill>
        </p:spPr>
        <p:txBody>
          <a:bodyPr rtlCol="0">
            <a:normAutofit fontScale="90000"/>
          </a:bodyPr>
          <a:lstStyle/>
          <a:p>
            <a:pPr fontAlgn="auto">
              <a:spcAft>
                <a:spcPts val="0"/>
              </a:spcAft>
              <a:defRPr/>
            </a:pPr>
            <a:r>
              <a:rPr lang="el-GR" dirty="0" smtClean="0">
                <a:solidFill>
                  <a:srgbClr val="FF0000"/>
                </a:solidFill>
                <a:latin typeface="Times New Roman" pitchFamily="18" charset="0"/>
                <a:cs typeface="Times New Roman" pitchFamily="18" charset="0"/>
              </a:rPr>
              <a:t>Βάρος</a:t>
            </a:r>
            <a:r>
              <a:rPr lang="el-GR" dirty="0" smtClean="0">
                <a:latin typeface="Times New Roman" pitchFamily="18" charset="0"/>
                <a:cs typeface="Times New Roman" pitchFamily="18" charset="0"/>
              </a:rPr>
              <a:t> είναι η κατακόρυφη δύναμη με φορά προς τα κάτω που ασκεί η Γη σε κάθε σώμα.</a:t>
            </a:r>
            <a:endParaRPr lang="el-GR" dirty="0">
              <a:latin typeface="Times New Roman" pitchFamily="18" charset="0"/>
              <a:cs typeface="Times New Roman" pitchFamily="18" charset="0"/>
            </a:endParaRPr>
          </a:p>
        </p:txBody>
      </p:sp>
      <p:sp>
        <p:nvSpPr>
          <p:cNvPr id="3" name="2 - Υπότιτλος"/>
          <p:cNvSpPr>
            <a:spLocks noGrp="1"/>
          </p:cNvSpPr>
          <p:nvPr>
            <p:ph type="subTitle" idx="1"/>
          </p:nvPr>
        </p:nvSpPr>
        <p:spPr>
          <a:xfrm>
            <a:off x="928688" y="3143250"/>
            <a:ext cx="7286625" cy="2571750"/>
          </a:xfrm>
        </p:spPr>
        <p:txBody>
          <a:bodyPr/>
          <a:lstStyle/>
          <a:p>
            <a:r>
              <a:rPr lang="el-GR" altLang="el-GR" sz="3600" smtClean="0">
                <a:solidFill>
                  <a:schemeClr val="tx1"/>
                </a:solidFill>
              </a:rPr>
              <a:t>Γιατί όμως στις παρακάτω εικόνες, τα σώματα που εικονίζονται, δεν κινούνται υπό την επίδραση του Βάρους τους </a:t>
            </a:r>
            <a:r>
              <a:rPr lang="el-GR" altLang="el-GR" sz="3600" smtClean="0">
                <a:solidFill>
                  <a:srgbClr val="FF0000"/>
                </a:solidFill>
              </a:rPr>
              <a:t>προς τα κάτω</a:t>
            </a:r>
            <a:r>
              <a:rPr lang="el-GR" altLang="el-GR" sz="3600" smtClean="0">
                <a:solidFill>
                  <a:schemeClr val="tx1"/>
                </a:solidFil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9"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dissolve">
                                      <p:cBhvr>
                                        <p:cTn id="14"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011237"/>
          </a:xfrm>
        </p:spPr>
        <p:txBody>
          <a:bodyPr/>
          <a:lstStyle/>
          <a:p>
            <a:r>
              <a:rPr lang="el-GR" altLang="el-GR" sz="3200" smtClean="0"/>
              <a:t>ΠΕΡΙΓΡΑΦΗ</a:t>
            </a:r>
          </a:p>
        </p:txBody>
      </p:sp>
      <p:sp>
        <p:nvSpPr>
          <p:cNvPr id="3" name="2 - Θέση περιεχομένου"/>
          <p:cNvSpPr>
            <a:spLocks noGrp="1"/>
          </p:cNvSpPr>
          <p:nvPr>
            <p:ph idx="1"/>
          </p:nvPr>
        </p:nvSpPr>
        <p:spPr>
          <a:xfrm>
            <a:off x="457200" y="1143000"/>
            <a:ext cx="8229600" cy="4983163"/>
          </a:xfrm>
        </p:spPr>
        <p:style>
          <a:lnRef idx="1">
            <a:schemeClr val="accent6"/>
          </a:lnRef>
          <a:fillRef idx="2">
            <a:schemeClr val="accent6"/>
          </a:fillRef>
          <a:effectRef idx="1">
            <a:schemeClr val="accent6"/>
          </a:effectRef>
          <a:fontRef idx="minor">
            <a:schemeClr val="dk1"/>
          </a:fontRef>
        </p:style>
        <p:txBody>
          <a:bodyPr rtlCol="0">
            <a:normAutofit lnSpcReduction="10000"/>
          </a:bodyPr>
          <a:lstStyle/>
          <a:p>
            <a:pPr fontAlgn="auto">
              <a:spcAft>
                <a:spcPts val="0"/>
              </a:spcAft>
              <a:defRPr/>
            </a:pPr>
            <a:r>
              <a:rPr lang="el-GR" sz="2800" dirty="0" smtClean="0"/>
              <a:t>Κρεμάμε το σώμα από ένα δυναμόμετρο και </a:t>
            </a:r>
            <a:r>
              <a:rPr lang="el-GR" sz="2800" dirty="0" err="1" smtClean="0"/>
              <a:t>σημει</a:t>
            </a:r>
            <a:r>
              <a:rPr lang="el-GR" sz="2800" dirty="0" smtClean="0"/>
              <a:t>-</a:t>
            </a:r>
            <a:r>
              <a:rPr lang="el-GR" sz="2800" dirty="0" err="1" smtClean="0"/>
              <a:t>ώνουμε</a:t>
            </a:r>
            <a:r>
              <a:rPr lang="el-GR" sz="2800" dirty="0" smtClean="0"/>
              <a:t> την ένδειξή του </a:t>
            </a:r>
            <a:r>
              <a:rPr lang="en-US" sz="2800" dirty="0" smtClean="0"/>
              <a:t>F </a:t>
            </a:r>
            <a:r>
              <a:rPr lang="el-GR" sz="2800" dirty="0" smtClean="0"/>
              <a:t>(π.χ. 7Ν). Η ένδειξη αυτή αντιστοιχεί στο (</a:t>
            </a:r>
            <a:r>
              <a:rPr lang="el-GR" sz="2800" i="1" dirty="0" smtClean="0"/>
              <a:t>πραγματικό</a:t>
            </a:r>
            <a:r>
              <a:rPr lang="el-GR" sz="2800" dirty="0" smtClean="0"/>
              <a:t>) βάρος του σώματος (Β=7Ν)</a:t>
            </a:r>
          </a:p>
          <a:p>
            <a:pPr fontAlgn="auto">
              <a:spcAft>
                <a:spcPts val="0"/>
              </a:spcAft>
              <a:defRPr/>
            </a:pPr>
            <a:r>
              <a:rPr lang="el-GR" sz="2800" dirty="0" smtClean="0"/>
              <a:t>Βυθίζουμε το σώμα μέσα στο υγρό και σημειώνουμε ξανά τη νέα ένδειξη του δυναμόμετρου </a:t>
            </a:r>
            <a:r>
              <a:rPr lang="en-US" sz="2800" dirty="0" smtClean="0"/>
              <a:t>F</a:t>
            </a:r>
            <a:r>
              <a:rPr lang="el-GR" sz="2800" dirty="0" smtClean="0"/>
              <a:t>΄(π.χ. 4Ν). Η ένδειξη αυτή αντιστοιχεί στο (</a:t>
            </a:r>
            <a:r>
              <a:rPr lang="el-GR" sz="2800" i="1" dirty="0" smtClean="0"/>
              <a:t>φαινομενικό</a:t>
            </a:r>
            <a:r>
              <a:rPr lang="el-GR" sz="2800" dirty="0" smtClean="0"/>
              <a:t>) βάρος του σώματος (Β</a:t>
            </a:r>
            <a:r>
              <a:rPr lang="el-GR" sz="2800" baseline="-25000" dirty="0" smtClean="0"/>
              <a:t>φ</a:t>
            </a:r>
            <a:r>
              <a:rPr lang="el-GR" sz="2800" dirty="0" smtClean="0"/>
              <a:t>=4Ν)</a:t>
            </a:r>
          </a:p>
          <a:p>
            <a:pPr fontAlgn="auto">
              <a:spcAft>
                <a:spcPts val="0"/>
              </a:spcAft>
              <a:defRPr/>
            </a:pPr>
            <a:r>
              <a:rPr lang="el-GR" sz="2800" dirty="0" smtClean="0"/>
              <a:t>Η διαφορά των δύο ενδείξεων αντιστοιχεί στην άνωση που δέχεται το σώμα από το υγρό. </a:t>
            </a:r>
          </a:p>
          <a:p>
            <a:pPr algn="ctr" fontAlgn="auto">
              <a:spcAft>
                <a:spcPts val="0"/>
              </a:spcAft>
              <a:defRPr/>
            </a:pPr>
            <a:r>
              <a:rPr lang="el-GR" dirty="0" smtClean="0">
                <a:solidFill>
                  <a:srgbClr val="FF0000"/>
                </a:solidFill>
                <a:latin typeface="Times New Roman" pitchFamily="18" charset="0"/>
                <a:cs typeface="Times New Roman" pitchFamily="18" charset="0"/>
              </a:rPr>
              <a:t>Α=</a:t>
            </a:r>
            <a:r>
              <a:rPr lang="en-US" dirty="0" smtClean="0">
                <a:solidFill>
                  <a:srgbClr val="FF0000"/>
                </a:solidFill>
                <a:latin typeface="Times New Roman" pitchFamily="18" charset="0"/>
                <a:cs typeface="Times New Roman" pitchFamily="18" charset="0"/>
              </a:rPr>
              <a:t>F-F</a:t>
            </a:r>
            <a:r>
              <a:rPr lang="el-GR" dirty="0" smtClean="0">
                <a:solidFill>
                  <a:srgbClr val="FF0000"/>
                </a:solidFill>
                <a:latin typeface="Times New Roman" pitchFamily="18" charset="0"/>
                <a:cs typeface="Times New Roman" pitchFamily="18" charset="0"/>
              </a:rPr>
              <a:t>΄= 3Ν   </a:t>
            </a:r>
            <a:r>
              <a:rPr lang="el-GR" dirty="0" smtClean="0">
                <a:solidFill>
                  <a:schemeClr val="tx1"/>
                </a:solidFill>
                <a:latin typeface="Times New Roman" pitchFamily="18" charset="0"/>
                <a:cs typeface="Times New Roman" pitchFamily="18" charset="0"/>
              </a:rPr>
              <a:t>(</a:t>
            </a:r>
            <a:r>
              <a:rPr lang="el-GR" sz="2800" dirty="0" smtClean="0"/>
              <a:t>ή </a:t>
            </a:r>
            <a:r>
              <a:rPr lang="el-GR" dirty="0" smtClean="0">
                <a:solidFill>
                  <a:srgbClr val="0000FF"/>
                </a:solidFill>
                <a:latin typeface="Times New Roman" pitchFamily="18" charset="0"/>
                <a:cs typeface="Times New Roman" pitchFamily="18" charset="0"/>
              </a:rPr>
              <a:t>Α=Β-</a:t>
            </a:r>
            <a:r>
              <a:rPr lang="el-GR" dirty="0" err="1" smtClean="0">
                <a:solidFill>
                  <a:srgbClr val="0000FF"/>
                </a:solidFill>
                <a:latin typeface="Times New Roman" pitchFamily="18" charset="0"/>
                <a:cs typeface="Times New Roman" pitchFamily="18" charset="0"/>
              </a:rPr>
              <a:t>Β</a:t>
            </a:r>
            <a:r>
              <a:rPr lang="el-GR" baseline="-25000" dirty="0" err="1" smtClean="0">
                <a:solidFill>
                  <a:srgbClr val="0000FF"/>
                </a:solidFill>
                <a:latin typeface="Times New Roman" pitchFamily="18" charset="0"/>
                <a:cs typeface="Times New Roman" pitchFamily="18" charset="0"/>
              </a:rPr>
              <a:t>φ</a:t>
            </a:r>
            <a:r>
              <a:rPr lang="el-GR" dirty="0" smtClean="0">
                <a:solidFill>
                  <a:schemeClr val="tx1"/>
                </a:solidFill>
                <a:latin typeface="Times New Roman" pitchFamily="18" charset="0"/>
                <a:cs typeface="Times New Roman" pitchFamily="18" charset="0"/>
              </a:rPr>
              <a:t>)</a:t>
            </a:r>
            <a:endParaRPr lang="el-GR" baseline="-250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ssolve">
                                      <p:cBhvr>
                                        <p:cTn id="17" dur="500"/>
                                        <p:tgtEl>
                                          <p:spTgt spid="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ssolve">
                                      <p:cBhvr>
                                        <p:cTn id="22" dur="500"/>
                                        <p:tgtEl>
                                          <p:spTgt spid="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5"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p:cTn id="27" dur="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8" dur="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71500" y="428625"/>
            <a:ext cx="7772400" cy="1571625"/>
          </a:xfrm>
        </p:spPr>
        <p:txBody>
          <a:bodyPr rtlCol="0">
            <a:normAutofit fontScale="90000"/>
          </a:bodyPr>
          <a:lstStyle/>
          <a:p>
            <a:pPr fontAlgn="auto">
              <a:spcAft>
                <a:spcPts val="0"/>
              </a:spcAft>
              <a:defRPr/>
            </a:pPr>
            <a:r>
              <a:rPr lang="el-GR" sz="2400" dirty="0" smtClean="0">
                <a:solidFill>
                  <a:srgbClr val="FF0000"/>
                </a:solidFill>
                <a:latin typeface="Times New Roman" pitchFamily="18" charset="0"/>
                <a:cs typeface="Times New Roman" pitchFamily="18" charset="0"/>
              </a:rPr>
              <a:t>ΕΠΕΞΗΓΗΣΗ</a:t>
            </a:r>
            <a:r>
              <a:rPr lang="el-GR" sz="2400" dirty="0" smtClean="0">
                <a:latin typeface="Times New Roman" pitchFamily="18" charset="0"/>
                <a:cs typeface="Times New Roman" pitchFamily="18" charset="0"/>
              </a:rPr>
              <a:t>: Με βάση τη συνθήκη ισορροπίας, όπου </a:t>
            </a:r>
            <a:r>
              <a:rPr lang="el-GR" sz="2400" dirty="0" smtClean="0">
                <a:solidFill>
                  <a:srgbClr val="0000FF"/>
                </a:solidFill>
                <a:latin typeface="Times New Roman" pitchFamily="18" charset="0"/>
                <a:cs typeface="Times New Roman" pitchFamily="18" charset="0"/>
              </a:rPr>
              <a:t>Σ</a:t>
            </a:r>
            <a:r>
              <a:rPr lang="en-US" sz="2400" dirty="0" smtClean="0">
                <a:solidFill>
                  <a:srgbClr val="0000FF"/>
                </a:solidFill>
                <a:latin typeface="Times New Roman" pitchFamily="18" charset="0"/>
                <a:cs typeface="Times New Roman" pitchFamily="18" charset="0"/>
              </a:rPr>
              <a:t>F=0</a:t>
            </a:r>
            <a:r>
              <a:rPr lang="el-GR" sz="2400" dirty="0" smtClean="0">
                <a:latin typeface="Times New Roman" pitchFamily="18" charset="0"/>
                <a:cs typeface="Times New Roman" pitchFamily="18" charset="0"/>
              </a:rPr>
              <a:t/>
            </a:r>
            <a:br>
              <a:rPr lang="el-GR" sz="2400" dirty="0" smtClean="0">
                <a:latin typeface="Times New Roman" pitchFamily="18" charset="0"/>
                <a:cs typeface="Times New Roman" pitchFamily="18" charset="0"/>
              </a:rPr>
            </a:br>
            <a:r>
              <a:rPr lang="el-GR" sz="2400" dirty="0" smtClean="0">
                <a:latin typeface="Times New Roman" pitchFamily="18" charset="0"/>
                <a:cs typeface="Times New Roman" pitchFamily="18" charset="0"/>
              </a:rPr>
              <a:t>Έξω από το υγρό: ένδειξη δυναμόμετρου </a:t>
            </a:r>
            <a:r>
              <a:rPr lang="en-US" sz="2700" dirty="0" smtClean="0">
                <a:latin typeface="Times New Roman" pitchFamily="18" charset="0"/>
                <a:cs typeface="Times New Roman" pitchFamily="18" charset="0"/>
              </a:rPr>
              <a:t>F = B</a:t>
            </a: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l-GR" sz="2400" dirty="0" smtClean="0">
                <a:latin typeface="Times New Roman" pitchFamily="18" charset="0"/>
                <a:cs typeface="Times New Roman" pitchFamily="18" charset="0"/>
              </a:rPr>
              <a:t>Μέσα στο το υγρό: ένδειξη δυναμόμετρου </a:t>
            </a:r>
            <a:r>
              <a:rPr lang="en-US" sz="2700" dirty="0" smtClean="0">
                <a:latin typeface="Times New Roman" pitchFamily="18" charset="0"/>
                <a:cs typeface="Times New Roman" pitchFamily="18" charset="0"/>
              </a:rPr>
              <a:t>F</a:t>
            </a:r>
            <a:r>
              <a:rPr lang="el-GR" sz="2700" dirty="0" smtClean="0">
                <a:latin typeface="Times New Roman" pitchFamily="18" charset="0"/>
                <a:cs typeface="Times New Roman" pitchFamily="18" charset="0"/>
              </a:rPr>
              <a:t>΄</a:t>
            </a:r>
            <a:r>
              <a:rPr lang="en-US" sz="2700" dirty="0" smtClean="0">
                <a:latin typeface="Times New Roman" pitchFamily="18" charset="0"/>
                <a:cs typeface="Times New Roman" pitchFamily="18" charset="0"/>
              </a:rPr>
              <a:t> </a:t>
            </a:r>
            <a:r>
              <a:rPr lang="el-GR" sz="2700" dirty="0" smtClean="0">
                <a:latin typeface="Times New Roman" pitchFamily="18" charset="0"/>
                <a:cs typeface="Times New Roman" pitchFamily="18" charset="0"/>
              </a:rPr>
              <a:t>+  Α </a:t>
            </a:r>
            <a:r>
              <a:rPr lang="en-US" sz="2700" dirty="0" smtClean="0">
                <a:latin typeface="Times New Roman" pitchFamily="18" charset="0"/>
                <a:cs typeface="Times New Roman" pitchFamily="18" charset="0"/>
              </a:rPr>
              <a:t>= B</a:t>
            </a:r>
            <a:r>
              <a:rPr lang="el-GR" sz="2000" dirty="0" smtClean="0">
                <a:latin typeface="Times New Roman" pitchFamily="18" charset="0"/>
                <a:cs typeface="Times New Roman" pitchFamily="18" charset="0"/>
              </a:rPr>
              <a:t/>
            </a:r>
            <a:br>
              <a:rPr lang="el-GR" sz="2000" dirty="0" smtClean="0">
                <a:latin typeface="Times New Roman" pitchFamily="18" charset="0"/>
                <a:cs typeface="Times New Roman" pitchFamily="18" charset="0"/>
              </a:rPr>
            </a:br>
            <a:r>
              <a:rPr lang="el-GR" sz="2400" dirty="0" smtClean="0">
                <a:latin typeface="Times New Roman" pitchFamily="18" charset="0"/>
                <a:cs typeface="Times New Roman" pitchFamily="18" charset="0"/>
              </a:rPr>
              <a:t>Άρα :</a:t>
            </a:r>
            <a:r>
              <a:rPr lang="el-GR" sz="20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F =</a:t>
            </a:r>
            <a:r>
              <a:rPr lang="el-GR"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F</a:t>
            </a:r>
            <a:r>
              <a:rPr lang="el-GR" sz="24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l-GR" sz="2400" dirty="0" smtClean="0">
                <a:latin typeface="Times New Roman" pitchFamily="18" charset="0"/>
                <a:cs typeface="Times New Roman" pitchFamily="18" charset="0"/>
              </a:rPr>
              <a:t>+  Α   </a:t>
            </a:r>
            <a:r>
              <a:rPr lang="el-GR" sz="2000" dirty="0" smtClean="0">
                <a:latin typeface="Times New Roman" pitchFamily="18" charset="0"/>
                <a:cs typeface="Times New Roman" pitchFamily="18" charset="0"/>
                <a:sym typeface="Symbol"/>
              </a:rPr>
              <a:t>  </a:t>
            </a:r>
            <a:r>
              <a:rPr lang="el-GR" sz="2800" b="1" dirty="0" smtClean="0">
                <a:solidFill>
                  <a:srgbClr val="FF0000"/>
                </a:solidFill>
                <a:latin typeface="Times New Roman" pitchFamily="18" charset="0"/>
                <a:cs typeface="Times New Roman" pitchFamily="18" charset="0"/>
              </a:rPr>
              <a:t>Α = </a:t>
            </a:r>
            <a:r>
              <a:rPr lang="en-US" sz="2800" b="1" dirty="0" smtClean="0">
                <a:solidFill>
                  <a:srgbClr val="FF0000"/>
                </a:solidFill>
                <a:latin typeface="Times New Roman" pitchFamily="18" charset="0"/>
                <a:cs typeface="Times New Roman" pitchFamily="18" charset="0"/>
              </a:rPr>
              <a:t>F</a:t>
            </a:r>
            <a:r>
              <a:rPr lang="el-GR" sz="2800" b="1" dirty="0" smtClean="0">
                <a:solidFill>
                  <a:srgbClr val="FF0000"/>
                </a:solidFill>
                <a:latin typeface="Times New Roman" pitchFamily="18" charset="0"/>
                <a:cs typeface="Times New Roman" pitchFamily="18" charset="0"/>
              </a:rPr>
              <a:t> - </a:t>
            </a:r>
            <a:r>
              <a:rPr lang="en-US" sz="2800" b="1" dirty="0" smtClean="0">
                <a:solidFill>
                  <a:srgbClr val="FF0000"/>
                </a:solidFill>
                <a:latin typeface="Times New Roman" pitchFamily="18" charset="0"/>
                <a:cs typeface="Times New Roman" pitchFamily="18" charset="0"/>
              </a:rPr>
              <a:t>F</a:t>
            </a:r>
            <a:r>
              <a:rPr lang="el-GR" sz="2800" b="1" dirty="0" smtClean="0">
                <a:solidFill>
                  <a:srgbClr val="FF0000"/>
                </a:solidFill>
                <a:latin typeface="Times New Roman" pitchFamily="18" charset="0"/>
                <a:cs typeface="Times New Roman" pitchFamily="18" charset="0"/>
              </a:rPr>
              <a:t>΄</a:t>
            </a:r>
            <a:r>
              <a:rPr lang="en-US" sz="2800" b="1" dirty="0" smtClean="0">
                <a:solidFill>
                  <a:srgbClr val="FF0000"/>
                </a:solidFill>
                <a:latin typeface="Times New Roman" pitchFamily="18" charset="0"/>
                <a:cs typeface="Times New Roman" pitchFamily="18" charset="0"/>
              </a:rPr>
              <a:t> </a:t>
            </a:r>
            <a:r>
              <a:rPr lang="el-GR" sz="2000" dirty="0" smtClean="0">
                <a:latin typeface="Times New Roman" pitchFamily="18" charset="0"/>
                <a:cs typeface="Times New Roman" pitchFamily="18" charset="0"/>
              </a:rPr>
              <a:t>(</a:t>
            </a:r>
            <a:r>
              <a:rPr lang="el-GR" sz="2200" dirty="0" smtClean="0">
                <a:solidFill>
                  <a:srgbClr val="0000FF"/>
                </a:solidFill>
                <a:latin typeface="Times New Roman" pitchFamily="18" charset="0"/>
                <a:cs typeface="Times New Roman" pitchFamily="18" charset="0"/>
              </a:rPr>
              <a:t>διαφορά των δύο ενδείξεων</a:t>
            </a:r>
            <a:r>
              <a:rPr lang="el-GR" sz="2000" dirty="0" smtClean="0">
                <a:latin typeface="Times New Roman" pitchFamily="18" charset="0"/>
                <a:cs typeface="Times New Roman" pitchFamily="18" charset="0"/>
              </a:rPr>
              <a:t>)</a:t>
            </a:r>
            <a:endParaRPr lang="el-GR" sz="2000" dirty="0">
              <a:latin typeface="Times New Roman" pitchFamily="18" charset="0"/>
              <a:cs typeface="Times New Roman" pitchFamily="18" charset="0"/>
            </a:endParaRPr>
          </a:p>
        </p:txBody>
      </p:sp>
      <p:sp>
        <p:nvSpPr>
          <p:cNvPr id="3" name="2 - Υπότιτλος"/>
          <p:cNvSpPr>
            <a:spLocks noGrp="1"/>
          </p:cNvSpPr>
          <p:nvPr>
            <p:ph type="subTitle" idx="1"/>
          </p:nvPr>
        </p:nvSpPr>
        <p:spPr>
          <a:xfrm>
            <a:off x="1000125" y="2286000"/>
            <a:ext cx="7286625" cy="3857625"/>
          </a:xfrm>
        </p:spPr>
        <p:txBody>
          <a:bodyPr rtlCol="0">
            <a:normAutofit/>
          </a:bodyPr>
          <a:lstStyle/>
          <a:p>
            <a:pPr fontAlgn="auto">
              <a:spcAft>
                <a:spcPts val="0"/>
              </a:spcAft>
              <a:defRPr/>
            </a:pPr>
            <a:r>
              <a:rPr lang="el-GR" dirty="0" smtClean="0"/>
              <a:t> </a:t>
            </a:r>
            <a:endParaRPr lang="el-GR" dirty="0"/>
          </a:p>
        </p:txBody>
      </p:sp>
      <p:pic>
        <p:nvPicPr>
          <p:cNvPr id="4" name="Picture 2" descr="C:\Documents and Settings\user\Τα έγγραφά μου\Οι εικόνες μου\imagesCA1E39B8.jpg"/>
          <p:cNvPicPr>
            <a:picLocks noChangeAspect="1" noChangeArrowheads="1"/>
          </p:cNvPicPr>
          <p:nvPr/>
        </p:nvPicPr>
        <p:blipFill>
          <a:blip r:embed="rId3"/>
          <a:srcRect/>
          <a:stretch>
            <a:fillRect/>
          </a:stretch>
        </p:blipFill>
        <p:spPr bwMode="auto">
          <a:xfrm>
            <a:off x="2143125" y="2428875"/>
            <a:ext cx="4929188" cy="3357563"/>
          </a:xfrm>
          <a:prstGeom prst="rect">
            <a:avLst/>
          </a:prstGeom>
          <a:blipFill>
            <a:blip r:embed="rId4" cstate="print"/>
            <a:tile tx="0" ty="0" sx="100000" sy="100000" flip="none" algn="tl"/>
          </a:blipFill>
          <a:effectLst>
            <a:outerShdw blurRad="50800" dist="50800" dir="5400000" algn="ctr" rotWithShape="0">
              <a:schemeClr val="accent4">
                <a:lumMod val="20000"/>
                <a:lumOff val="80000"/>
              </a:schemeClr>
            </a:outerShdw>
          </a:effectLst>
        </p:spPr>
      </p:pic>
      <p:cxnSp>
        <p:nvCxnSpPr>
          <p:cNvPr id="6" name="5 - Ευθύγραμμο βέλος σύνδεσης"/>
          <p:cNvCxnSpPr/>
          <p:nvPr/>
        </p:nvCxnSpPr>
        <p:spPr>
          <a:xfrm rot="5400000">
            <a:off x="2894012" y="4465638"/>
            <a:ext cx="498475"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7 - Ευθύγραμμο βέλος σύνδεσης"/>
          <p:cNvCxnSpPr/>
          <p:nvPr/>
        </p:nvCxnSpPr>
        <p:spPr>
          <a:xfrm rot="5400000" flipH="1" flipV="1">
            <a:off x="2927350" y="3786188"/>
            <a:ext cx="430213" cy="1587"/>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13319" name="12 - TextBox"/>
          <p:cNvSpPr txBox="1">
            <a:spLocks noChangeArrowheads="1"/>
          </p:cNvSpPr>
          <p:nvPr/>
        </p:nvSpPr>
        <p:spPr bwMode="auto">
          <a:xfrm>
            <a:off x="2928938" y="4714875"/>
            <a:ext cx="428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l-GR" altLang="el-GR" b="1">
                <a:solidFill>
                  <a:srgbClr val="FF0000"/>
                </a:solidFill>
              </a:rPr>
              <a:t>Β</a:t>
            </a:r>
          </a:p>
        </p:txBody>
      </p:sp>
      <p:sp>
        <p:nvSpPr>
          <p:cNvPr id="13320" name="13 - TextBox"/>
          <p:cNvSpPr txBox="1">
            <a:spLocks noChangeArrowheads="1"/>
          </p:cNvSpPr>
          <p:nvPr/>
        </p:nvSpPr>
        <p:spPr bwMode="auto">
          <a:xfrm>
            <a:off x="3143250" y="3500438"/>
            <a:ext cx="3270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l-GR" b="1">
                <a:solidFill>
                  <a:srgbClr val="0000FF"/>
                </a:solidFill>
              </a:rPr>
              <a:t>F</a:t>
            </a:r>
            <a:endParaRPr lang="el-GR" altLang="el-GR" b="1">
              <a:solidFill>
                <a:srgbClr val="0000FF"/>
              </a:solidFill>
            </a:endParaRPr>
          </a:p>
        </p:txBody>
      </p:sp>
      <p:cxnSp>
        <p:nvCxnSpPr>
          <p:cNvPr id="15" name="14 - Ευθύγραμμο βέλος σύνδεσης"/>
          <p:cNvCxnSpPr/>
          <p:nvPr/>
        </p:nvCxnSpPr>
        <p:spPr>
          <a:xfrm rot="5400000">
            <a:off x="5251450" y="5249863"/>
            <a:ext cx="500063" cy="158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322" name="15 - TextBox"/>
          <p:cNvSpPr txBox="1">
            <a:spLocks noChangeArrowheads="1"/>
          </p:cNvSpPr>
          <p:nvPr/>
        </p:nvSpPr>
        <p:spPr bwMode="auto">
          <a:xfrm>
            <a:off x="5286375" y="5500688"/>
            <a:ext cx="428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l-GR" altLang="el-GR" b="1">
                <a:solidFill>
                  <a:srgbClr val="FF0000"/>
                </a:solidFill>
              </a:rPr>
              <a:t>Β</a:t>
            </a:r>
          </a:p>
        </p:txBody>
      </p:sp>
      <p:sp>
        <p:nvSpPr>
          <p:cNvPr id="13323" name="16 - TextBox"/>
          <p:cNvSpPr txBox="1">
            <a:spLocks noChangeArrowheads="1"/>
          </p:cNvSpPr>
          <p:nvPr/>
        </p:nvSpPr>
        <p:spPr bwMode="auto">
          <a:xfrm>
            <a:off x="5572125" y="4357688"/>
            <a:ext cx="4286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l-GR" b="1">
                <a:solidFill>
                  <a:srgbClr val="0000FF"/>
                </a:solidFill>
              </a:rPr>
              <a:t>F</a:t>
            </a:r>
            <a:r>
              <a:rPr lang="el-GR" altLang="el-GR" b="1">
                <a:solidFill>
                  <a:srgbClr val="0000FF"/>
                </a:solidFill>
              </a:rPr>
              <a:t>΄</a:t>
            </a:r>
          </a:p>
        </p:txBody>
      </p:sp>
      <p:cxnSp>
        <p:nvCxnSpPr>
          <p:cNvPr id="18" name="17 - Ευθύγραμμο βέλος σύνδεσης"/>
          <p:cNvCxnSpPr/>
          <p:nvPr/>
        </p:nvCxnSpPr>
        <p:spPr>
          <a:xfrm rot="5400000" flipH="1" flipV="1">
            <a:off x="5358607" y="4715669"/>
            <a:ext cx="285750" cy="1587"/>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21" name="20 - Ευθύγραμμο βέλος σύνδεσης"/>
          <p:cNvCxnSpPr/>
          <p:nvPr/>
        </p:nvCxnSpPr>
        <p:spPr>
          <a:xfrm rot="5400000" flipH="1" flipV="1">
            <a:off x="5322887" y="4751388"/>
            <a:ext cx="214313" cy="1588"/>
          </a:xfrm>
          <a:prstGeom prst="straightConnector1">
            <a:avLst/>
          </a:prstGeom>
          <a:ln w="2540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13326" name="21 - TextBox"/>
          <p:cNvSpPr txBox="1">
            <a:spLocks noChangeArrowheads="1"/>
          </p:cNvSpPr>
          <p:nvPr/>
        </p:nvSpPr>
        <p:spPr bwMode="auto">
          <a:xfrm>
            <a:off x="5000625" y="4429125"/>
            <a:ext cx="428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l-GR" altLang="el-GR" b="1">
                <a:solidFill>
                  <a:srgbClr val="FF0000"/>
                </a:solidFill>
              </a:rPr>
              <a:t>Α</a:t>
            </a:r>
          </a:p>
        </p:txBody>
      </p:sp>
      <p:sp>
        <p:nvSpPr>
          <p:cNvPr id="13327" name="22 - TextBox"/>
          <p:cNvSpPr txBox="1">
            <a:spLocks noChangeArrowheads="1"/>
          </p:cNvSpPr>
          <p:nvPr/>
        </p:nvSpPr>
        <p:spPr bwMode="auto">
          <a:xfrm>
            <a:off x="6429375" y="3643313"/>
            <a:ext cx="17145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l-GR" altLang="el-GR" b="1">
                <a:solidFill>
                  <a:srgbClr val="FF0000"/>
                </a:solidFill>
                <a:latin typeface="Times New Roman" panose="02020603050405020304" pitchFamily="18" charset="0"/>
                <a:cs typeface="Times New Roman" panose="02020603050405020304" pitchFamily="18" charset="0"/>
              </a:rPr>
              <a:t>Α = </a:t>
            </a:r>
            <a:r>
              <a:rPr lang="en-US" altLang="el-GR" b="1">
                <a:solidFill>
                  <a:srgbClr val="FF0000"/>
                </a:solidFill>
                <a:latin typeface="Times New Roman" panose="02020603050405020304" pitchFamily="18" charset="0"/>
                <a:cs typeface="Times New Roman" panose="02020603050405020304" pitchFamily="18" charset="0"/>
              </a:rPr>
              <a:t>F</a:t>
            </a:r>
            <a:r>
              <a:rPr lang="el-GR" altLang="el-GR" b="1">
                <a:solidFill>
                  <a:srgbClr val="FF0000"/>
                </a:solidFill>
                <a:latin typeface="Times New Roman" panose="02020603050405020304" pitchFamily="18" charset="0"/>
                <a:cs typeface="Times New Roman" panose="02020603050405020304" pitchFamily="18" charset="0"/>
              </a:rPr>
              <a:t> - </a:t>
            </a:r>
            <a:r>
              <a:rPr lang="en-US" altLang="el-GR" b="1">
                <a:solidFill>
                  <a:srgbClr val="FF0000"/>
                </a:solidFill>
                <a:latin typeface="Times New Roman" panose="02020603050405020304" pitchFamily="18" charset="0"/>
                <a:cs typeface="Times New Roman" panose="02020603050405020304" pitchFamily="18" charset="0"/>
              </a:rPr>
              <a:t>F</a:t>
            </a:r>
            <a:r>
              <a:rPr lang="el-GR" altLang="el-GR" b="1">
                <a:solidFill>
                  <a:srgbClr val="FF0000"/>
                </a:solidFill>
                <a:latin typeface="Times New Roman" panose="02020603050405020304" pitchFamily="18" charset="0"/>
                <a:cs typeface="Times New Roman" panose="02020603050405020304" pitchFamily="18" charset="0"/>
              </a:rPr>
              <a:t>΄</a:t>
            </a:r>
          </a:p>
          <a:p>
            <a:pPr eaLnBrk="1" hangingPunct="1"/>
            <a:r>
              <a:rPr lang="el-GR" altLang="el-GR" b="1">
                <a:solidFill>
                  <a:srgbClr val="FF0000"/>
                </a:solidFill>
                <a:latin typeface="Times New Roman" panose="02020603050405020304" pitchFamily="18" charset="0"/>
                <a:cs typeface="Times New Roman" panose="02020603050405020304" pitchFamily="18" charset="0"/>
              </a:rPr>
              <a:t>    =7Ν - 4Ν=3Ν</a:t>
            </a:r>
            <a:r>
              <a:rPr lang="en-US" altLang="el-GR" b="1">
                <a:solidFill>
                  <a:srgbClr val="FF0000"/>
                </a:solidFill>
                <a:latin typeface="Times New Roman" panose="02020603050405020304" pitchFamily="18" charset="0"/>
                <a:cs typeface="Times New Roman" panose="02020603050405020304" pitchFamily="18" charset="0"/>
              </a:rPr>
              <a:t> </a:t>
            </a:r>
            <a:endParaRPr lang="el-GR" altLang="el-G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rtlCol="0">
            <a:normAutofit/>
          </a:bodyPr>
          <a:lstStyle/>
          <a:p>
            <a:pPr fontAlgn="auto">
              <a:spcAft>
                <a:spcPts val="0"/>
              </a:spcAft>
              <a:defRPr/>
            </a:pPr>
            <a:r>
              <a:rPr lang="el-GR" dirty="0" smtClean="0"/>
              <a:t>Από τι εξαρτάται η άνωση;</a:t>
            </a:r>
            <a:endParaRPr lang="el-GR" dirty="0"/>
          </a:p>
        </p:txBody>
      </p:sp>
      <p:sp>
        <p:nvSpPr>
          <p:cNvPr id="3" name="2 - Θέση περιεχομένου"/>
          <p:cNvSpPr>
            <a:spLocks noGrp="1"/>
          </p:cNvSpPr>
          <p:nvPr>
            <p:ph idx="1"/>
          </p:nvPr>
        </p:nvSpPr>
        <p:spPr>
          <a:xfrm>
            <a:off x="457200" y="1600200"/>
            <a:ext cx="8229600" cy="3400425"/>
          </a:xfrm>
        </p:spPr>
        <p:style>
          <a:lnRef idx="1">
            <a:schemeClr val="accent5"/>
          </a:lnRef>
          <a:fillRef idx="2">
            <a:schemeClr val="accent5"/>
          </a:fillRef>
          <a:effectRef idx="1">
            <a:schemeClr val="accent5"/>
          </a:effectRef>
          <a:fontRef idx="minor">
            <a:schemeClr val="dk1"/>
          </a:fontRef>
        </p:style>
        <p:txBody>
          <a:bodyPr rtlCol="0">
            <a:normAutofit/>
          </a:bodyPr>
          <a:lstStyle/>
          <a:p>
            <a:pPr fontAlgn="auto">
              <a:spcAft>
                <a:spcPts val="0"/>
              </a:spcAft>
              <a:defRPr/>
            </a:pPr>
            <a:r>
              <a:rPr lang="el-GR" dirty="0" smtClean="0"/>
              <a:t>Η άνωση εξαρτάται από :</a:t>
            </a:r>
          </a:p>
          <a:p>
            <a:pPr fontAlgn="auto">
              <a:spcAft>
                <a:spcPts val="0"/>
              </a:spcAft>
              <a:defRPr/>
            </a:pPr>
            <a:r>
              <a:rPr lang="el-GR" dirty="0" smtClean="0"/>
              <a:t>την πυκνότητα </a:t>
            </a:r>
            <a:r>
              <a:rPr lang="el-GR" b="1" dirty="0" smtClean="0">
                <a:solidFill>
                  <a:srgbClr val="FF0000"/>
                </a:solidFill>
              </a:rPr>
              <a:t>ρ</a:t>
            </a:r>
            <a:r>
              <a:rPr lang="el-GR" dirty="0" smtClean="0"/>
              <a:t> του υγρού</a:t>
            </a:r>
          </a:p>
          <a:p>
            <a:pPr fontAlgn="auto">
              <a:spcAft>
                <a:spcPts val="0"/>
              </a:spcAft>
              <a:defRPr/>
            </a:pPr>
            <a:r>
              <a:rPr lang="el-GR" dirty="0" smtClean="0"/>
              <a:t>την επιτάχυνση της βαρύτητας </a:t>
            </a:r>
            <a:r>
              <a:rPr lang="en-US" b="1" dirty="0" smtClean="0">
                <a:solidFill>
                  <a:srgbClr val="FF0000"/>
                </a:solidFill>
              </a:rPr>
              <a:t>g</a:t>
            </a:r>
          </a:p>
          <a:p>
            <a:pPr fontAlgn="auto">
              <a:spcAft>
                <a:spcPts val="0"/>
              </a:spcAft>
              <a:defRPr/>
            </a:pPr>
            <a:r>
              <a:rPr lang="el-GR" dirty="0" smtClean="0"/>
              <a:t>τον όγκο του βυθισμένου σώματος </a:t>
            </a:r>
            <a:r>
              <a:rPr lang="en-US" b="1" dirty="0" smtClean="0">
                <a:solidFill>
                  <a:srgbClr val="FF0000"/>
                </a:solidFill>
              </a:rPr>
              <a:t>V</a:t>
            </a:r>
            <a:r>
              <a:rPr lang="el-GR" baseline="-25000" dirty="0" err="1" smtClean="0">
                <a:solidFill>
                  <a:srgbClr val="FF0000"/>
                </a:solidFill>
              </a:rPr>
              <a:t>βυθ.σωμ</a:t>
            </a:r>
            <a:r>
              <a:rPr lang="el-GR" baseline="-25000" dirty="0" smtClean="0"/>
              <a:t>.</a:t>
            </a:r>
            <a:r>
              <a:rPr lang="el-GR" dirty="0" smtClean="0"/>
              <a:t> </a:t>
            </a:r>
          </a:p>
          <a:p>
            <a:pPr fontAlgn="auto">
              <a:spcAft>
                <a:spcPts val="0"/>
              </a:spcAft>
              <a:defRPr/>
            </a:pPr>
            <a:r>
              <a:rPr lang="el-GR" dirty="0" smtClean="0"/>
              <a:t>                        </a:t>
            </a:r>
            <a:r>
              <a:rPr lang="el-GR" sz="4400" b="1" dirty="0" smtClean="0">
                <a:solidFill>
                  <a:srgbClr val="0000FF"/>
                </a:solidFill>
              </a:rPr>
              <a:t>Α = ρ</a:t>
            </a:r>
            <a:r>
              <a:rPr lang="el-GR" sz="4400" b="1" dirty="0" smtClean="0">
                <a:solidFill>
                  <a:srgbClr val="0000FF"/>
                </a:solidFill>
                <a:latin typeface="Times New Roman"/>
                <a:cs typeface="Times New Roman"/>
              </a:rPr>
              <a:t>·</a:t>
            </a:r>
            <a:r>
              <a:rPr lang="en-US" sz="4400" b="1" dirty="0" smtClean="0">
                <a:solidFill>
                  <a:srgbClr val="0000FF"/>
                </a:solidFill>
                <a:latin typeface="Times New Roman"/>
                <a:cs typeface="Times New Roman"/>
              </a:rPr>
              <a:t>g</a:t>
            </a:r>
            <a:r>
              <a:rPr lang="el-GR" sz="4400" b="1" dirty="0" smtClean="0">
                <a:solidFill>
                  <a:srgbClr val="0000FF"/>
                </a:solidFill>
                <a:latin typeface="Times New Roman"/>
                <a:cs typeface="Times New Roman"/>
              </a:rPr>
              <a:t>·</a:t>
            </a:r>
            <a:r>
              <a:rPr lang="en-US" sz="4400" b="1" dirty="0" smtClean="0">
                <a:solidFill>
                  <a:srgbClr val="0000FF"/>
                </a:solidFill>
                <a:latin typeface="Times New Roman"/>
                <a:cs typeface="Times New Roman"/>
              </a:rPr>
              <a:t>V</a:t>
            </a:r>
            <a:r>
              <a:rPr lang="el-GR" sz="4400" b="1" baseline="-25000" dirty="0" err="1" smtClean="0">
                <a:solidFill>
                  <a:srgbClr val="0000FF"/>
                </a:solidFill>
                <a:latin typeface="Times New Roman"/>
                <a:cs typeface="Times New Roman"/>
              </a:rPr>
              <a:t>βυθ.σωμ</a:t>
            </a:r>
            <a:r>
              <a:rPr lang="el-GR" baseline="-25000" dirty="0" smtClean="0">
                <a:latin typeface="Times New Roman"/>
                <a:cs typeface="Times New Roman"/>
              </a:rPr>
              <a:t>.</a:t>
            </a:r>
            <a:endParaRPr lang="el-GR" baseline="-250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strVal val="#ppt_w*0.7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animEffect transition="in" filter="fade">
                                      <p:cBhvr>
                                        <p:cTn id="9" dur="500"/>
                                        <p:tgtEl>
                                          <p:spTgt spid="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9"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dissolve">
                                      <p:cBhvr>
                                        <p:cTn id="14" dur="500"/>
                                        <p:tgtEl>
                                          <p:spTgt spid="3">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9"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dissolve">
                                      <p:cBhvr>
                                        <p:cTn id="19" dur="500"/>
                                        <p:tgtEl>
                                          <p:spTgt spid="3">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9" presetClass="entr" presetSubtype="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dissolve">
                                      <p:cBhvr>
                                        <p:cTn id="24" dur="500"/>
                                        <p:tgtEl>
                                          <p:spTgt spid="3">
                                            <p:txEl>
                                              <p:pRg st="2" end="2"/>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9" presetClass="entr" presetSubtype="0"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dissolve">
                                      <p:cBhvr>
                                        <p:cTn id="29" dur="500"/>
                                        <p:tgtEl>
                                          <p:spTgt spid="3">
                                            <p:txEl>
                                              <p:pRg st="3" end="3"/>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 presetClass="entr" presetSubtype="10"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checkerboard(across)">
                                      <p:cBhvr>
                                        <p:cTn id="3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2368550"/>
          </a:xfrm>
        </p:spPr>
        <p:style>
          <a:lnRef idx="1">
            <a:schemeClr val="accent3"/>
          </a:lnRef>
          <a:fillRef idx="2">
            <a:schemeClr val="accent3"/>
          </a:fillRef>
          <a:effectRef idx="1">
            <a:schemeClr val="accent3"/>
          </a:effectRef>
          <a:fontRef idx="minor">
            <a:schemeClr val="dk1"/>
          </a:fontRef>
        </p:style>
        <p:txBody>
          <a:bodyPr rtlCol="0">
            <a:noAutofit/>
          </a:bodyPr>
          <a:lstStyle/>
          <a:p>
            <a:pPr fontAlgn="auto">
              <a:spcAft>
                <a:spcPts val="0"/>
              </a:spcAft>
              <a:defRPr/>
            </a:pPr>
            <a:r>
              <a:rPr lang="el-GR" sz="3400" dirty="0" smtClean="0">
                <a:solidFill>
                  <a:srgbClr val="C00000"/>
                </a:solidFill>
              </a:rPr>
              <a:t>Ένας άνθρωπος δέχεται </a:t>
            </a:r>
            <a:r>
              <a:rPr lang="el-GR" sz="3400" dirty="0" smtClean="0">
                <a:solidFill>
                  <a:srgbClr val="0000FF"/>
                </a:solidFill>
              </a:rPr>
              <a:t>μεγαλύτερη άνωση </a:t>
            </a:r>
            <a:r>
              <a:rPr lang="el-GR" sz="3400" dirty="0" smtClean="0">
                <a:solidFill>
                  <a:srgbClr val="C00000"/>
                </a:solidFill>
              </a:rPr>
              <a:t>στη θάλασσα </a:t>
            </a:r>
            <a:r>
              <a:rPr lang="el-GR" sz="3400" dirty="0" err="1" smtClean="0">
                <a:solidFill>
                  <a:srgbClr val="C00000"/>
                </a:solidFill>
              </a:rPr>
              <a:t>απ΄ότι</a:t>
            </a:r>
            <a:r>
              <a:rPr lang="el-GR" sz="3400" dirty="0" smtClean="0">
                <a:solidFill>
                  <a:srgbClr val="C00000"/>
                </a:solidFill>
              </a:rPr>
              <a:t> σε μία πισίνα, διότι το θαλασσινό νερό έχει </a:t>
            </a:r>
            <a:r>
              <a:rPr lang="el-GR" sz="3400" dirty="0" smtClean="0">
                <a:solidFill>
                  <a:srgbClr val="0000FF"/>
                </a:solidFill>
              </a:rPr>
              <a:t>μεγαλύτερη πυκνότητα </a:t>
            </a:r>
            <a:r>
              <a:rPr lang="el-GR" sz="3400" dirty="0" smtClean="0">
                <a:solidFill>
                  <a:srgbClr val="C00000"/>
                </a:solidFill>
              </a:rPr>
              <a:t>από το νερό της πισίνας</a:t>
            </a:r>
            <a:endParaRPr lang="el-GR" sz="3400" dirty="0">
              <a:solidFill>
                <a:srgbClr val="C00000"/>
              </a:solidFill>
            </a:endParaRPr>
          </a:p>
        </p:txBody>
      </p:sp>
      <p:pic>
        <p:nvPicPr>
          <p:cNvPr id="7" name="Picture 2" descr="C:\Documents and Settings\user\Τα έγγραφά μου\Οι εικόνες μου\israel71.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285750" y="2786063"/>
            <a:ext cx="2786063" cy="2786062"/>
          </a:xfrm>
        </p:spPr>
      </p:pic>
      <p:pic>
        <p:nvPicPr>
          <p:cNvPr id="1029" name="Picture 5" descr="C:\Documents and Settings\user\Τα έγγραφά μου\Οι εικόνες μου\imagesCAGYBI77.jpg"/>
          <p:cNvPicPr>
            <a:picLocks noGrp="1" noChangeAspect="1" noChangeArrowheads="1"/>
          </p:cNvPicPr>
          <p:nvPr>
            <p:ph sz="quarter" idx="4"/>
          </p:nvPr>
        </p:nvPicPr>
        <p:blipFill>
          <a:blip r:embed="rId3">
            <a:extLst>
              <a:ext uri="{28A0092B-C50C-407E-A947-70E740481C1C}">
                <a14:useLocalDpi xmlns:a14="http://schemas.microsoft.com/office/drawing/2010/main" val="0"/>
              </a:ext>
            </a:extLst>
          </a:blip>
          <a:srcRect/>
          <a:stretch>
            <a:fillRect/>
          </a:stretch>
        </p:blipFill>
        <p:spPr>
          <a:xfrm>
            <a:off x="3214688" y="2786063"/>
            <a:ext cx="2847975" cy="2786062"/>
          </a:xfrm>
        </p:spPr>
      </p:pic>
      <p:pic>
        <p:nvPicPr>
          <p:cNvPr id="15365" name="Picture 6" descr="C:\Documents and Settings\user\Τα έγγραφά μου\Οι εικόνες μου\imagesCAWQW8UI.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43625" y="2786063"/>
            <a:ext cx="2690813" cy="278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7" descr="C:\Documents and Settings\user\Τα έγγραφά μου\Οι εικόνες μου\imagesCA34YWBD.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43625" y="2714625"/>
            <a:ext cx="2619375" cy="278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7" name="14 - TextBox"/>
          <p:cNvSpPr txBox="1">
            <a:spLocks noChangeArrowheads="1"/>
          </p:cNvSpPr>
          <p:nvPr/>
        </p:nvSpPr>
        <p:spPr bwMode="auto">
          <a:xfrm>
            <a:off x="3286125" y="5857875"/>
            <a:ext cx="26431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el-GR" altLang="el-GR"/>
          </a:p>
        </p:txBody>
      </p:sp>
      <p:sp>
        <p:nvSpPr>
          <p:cNvPr id="16" name="15 - TextBox"/>
          <p:cNvSpPr txBox="1"/>
          <p:nvPr/>
        </p:nvSpPr>
        <p:spPr>
          <a:xfrm>
            <a:off x="357188" y="5786438"/>
            <a:ext cx="2643187" cy="400050"/>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eaLnBrk="1" fontAlgn="auto" hangingPunct="1">
              <a:spcBef>
                <a:spcPts val="0"/>
              </a:spcBef>
              <a:spcAft>
                <a:spcPts val="0"/>
              </a:spcAft>
              <a:defRPr/>
            </a:pPr>
            <a:r>
              <a:rPr lang="el-GR" sz="2000" b="1" dirty="0">
                <a:solidFill>
                  <a:srgbClr val="0000FF"/>
                </a:solidFill>
              </a:rPr>
              <a:t>Στη Νεκρά θάλασσα</a:t>
            </a:r>
          </a:p>
        </p:txBody>
      </p:sp>
      <p:sp>
        <p:nvSpPr>
          <p:cNvPr id="17" name="16 - TextBox"/>
          <p:cNvSpPr txBox="1"/>
          <p:nvPr/>
        </p:nvSpPr>
        <p:spPr>
          <a:xfrm>
            <a:off x="3714750" y="5786438"/>
            <a:ext cx="1500188" cy="400050"/>
          </a:xfrm>
          <a:prstGeom prst="rect">
            <a:avLst/>
          </a:prstGeom>
        </p:spPr>
        <p:style>
          <a:lnRef idx="1">
            <a:schemeClr val="accent4"/>
          </a:lnRef>
          <a:fillRef idx="2">
            <a:schemeClr val="accent4"/>
          </a:fillRef>
          <a:effectRef idx="1">
            <a:schemeClr val="accent4"/>
          </a:effectRef>
          <a:fontRef idx="minor">
            <a:schemeClr val="dk1"/>
          </a:fontRef>
        </p:style>
        <p:txBody>
          <a:bodyPr>
            <a:spAutoFit/>
          </a:bodyPr>
          <a:lstStyle/>
          <a:p>
            <a:pPr eaLnBrk="1" fontAlgn="auto" hangingPunct="1">
              <a:spcBef>
                <a:spcPts val="0"/>
              </a:spcBef>
              <a:spcAft>
                <a:spcPts val="0"/>
              </a:spcAft>
              <a:defRPr/>
            </a:pPr>
            <a:r>
              <a:rPr lang="el-GR" sz="2000" b="1" dirty="0">
                <a:solidFill>
                  <a:srgbClr val="0000FF"/>
                </a:solidFill>
              </a:rPr>
              <a:t>Στην πισίνα</a:t>
            </a:r>
          </a:p>
        </p:txBody>
      </p:sp>
      <p:sp>
        <p:nvSpPr>
          <p:cNvPr id="18" name="17 - TextBox"/>
          <p:cNvSpPr txBox="1"/>
          <p:nvPr/>
        </p:nvSpPr>
        <p:spPr>
          <a:xfrm>
            <a:off x="6643688" y="5715000"/>
            <a:ext cx="1785937" cy="400050"/>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pPr eaLnBrk="1" fontAlgn="auto" hangingPunct="1">
              <a:spcBef>
                <a:spcPts val="0"/>
              </a:spcBef>
              <a:spcAft>
                <a:spcPts val="0"/>
              </a:spcAft>
              <a:defRPr/>
            </a:pPr>
            <a:r>
              <a:rPr lang="el-GR" sz="2000" b="1" dirty="0">
                <a:solidFill>
                  <a:srgbClr val="0000FF"/>
                </a:solidFill>
              </a:rPr>
              <a:t>Στη θάλασσα</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ox(in)">
                                      <p:cBhvr>
                                        <p:cTn id="12" dur="500"/>
                                        <p:tgtEl>
                                          <p:spTgt spid="1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1031"/>
                                        </p:tgtEl>
                                        <p:attrNameLst>
                                          <p:attrName>style.visibility</p:attrName>
                                        </p:attrNameLst>
                                      </p:cBhvr>
                                      <p:to>
                                        <p:strVal val="visible"/>
                                      </p:to>
                                    </p:set>
                                    <p:animEffect transition="in" filter="box(in)">
                                      <p:cBhvr>
                                        <p:cTn id="17" dur="500"/>
                                        <p:tgtEl>
                                          <p:spTgt spid="103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box(in)">
                                      <p:cBhvr>
                                        <p:cTn id="22" dur="500"/>
                                        <p:tgtEl>
                                          <p:spTgt spid="1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16" fill="hold" nodeType="clickEffect">
                                  <p:stCondLst>
                                    <p:cond delay="0"/>
                                  </p:stCondLst>
                                  <p:childTnLst>
                                    <p:set>
                                      <p:cBhvr>
                                        <p:cTn id="26" dur="1" fill="hold">
                                          <p:stCondLst>
                                            <p:cond delay="0"/>
                                          </p:stCondLst>
                                        </p:cTn>
                                        <p:tgtEl>
                                          <p:spTgt spid="1029"/>
                                        </p:tgtEl>
                                        <p:attrNameLst>
                                          <p:attrName>style.visibility</p:attrName>
                                        </p:attrNameLst>
                                      </p:cBhvr>
                                      <p:to>
                                        <p:strVal val="visible"/>
                                      </p:to>
                                    </p:set>
                                    <p:animEffect transition="in" filter="diamond(in)">
                                      <p:cBhvr>
                                        <p:cTn id="27" dur="500"/>
                                        <p:tgtEl>
                                          <p:spTgt spid="102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diamond(in)">
                                      <p:cBhvr>
                                        <p:cTn id="32" dur="500"/>
                                        <p:tgtEl>
                                          <p:spTgt spid="1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dissolve">
                                      <p:cBhvr>
                                        <p:cTn id="3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6" grpId="0" animBg="1"/>
      <p:bldP spid="17" grpId="0" animBg="1"/>
      <p:bldP spid="1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48000">
              <a:srgbClr val="D4DEFF"/>
            </a:gs>
            <a:gs pos="0">
              <a:srgbClr val="D4DEFF"/>
            </a:gs>
            <a:gs pos="82000">
              <a:srgbClr val="96AB94"/>
            </a:gs>
          </a:gsLst>
          <a:lin ang="5400000" scaled="0"/>
        </a:gra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scene3d>
              <a:camera prst="orthographicFront"/>
              <a:lightRig rig="harsh" dir="t"/>
            </a:scene3d>
            <a:sp3d extrusionH="57150" prstMaterial="matte">
              <a:bevelT w="63500" h="12700" prst="angle"/>
              <a:contourClr>
                <a:schemeClr val="bg1">
                  <a:lumMod val="65000"/>
                </a:schemeClr>
              </a:contourClr>
            </a:sp3d>
          </a:bodyPr>
          <a:lstStyle/>
          <a:p>
            <a:r>
              <a:rPr lang="el-GR" b="1" dirty="0" smtClean="0">
                <a:ln/>
                <a:solidFill>
                  <a:schemeClr val="accent3"/>
                </a:solidFill>
              </a:rPr>
              <a:t>ΑΝΩΣΗ ΚΑΙ ΠΥΚΝΟΤΗΤΑ ΥΓΡΟΥ</a:t>
            </a:r>
            <a:endParaRPr lang="el-GR" b="1" dirty="0">
              <a:ln/>
              <a:solidFill>
                <a:schemeClr val="accent3"/>
              </a:solidFill>
            </a:endParaRPr>
          </a:p>
        </p:txBody>
      </p:sp>
      <p:sp>
        <p:nvSpPr>
          <p:cNvPr id="3" name="Θέση περιεχομένου 2"/>
          <p:cNvSpPr>
            <a:spLocks noGrp="1"/>
          </p:cNvSpPr>
          <p:nvPr>
            <p:ph idx="1"/>
          </p:nvPr>
        </p:nvSpPr>
        <p:spPr/>
        <p:txBody>
          <a:bodyPr/>
          <a:lstStyle/>
          <a:p>
            <a:r>
              <a:rPr lang="el-GR" sz="2400" dirty="0" smtClean="0">
                <a:hlinkClick r:id="rId2"/>
              </a:rPr>
              <a:t>    Η ΑΝΩΣΗ ΕΞΑΡΤΑΤΑΙ ΑΠΟ ΤΗΝ ΠΥΚΝΟΤΗΤΑ ΤΟΥ ΥΓΡΟΥ</a:t>
            </a:r>
            <a:endParaRPr lang="el-GR" sz="2400" dirty="0" smtClean="0"/>
          </a:p>
          <a:p>
            <a:endParaRPr lang="el-GR" sz="2400" dirty="0"/>
          </a:p>
          <a:p>
            <a:r>
              <a:rPr lang="el-GR" sz="2400" dirty="0" smtClean="0"/>
              <a:t>Όταν αυξάνεται η πυκνότητα του υγρού τότε αυξάνεται και η άνωση</a:t>
            </a:r>
            <a:endParaRPr lang="el-GR" sz="2400" dirty="0"/>
          </a:p>
        </p:txBody>
      </p:sp>
    </p:spTree>
    <p:extLst>
      <p:ext uri="{BB962C8B-B14F-4D97-AF65-F5344CB8AC3E}">
        <p14:creationId xmlns:p14="http://schemas.microsoft.com/office/powerpoint/2010/main" val="793207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999"/>
                                          </p:stCondLst>
                                        </p:cTn>
                                        <p:tgtEl>
                                          <p:spTgt spid="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999"/>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88" y="285750"/>
            <a:ext cx="8229600" cy="1428750"/>
          </a:xfrm>
        </p:spPr>
        <p:style>
          <a:lnRef idx="1">
            <a:schemeClr val="accent3"/>
          </a:lnRef>
          <a:fillRef idx="2">
            <a:schemeClr val="accent3"/>
          </a:fillRef>
          <a:effectRef idx="1">
            <a:schemeClr val="accent3"/>
          </a:effectRef>
          <a:fontRef idx="minor">
            <a:schemeClr val="dk1"/>
          </a:fontRef>
        </p:style>
        <p:txBody>
          <a:bodyPr rtlCol="0">
            <a:noAutofit/>
          </a:bodyPr>
          <a:lstStyle/>
          <a:p>
            <a:pPr fontAlgn="auto">
              <a:spcAft>
                <a:spcPts val="0"/>
              </a:spcAft>
              <a:defRPr/>
            </a:pPr>
            <a:r>
              <a:rPr lang="el-GR" sz="3400" dirty="0" smtClean="0">
                <a:solidFill>
                  <a:srgbClr val="C00000"/>
                </a:solidFill>
              </a:rPr>
              <a:t>Ένα σώμα δέχεται </a:t>
            </a:r>
            <a:r>
              <a:rPr lang="el-GR" sz="3400" dirty="0" smtClean="0">
                <a:solidFill>
                  <a:srgbClr val="0000FF"/>
                </a:solidFill>
              </a:rPr>
              <a:t>μεγαλύτερη άνωση </a:t>
            </a:r>
            <a:r>
              <a:rPr lang="el-GR" sz="3400" dirty="0" smtClean="0">
                <a:solidFill>
                  <a:srgbClr val="C00000"/>
                </a:solidFill>
              </a:rPr>
              <a:t>όσο </a:t>
            </a:r>
            <a:r>
              <a:rPr lang="el-GR" sz="3400" dirty="0" smtClean="0">
                <a:solidFill>
                  <a:srgbClr val="0000FF"/>
                </a:solidFill>
              </a:rPr>
              <a:t>μεγαλύτερος</a:t>
            </a:r>
            <a:r>
              <a:rPr lang="el-GR" sz="3400" dirty="0" smtClean="0">
                <a:solidFill>
                  <a:srgbClr val="C00000"/>
                </a:solidFill>
              </a:rPr>
              <a:t> είναι ο </a:t>
            </a:r>
            <a:r>
              <a:rPr lang="el-GR" sz="3400" dirty="0" smtClean="0">
                <a:solidFill>
                  <a:srgbClr val="0000FF"/>
                </a:solidFill>
              </a:rPr>
              <a:t>όγκος</a:t>
            </a:r>
            <a:r>
              <a:rPr lang="el-GR" sz="3400" dirty="0" smtClean="0">
                <a:solidFill>
                  <a:srgbClr val="C00000"/>
                </a:solidFill>
              </a:rPr>
              <a:t> του που βρίσκεται </a:t>
            </a:r>
            <a:r>
              <a:rPr lang="el-GR" sz="3400" dirty="0" smtClean="0">
                <a:solidFill>
                  <a:srgbClr val="0000FF"/>
                </a:solidFill>
              </a:rPr>
              <a:t>βυθισμένος</a:t>
            </a:r>
            <a:r>
              <a:rPr lang="el-GR" sz="3400" dirty="0" smtClean="0">
                <a:solidFill>
                  <a:srgbClr val="C00000"/>
                </a:solidFill>
              </a:rPr>
              <a:t> στο υγρό</a:t>
            </a:r>
            <a:endParaRPr lang="el-GR" sz="3400" dirty="0">
              <a:solidFill>
                <a:srgbClr val="C00000"/>
              </a:solidFill>
            </a:endParaRPr>
          </a:p>
        </p:txBody>
      </p:sp>
      <p:pic>
        <p:nvPicPr>
          <p:cNvPr id="2050" name="Picture 2" descr="C:\Documents and Settings\user\Τα έγγραφά μου\Οι εικόνες μου\imagesCAAV5C8W.jpg"/>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500063" y="2071688"/>
            <a:ext cx="4000500" cy="3286125"/>
          </a:xfrm>
        </p:spPr>
      </p:pic>
      <p:pic>
        <p:nvPicPr>
          <p:cNvPr id="2051" name="Picture 3" descr="C:\Documents and Settings\user\Τα έγγραφά μου\Οι εικόνες μου\imagesCAG324J7.jpg"/>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572000" y="2071688"/>
            <a:ext cx="3929063" cy="3286125"/>
          </a:xfrm>
        </p:spPr>
      </p:pic>
      <p:sp>
        <p:nvSpPr>
          <p:cNvPr id="7" name="6 - TextBox"/>
          <p:cNvSpPr txBox="1"/>
          <p:nvPr/>
        </p:nvSpPr>
        <p:spPr>
          <a:xfrm>
            <a:off x="500063" y="5572125"/>
            <a:ext cx="8143875" cy="1108075"/>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p>
            <a:pPr eaLnBrk="1" fontAlgn="auto" hangingPunct="1">
              <a:spcBef>
                <a:spcPts val="0"/>
              </a:spcBef>
              <a:spcAft>
                <a:spcPts val="0"/>
              </a:spcAft>
              <a:defRPr/>
            </a:pPr>
            <a:r>
              <a:rPr lang="el-GR" sz="2200" dirty="0"/>
              <a:t>Λόγω του μεγαλύτερου φορτίου του το πλοίο στη δεξιά εικόνα βυθίζεται περισσότερο στη θάλασσα οπότε δέχεται μεγαλύτερη άνωση </a:t>
            </a:r>
            <a:r>
              <a:rPr lang="el-GR" sz="2200" dirty="0" err="1"/>
              <a:t>απ΄όταν</a:t>
            </a:r>
            <a:r>
              <a:rPr lang="el-GR" sz="2200" dirty="0"/>
              <a:t> δεν ήταν φορτωμένο (αριστερή εικόνα)</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strVal val="#ppt_w*0.7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animEffect transition="in" filter="fade">
                                      <p:cBhvr>
                                        <p:cTn id="9" dur="500"/>
                                        <p:tgtEl>
                                          <p:spTgt spid="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8" presetClass="entr" presetSubtype="16" fill="hold" nodeType="clickEffect">
                                  <p:stCondLst>
                                    <p:cond delay="0"/>
                                  </p:stCondLst>
                                  <p:childTnLst>
                                    <p:set>
                                      <p:cBhvr>
                                        <p:cTn id="13" dur="1" fill="hold">
                                          <p:stCondLst>
                                            <p:cond delay="0"/>
                                          </p:stCondLst>
                                        </p:cTn>
                                        <p:tgtEl>
                                          <p:spTgt spid="2051"/>
                                        </p:tgtEl>
                                        <p:attrNameLst>
                                          <p:attrName>style.visibility</p:attrName>
                                        </p:attrNameLst>
                                      </p:cBhvr>
                                      <p:to>
                                        <p:strVal val="visible"/>
                                      </p:to>
                                    </p:set>
                                    <p:animEffect transition="in" filter="diamond(in)">
                                      <p:cBhvr>
                                        <p:cTn id="14" dur="500"/>
                                        <p:tgtEl>
                                          <p:spTgt spid="2051"/>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dissolve">
                                      <p:cBhvr>
                                        <p:cTn id="19" dur="500"/>
                                        <p:tgtEl>
                                          <p:spTgt spid="7"/>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8" presetClass="entr" presetSubtype="16" fill="hold" nodeType="clickEffect">
                                  <p:stCondLst>
                                    <p:cond delay="0"/>
                                  </p:stCondLst>
                                  <p:childTnLst>
                                    <p:set>
                                      <p:cBhvr>
                                        <p:cTn id="23" dur="1" fill="hold">
                                          <p:stCondLst>
                                            <p:cond delay="0"/>
                                          </p:stCondLst>
                                        </p:cTn>
                                        <p:tgtEl>
                                          <p:spTgt spid="2050"/>
                                        </p:tgtEl>
                                        <p:attrNameLst>
                                          <p:attrName>style.visibility</p:attrName>
                                        </p:attrNameLst>
                                      </p:cBhvr>
                                      <p:to>
                                        <p:strVal val="visible"/>
                                      </p:to>
                                    </p:set>
                                    <p:animEffect transition="in" filter="diamond(in)">
                                      <p:cBhvr>
                                        <p:cTn id="24"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EFD1"/>
            </a:gs>
            <a:gs pos="64999">
              <a:srgbClr val="F0EBD5"/>
            </a:gs>
            <a:gs pos="100000">
              <a:srgbClr val="D1C39F"/>
            </a:gs>
          </a:gsLst>
          <a:lin ang="5400000"/>
        </a:gradFill>
        <a:effectLst/>
      </p:bgPr>
    </p:bg>
    <p:spTree>
      <p:nvGrpSpPr>
        <p:cNvPr id="1" name=""/>
        <p:cNvGrpSpPr/>
        <p:nvPr/>
      </p:nvGrpSpPr>
      <p:grpSpPr>
        <a:xfrm>
          <a:off x="0" y="0"/>
          <a:ext cx="0" cy="0"/>
          <a:chOff x="0" y="0"/>
          <a:chExt cx="0" cy="0"/>
        </a:xfrm>
      </p:grpSpPr>
      <p:sp>
        <p:nvSpPr>
          <p:cNvPr id="3" name="2 - TextBox"/>
          <p:cNvSpPr txBox="1">
            <a:spLocks noChangeArrowheads="1"/>
          </p:cNvSpPr>
          <p:nvPr/>
        </p:nvSpPr>
        <p:spPr bwMode="auto">
          <a:xfrm>
            <a:off x="1071563" y="571500"/>
            <a:ext cx="12144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l-GR" altLang="el-GR" sz="2400" b="1">
                <a:solidFill>
                  <a:srgbClr val="0000FF"/>
                </a:solidFill>
              </a:rPr>
              <a:t>Β = 10Ν</a:t>
            </a:r>
          </a:p>
        </p:txBody>
      </p:sp>
      <p:sp>
        <p:nvSpPr>
          <p:cNvPr id="4" name="3 - TextBox"/>
          <p:cNvSpPr txBox="1">
            <a:spLocks noChangeArrowheads="1"/>
          </p:cNvSpPr>
          <p:nvPr/>
        </p:nvSpPr>
        <p:spPr bwMode="auto">
          <a:xfrm>
            <a:off x="2857500" y="571500"/>
            <a:ext cx="14287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l-GR" altLang="el-GR" sz="2400" b="1">
                <a:solidFill>
                  <a:srgbClr val="0000FF"/>
                </a:solidFill>
              </a:rPr>
              <a:t>Β</a:t>
            </a:r>
            <a:r>
              <a:rPr lang="el-GR" altLang="el-GR" sz="2400" b="1" baseline="-25000">
                <a:solidFill>
                  <a:srgbClr val="0000FF"/>
                </a:solidFill>
              </a:rPr>
              <a:t>φαιν</a:t>
            </a:r>
            <a:r>
              <a:rPr lang="el-GR" altLang="el-GR" sz="2400" b="1">
                <a:solidFill>
                  <a:srgbClr val="0000FF"/>
                </a:solidFill>
              </a:rPr>
              <a:t>= 9Ν</a:t>
            </a:r>
          </a:p>
        </p:txBody>
      </p:sp>
      <p:sp>
        <p:nvSpPr>
          <p:cNvPr id="5" name="4 - TextBox"/>
          <p:cNvSpPr txBox="1">
            <a:spLocks noChangeArrowheads="1"/>
          </p:cNvSpPr>
          <p:nvPr/>
        </p:nvSpPr>
        <p:spPr bwMode="auto">
          <a:xfrm>
            <a:off x="4500563" y="571500"/>
            <a:ext cx="14287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l-GR" altLang="el-GR" sz="2400" b="1">
                <a:solidFill>
                  <a:srgbClr val="0000FF"/>
                </a:solidFill>
              </a:rPr>
              <a:t>Β</a:t>
            </a:r>
            <a:r>
              <a:rPr lang="el-GR" altLang="el-GR" sz="2400" b="1" baseline="-25000">
                <a:solidFill>
                  <a:srgbClr val="0000FF"/>
                </a:solidFill>
              </a:rPr>
              <a:t>φαιν</a:t>
            </a:r>
            <a:r>
              <a:rPr lang="el-GR" altLang="el-GR" sz="2400" b="1">
                <a:solidFill>
                  <a:srgbClr val="0000FF"/>
                </a:solidFill>
              </a:rPr>
              <a:t>= 8Ν</a:t>
            </a:r>
          </a:p>
        </p:txBody>
      </p:sp>
      <p:sp>
        <p:nvSpPr>
          <p:cNvPr id="6" name="5 - TextBox"/>
          <p:cNvSpPr txBox="1">
            <a:spLocks noChangeArrowheads="1"/>
          </p:cNvSpPr>
          <p:nvPr/>
        </p:nvSpPr>
        <p:spPr bwMode="auto">
          <a:xfrm>
            <a:off x="6429375" y="571500"/>
            <a:ext cx="14287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l-GR" altLang="el-GR" sz="2400" b="1">
                <a:solidFill>
                  <a:srgbClr val="0000FF"/>
                </a:solidFill>
              </a:rPr>
              <a:t>Β</a:t>
            </a:r>
            <a:r>
              <a:rPr lang="el-GR" altLang="el-GR" sz="2400" b="1" baseline="-25000">
                <a:solidFill>
                  <a:srgbClr val="0000FF"/>
                </a:solidFill>
              </a:rPr>
              <a:t>φαιν</a:t>
            </a:r>
            <a:r>
              <a:rPr lang="el-GR" altLang="el-GR" sz="2400" b="1">
                <a:solidFill>
                  <a:srgbClr val="0000FF"/>
                </a:solidFill>
              </a:rPr>
              <a:t>= 6Ν</a:t>
            </a:r>
          </a:p>
        </p:txBody>
      </p:sp>
      <p:sp>
        <p:nvSpPr>
          <p:cNvPr id="7" name="6 - TextBox"/>
          <p:cNvSpPr txBox="1">
            <a:spLocks noChangeArrowheads="1"/>
          </p:cNvSpPr>
          <p:nvPr/>
        </p:nvSpPr>
        <p:spPr bwMode="auto">
          <a:xfrm>
            <a:off x="3071813" y="5286375"/>
            <a:ext cx="10715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l-GR" altLang="el-GR" sz="2400" b="1">
                <a:solidFill>
                  <a:srgbClr val="FF0000"/>
                </a:solidFill>
              </a:rPr>
              <a:t>Α= 1Ν</a:t>
            </a:r>
          </a:p>
        </p:txBody>
      </p:sp>
      <p:sp>
        <p:nvSpPr>
          <p:cNvPr id="8" name="7 - TextBox"/>
          <p:cNvSpPr txBox="1">
            <a:spLocks noChangeArrowheads="1"/>
          </p:cNvSpPr>
          <p:nvPr/>
        </p:nvSpPr>
        <p:spPr bwMode="auto">
          <a:xfrm>
            <a:off x="4857750" y="5286375"/>
            <a:ext cx="10715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l-GR" altLang="el-GR" sz="2400" b="1">
                <a:solidFill>
                  <a:srgbClr val="FF0000"/>
                </a:solidFill>
              </a:rPr>
              <a:t>Α= 2Ν</a:t>
            </a:r>
          </a:p>
        </p:txBody>
      </p:sp>
      <p:sp>
        <p:nvSpPr>
          <p:cNvPr id="9" name="8 - TextBox"/>
          <p:cNvSpPr txBox="1">
            <a:spLocks noChangeArrowheads="1"/>
          </p:cNvSpPr>
          <p:nvPr/>
        </p:nvSpPr>
        <p:spPr bwMode="auto">
          <a:xfrm>
            <a:off x="6643688" y="5286375"/>
            <a:ext cx="12144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l-GR" altLang="el-GR" sz="2400" b="1">
                <a:solidFill>
                  <a:srgbClr val="FF0000"/>
                </a:solidFill>
              </a:rPr>
              <a:t>Α= 4Ν</a:t>
            </a:r>
          </a:p>
        </p:txBody>
      </p:sp>
      <p:sp>
        <p:nvSpPr>
          <p:cNvPr id="10" name="9 - TextBox"/>
          <p:cNvSpPr txBox="1"/>
          <p:nvPr/>
        </p:nvSpPr>
        <p:spPr>
          <a:xfrm>
            <a:off x="428625" y="5786438"/>
            <a:ext cx="8429625" cy="800100"/>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p>
            <a:pPr eaLnBrk="1" fontAlgn="auto" hangingPunct="1">
              <a:spcBef>
                <a:spcPts val="0"/>
              </a:spcBef>
              <a:spcAft>
                <a:spcPts val="0"/>
              </a:spcAft>
              <a:defRPr/>
            </a:pPr>
            <a:r>
              <a:rPr lang="el-GR" sz="2200" b="1" dirty="0">
                <a:solidFill>
                  <a:srgbClr val="0000FF"/>
                </a:solidFill>
              </a:rPr>
              <a:t>Όσο μεγαλώνει ο όγκος του βυθισμένου σώματος τόσο μεγαλώνει και η άνωση, οπότε μειώνεται το φαινομενικό βάρος του</a:t>
            </a:r>
            <a:r>
              <a:rPr lang="el-GR" sz="2200" b="1" dirty="0"/>
              <a:t> </a:t>
            </a:r>
            <a:r>
              <a:rPr lang="el-GR" sz="2000" b="1" dirty="0"/>
              <a:t>(</a:t>
            </a:r>
            <a:r>
              <a:rPr lang="el-GR" sz="2400" b="1" dirty="0" err="1">
                <a:solidFill>
                  <a:srgbClr val="FF0000"/>
                </a:solidFill>
                <a:latin typeface="Times New Roman" pitchFamily="18" charset="0"/>
                <a:cs typeface="Times New Roman" pitchFamily="18" charset="0"/>
              </a:rPr>
              <a:t>Β</a:t>
            </a:r>
            <a:r>
              <a:rPr lang="el-GR" sz="2400" b="1" baseline="-25000" dirty="0" err="1">
                <a:solidFill>
                  <a:srgbClr val="FF0000"/>
                </a:solidFill>
                <a:latin typeface="Times New Roman" pitchFamily="18" charset="0"/>
                <a:cs typeface="Times New Roman" pitchFamily="18" charset="0"/>
              </a:rPr>
              <a:t>φαιν</a:t>
            </a:r>
            <a:r>
              <a:rPr lang="el-GR" sz="2400" b="1" baseline="-25000" dirty="0">
                <a:solidFill>
                  <a:srgbClr val="FF0000"/>
                </a:solidFill>
                <a:latin typeface="Times New Roman" pitchFamily="18" charset="0"/>
                <a:cs typeface="Times New Roman" pitchFamily="18" charset="0"/>
              </a:rPr>
              <a:t>.</a:t>
            </a:r>
            <a:r>
              <a:rPr lang="el-GR" sz="2400" b="1" dirty="0">
                <a:solidFill>
                  <a:srgbClr val="FF0000"/>
                </a:solidFill>
                <a:latin typeface="Times New Roman" pitchFamily="18" charset="0"/>
                <a:cs typeface="Times New Roman" pitchFamily="18" charset="0"/>
              </a:rPr>
              <a:t> = Β – Α</a:t>
            </a:r>
            <a:r>
              <a:rPr lang="el-GR" sz="2000" b="1" dirty="0"/>
              <a:t>)</a:t>
            </a:r>
          </a:p>
        </p:txBody>
      </p:sp>
      <p:pic>
        <p:nvPicPr>
          <p:cNvPr id="4099" name="Picture 3" descr="C:\Documents and Settings\user\Τα έγγραφά μου\Οι εικόνες μου\pic0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0125" y="1143000"/>
            <a:ext cx="6858000" cy="421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4099"/>
                                        </p:tgtEl>
                                        <p:attrNameLst>
                                          <p:attrName>style.visibility</p:attrName>
                                        </p:attrNameLst>
                                      </p:cBhvr>
                                      <p:to>
                                        <p:strVal val="visible"/>
                                      </p:to>
                                    </p:set>
                                    <p:animEffect transition="in" filter="box(in)">
                                      <p:cBhvr>
                                        <p:cTn id="7" dur="500"/>
                                        <p:tgtEl>
                                          <p:spTgt spid="409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1000" fill="hold"/>
                                        <p:tgtEl>
                                          <p:spTgt spid="3"/>
                                        </p:tgtEl>
                                        <p:attrNameLst>
                                          <p:attrName>ppt_w</p:attrName>
                                        </p:attrNameLst>
                                      </p:cBhvr>
                                      <p:tavLst>
                                        <p:tav tm="0">
                                          <p:val>
                                            <p:strVal val="#ppt_w*0.70"/>
                                          </p:val>
                                        </p:tav>
                                        <p:tav tm="100000">
                                          <p:val>
                                            <p:strVal val="#ppt_w"/>
                                          </p:val>
                                        </p:tav>
                                      </p:tavLst>
                                    </p:anim>
                                    <p:anim calcmode="lin" valueType="num">
                                      <p:cBhvr>
                                        <p:cTn id="13" dur="1000" fill="hold"/>
                                        <p:tgtEl>
                                          <p:spTgt spid="3"/>
                                        </p:tgtEl>
                                        <p:attrNameLst>
                                          <p:attrName>ppt_h</p:attrName>
                                        </p:attrNameLst>
                                      </p:cBhvr>
                                      <p:tavLst>
                                        <p:tav tm="0">
                                          <p:val>
                                            <p:strVal val="#ppt_h"/>
                                          </p:val>
                                        </p:tav>
                                        <p:tav tm="100000">
                                          <p:val>
                                            <p:strVal val="#ppt_h"/>
                                          </p:val>
                                        </p:tav>
                                      </p:tavLst>
                                    </p:anim>
                                    <p:animEffect transition="in" filter="fade">
                                      <p:cBhvr>
                                        <p:cTn id="14" dur="1000"/>
                                        <p:tgtEl>
                                          <p:spTgt spid="3"/>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1000" fill="hold"/>
                                        <p:tgtEl>
                                          <p:spTgt spid="4"/>
                                        </p:tgtEl>
                                        <p:attrNameLst>
                                          <p:attrName>ppt_w</p:attrName>
                                        </p:attrNameLst>
                                      </p:cBhvr>
                                      <p:tavLst>
                                        <p:tav tm="0">
                                          <p:val>
                                            <p:strVal val="#ppt_w*0.70"/>
                                          </p:val>
                                        </p:tav>
                                        <p:tav tm="100000">
                                          <p:val>
                                            <p:strVal val="#ppt_w"/>
                                          </p:val>
                                        </p:tav>
                                      </p:tavLst>
                                    </p:anim>
                                    <p:anim calcmode="lin" valueType="num">
                                      <p:cBhvr>
                                        <p:cTn id="18" dur="1000" fill="hold"/>
                                        <p:tgtEl>
                                          <p:spTgt spid="4"/>
                                        </p:tgtEl>
                                        <p:attrNameLst>
                                          <p:attrName>ppt_h</p:attrName>
                                        </p:attrNameLst>
                                      </p:cBhvr>
                                      <p:tavLst>
                                        <p:tav tm="0">
                                          <p:val>
                                            <p:strVal val="#ppt_h"/>
                                          </p:val>
                                        </p:tav>
                                        <p:tav tm="100000">
                                          <p:val>
                                            <p:strVal val="#ppt_h"/>
                                          </p:val>
                                        </p:tav>
                                      </p:tavLst>
                                    </p:anim>
                                    <p:animEffect transition="in" filter="fade">
                                      <p:cBhvr>
                                        <p:cTn id="19" dur="1000"/>
                                        <p:tgtEl>
                                          <p:spTgt spid="4"/>
                                        </p:tgtEl>
                                      </p:cBhvr>
                                    </p:animEffect>
                                  </p:childTnLst>
                                </p:cTn>
                              </p:par>
                              <p:par>
                                <p:cTn id="20" presetID="55" presetClass="entr" presetSubtype="0" fill="hold" grpId="0" nodeType="with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1000" fill="hold"/>
                                        <p:tgtEl>
                                          <p:spTgt spid="5"/>
                                        </p:tgtEl>
                                        <p:attrNameLst>
                                          <p:attrName>ppt_w</p:attrName>
                                        </p:attrNameLst>
                                      </p:cBhvr>
                                      <p:tavLst>
                                        <p:tav tm="0">
                                          <p:val>
                                            <p:strVal val="#ppt_w*0.70"/>
                                          </p:val>
                                        </p:tav>
                                        <p:tav tm="100000">
                                          <p:val>
                                            <p:strVal val="#ppt_w"/>
                                          </p:val>
                                        </p:tav>
                                      </p:tavLst>
                                    </p:anim>
                                    <p:anim calcmode="lin" valueType="num">
                                      <p:cBhvr>
                                        <p:cTn id="23" dur="1000" fill="hold"/>
                                        <p:tgtEl>
                                          <p:spTgt spid="5"/>
                                        </p:tgtEl>
                                        <p:attrNameLst>
                                          <p:attrName>ppt_h</p:attrName>
                                        </p:attrNameLst>
                                      </p:cBhvr>
                                      <p:tavLst>
                                        <p:tav tm="0">
                                          <p:val>
                                            <p:strVal val="#ppt_h"/>
                                          </p:val>
                                        </p:tav>
                                        <p:tav tm="100000">
                                          <p:val>
                                            <p:strVal val="#ppt_h"/>
                                          </p:val>
                                        </p:tav>
                                      </p:tavLst>
                                    </p:anim>
                                    <p:animEffect transition="in" filter="fade">
                                      <p:cBhvr>
                                        <p:cTn id="24" dur="1000"/>
                                        <p:tgtEl>
                                          <p:spTgt spid="5"/>
                                        </p:tgtEl>
                                      </p:cBhvr>
                                    </p:animEffect>
                                  </p:childTnLst>
                                </p:cTn>
                              </p:par>
                              <p:par>
                                <p:cTn id="25" presetID="55" presetClass="entr" presetSubtype="0"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p:cTn id="27" dur="1000" fill="hold"/>
                                        <p:tgtEl>
                                          <p:spTgt spid="6"/>
                                        </p:tgtEl>
                                        <p:attrNameLst>
                                          <p:attrName>ppt_w</p:attrName>
                                        </p:attrNameLst>
                                      </p:cBhvr>
                                      <p:tavLst>
                                        <p:tav tm="0">
                                          <p:val>
                                            <p:strVal val="#ppt_w*0.70"/>
                                          </p:val>
                                        </p:tav>
                                        <p:tav tm="100000">
                                          <p:val>
                                            <p:strVal val="#ppt_w"/>
                                          </p:val>
                                        </p:tav>
                                      </p:tavLst>
                                    </p:anim>
                                    <p:anim calcmode="lin" valueType="num">
                                      <p:cBhvr>
                                        <p:cTn id="28" dur="1000" fill="hold"/>
                                        <p:tgtEl>
                                          <p:spTgt spid="6"/>
                                        </p:tgtEl>
                                        <p:attrNameLst>
                                          <p:attrName>ppt_h</p:attrName>
                                        </p:attrNameLst>
                                      </p:cBhvr>
                                      <p:tavLst>
                                        <p:tav tm="0">
                                          <p:val>
                                            <p:strVal val="#ppt_h"/>
                                          </p:val>
                                        </p:tav>
                                        <p:tav tm="100000">
                                          <p:val>
                                            <p:strVal val="#ppt_h"/>
                                          </p:val>
                                        </p:tav>
                                      </p:tavLst>
                                    </p:anim>
                                    <p:animEffect transition="in" filter="fade">
                                      <p:cBhvr>
                                        <p:cTn id="29" dur="1000"/>
                                        <p:tgtEl>
                                          <p:spTgt spid="6"/>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5" presetClass="entr" presetSubtype="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 calcmode="lin" valueType="num">
                                      <p:cBhvr>
                                        <p:cTn id="34" dur="1000" fill="hold"/>
                                        <p:tgtEl>
                                          <p:spTgt spid="7"/>
                                        </p:tgtEl>
                                        <p:attrNameLst>
                                          <p:attrName>ppt_w</p:attrName>
                                        </p:attrNameLst>
                                      </p:cBhvr>
                                      <p:tavLst>
                                        <p:tav tm="0">
                                          <p:val>
                                            <p:strVal val="#ppt_w*0.70"/>
                                          </p:val>
                                        </p:tav>
                                        <p:tav tm="100000">
                                          <p:val>
                                            <p:strVal val="#ppt_w"/>
                                          </p:val>
                                        </p:tav>
                                      </p:tavLst>
                                    </p:anim>
                                    <p:anim calcmode="lin" valueType="num">
                                      <p:cBhvr>
                                        <p:cTn id="35" dur="1000" fill="hold"/>
                                        <p:tgtEl>
                                          <p:spTgt spid="7"/>
                                        </p:tgtEl>
                                        <p:attrNameLst>
                                          <p:attrName>ppt_h</p:attrName>
                                        </p:attrNameLst>
                                      </p:cBhvr>
                                      <p:tavLst>
                                        <p:tav tm="0">
                                          <p:val>
                                            <p:strVal val="#ppt_h"/>
                                          </p:val>
                                        </p:tav>
                                        <p:tav tm="100000">
                                          <p:val>
                                            <p:strVal val="#ppt_h"/>
                                          </p:val>
                                        </p:tav>
                                      </p:tavLst>
                                    </p:anim>
                                    <p:animEffect transition="in" filter="fade">
                                      <p:cBhvr>
                                        <p:cTn id="36" dur="1000"/>
                                        <p:tgtEl>
                                          <p:spTgt spid="7"/>
                                        </p:tgtEl>
                                      </p:cBhvr>
                                    </p:animEffect>
                                  </p:childTnLst>
                                </p:cTn>
                              </p:par>
                              <p:par>
                                <p:cTn id="37" presetID="55" presetClass="entr" presetSubtype="0" fill="hold" grpId="0" nodeType="withEffect">
                                  <p:stCondLst>
                                    <p:cond delay="0"/>
                                  </p:stCondLst>
                                  <p:childTnLst>
                                    <p:set>
                                      <p:cBhvr>
                                        <p:cTn id="38" dur="1" fill="hold">
                                          <p:stCondLst>
                                            <p:cond delay="0"/>
                                          </p:stCondLst>
                                        </p:cTn>
                                        <p:tgtEl>
                                          <p:spTgt spid="8"/>
                                        </p:tgtEl>
                                        <p:attrNameLst>
                                          <p:attrName>style.visibility</p:attrName>
                                        </p:attrNameLst>
                                      </p:cBhvr>
                                      <p:to>
                                        <p:strVal val="visible"/>
                                      </p:to>
                                    </p:set>
                                    <p:anim calcmode="lin" valueType="num">
                                      <p:cBhvr>
                                        <p:cTn id="39" dur="1000" fill="hold"/>
                                        <p:tgtEl>
                                          <p:spTgt spid="8"/>
                                        </p:tgtEl>
                                        <p:attrNameLst>
                                          <p:attrName>ppt_w</p:attrName>
                                        </p:attrNameLst>
                                      </p:cBhvr>
                                      <p:tavLst>
                                        <p:tav tm="0">
                                          <p:val>
                                            <p:strVal val="#ppt_w*0.70"/>
                                          </p:val>
                                        </p:tav>
                                        <p:tav tm="100000">
                                          <p:val>
                                            <p:strVal val="#ppt_w"/>
                                          </p:val>
                                        </p:tav>
                                      </p:tavLst>
                                    </p:anim>
                                    <p:anim calcmode="lin" valueType="num">
                                      <p:cBhvr>
                                        <p:cTn id="40" dur="1000" fill="hold"/>
                                        <p:tgtEl>
                                          <p:spTgt spid="8"/>
                                        </p:tgtEl>
                                        <p:attrNameLst>
                                          <p:attrName>ppt_h</p:attrName>
                                        </p:attrNameLst>
                                      </p:cBhvr>
                                      <p:tavLst>
                                        <p:tav tm="0">
                                          <p:val>
                                            <p:strVal val="#ppt_h"/>
                                          </p:val>
                                        </p:tav>
                                        <p:tav tm="100000">
                                          <p:val>
                                            <p:strVal val="#ppt_h"/>
                                          </p:val>
                                        </p:tav>
                                      </p:tavLst>
                                    </p:anim>
                                    <p:animEffect transition="in" filter="fade">
                                      <p:cBhvr>
                                        <p:cTn id="41" dur="1000"/>
                                        <p:tgtEl>
                                          <p:spTgt spid="8"/>
                                        </p:tgtEl>
                                      </p:cBhvr>
                                    </p:animEffect>
                                  </p:childTnLst>
                                </p:cTn>
                              </p:par>
                              <p:par>
                                <p:cTn id="42" presetID="55" presetClass="entr" presetSubtype="0" fill="hold" grpId="0" nodeType="withEffect">
                                  <p:stCondLst>
                                    <p:cond delay="0"/>
                                  </p:stCondLst>
                                  <p:childTnLst>
                                    <p:set>
                                      <p:cBhvr>
                                        <p:cTn id="43" dur="1" fill="hold">
                                          <p:stCondLst>
                                            <p:cond delay="0"/>
                                          </p:stCondLst>
                                        </p:cTn>
                                        <p:tgtEl>
                                          <p:spTgt spid="9"/>
                                        </p:tgtEl>
                                        <p:attrNameLst>
                                          <p:attrName>style.visibility</p:attrName>
                                        </p:attrNameLst>
                                      </p:cBhvr>
                                      <p:to>
                                        <p:strVal val="visible"/>
                                      </p:to>
                                    </p:set>
                                    <p:anim calcmode="lin" valueType="num">
                                      <p:cBhvr>
                                        <p:cTn id="44" dur="1000" fill="hold"/>
                                        <p:tgtEl>
                                          <p:spTgt spid="9"/>
                                        </p:tgtEl>
                                        <p:attrNameLst>
                                          <p:attrName>ppt_w</p:attrName>
                                        </p:attrNameLst>
                                      </p:cBhvr>
                                      <p:tavLst>
                                        <p:tav tm="0">
                                          <p:val>
                                            <p:strVal val="#ppt_w*0.70"/>
                                          </p:val>
                                        </p:tav>
                                        <p:tav tm="100000">
                                          <p:val>
                                            <p:strVal val="#ppt_w"/>
                                          </p:val>
                                        </p:tav>
                                      </p:tavLst>
                                    </p:anim>
                                    <p:anim calcmode="lin" valueType="num">
                                      <p:cBhvr>
                                        <p:cTn id="45" dur="1000" fill="hold"/>
                                        <p:tgtEl>
                                          <p:spTgt spid="9"/>
                                        </p:tgtEl>
                                        <p:attrNameLst>
                                          <p:attrName>ppt_h</p:attrName>
                                        </p:attrNameLst>
                                      </p:cBhvr>
                                      <p:tavLst>
                                        <p:tav tm="0">
                                          <p:val>
                                            <p:strVal val="#ppt_h"/>
                                          </p:val>
                                        </p:tav>
                                        <p:tav tm="100000">
                                          <p:val>
                                            <p:strVal val="#ppt_h"/>
                                          </p:val>
                                        </p:tav>
                                      </p:tavLst>
                                    </p:anim>
                                    <p:animEffect transition="in" filter="fade">
                                      <p:cBhvr>
                                        <p:cTn id="46" dur="1000"/>
                                        <p:tgtEl>
                                          <p:spTgt spid="9"/>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9" presetClass="entr" presetSubtype="0" fill="hold" grpId="0" nodeType="clickEffect">
                                  <p:stCondLst>
                                    <p:cond delay="0"/>
                                  </p:stCondLst>
                                  <p:childTnLst>
                                    <p:set>
                                      <p:cBhvr>
                                        <p:cTn id="50" dur="1" fill="hold">
                                          <p:stCondLst>
                                            <p:cond delay="0"/>
                                          </p:stCondLst>
                                        </p:cTn>
                                        <p:tgtEl>
                                          <p:spTgt spid="10"/>
                                        </p:tgtEl>
                                        <p:attrNameLst>
                                          <p:attrName>style.visibility</p:attrName>
                                        </p:attrNameLst>
                                      </p:cBhvr>
                                      <p:to>
                                        <p:strVal val="visible"/>
                                      </p:to>
                                    </p:set>
                                    <p:animEffect transition="in" filter="dissolve">
                                      <p:cBhvr>
                                        <p:cTn id="5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48000">
              <a:srgbClr val="D4DEFF"/>
            </a:gs>
            <a:gs pos="0">
              <a:srgbClr val="D4DEFF"/>
            </a:gs>
            <a:gs pos="95420">
              <a:srgbClr val="96AB94"/>
            </a:gs>
            <a:gs pos="82427">
              <a:schemeClr val="accent5">
                <a:lumMod val="20000"/>
                <a:lumOff val="80000"/>
              </a:schemeClr>
            </a:gs>
            <a:gs pos="97000">
              <a:schemeClr val="accent5">
                <a:lumMod val="20000"/>
                <a:lumOff val="80000"/>
              </a:schemeClr>
            </a:gs>
          </a:gsLst>
          <a:lin ang="5400000" scaled="0"/>
        </a:gradFill>
        <a:effectLst/>
      </p:bgPr>
    </p:bg>
    <p:spTree>
      <p:nvGrpSpPr>
        <p:cNvPr id="1" name=""/>
        <p:cNvGrpSpPr/>
        <p:nvPr/>
      </p:nvGrpSpPr>
      <p:grpSpPr>
        <a:xfrm>
          <a:off x="0" y="0"/>
          <a:ext cx="0" cy="0"/>
          <a:chOff x="0" y="0"/>
          <a:chExt cx="0" cy="0"/>
        </a:xfrm>
      </p:grpSpPr>
      <p:sp>
        <p:nvSpPr>
          <p:cNvPr id="2" name="Τίτλος 1"/>
          <p:cNvSpPr>
            <a:spLocks noGrp="1"/>
          </p:cNvSpPr>
          <p:nvPr>
            <p:ph type="ctrTitle"/>
          </p:nvPr>
        </p:nvSpPr>
        <p:spPr>
          <a:xfrm>
            <a:off x="611560" y="620688"/>
            <a:ext cx="7772400" cy="1470025"/>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l-GR" b="1" dirty="0" smtClean="0">
                <a:ln/>
                <a:solidFill>
                  <a:schemeClr val="accent3"/>
                </a:solidFill>
              </a:rPr>
              <a:t>ΑΝΩΣΗ ΚΑΙ ΟΓΚΟΣ ΒΥΘΙΣΜΕΝΟΥ ΣΩΜΑΤΟΣ</a:t>
            </a:r>
            <a:endParaRPr lang="el-GR" b="1" dirty="0">
              <a:ln/>
              <a:solidFill>
                <a:schemeClr val="accent3"/>
              </a:solidFill>
            </a:endParaRPr>
          </a:p>
        </p:txBody>
      </p:sp>
      <p:sp>
        <p:nvSpPr>
          <p:cNvPr id="3" name="Υπότιτλος 2"/>
          <p:cNvSpPr>
            <a:spLocks noGrp="1"/>
          </p:cNvSpPr>
          <p:nvPr>
            <p:ph type="subTitle" idx="1"/>
          </p:nvPr>
        </p:nvSpPr>
        <p:spPr>
          <a:xfrm>
            <a:off x="1297360" y="2204864"/>
            <a:ext cx="6400800" cy="936104"/>
          </a:xfrm>
          <a:solidFill>
            <a:schemeClr val="accent3">
              <a:lumMod val="20000"/>
              <a:lumOff val="80000"/>
            </a:schemeClr>
          </a:solidFill>
        </p:spPr>
        <p:txBody>
          <a:bodyPr/>
          <a:lstStyle/>
          <a:p>
            <a:r>
              <a:rPr lang="el-GR" sz="2400" dirty="0" smtClean="0">
                <a:solidFill>
                  <a:schemeClr val="tx1"/>
                </a:solidFill>
                <a:hlinkClick r:id="rId2"/>
              </a:rPr>
              <a:t>Η άνωση εξαρτάται από τον όγκο του σώματος που βρίσκεται βυθισμένος μέσα στο υγρό</a:t>
            </a:r>
            <a:endParaRPr lang="el-GR" sz="2400" dirty="0">
              <a:solidFill>
                <a:schemeClr val="tx1"/>
              </a:solidFill>
            </a:endParaRPr>
          </a:p>
        </p:txBody>
      </p:sp>
      <p:sp>
        <p:nvSpPr>
          <p:cNvPr id="5" name="TextBox 4"/>
          <p:cNvSpPr txBox="1"/>
          <p:nvPr/>
        </p:nvSpPr>
        <p:spPr>
          <a:xfrm>
            <a:off x="611560" y="3861048"/>
            <a:ext cx="7560840" cy="2031325"/>
          </a:xfrm>
          <a:prstGeom prst="rect">
            <a:avLst/>
          </a:prstGeom>
          <a:noFill/>
        </p:spPr>
        <p:txBody>
          <a:bodyPr wrap="square" rtlCol="0">
            <a:spAutoFit/>
          </a:bodyPr>
          <a:lstStyle/>
          <a:p>
            <a:r>
              <a:rPr lang="el-GR" dirty="0" smtClean="0"/>
              <a:t>΄</a:t>
            </a:r>
            <a:r>
              <a:rPr lang="el-GR" dirty="0" err="1" smtClean="0"/>
              <a:t>Οσο</a:t>
            </a:r>
            <a:r>
              <a:rPr lang="el-GR" dirty="0" smtClean="0"/>
              <a:t> αυξάνεται ο όγκος του σώματος που βυθίζεται μέσα στο υγρό τόσο αυξάνεται και η άνωση. </a:t>
            </a:r>
          </a:p>
          <a:p>
            <a:r>
              <a:rPr lang="el-GR" dirty="0" smtClean="0"/>
              <a:t>Όταν θα έχει βυθιστεί όλος ο όγκος του σώματος η άνωση θα πάρει τη μεγαλύτερη τιμή της που μένει πλέον σταθερή όσο και να βυθιστεί σε μεγαλύτερο βάθος το σώμα. </a:t>
            </a:r>
          </a:p>
          <a:p>
            <a:r>
              <a:rPr lang="el-GR" dirty="0" smtClean="0"/>
              <a:t>Άρα </a:t>
            </a:r>
            <a:r>
              <a:rPr lang="el-GR" b="1" dirty="0" smtClean="0">
                <a:solidFill>
                  <a:srgbClr val="0000FF"/>
                </a:solidFill>
              </a:rPr>
              <a:t>η άνωση </a:t>
            </a:r>
            <a:r>
              <a:rPr lang="el-GR" b="1" dirty="0" smtClean="0">
                <a:solidFill>
                  <a:srgbClr val="C00000"/>
                </a:solidFill>
              </a:rPr>
              <a:t>δεν εξαρτάται από το βάθος </a:t>
            </a:r>
            <a:r>
              <a:rPr lang="el-GR" dirty="0" smtClean="0"/>
              <a:t>που βρίσκεται το σώμα μέσα στο υγρό όταν αυτό εξ ολοκλήρου βυθισμένο στο υγρό.</a:t>
            </a:r>
            <a:endParaRPr lang="el-GR" dirty="0"/>
          </a:p>
        </p:txBody>
      </p:sp>
    </p:spTree>
    <p:extLst>
      <p:ext uri="{BB962C8B-B14F-4D97-AF65-F5344CB8AC3E}">
        <p14:creationId xmlns:p14="http://schemas.microsoft.com/office/powerpoint/2010/main" val="566089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fade">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randombar(horizontal)">
                                      <p:cBhvr>
                                        <p:cTn id="22" dur="500"/>
                                        <p:tgtEl>
                                          <p:spTgt spid="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428875" y="214313"/>
            <a:ext cx="6143625" cy="857250"/>
          </a:xfrm>
        </p:spPr>
        <p:style>
          <a:lnRef idx="1">
            <a:schemeClr val="accent5"/>
          </a:lnRef>
          <a:fillRef idx="2">
            <a:schemeClr val="accent5"/>
          </a:fillRef>
          <a:effectRef idx="1">
            <a:schemeClr val="accent5"/>
          </a:effectRef>
          <a:fontRef idx="minor">
            <a:schemeClr val="dk1"/>
          </a:fontRef>
        </p:style>
        <p:txBody>
          <a:bodyPr rtlCol="0">
            <a:normAutofit/>
          </a:bodyPr>
          <a:lstStyle/>
          <a:p>
            <a:pPr fontAlgn="auto">
              <a:spcAft>
                <a:spcPts val="0"/>
              </a:spcAft>
              <a:defRPr/>
            </a:pPr>
            <a:r>
              <a:rPr lang="el-GR" dirty="0" smtClean="0">
                <a:solidFill>
                  <a:srgbClr val="C00000"/>
                </a:solidFill>
              </a:rPr>
              <a:t>Αρχή του Αρχιμήδη</a:t>
            </a:r>
            <a:endParaRPr lang="el-GR" dirty="0">
              <a:solidFill>
                <a:srgbClr val="C00000"/>
              </a:solidFill>
            </a:endParaRPr>
          </a:p>
        </p:txBody>
      </p:sp>
      <p:sp>
        <p:nvSpPr>
          <p:cNvPr id="3" name="2 - Υπότιτλος"/>
          <p:cNvSpPr>
            <a:spLocks noGrp="1"/>
          </p:cNvSpPr>
          <p:nvPr>
            <p:ph type="subTitle" idx="1"/>
          </p:nvPr>
        </p:nvSpPr>
        <p:spPr>
          <a:xfrm>
            <a:off x="2357438" y="1143000"/>
            <a:ext cx="6400800" cy="1500188"/>
          </a:xfrm>
        </p:spPr>
        <p:style>
          <a:lnRef idx="1">
            <a:schemeClr val="accent6"/>
          </a:lnRef>
          <a:fillRef idx="2">
            <a:schemeClr val="accent6"/>
          </a:fillRef>
          <a:effectRef idx="1">
            <a:schemeClr val="accent6"/>
          </a:effectRef>
          <a:fontRef idx="minor">
            <a:schemeClr val="dk1"/>
          </a:fontRef>
        </p:style>
        <p:txBody>
          <a:bodyPr rtlCol="0">
            <a:normAutofit lnSpcReduction="10000"/>
          </a:bodyPr>
          <a:lstStyle/>
          <a:p>
            <a:pPr fontAlgn="auto">
              <a:spcAft>
                <a:spcPts val="0"/>
              </a:spcAft>
              <a:defRPr/>
            </a:pPr>
            <a:r>
              <a:rPr lang="el-GR" dirty="0" smtClean="0">
                <a:solidFill>
                  <a:srgbClr val="0000FF"/>
                </a:solidFill>
              </a:rPr>
              <a:t>Η άνωση που δέχεται ένα σώμα από ένα υγρό είναι ίση με το βάρος του υγρού που εκτοπίζεται από το σώμα.</a:t>
            </a:r>
            <a:endParaRPr lang="el-GR" dirty="0">
              <a:solidFill>
                <a:srgbClr val="0000FF"/>
              </a:solidFill>
            </a:endParaRPr>
          </a:p>
        </p:txBody>
      </p:sp>
      <p:pic>
        <p:nvPicPr>
          <p:cNvPr id="3074" name="Picture 2" descr="C:\Documents and Settings\user\Τα έγγραφά μου\Οι εικόνες μου\imagesCAI3EBD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4313" y="285750"/>
            <a:ext cx="1928812" cy="2357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3" descr="C:\Documents and Settings\user\Τα έγγραφά μου\Οι εικόνες μου\img4_46.jpg"/>
          <p:cNvPicPr>
            <a:picLocks noChangeAspect="1" noChangeArrowheads="1"/>
          </p:cNvPicPr>
          <p:nvPr/>
        </p:nvPicPr>
        <p:blipFill>
          <a:blip r:embed="rId3">
            <a:lum bright="-18000" contrast="44000"/>
            <a:extLst>
              <a:ext uri="{28A0092B-C50C-407E-A947-70E740481C1C}">
                <a14:useLocalDpi xmlns:a14="http://schemas.microsoft.com/office/drawing/2010/main" val="0"/>
              </a:ext>
            </a:extLst>
          </a:blip>
          <a:srcRect/>
          <a:stretch>
            <a:fillRect/>
          </a:stretch>
        </p:blipFill>
        <p:spPr bwMode="auto">
          <a:xfrm>
            <a:off x="428625" y="2928938"/>
            <a:ext cx="6429375"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6 - TextBox"/>
          <p:cNvSpPr txBox="1">
            <a:spLocks noChangeArrowheads="1"/>
          </p:cNvSpPr>
          <p:nvPr/>
        </p:nvSpPr>
        <p:spPr bwMode="auto">
          <a:xfrm>
            <a:off x="571500" y="5429250"/>
            <a:ext cx="1000125"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l-GR" altLang="el-GR" sz="2200" b="1">
                <a:solidFill>
                  <a:srgbClr val="C00000"/>
                </a:solidFill>
              </a:rPr>
              <a:t>Β = 9Ν</a:t>
            </a:r>
          </a:p>
        </p:txBody>
      </p:sp>
      <p:sp>
        <p:nvSpPr>
          <p:cNvPr id="8" name="7 - TextBox"/>
          <p:cNvSpPr txBox="1">
            <a:spLocks noChangeArrowheads="1"/>
          </p:cNvSpPr>
          <p:nvPr/>
        </p:nvSpPr>
        <p:spPr bwMode="auto">
          <a:xfrm>
            <a:off x="5643563" y="5643563"/>
            <a:ext cx="1928812"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l-GR" altLang="el-GR" sz="2200" b="1">
                <a:solidFill>
                  <a:srgbClr val="C00000"/>
                </a:solidFill>
              </a:rPr>
              <a:t>Β </a:t>
            </a:r>
            <a:r>
              <a:rPr lang="el-GR" altLang="el-GR" sz="2200" b="1" baseline="-25000">
                <a:solidFill>
                  <a:srgbClr val="C00000"/>
                </a:solidFill>
              </a:rPr>
              <a:t>εκτ.νερού</a:t>
            </a:r>
            <a:r>
              <a:rPr lang="el-GR" altLang="el-GR" sz="2200" b="1">
                <a:solidFill>
                  <a:srgbClr val="C00000"/>
                </a:solidFill>
              </a:rPr>
              <a:t> = 4Ν</a:t>
            </a:r>
          </a:p>
        </p:txBody>
      </p:sp>
      <p:sp>
        <p:nvSpPr>
          <p:cNvPr id="9" name="8 - TextBox"/>
          <p:cNvSpPr txBox="1">
            <a:spLocks noChangeArrowheads="1"/>
          </p:cNvSpPr>
          <p:nvPr/>
        </p:nvSpPr>
        <p:spPr bwMode="auto">
          <a:xfrm>
            <a:off x="4286250" y="5643563"/>
            <a:ext cx="1428750"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l-GR" altLang="el-GR" sz="2200" b="1">
                <a:solidFill>
                  <a:srgbClr val="C00000"/>
                </a:solidFill>
              </a:rPr>
              <a:t>Β</a:t>
            </a:r>
            <a:r>
              <a:rPr lang="el-GR" altLang="el-GR" sz="2200" b="1" baseline="-25000">
                <a:solidFill>
                  <a:srgbClr val="C00000"/>
                </a:solidFill>
              </a:rPr>
              <a:t>φαιν</a:t>
            </a:r>
            <a:r>
              <a:rPr lang="el-GR" altLang="el-GR" sz="2200" b="1">
                <a:solidFill>
                  <a:srgbClr val="C00000"/>
                </a:solidFill>
              </a:rPr>
              <a:t> = 5Ν</a:t>
            </a:r>
          </a:p>
        </p:txBody>
      </p:sp>
      <p:sp>
        <p:nvSpPr>
          <p:cNvPr id="10" name="9 - TextBox"/>
          <p:cNvSpPr txBox="1"/>
          <p:nvPr/>
        </p:nvSpPr>
        <p:spPr>
          <a:xfrm>
            <a:off x="428596" y="6143644"/>
            <a:ext cx="4357718" cy="461665"/>
          </a:xfrm>
          <a:prstGeom prst="rect">
            <a:avLst/>
          </a:prstGeom>
        </p:spPr>
        <p:style>
          <a:lnRef idx="0">
            <a:schemeClr val="accent5"/>
          </a:lnRef>
          <a:fillRef idx="3">
            <a:schemeClr val="accent5"/>
          </a:fillRef>
          <a:effectRef idx="3">
            <a:schemeClr val="accent5"/>
          </a:effectRef>
          <a:fontRef idx="minor">
            <a:schemeClr val="lt1"/>
          </a:fontRef>
        </p:style>
        <p:txBody>
          <a:bodyPr>
            <a:spAutoFit/>
          </a:bodyPr>
          <a:lstStyle/>
          <a:p>
            <a:pPr algn="ctr" eaLnBrk="1" fontAlgn="auto" hangingPunct="1">
              <a:spcBef>
                <a:spcPts val="0"/>
              </a:spcBef>
              <a:spcAft>
                <a:spcPts val="0"/>
              </a:spcAft>
              <a:defRPr/>
            </a:pPr>
            <a:r>
              <a:rPr lang="el-GR" sz="2400" b="1" dirty="0">
                <a:solidFill>
                  <a:srgbClr val="C00000"/>
                </a:solidFill>
              </a:rPr>
              <a:t>Α = Β - </a:t>
            </a:r>
            <a:r>
              <a:rPr lang="el-GR" sz="2400" b="1" dirty="0" err="1">
                <a:solidFill>
                  <a:srgbClr val="C00000"/>
                </a:solidFill>
              </a:rPr>
              <a:t>Β</a:t>
            </a:r>
            <a:r>
              <a:rPr lang="el-GR" sz="2400" b="1" baseline="-25000" dirty="0" err="1">
                <a:solidFill>
                  <a:srgbClr val="C00000"/>
                </a:solidFill>
              </a:rPr>
              <a:t>φαιν</a:t>
            </a:r>
            <a:r>
              <a:rPr lang="el-GR" sz="2400" b="1" dirty="0">
                <a:solidFill>
                  <a:srgbClr val="C00000"/>
                </a:solidFill>
              </a:rPr>
              <a:t> = 9Ν-5Ν </a:t>
            </a:r>
            <a:r>
              <a:rPr lang="el-GR" sz="2400" b="1" dirty="0">
                <a:solidFill>
                  <a:srgbClr val="C00000"/>
                </a:solidFill>
                <a:sym typeface="Symbol"/>
              </a:rPr>
              <a:t> Α = 4Ν</a:t>
            </a:r>
            <a:endParaRPr lang="el-GR" sz="2400" b="1" dirty="0">
              <a:solidFill>
                <a:srgbClr val="C00000"/>
              </a:solidFill>
            </a:endParaRPr>
          </a:p>
        </p:txBody>
      </p:sp>
      <p:sp>
        <p:nvSpPr>
          <p:cNvPr id="11" name="10 - TextBox"/>
          <p:cNvSpPr txBox="1"/>
          <p:nvPr/>
        </p:nvSpPr>
        <p:spPr>
          <a:xfrm>
            <a:off x="5000628" y="6143644"/>
            <a:ext cx="3929090" cy="523220"/>
          </a:xfrm>
          <a:prstGeom prst="rect">
            <a:avLst/>
          </a:prstGeom>
        </p:spPr>
        <p:style>
          <a:lnRef idx="0">
            <a:schemeClr val="accent5"/>
          </a:lnRef>
          <a:fillRef idx="3">
            <a:schemeClr val="accent5"/>
          </a:fillRef>
          <a:effectRef idx="3">
            <a:schemeClr val="accent5"/>
          </a:effectRef>
          <a:fontRef idx="minor">
            <a:schemeClr val="lt1"/>
          </a:fontRef>
        </p:style>
        <p:txBody>
          <a:bodyPr>
            <a:spAutoFit/>
          </a:bodyPr>
          <a:lstStyle/>
          <a:p>
            <a:pPr algn="ctr" eaLnBrk="1" fontAlgn="auto" hangingPunct="1">
              <a:spcBef>
                <a:spcPts val="0"/>
              </a:spcBef>
              <a:spcAft>
                <a:spcPts val="0"/>
              </a:spcAft>
              <a:defRPr/>
            </a:pPr>
            <a:r>
              <a:rPr lang="el-GR" sz="2400" b="1" dirty="0">
                <a:solidFill>
                  <a:srgbClr val="0000FF"/>
                </a:solidFill>
              </a:rPr>
              <a:t>Άρα </a:t>
            </a:r>
            <a:r>
              <a:rPr lang="el-GR" sz="2800" b="1" dirty="0">
                <a:solidFill>
                  <a:srgbClr val="FF0000"/>
                </a:solidFill>
              </a:rPr>
              <a:t>:   Α = Β </a:t>
            </a:r>
            <a:r>
              <a:rPr lang="el-GR" sz="2800" b="1" baseline="-25000" dirty="0" err="1">
                <a:solidFill>
                  <a:srgbClr val="FF0000"/>
                </a:solidFill>
              </a:rPr>
              <a:t>εκτ.νερού</a:t>
            </a:r>
            <a:r>
              <a:rPr lang="el-GR" sz="2800" b="1" dirty="0">
                <a:solidFill>
                  <a:srgbClr val="FF0000"/>
                </a:solidFill>
              </a:rPr>
              <a:t> = </a:t>
            </a:r>
            <a:r>
              <a:rPr lang="el-GR" sz="2800" b="1" dirty="0">
                <a:solidFill>
                  <a:srgbClr val="FF0000"/>
                </a:solidFill>
                <a:sym typeface="Symbol"/>
              </a:rPr>
              <a:t>4Ν</a:t>
            </a:r>
            <a:endParaRPr lang="el-GR" sz="2800" b="1" dirty="0">
              <a:solidFill>
                <a:srgbClr val="FF0000"/>
              </a:solidFill>
            </a:endParaRPr>
          </a:p>
        </p:txBody>
      </p:sp>
      <p:sp>
        <p:nvSpPr>
          <p:cNvPr id="12" name="11 - TextBox"/>
          <p:cNvSpPr txBox="1"/>
          <p:nvPr/>
        </p:nvSpPr>
        <p:spPr>
          <a:xfrm>
            <a:off x="6929438" y="3929063"/>
            <a:ext cx="2214562" cy="584200"/>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pPr eaLnBrk="1" fontAlgn="auto" hangingPunct="1">
              <a:spcBef>
                <a:spcPts val="0"/>
              </a:spcBef>
              <a:spcAft>
                <a:spcPts val="0"/>
              </a:spcAft>
              <a:defRPr/>
            </a:pPr>
            <a:r>
              <a:rPr lang="el-GR" sz="3200" b="1" dirty="0">
                <a:solidFill>
                  <a:srgbClr val="0000FF"/>
                </a:solidFill>
              </a:rPr>
              <a:t>Α = </a:t>
            </a:r>
            <a:r>
              <a:rPr lang="el-GR" sz="3200" b="1" dirty="0" err="1">
                <a:solidFill>
                  <a:srgbClr val="0000FF"/>
                </a:solidFill>
              </a:rPr>
              <a:t>Β</a:t>
            </a:r>
            <a:r>
              <a:rPr lang="el-GR" sz="3200" b="1" baseline="-25000" dirty="0" err="1">
                <a:solidFill>
                  <a:srgbClr val="0000FF"/>
                </a:solidFill>
              </a:rPr>
              <a:t>εκτ.υγρού</a:t>
            </a:r>
            <a:endParaRPr lang="el-GR" sz="3200" b="1" baseline="-25000" dirty="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8" presetClass="entr" presetSubtype="16" fill="hold" nodeType="clickEffect">
                                  <p:stCondLst>
                                    <p:cond delay="0"/>
                                  </p:stCondLst>
                                  <p:childTnLst>
                                    <p:set>
                                      <p:cBhvr>
                                        <p:cTn id="13" dur="1" fill="hold">
                                          <p:stCondLst>
                                            <p:cond delay="0"/>
                                          </p:stCondLst>
                                        </p:cTn>
                                        <p:tgtEl>
                                          <p:spTgt spid="3074"/>
                                        </p:tgtEl>
                                        <p:attrNameLst>
                                          <p:attrName>style.visibility</p:attrName>
                                        </p:attrNameLst>
                                      </p:cBhvr>
                                      <p:to>
                                        <p:strVal val="visible"/>
                                      </p:to>
                                    </p:set>
                                    <p:animEffect transition="in" filter="diamond(in)">
                                      <p:cBhvr>
                                        <p:cTn id="14" dur="500"/>
                                        <p:tgtEl>
                                          <p:spTgt spid="3074"/>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Effect transition="in" filter="dissolve">
                                      <p:cBhvr>
                                        <p:cTn id="19" dur="500"/>
                                        <p:tgtEl>
                                          <p:spTgt spid="3">
                                            <p:bg/>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dissolve">
                                      <p:cBhvr>
                                        <p:cTn id="24" dur="500"/>
                                        <p:tgtEl>
                                          <p:spTgt spid="3">
                                            <p:txEl>
                                              <p:pRg st="0" end="0"/>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4" presetClass="entr" presetSubtype="16" fill="hold" nodeType="clickEffect">
                                  <p:stCondLst>
                                    <p:cond delay="0"/>
                                  </p:stCondLst>
                                  <p:childTnLst>
                                    <p:set>
                                      <p:cBhvr>
                                        <p:cTn id="28" dur="1" fill="hold">
                                          <p:stCondLst>
                                            <p:cond delay="0"/>
                                          </p:stCondLst>
                                        </p:cTn>
                                        <p:tgtEl>
                                          <p:spTgt spid="3075"/>
                                        </p:tgtEl>
                                        <p:attrNameLst>
                                          <p:attrName>style.visibility</p:attrName>
                                        </p:attrNameLst>
                                      </p:cBhvr>
                                      <p:to>
                                        <p:strVal val="visible"/>
                                      </p:to>
                                    </p:set>
                                    <p:animEffect transition="in" filter="box(in)">
                                      <p:cBhvr>
                                        <p:cTn id="29" dur="500"/>
                                        <p:tgtEl>
                                          <p:spTgt spid="3075"/>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5" presetClass="entr" presetSubtype="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 calcmode="lin" valueType="num">
                                      <p:cBhvr>
                                        <p:cTn id="34" dur="1000" fill="hold"/>
                                        <p:tgtEl>
                                          <p:spTgt spid="7"/>
                                        </p:tgtEl>
                                        <p:attrNameLst>
                                          <p:attrName>ppt_w</p:attrName>
                                        </p:attrNameLst>
                                      </p:cBhvr>
                                      <p:tavLst>
                                        <p:tav tm="0">
                                          <p:val>
                                            <p:strVal val="#ppt_w*0.70"/>
                                          </p:val>
                                        </p:tav>
                                        <p:tav tm="100000">
                                          <p:val>
                                            <p:strVal val="#ppt_w"/>
                                          </p:val>
                                        </p:tav>
                                      </p:tavLst>
                                    </p:anim>
                                    <p:anim calcmode="lin" valueType="num">
                                      <p:cBhvr>
                                        <p:cTn id="35" dur="1000" fill="hold"/>
                                        <p:tgtEl>
                                          <p:spTgt spid="7"/>
                                        </p:tgtEl>
                                        <p:attrNameLst>
                                          <p:attrName>ppt_h</p:attrName>
                                        </p:attrNameLst>
                                      </p:cBhvr>
                                      <p:tavLst>
                                        <p:tav tm="0">
                                          <p:val>
                                            <p:strVal val="#ppt_h"/>
                                          </p:val>
                                        </p:tav>
                                        <p:tav tm="100000">
                                          <p:val>
                                            <p:strVal val="#ppt_h"/>
                                          </p:val>
                                        </p:tav>
                                      </p:tavLst>
                                    </p:anim>
                                    <p:animEffect transition="in" filter="fade">
                                      <p:cBhvr>
                                        <p:cTn id="36" dur="1000"/>
                                        <p:tgtEl>
                                          <p:spTgt spid="7"/>
                                        </p:tgtEl>
                                      </p:cBhvr>
                                    </p:animEffect>
                                  </p:childTnLst>
                                </p:cTn>
                              </p:par>
                              <p:par>
                                <p:cTn id="37" presetID="55" presetClass="entr" presetSubtype="0" fill="hold" grpId="0" nodeType="with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p:cTn id="39" dur="1000" fill="hold"/>
                                        <p:tgtEl>
                                          <p:spTgt spid="9"/>
                                        </p:tgtEl>
                                        <p:attrNameLst>
                                          <p:attrName>ppt_w</p:attrName>
                                        </p:attrNameLst>
                                      </p:cBhvr>
                                      <p:tavLst>
                                        <p:tav tm="0">
                                          <p:val>
                                            <p:strVal val="#ppt_w*0.70"/>
                                          </p:val>
                                        </p:tav>
                                        <p:tav tm="100000">
                                          <p:val>
                                            <p:strVal val="#ppt_w"/>
                                          </p:val>
                                        </p:tav>
                                      </p:tavLst>
                                    </p:anim>
                                    <p:anim calcmode="lin" valueType="num">
                                      <p:cBhvr>
                                        <p:cTn id="40" dur="1000" fill="hold"/>
                                        <p:tgtEl>
                                          <p:spTgt spid="9"/>
                                        </p:tgtEl>
                                        <p:attrNameLst>
                                          <p:attrName>ppt_h</p:attrName>
                                        </p:attrNameLst>
                                      </p:cBhvr>
                                      <p:tavLst>
                                        <p:tav tm="0">
                                          <p:val>
                                            <p:strVal val="#ppt_h"/>
                                          </p:val>
                                        </p:tav>
                                        <p:tav tm="100000">
                                          <p:val>
                                            <p:strVal val="#ppt_h"/>
                                          </p:val>
                                        </p:tav>
                                      </p:tavLst>
                                    </p:anim>
                                    <p:animEffect transition="in" filter="fade">
                                      <p:cBhvr>
                                        <p:cTn id="41" dur="1000"/>
                                        <p:tgtEl>
                                          <p:spTgt spid="9"/>
                                        </p:tgtEl>
                                      </p:cBhvr>
                                    </p:animEffect>
                                  </p:childTnLst>
                                </p:cTn>
                              </p:par>
                              <p:par>
                                <p:cTn id="42" presetID="55" presetClass="entr" presetSubtype="0" fill="hold" grpId="0" nodeType="withEffect">
                                  <p:stCondLst>
                                    <p:cond delay="0"/>
                                  </p:stCondLst>
                                  <p:childTnLst>
                                    <p:set>
                                      <p:cBhvr>
                                        <p:cTn id="43" dur="1" fill="hold">
                                          <p:stCondLst>
                                            <p:cond delay="0"/>
                                          </p:stCondLst>
                                        </p:cTn>
                                        <p:tgtEl>
                                          <p:spTgt spid="8"/>
                                        </p:tgtEl>
                                        <p:attrNameLst>
                                          <p:attrName>style.visibility</p:attrName>
                                        </p:attrNameLst>
                                      </p:cBhvr>
                                      <p:to>
                                        <p:strVal val="visible"/>
                                      </p:to>
                                    </p:set>
                                    <p:anim calcmode="lin" valueType="num">
                                      <p:cBhvr>
                                        <p:cTn id="44" dur="1000" fill="hold"/>
                                        <p:tgtEl>
                                          <p:spTgt spid="8"/>
                                        </p:tgtEl>
                                        <p:attrNameLst>
                                          <p:attrName>ppt_w</p:attrName>
                                        </p:attrNameLst>
                                      </p:cBhvr>
                                      <p:tavLst>
                                        <p:tav tm="0">
                                          <p:val>
                                            <p:strVal val="#ppt_w*0.70"/>
                                          </p:val>
                                        </p:tav>
                                        <p:tav tm="100000">
                                          <p:val>
                                            <p:strVal val="#ppt_w"/>
                                          </p:val>
                                        </p:tav>
                                      </p:tavLst>
                                    </p:anim>
                                    <p:anim calcmode="lin" valueType="num">
                                      <p:cBhvr>
                                        <p:cTn id="45" dur="1000" fill="hold"/>
                                        <p:tgtEl>
                                          <p:spTgt spid="8"/>
                                        </p:tgtEl>
                                        <p:attrNameLst>
                                          <p:attrName>ppt_h</p:attrName>
                                        </p:attrNameLst>
                                      </p:cBhvr>
                                      <p:tavLst>
                                        <p:tav tm="0">
                                          <p:val>
                                            <p:strVal val="#ppt_h"/>
                                          </p:val>
                                        </p:tav>
                                        <p:tav tm="100000">
                                          <p:val>
                                            <p:strVal val="#ppt_h"/>
                                          </p:val>
                                        </p:tav>
                                      </p:tavLst>
                                    </p:anim>
                                    <p:animEffect transition="in" filter="fade">
                                      <p:cBhvr>
                                        <p:cTn id="46" dur="1000"/>
                                        <p:tgtEl>
                                          <p:spTgt spid="8"/>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55" presetClass="entr" presetSubtype="0" fill="hold" nodeType="clickEffect">
                                  <p:stCondLst>
                                    <p:cond delay="0"/>
                                  </p:stCondLst>
                                  <p:childTnLst>
                                    <p:set>
                                      <p:cBhvr>
                                        <p:cTn id="50" dur="1" fill="hold">
                                          <p:stCondLst>
                                            <p:cond delay="0"/>
                                          </p:stCondLst>
                                        </p:cTn>
                                        <p:tgtEl>
                                          <p:spTgt spid="10"/>
                                        </p:tgtEl>
                                        <p:attrNameLst>
                                          <p:attrName>style.visibility</p:attrName>
                                        </p:attrNameLst>
                                      </p:cBhvr>
                                      <p:to>
                                        <p:strVal val="visible"/>
                                      </p:to>
                                    </p:set>
                                    <p:anim calcmode="lin" valueType="num">
                                      <p:cBhvr>
                                        <p:cTn id="51" dur="1000" fill="hold"/>
                                        <p:tgtEl>
                                          <p:spTgt spid="10"/>
                                        </p:tgtEl>
                                        <p:attrNameLst>
                                          <p:attrName>ppt_w</p:attrName>
                                        </p:attrNameLst>
                                      </p:cBhvr>
                                      <p:tavLst>
                                        <p:tav tm="0">
                                          <p:val>
                                            <p:strVal val="#ppt_w*0.70"/>
                                          </p:val>
                                        </p:tav>
                                        <p:tav tm="100000">
                                          <p:val>
                                            <p:strVal val="#ppt_w"/>
                                          </p:val>
                                        </p:tav>
                                      </p:tavLst>
                                    </p:anim>
                                    <p:anim calcmode="lin" valueType="num">
                                      <p:cBhvr>
                                        <p:cTn id="52" dur="1000" fill="hold"/>
                                        <p:tgtEl>
                                          <p:spTgt spid="10"/>
                                        </p:tgtEl>
                                        <p:attrNameLst>
                                          <p:attrName>ppt_h</p:attrName>
                                        </p:attrNameLst>
                                      </p:cBhvr>
                                      <p:tavLst>
                                        <p:tav tm="0">
                                          <p:val>
                                            <p:strVal val="#ppt_h"/>
                                          </p:val>
                                        </p:tav>
                                        <p:tav tm="100000">
                                          <p:val>
                                            <p:strVal val="#ppt_h"/>
                                          </p:val>
                                        </p:tav>
                                      </p:tavLst>
                                    </p:anim>
                                    <p:animEffect transition="in" filter="fade">
                                      <p:cBhvr>
                                        <p:cTn id="53" dur="1000"/>
                                        <p:tgtEl>
                                          <p:spTgt spid="10"/>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20" presetClass="entr" presetSubtype="0" fill="hold" nodeType="clickEffect">
                                  <p:stCondLst>
                                    <p:cond delay="0"/>
                                  </p:stCondLst>
                                  <p:childTnLst>
                                    <p:set>
                                      <p:cBhvr>
                                        <p:cTn id="57" dur="1" fill="hold">
                                          <p:stCondLst>
                                            <p:cond delay="0"/>
                                          </p:stCondLst>
                                        </p:cTn>
                                        <p:tgtEl>
                                          <p:spTgt spid="11"/>
                                        </p:tgtEl>
                                        <p:attrNameLst>
                                          <p:attrName>style.visibility</p:attrName>
                                        </p:attrNameLst>
                                      </p:cBhvr>
                                      <p:to>
                                        <p:strVal val="visible"/>
                                      </p:to>
                                    </p:set>
                                    <p:animEffect transition="in" filter="wedge">
                                      <p:cBhvr>
                                        <p:cTn id="58" dur="2000"/>
                                        <p:tgtEl>
                                          <p:spTgt spid="11"/>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9" presetClass="entr" presetSubtype="0" fill="hold" grpId="0" nodeType="clickEffect">
                                  <p:stCondLst>
                                    <p:cond delay="0"/>
                                  </p:stCondLst>
                                  <p:childTnLst>
                                    <p:set>
                                      <p:cBhvr>
                                        <p:cTn id="62" dur="1" fill="hold">
                                          <p:stCondLst>
                                            <p:cond delay="0"/>
                                          </p:stCondLst>
                                        </p:cTn>
                                        <p:tgtEl>
                                          <p:spTgt spid="12"/>
                                        </p:tgtEl>
                                        <p:attrNameLst>
                                          <p:attrName>style.visibility</p:attrName>
                                        </p:attrNameLst>
                                      </p:cBhvr>
                                      <p:to>
                                        <p:strVal val="visible"/>
                                      </p:to>
                                    </p:set>
                                    <p:animEffect transition="in" filter="dissolve">
                                      <p:cBhvr>
                                        <p:cTn id="6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P spid="7" grpId="0"/>
      <p:bldP spid="8" grpId="0"/>
      <p:bldP spid="9" grpId="0"/>
      <p:bldP spid="1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p:cNvSpPr>
            <a:spLocks noGrp="1"/>
          </p:cNvSpPr>
          <p:nvPr>
            <p:ph type="title"/>
          </p:nvPr>
        </p:nvSpPr>
        <p:spPr>
          <a:xfrm>
            <a:off x="457200" y="274638"/>
            <a:ext cx="8229600" cy="654050"/>
          </a:xfrm>
        </p:spPr>
        <p:style>
          <a:lnRef idx="1">
            <a:schemeClr val="accent5"/>
          </a:lnRef>
          <a:fillRef idx="2">
            <a:schemeClr val="accent5"/>
          </a:fillRef>
          <a:effectRef idx="1">
            <a:schemeClr val="accent5"/>
          </a:effectRef>
          <a:fontRef idx="minor">
            <a:schemeClr val="dk1"/>
          </a:fontRef>
        </p:style>
        <p:txBody>
          <a:bodyPr rtlCol="0">
            <a:normAutofit fontScale="90000"/>
          </a:bodyPr>
          <a:lstStyle/>
          <a:p>
            <a:pPr fontAlgn="auto">
              <a:spcAft>
                <a:spcPts val="0"/>
              </a:spcAft>
              <a:defRPr/>
            </a:pPr>
            <a:r>
              <a:rPr lang="el-GR" dirty="0" smtClean="0">
                <a:solidFill>
                  <a:srgbClr val="C00000"/>
                </a:solidFill>
              </a:rPr>
              <a:t>Αρχή του Αρχιμήδη</a:t>
            </a:r>
            <a:endParaRPr lang="el-GR" dirty="0">
              <a:solidFill>
                <a:srgbClr val="C00000"/>
              </a:solidFill>
            </a:endParaRPr>
          </a:p>
        </p:txBody>
      </p:sp>
      <p:sp>
        <p:nvSpPr>
          <p:cNvPr id="5" name="4 - Θέση περιεχομένου"/>
          <p:cNvSpPr txBox="1">
            <a:spLocks noGrp="1"/>
          </p:cNvSpPr>
          <p:nvPr>
            <p:ph idx="1"/>
          </p:nvPr>
        </p:nvSpPr>
        <p:spPr>
          <a:xfrm>
            <a:off x="500063" y="1071563"/>
            <a:ext cx="8229600" cy="708025"/>
          </a:xfrm>
        </p:spPr>
        <p:style>
          <a:lnRef idx="1">
            <a:schemeClr val="accent5"/>
          </a:lnRef>
          <a:fillRef idx="2">
            <a:schemeClr val="accent5"/>
          </a:fillRef>
          <a:effectRef idx="1">
            <a:schemeClr val="accent5"/>
          </a:effectRef>
          <a:fontRef idx="minor">
            <a:schemeClr val="dk1"/>
          </a:fontRef>
        </p:style>
        <p:txBody>
          <a:bodyPr rtlCol="0">
            <a:spAutoFit/>
          </a:bodyPr>
          <a:lstStyle/>
          <a:p>
            <a:pPr algn="ctr" fontAlgn="auto">
              <a:spcAft>
                <a:spcPts val="0"/>
              </a:spcAft>
              <a:defRPr/>
            </a:pPr>
            <a:r>
              <a:rPr lang="el-GR" sz="4000" b="1" dirty="0" smtClean="0">
                <a:solidFill>
                  <a:srgbClr val="0000FF"/>
                </a:solidFill>
              </a:rPr>
              <a:t>Α = </a:t>
            </a:r>
            <a:r>
              <a:rPr lang="el-GR" sz="4000" b="1" dirty="0" err="1" smtClean="0">
                <a:solidFill>
                  <a:srgbClr val="0000FF"/>
                </a:solidFill>
              </a:rPr>
              <a:t>Β</a:t>
            </a:r>
            <a:r>
              <a:rPr lang="el-GR" sz="4000" b="1" baseline="-25000" dirty="0" err="1" smtClean="0">
                <a:solidFill>
                  <a:srgbClr val="0000FF"/>
                </a:solidFill>
              </a:rPr>
              <a:t>εκτ.υγρού</a:t>
            </a:r>
            <a:endParaRPr lang="el-GR" sz="4000" b="1" baseline="-25000" dirty="0">
              <a:solidFill>
                <a:srgbClr val="0000FF"/>
              </a:solidFill>
            </a:endParaRPr>
          </a:p>
        </p:txBody>
      </p:sp>
      <p:sp>
        <p:nvSpPr>
          <p:cNvPr id="6" name="4 - Θέση περιεχομένου"/>
          <p:cNvSpPr txBox="1">
            <a:spLocks/>
          </p:cNvSpPr>
          <p:nvPr/>
        </p:nvSpPr>
        <p:spPr>
          <a:xfrm>
            <a:off x="500063" y="1928813"/>
            <a:ext cx="8229600" cy="708025"/>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p>
            <a:pPr marL="342900" indent="-342900" algn="ctr" eaLnBrk="1" fontAlgn="auto" hangingPunct="1">
              <a:spcBef>
                <a:spcPct val="20000"/>
              </a:spcBef>
              <a:spcAft>
                <a:spcPts val="0"/>
              </a:spcAft>
              <a:buFont typeface="Arial" pitchFamily="34" charset="0"/>
              <a:buChar char="•"/>
              <a:defRPr/>
            </a:pPr>
            <a:r>
              <a:rPr lang="el-GR" sz="4000" b="1" dirty="0">
                <a:solidFill>
                  <a:srgbClr val="0000FF"/>
                </a:solidFill>
              </a:rPr>
              <a:t>Όμως γνωρίζουμε ότι: Β = </a:t>
            </a:r>
            <a:r>
              <a:rPr lang="en-US" sz="4000" b="1" dirty="0" err="1">
                <a:solidFill>
                  <a:srgbClr val="0000FF"/>
                </a:solidFill>
              </a:rPr>
              <a:t>m</a:t>
            </a:r>
            <a:r>
              <a:rPr lang="en-US" sz="4000" b="1" dirty="0" err="1">
                <a:solidFill>
                  <a:srgbClr val="0000FF"/>
                </a:solidFill>
                <a:latin typeface="Times New Roman"/>
                <a:cs typeface="Times New Roman"/>
              </a:rPr>
              <a:t>·</a:t>
            </a:r>
            <a:r>
              <a:rPr lang="en-US" sz="4000" b="1" dirty="0" err="1">
                <a:solidFill>
                  <a:srgbClr val="0000FF"/>
                </a:solidFill>
              </a:rPr>
              <a:t>g</a:t>
            </a:r>
            <a:endParaRPr lang="el-GR" sz="4000" b="1" baseline="-25000" dirty="0">
              <a:solidFill>
                <a:srgbClr val="0000FF"/>
              </a:solidFill>
            </a:endParaRPr>
          </a:p>
        </p:txBody>
      </p:sp>
      <p:sp>
        <p:nvSpPr>
          <p:cNvPr id="7" name="4 - Θέση περιεχομένου"/>
          <p:cNvSpPr txBox="1">
            <a:spLocks/>
          </p:cNvSpPr>
          <p:nvPr/>
        </p:nvSpPr>
        <p:spPr>
          <a:xfrm>
            <a:off x="571500" y="2786063"/>
            <a:ext cx="8229600" cy="708025"/>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p>
            <a:pPr marL="342900" indent="-342900" algn="ctr" eaLnBrk="1" fontAlgn="auto" hangingPunct="1">
              <a:spcBef>
                <a:spcPct val="20000"/>
              </a:spcBef>
              <a:spcAft>
                <a:spcPts val="0"/>
              </a:spcAft>
              <a:buFont typeface="Arial" pitchFamily="34" charset="0"/>
              <a:buChar char="•"/>
              <a:defRPr/>
            </a:pPr>
            <a:r>
              <a:rPr lang="en-US" sz="4000" b="1" dirty="0">
                <a:solidFill>
                  <a:srgbClr val="0000FF"/>
                </a:solidFill>
              </a:rPr>
              <a:t>                          </a:t>
            </a:r>
            <a:r>
              <a:rPr lang="el-GR" sz="4000" b="1" dirty="0">
                <a:solidFill>
                  <a:srgbClr val="0000FF"/>
                </a:solidFill>
              </a:rPr>
              <a:t>Α = </a:t>
            </a:r>
            <a:r>
              <a:rPr lang="el-GR" sz="4000" b="1" dirty="0" err="1">
                <a:solidFill>
                  <a:srgbClr val="0000FF"/>
                </a:solidFill>
              </a:rPr>
              <a:t>Β</a:t>
            </a:r>
            <a:r>
              <a:rPr lang="el-GR" sz="4000" b="1" baseline="-25000" dirty="0" err="1">
                <a:solidFill>
                  <a:srgbClr val="0000FF"/>
                </a:solidFill>
              </a:rPr>
              <a:t>εκτ.υγρού</a:t>
            </a:r>
            <a:endParaRPr lang="el-GR" sz="4000" b="1" baseline="-25000" dirty="0">
              <a:solidFill>
                <a:srgbClr val="0000FF"/>
              </a:solidFill>
            </a:endParaRPr>
          </a:p>
        </p:txBody>
      </p:sp>
      <p:sp>
        <p:nvSpPr>
          <p:cNvPr id="9" name="8 - Βέλος προς τα κάτω"/>
          <p:cNvSpPr/>
          <p:nvPr/>
        </p:nvSpPr>
        <p:spPr>
          <a:xfrm>
            <a:off x="6357938" y="2571750"/>
            <a:ext cx="357187" cy="571500"/>
          </a:xfrm>
          <a:prstGeom prst="down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l-GR"/>
          </a:p>
        </p:txBody>
      </p:sp>
      <p:sp>
        <p:nvSpPr>
          <p:cNvPr id="10" name="4 - Θέση περιεχομένου"/>
          <p:cNvSpPr txBox="1">
            <a:spLocks/>
          </p:cNvSpPr>
          <p:nvPr/>
        </p:nvSpPr>
        <p:spPr>
          <a:xfrm>
            <a:off x="571500" y="3571875"/>
            <a:ext cx="8229600" cy="708025"/>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p>
            <a:pPr marL="342900" indent="-342900" algn="ctr" eaLnBrk="1" fontAlgn="auto" hangingPunct="1">
              <a:spcBef>
                <a:spcPct val="20000"/>
              </a:spcBef>
              <a:spcAft>
                <a:spcPts val="0"/>
              </a:spcAft>
              <a:buFont typeface="Arial" pitchFamily="34" charset="0"/>
              <a:buChar char="•"/>
              <a:defRPr/>
            </a:pPr>
            <a:r>
              <a:rPr lang="en-US" sz="4000" b="1" dirty="0">
                <a:solidFill>
                  <a:srgbClr val="0000FF"/>
                </a:solidFill>
              </a:rPr>
              <a:t>                          </a:t>
            </a:r>
            <a:r>
              <a:rPr lang="el-GR" sz="4000" b="1" dirty="0">
                <a:solidFill>
                  <a:srgbClr val="0000FF"/>
                </a:solidFill>
              </a:rPr>
              <a:t>Α = </a:t>
            </a:r>
            <a:r>
              <a:rPr lang="en-US" sz="4000" b="1" dirty="0">
                <a:solidFill>
                  <a:srgbClr val="0000FF"/>
                </a:solidFill>
              </a:rPr>
              <a:t>m</a:t>
            </a:r>
            <a:r>
              <a:rPr lang="el-GR" sz="4000" b="1" baseline="-25000" dirty="0">
                <a:solidFill>
                  <a:srgbClr val="0000FF"/>
                </a:solidFill>
              </a:rPr>
              <a:t>υγρού</a:t>
            </a:r>
            <a:r>
              <a:rPr lang="en-US" sz="4000" b="1" dirty="0">
                <a:solidFill>
                  <a:srgbClr val="0000FF"/>
                </a:solidFill>
                <a:latin typeface="Times New Roman"/>
                <a:cs typeface="Times New Roman"/>
              </a:rPr>
              <a:t>·</a:t>
            </a:r>
            <a:r>
              <a:rPr lang="en-US" sz="4000" b="1" dirty="0">
                <a:solidFill>
                  <a:srgbClr val="0000FF"/>
                </a:solidFill>
              </a:rPr>
              <a:t>g</a:t>
            </a:r>
            <a:endParaRPr lang="el-GR" sz="4000" b="1" baseline="-25000" dirty="0">
              <a:solidFill>
                <a:srgbClr val="0000FF"/>
              </a:solidFill>
            </a:endParaRPr>
          </a:p>
        </p:txBody>
      </p:sp>
      <p:sp>
        <p:nvSpPr>
          <p:cNvPr id="11" name="4 - Θέση περιεχομένου"/>
          <p:cNvSpPr txBox="1">
            <a:spLocks/>
          </p:cNvSpPr>
          <p:nvPr/>
        </p:nvSpPr>
        <p:spPr>
          <a:xfrm>
            <a:off x="571500" y="4357688"/>
            <a:ext cx="8229600" cy="708025"/>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p>
            <a:pPr marL="342900" indent="-342900" algn="ctr" eaLnBrk="1" fontAlgn="auto" hangingPunct="1">
              <a:spcBef>
                <a:spcPct val="20000"/>
              </a:spcBef>
              <a:spcAft>
                <a:spcPts val="0"/>
              </a:spcAft>
              <a:buFont typeface="Arial" pitchFamily="34" charset="0"/>
              <a:buChar char="•"/>
              <a:defRPr/>
            </a:pPr>
            <a:r>
              <a:rPr lang="el-GR" sz="4000" b="1" dirty="0">
                <a:solidFill>
                  <a:srgbClr val="0000FF"/>
                </a:solidFill>
              </a:rPr>
              <a:t>Επίσης γνωρίζουμε ότι: </a:t>
            </a:r>
            <a:r>
              <a:rPr lang="en-US" sz="4000" b="1" dirty="0">
                <a:solidFill>
                  <a:srgbClr val="0000FF"/>
                </a:solidFill>
              </a:rPr>
              <a:t>m</a:t>
            </a:r>
            <a:r>
              <a:rPr lang="el-GR" sz="4000" b="1" dirty="0">
                <a:solidFill>
                  <a:srgbClr val="0000FF"/>
                </a:solidFill>
              </a:rPr>
              <a:t> = ρ</a:t>
            </a:r>
            <a:r>
              <a:rPr lang="el-GR" sz="4000" b="1" dirty="0">
                <a:solidFill>
                  <a:srgbClr val="0000FF"/>
                </a:solidFill>
                <a:latin typeface="Times New Roman"/>
                <a:cs typeface="Times New Roman"/>
              </a:rPr>
              <a:t>·</a:t>
            </a:r>
            <a:r>
              <a:rPr lang="en-US" sz="4000" b="1" dirty="0">
                <a:solidFill>
                  <a:srgbClr val="0000FF"/>
                </a:solidFill>
              </a:rPr>
              <a:t>V</a:t>
            </a:r>
            <a:endParaRPr lang="el-GR" sz="4000" b="1" baseline="-25000" dirty="0">
              <a:solidFill>
                <a:srgbClr val="0000FF"/>
              </a:solidFill>
            </a:endParaRPr>
          </a:p>
        </p:txBody>
      </p:sp>
      <p:sp>
        <p:nvSpPr>
          <p:cNvPr id="12" name="4 - Θέση περιεχομένου"/>
          <p:cNvSpPr txBox="1">
            <a:spLocks/>
          </p:cNvSpPr>
          <p:nvPr/>
        </p:nvSpPr>
        <p:spPr>
          <a:xfrm>
            <a:off x="642938" y="5143500"/>
            <a:ext cx="8229600" cy="708025"/>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p>
            <a:pPr marL="342900" indent="-342900" algn="ctr" eaLnBrk="1" fontAlgn="auto" hangingPunct="1">
              <a:spcBef>
                <a:spcPct val="20000"/>
              </a:spcBef>
              <a:spcAft>
                <a:spcPts val="0"/>
              </a:spcAft>
              <a:buFont typeface="Arial" pitchFamily="34" charset="0"/>
              <a:buChar char="•"/>
              <a:defRPr/>
            </a:pPr>
            <a:r>
              <a:rPr lang="en-US" sz="4000" b="1" dirty="0">
                <a:solidFill>
                  <a:srgbClr val="0000FF"/>
                </a:solidFill>
              </a:rPr>
              <a:t>                          </a:t>
            </a:r>
            <a:r>
              <a:rPr lang="el-GR" sz="4000" b="1" dirty="0">
                <a:solidFill>
                  <a:srgbClr val="0000FF"/>
                </a:solidFill>
              </a:rPr>
              <a:t>Α = </a:t>
            </a:r>
            <a:r>
              <a:rPr lang="en-US" sz="4000" b="1" dirty="0">
                <a:solidFill>
                  <a:srgbClr val="0000FF"/>
                </a:solidFill>
              </a:rPr>
              <a:t>m</a:t>
            </a:r>
            <a:r>
              <a:rPr lang="el-GR" sz="4000" b="1" baseline="-25000" dirty="0">
                <a:solidFill>
                  <a:srgbClr val="0000FF"/>
                </a:solidFill>
              </a:rPr>
              <a:t>υγρού</a:t>
            </a:r>
            <a:r>
              <a:rPr lang="en-US" sz="4000" b="1" dirty="0">
                <a:solidFill>
                  <a:srgbClr val="0000FF"/>
                </a:solidFill>
                <a:latin typeface="Times New Roman"/>
                <a:cs typeface="Times New Roman"/>
              </a:rPr>
              <a:t>·</a:t>
            </a:r>
            <a:r>
              <a:rPr lang="en-US" sz="4000" b="1" dirty="0">
                <a:solidFill>
                  <a:srgbClr val="0000FF"/>
                </a:solidFill>
              </a:rPr>
              <a:t>g</a:t>
            </a:r>
            <a:endParaRPr lang="el-GR" sz="4000" b="1" baseline="-25000" dirty="0">
              <a:solidFill>
                <a:srgbClr val="0000FF"/>
              </a:solidFill>
            </a:endParaRPr>
          </a:p>
        </p:txBody>
      </p:sp>
      <p:sp>
        <p:nvSpPr>
          <p:cNvPr id="13" name="12 - Βέλος προς τα κάτω"/>
          <p:cNvSpPr/>
          <p:nvPr/>
        </p:nvSpPr>
        <p:spPr>
          <a:xfrm>
            <a:off x="6643688" y="4929188"/>
            <a:ext cx="357187" cy="571500"/>
          </a:xfrm>
          <a:prstGeom prst="down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l-GR"/>
          </a:p>
        </p:txBody>
      </p:sp>
      <p:sp>
        <p:nvSpPr>
          <p:cNvPr id="14" name="4 - Θέση περιεχομένου"/>
          <p:cNvSpPr txBox="1">
            <a:spLocks/>
          </p:cNvSpPr>
          <p:nvPr/>
        </p:nvSpPr>
        <p:spPr>
          <a:xfrm>
            <a:off x="714375" y="5929313"/>
            <a:ext cx="8229600" cy="708025"/>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p>
            <a:pPr marL="342900" indent="-342900" algn="ctr" eaLnBrk="1" fontAlgn="auto" hangingPunct="1">
              <a:spcBef>
                <a:spcPct val="20000"/>
              </a:spcBef>
              <a:spcAft>
                <a:spcPts val="0"/>
              </a:spcAft>
              <a:buFont typeface="Arial" pitchFamily="34" charset="0"/>
              <a:buChar char="•"/>
              <a:defRPr/>
            </a:pPr>
            <a:r>
              <a:rPr lang="en-US" sz="4000" b="1" dirty="0">
                <a:solidFill>
                  <a:srgbClr val="0000FF"/>
                </a:solidFill>
              </a:rPr>
              <a:t>                          </a:t>
            </a:r>
            <a:r>
              <a:rPr lang="el-GR" sz="4000" b="1" dirty="0">
                <a:solidFill>
                  <a:srgbClr val="FF0000"/>
                </a:solidFill>
              </a:rPr>
              <a:t>Α = </a:t>
            </a:r>
            <a:r>
              <a:rPr lang="el-GR" sz="4000" b="1" dirty="0" err="1">
                <a:solidFill>
                  <a:srgbClr val="FF0000"/>
                </a:solidFill>
              </a:rPr>
              <a:t>ρ</a:t>
            </a:r>
            <a:r>
              <a:rPr lang="el-GR" sz="4000" b="1" baseline="-25000" dirty="0" err="1">
                <a:solidFill>
                  <a:srgbClr val="FF0000"/>
                </a:solidFill>
              </a:rPr>
              <a:t>υγρού</a:t>
            </a:r>
            <a:r>
              <a:rPr lang="en-US" sz="4000" b="1" dirty="0">
                <a:solidFill>
                  <a:srgbClr val="FF0000"/>
                </a:solidFill>
                <a:latin typeface="Times New Roman"/>
                <a:cs typeface="Times New Roman"/>
              </a:rPr>
              <a:t>·</a:t>
            </a:r>
            <a:r>
              <a:rPr lang="en-US" sz="4000" b="1" dirty="0">
                <a:solidFill>
                  <a:srgbClr val="FF0000"/>
                </a:solidFill>
              </a:rPr>
              <a:t>g</a:t>
            </a:r>
            <a:r>
              <a:rPr lang="el-GR" sz="4000" b="1" dirty="0">
                <a:solidFill>
                  <a:srgbClr val="FF0000"/>
                </a:solidFill>
                <a:latin typeface="Times New Roman"/>
                <a:cs typeface="Times New Roman"/>
              </a:rPr>
              <a:t>·</a:t>
            </a:r>
            <a:r>
              <a:rPr lang="en-US" sz="4000" b="1" dirty="0">
                <a:solidFill>
                  <a:srgbClr val="FF0000"/>
                </a:solidFill>
              </a:rPr>
              <a:t>V</a:t>
            </a:r>
            <a:endParaRPr lang="el-GR" sz="4000" b="1" baseline="-250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9"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dissolve">
                                      <p:cBhvr>
                                        <p:cTn id="14" dur="500"/>
                                        <p:tgtEl>
                                          <p:spTgt spid="5"/>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dissolve">
                                      <p:cBhvr>
                                        <p:cTn id="19" dur="500"/>
                                        <p:tgtEl>
                                          <p:spTgt spid="6"/>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dissolve">
                                      <p:cBhvr>
                                        <p:cTn id="24" dur="500"/>
                                        <p:tgtEl>
                                          <p:spTgt spid="7"/>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dissolve">
                                      <p:cBhvr>
                                        <p:cTn id="29" dur="500"/>
                                        <p:tgtEl>
                                          <p:spTgt spid="9"/>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dissolve">
                                      <p:cBhvr>
                                        <p:cTn id="34" dur="500"/>
                                        <p:tgtEl>
                                          <p:spTgt spid="10"/>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dissolve">
                                      <p:cBhvr>
                                        <p:cTn id="39" dur="500"/>
                                        <p:tgtEl>
                                          <p:spTgt spid="11"/>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9" presetClass="entr" presetSubtype="0" fill="hold" grpId="0" nodeType="clickEffect">
                                  <p:stCondLst>
                                    <p:cond delay="0"/>
                                  </p:stCondLst>
                                  <p:childTnLst>
                                    <p:set>
                                      <p:cBhvr>
                                        <p:cTn id="43" dur="1" fill="hold">
                                          <p:stCondLst>
                                            <p:cond delay="0"/>
                                          </p:stCondLst>
                                        </p:cTn>
                                        <p:tgtEl>
                                          <p:spTgt spid="12"/>
                                        </p:tgtEl>
                                        <p:attrNameLst>
                                          <p:attrName>style.visibility</p:attrName>
                                        </p:attrNameLst>
                                      </p:cBhvr>
                                      <p:to>
                                        <p:strVal val="visible"/>
                                      </p:to>
                                    </p:set>
                                    <p:animEffect transition="in" filter="dissolve">
                                      <p:cBhvr>
                                        <p:cTn id="44" dur="500"/>
                                        <p:tgtEl>
                                          <p:spTgt spid="12"/>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9" presetClass="entr" presetSubtype="0"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dissolve">
                                      <p:cBhvr>
                                        <p:cTn id="49" dur="500"/>
                                        <p:tgtEl>
                                          <p:spTgt spid="13"/>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9" presetClass="entr" presetSubtype="0" fill="hold" grpId="0" nodeType="clickEffect">
                                  <p:stCondLst>
                                    <p:cond delay="0"/>
                                  </p:stCondLst>
                                  <p:childTnLst>
                                    <p:set>
                                      <p:cBhvr>
                                        <p:cTn id="53" dur="1" fill="hold">
                                          <p:stCondLst>
                                            <p:cond delay="0"/>
                                          </p:stCondLst>
                                        </p:cTn>
                                        <p:tgtEl>
                                          <p:spTgt spid="14"/>
                                        </p:tgtEl>
                                        <p:attrNameLst>
                                          <p:attrName>style.visibility</p:attrName>
                                        </p:attrNameLst>
                                      </p:cBhvr>
                                      <p:to>
                                        <p:strVal val="visible"/>
                                      </p:to>
                                    </p:set>
                                    <p:animEffect transition="in" filter="dissolve">
                                      <p:cBhvr>
                                        <p:cTn id="5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9" grpId="0"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4098" name="1 - Ορθογώνιο"/>
          <p:cNvSpPr>
            <a:spLocks noChangeArrowheads="1"/>
          </p:cNvSpPr>
          <p:nvPr/>
        </p:nvSpPr>
        <p:spPr bwMode="auto">
          <a:xfrm>
            <a:off x="2286000" y="3105150"/>
            <a:ext cx="457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el-GR" altLang="el-GR"/>
          </a:p>
        </p:txBody>
      </p:sp>
      <p:pic>
        <p:nvPicPr>
          <p:cNvPr id="5121" name="Picture 1" descr="C:\Documents and Settings\user\Τα έγγραφά μου\Οι εικόνες μου\imagesCA3J28P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5813" y="714375"/>
            <a:ext cx="3357562"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4" descr="C:\Documents and Settings\user\Τα έγγραφά μου\Οι εικόνες μου\imagesCAEQBJ45.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5813" y="3643313"/>
            <a:ext cx="3357562"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AutoShape 6" descr="data:image/jpeg;base64,/9j/4AAQSkZJRgABAQAAAQABAAD/2wCEAAkGBhMSEBQUEBIUFBUPEBAPDxQVEhQPEA8PFBAVFBQQFBQXGyYeFxkjGRQUHy8gJCcpLCwsFR4xNTAqNSYrLCkBCQoKDgwOGg8PGikkHRwpKSkpLCwsKSksLCwsKSksLCwpKSksKSksKSwpLCksKSksKSwpKSkpLCksLCksLCwsKf/AABEIAMIBAwMBIgACEQEDEQH/xAAbAAABBQEBAAAAAAAAAAAAAAADAAECBAUGB//EAD4QAAIBAgMFBQUFBgcBAQAAAAECAAMRBCExBRJBUZEGE2FxgRQiMkJSYoKhwdEHcpKiseEVIzNDU/DxYxb/xAAaAQADAQEBAQAAAAAAAAAAAAAAAQIEAwUG/8QAKxEAAgIBBAEDAwMFAAAAAAAAAAECEQMEEiExQRRRYRMiQjJioQUVUnGR/9oADAMBAAIRAxEAPwCfcL9I6CTFAch0EIBJie/sR425gu4HIdBF3S/SOghbRiIqCwbUV+kdBIdwvBV/hEMYxi2odgGoD6R0Eh3A5DoJYMjFtQ7YNaI5DoI5pDkOghVWS3I1BCsrmkOQ6CQaiOQ6S0UkGSS4jUim1Ich0Ebux9I6CWGpyHdTk4nTcCCKPlHQR9wch0EL3UQpSqE5EVQch0EIKI5DoJNKcKqS1EjcVzQHIdBBvQHIdJcMG4icRplJqI5DpJJSHEDoIVlmB2m273K7qH3mzPNR/ecptQVsuCcnRW7YbcWmhp093fYe8bD3Ry88p5yTeWMbjDUa5MrTzZzc3bPQhHaqFFHZbG394haQWNHEkE8YtyMByJCTJkYAPTFzbLM8ch1mnhBRQ3qMXI+VMl9WP5TLCw1KncwQmbZ2iDmEpqOA3QbDzjwFHZ7lQQpI8o0vk41E9fBjwe9JK0+gPJsnFHEe0mh2QMGTCmDKxNDTIXjrH3ZNVk0U2Ooj7skseXRFkLSG7JkxobQshuxbklEZO0qyBSNuR2MgWi6AKBHMCGkg0aaChM0gZK0YiS0NAK9UKpJ0UEnyE8o2/tI1ajMeJ6DgJ3fbPaHd0twa1NfBQf1nmNdrmeZqZ3Lb7G/Tx4sHFFFMhqFHAjRwIAFKW4g/hFlyPWRCc8oiCIxDECMZNmvIhYDEgmtszANUYBRckj08TKVChczv+x+y2RTUYWFRQE52ve864se+VHHLParNfB4JVpqpUAqoB01tn+MeWt2KeqoJHnbi1aSWJTJTQcgimSEHJb0BcDtI2jxCOhWNaRvJwbQ2hY+9H35XLRw0KCw14gJASV46ETAiKyBeR7ySxokywTCTLwbNE0WiNpISN4t6SkOwgjMbfnIb8xO1e1e7olQfeq3XyXifykZJKEWyoR3SpHGdq9q97VYjQe6n7o/7ec2ZYxdW5laeJJ27Z60VSoaPFFJKEI4iXWXy6cFAB8P1jQAatYnIiBuIdkF8jBMsBECIWnTvGVZo4DBFmAAuWIA9Y0hN0bfZbs+KxJckKltB8RPC87tUCgACwAsPACU9h7JGHp2vctYsfHkJeaexgxKEOezy8uTfL4IxRt6KduDkW1EIJwz7SrfOzjn8omls7a6gZ71TQABybZcrGZXrI+zNK0r90dRHnGYrbTg3YsLi1gpQL6AASuu3d4Wdm9SbH8ZD1yX4sr0f7kd2Kgj704b2pD8395Jd6/uPkPEg3k/3D9pXofaR2xaQYzlV2pWX5rgcDnn6y1S7REfGmmu7nb0neGtxy74OU9JOPXJtMIyiUaO3aTfNb94bsuLXBzGfiMxNSyRl0zM4Sj2iwIxMGKsfelpkDGOFj2jwAYiRKyRMjeKh2RZZGFjbsW0dg2ynmfajaveVWPAe6v7onadq9pd1RKj4qt18l4n8p5fi61zPL1k+di8G/TQ43FdjGiimA3CvEI0uYTDqwO8wB4DjACqssAm1hpIVaIByN/S0dWMpCIkxCS7s8pYw9G8ACYPCliBbMmwHMmeg9m9hGgC1S281gLZ7o8+f6QPZvs8iolV7liN5QdF5HxM6Emenp9PX3yPOz5932oleMYPei35sMqJRQfeRSaGFqYMOpDAEHUHQx6WCCiyqAPAWljejipOuxdk7mVKmGvkRcHnmIKlsqmulNR90TQaoJDvJLivKGpMptsekf9pP4RB1Oz1I6Lu/ukr/AGmiKghQwkPHB9pFKcl0zm6+wHHwPfwYW/EfpKVfDumb0yvMqLg8zcZTscorCZsmjxy64NMNXOPfJxHcq2Yzz58PKRJZDdXK8gMh6zq8VsWk+dt1vqXLPxGhmVidj1EByFReYFmt4j9LzBk02TFyv4NkM+PJwyhQ7QVVOdmHioB6gzTw3aimfjVl/ETV2N+yrE4gB3tRRrEGoDvkcxTGfW06rA/sYwy272rVqcwN2kp6An8YoarLHpinp8cvByeG2pSqZI4vyPunoZbCzsG/ZLgSAP8ANsun+b+drwtP9mdBBanWrr4M61V6Mv5zZDXP81/wzS0n+LOJZIMrO1q/s+b5ayn95Cv9CZw/ag1sC9q1HJjZGFRStTIHIWuNeImn1eP3OHpp+wVBFiK6opZyABn/AOTma3adyMgE8veNvM6TnNs7ZfPecsTlzFpwnr49QOsNE+5FXtLtg1qrNw0UclGgnNsYWtWuYGea227Z6EUkqQoRKYIzNs9LSAMaSMm1O3GISSVLcJcw1QE5hR6WMYipRW5zl+hQXmelxLlPZatodbW5zT2f2YZ7FdAbEkW85STbpEykl2ZNXZTJYkEBhdTwYcxNLs/snvawB+FfefyHD1M7qngkFJaZUMqi2Yvc85HD4VKd+7QLfWwteb46Smm3wYpam00g5AGmVpG8izyAeegYqCWkGElvyDPGwRCKK8aIYU15D2kwgpiL2cGAcFdsUZEYow7YWMMMOUVMLRAYqFGKMQww5RmwwjpisXtxhVxkq+zQ9PDxIbZYpVixAAuSQABmSSbATvdj9mhh9x6ympULA2BG5Qy+I3I3rHz8BOK2U4pVkqEf6bBunHrLeM7a1mYimd3e+a3e1N0fSl7DzYzxf6pmzKSxY12uz0tHjg05yfR1XaatjahIwtbuVGV90ZsNfeINpndmdmVkqXxNUkm7OWrd4ajXzIAOlrD0vbhOTx3aGsT/AKNR8h71WoKreiWNNfJVHnKX/wC3xSDdUd2CLElbsfUjIeAAEwY8eZVvRrc4eD2WrtSlSUhGVTf5icyefG8yj2rIOdSmAPsm7H0vYTxnEbUqObuxJhqO0auV3aw0FzNSObZ7Xg+0W8bsQeSoVt63N/6Tiv2n7RqPS92nRA0Zjdq6jwJ90cdM5zVDb1VTmSRy3mH52mltXtZTq4Rqbd01syrZm/hmGQ/aBPlB9AmeZ1QWNl1A3viA3vDPXynP4yq2972o4cs9JdxWMAb1v49RM3EPc3BOfPMyEjpYImK0UaUIUUUkgziAktMy3hkm3sXsw9Zbpu5a3ax6TfwfYQgjvHW3EKCSfC5miGGcuUjhLNGPDZkbI2U9RhZTY2JaxCgec7qlTCKFUWAFgIRaIUALkAAAOQEY0zPVwYI4l8nm5czyP4FeDaT7sxbk0tHECQY1ofu4gsiirA2McJD7sRUwAFuRR7xQCwhWNJCiZLuDGSBLRB4Q0ou5hQxLUEZmEY04wSFsOBi0QqeEJuCQKCNiJCrJIABkLQVrRjVk15Y7LO7AVMNeOmIhhXjpMLoycTsMH4PdP8p8xMWtVNM7tQWI4GdktWZ239hjEJ7thUQe4dL/AGTMWo0ya3Q7NWHO06kclitthfhz9ZibQ2lvG/5C48L8RFjMMykqwIKkgg6g8pn1knlHopIBWe8E1rw7Pl5jOAMRYgZG0cR7QAjJIc41ooAd/wBjO0FOmjJUNtGU2JJ+ybTr02ijAEMM/EX6TxzBVWv7vCdBsjEPnvFgvK+U2YtTKCox5NOm7PQ1xSH5h1h6a7xsufgLTk6eLUWOZ8shJVNqkDIdTO/q/c4+nOqrU2Q++pF9LjUQy7PqEBt1QCLgtUppcerThv8AFXJsOgGc0qeAqEXqNu3FwL7x9eUn1k5fojZXpor9TOgdFGRqUx5Manp7gMdTRAuahJPyhLfif0mXRVlHxZeQ/SG9uqAWHW2cl5NVPpUNQ08e3ZerYtEtla+nFj456dJTrbSDccuEza1JySSSSZWek0644OD3Sdsic1L7Yqka3tI5xTFs0U7fUZy2HVLVhO/lbvRJowmg4MIWkX8JIWjG0YADeQNa0sECDakIUALvbwiJeQNK0Y1COEYgzUhB92vOCNUwNQtJbGkXVRZMWmQWeSFZpO9lbUauUmtW0xfaWk0xZ4x7w2k9tbFTEC/wvawa2vgw4zg9p7Hek1qgI5EZq3kZ3wxJjVPeFmAIOoIuD6TJlwKfK4ZoxZnDjweUYihY8ekA06PtLgRSqkKPdYBlHAA6jqJzrBfGeXOLi6Z6UZblaBwiVNb8fwgz4R1SSUSkTCrTPKQdCOEAHo1SpuOE6fZm06bgKwKnzuLzlJr7BZe8AbK+QPBSeJ8JUe6In0dbSpC3LkY6YDfNi4AOptebdHZCqoFg2QuTnc21j/4YPpHplNy0kuzD6mIXBYOnTX3AL8TxMs91eVaOz905EjwvcS8q2m+CaVVRlm03dkDREgaYk3vAOSI3JiSCFRykDSU8INTCCmZFsvgb2VY8VjHhfwABKohkqiTTCSLUbS0iLCh7wNRDwMW94GLv/CMKBlzy/GMtQxPV5CVqlY8onwNGjTcGENRRMpdoW1EX+JA8IvqBsNL2hZBqqygcQsj7QvOG8NpfFRZMFTKHfLzh6bg6GNSsTiWWoCVmw0k1UxU6oOpjsKA+zmSWmZZAEY0vGFAYHarZm/R3hrSvfxQ69NZ5xXSxnspwd9eOR8RPOe1exe5qkD4W95D4cvSedq8XO9G7S5PxZzc6zsls9K4KNa494ZC9ufjOUAnRdmsSadVCOdiNLg8JjxtKSvo1ZL2ujqW7LU0DEgEZWyA11nH7X2UabW1U33T4frPT2O8LEazL2tgafdMHIzBK3Oe/wtNufTxStcGPDmldM8tq0bGFwlSxm9jsFTK2Gpt6ZTnnplWI1sevjPNTPQaPWOze3BXpWb46YAb7Qtkwl9yeE837N7V7qoDwPut5T0XD1AwBByIuJ7mmy74U+0ePnx7JfA92jbzQ8iZ3aOKYIM0G7mWe9jMwiodsphzD08RJZRFRE0Ox/aBFBd3FFYwlPEtxk/a1vnILnEAPCABxiEgzVB4SD11GojFwdCBCwaFUqKNRAtUQx6lTyManunW0LCgD0wdIkw4h3934bdYkxXMDrDjyHIFsDK9bAgTYVwdbdYOrhVPGDimCk0Ynsg5wtDC20MvjZwhFwQHOSsZTmV988ZEUry53VvlkWY8FjaEiCobZQNRX4GWAx4iGVstIC6KNLEONZl9rCHw53hYqQVJ4nQjp/SF2rtrdFkFtRvePhOabEPWNs3NjcC56TBm1MWnCKs2Y8D4m+DmwnvTsuynZSpiVZ1ZUSkVDuxOROgUDMmcyMIQZ0mwNqVKfd00dlDV0ZgCQpa4AYgcRPLzb9r28M9DG43z0e07KSjhqiUVAeoKRqVqjgbyoFve3y3NpyfbDbL41TSoBCilWubI1NwT7h9M/WVO0232pe0UR7z4lkph/e31pL/t5gEZ8xxlfZ2GNKmFGurHmx1nPQaaeon9TK20h6vNDBHZjSs4vH4CrR/1AM7EcRrpMfE4RjY7psb2y/Cem4zC94pVhcESi2xFKBN2wU3U8QbWJnry0jT+0wLU8cnDYKkUcby8RkdCJ6Rh6A3VtcAqMuWWkzxsfS6glTcEjOWf8wcp3wY3juzhmmp9FpktxMGa1olZ+QkXdvpmpnAg+MtBNjhLC+KyL4cH5ZLTfTGmgaY0c4VMevOAfD2+WVnUDhJdorhmr7avOKY+6ORii3Me02Rg2+qTRCNW/CBp44Nrl65SzTfkZ2TT6OdNCYA6C8C4+wZcXEc/0kWe/H8YxGeUJ+UyQ2eTxtLJp+JiXB34mKkw5M+rsR/r/ABgxsVhqx6zUbA/aME2HtwY+sh442XvZQGBtxPWEXCNwLdZaWh9k9ZMOBzlKCJcmV1wtTgTCLQqc5YXHpzMl7evKVtRO5glp1Bzkgz8QYT2tToSIJkY6PDroLJinzvJqh5ysRUGjyBZ+LCJsdcnFVqe9UcFrDddue9bgvAHWW+yi7lVSLHJr+FxrL209lXqBym+tzvoDutnxGeduUs4LBog/y1Kb3P4reOZnmY9PJTV+Gbp547f9mrUo03vvU0N9bqM/GD/wOlYWQLYki2eR1BBvcSoaB+r8ZE06n1mbpJPtGRSrplnDbL7usWFNXBIKMWsaWViLHXzGc2O98JzR3x/uGOMTUH+5Jx1jVJFTufLZvvUJ4SBvMhNokasJJdpc7Tr9RHPYaDueIkSo4m0rptMco1THgxNoaTLoqjgYNqN/mgEr0+BENvtb3SDDhhyRLhdSTAtjR4xqhqHlBGkx1EVsfAT2zxiFVTraAOHPIReyxWx0i1dPCKVfZRFC37BRomiB8pP3DI7+78h/hMhvvwBH/fKQYP8A8nUkflLIDHaLDRf5CZEYt2Oi/wABEAyHi6n77RJQ5Oo+8T+UXLGXO4qcVX0JlhFNs1/mMzGwz8HB+8YI0n/68fXgOGbDE8MvW8AyEfNKKVGGtuoP5SxTxQ4gny/6JV2SFWqeRPlJNiP/AJsPS8j7Uh+Rv4jI768Ff0YwAdSTop9aZhQGHBf4bQBxA4b/AFMFUxpGinr/AGh0HZZe/ID7pkqf738pmf7Y5P8Ap9bn85L2h/8AjUfdi3IdGwnn+EFWe3M+kzu8qHh/LF3b8Qo8yBG2Lgtd8vHL7scMnMdJT3ObU+v6GGSoBo9Pqf1i5HwGKKeI6GRbDchCJjrash8rmRfHfTY+h/SAKgL4Q/TBjCc0PSEbaFXhueoMD/iFa+q+n/skY5wCnh1BkDs/kBDDFVDqU9Wt+ckW57voxP5QpBbAjBHlH9l+yZZXB35+htH7gD5m8rkwSQWDp4YfQOkk9EDmPKOarDS/rvH8oGqzn/x/0g3XQL5YmsPq6RlqE/3gqlKsRkx9BKNbZ1Q6k/0kuT9ikkbApeX9Y2+dLfhMVNmsPmP8VpYp0qg0N/vRKTfgKRo9zHlK1TkP4j+saPcFG8dJDnGiiAoY1ZmFs40UhjD4ZjfWaCCPFOiJYRBnCVRlFFKQio0CrGKKMZLvDzPWGRzbU9YopL7EKsxtrKQc31PWKKIoIzZR8OgOoB8xeKKNiQbcHIdIWkg5DpFFJGgtRQBkLRUTFFLRLLFpVxZiigCA0qYOoHSTdQFNhbyyiik+AA06htqess0WNtY8URSIV2lWs55nrFFIfZXgJh3J1JPrLdf4YopT6BdmZVY84AuTqT1jxTiWis6C+g6RRRSAP//Z"/>
          <p:cNvSpPr>
            <a:spLocks noChangeAspect="1" noChangeArrowheads="1"/>
          </p:cNvSpPr>
          <p:nvPr/>
        </p:nvSpPr>
        <p:spPr bwMode="auto">
          <a:xfrm>
            <a:off x="0" y="-884238"/>
            <a:ext cx="2466975" cy="1847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el-GR" altLang="el-GR"/>
          </a:p>
        </p:txBody>
      </p:sp>
      <p:pic>
        <p:nvPicPr>
          <p:cNvPr id="5127" name="Picture 7" descr="C:\Documents and Settings\user\Τα έγγραφά μου\Οι εικόνες μου\imagesCAJWCRM6.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86313" y="3643313"/>
            <a:ext cx="3643312"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C:\Documents and Settings\user\Τα έγγραφά μου\Οι εικόνες μου\koulouma.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43438" y="714375"/>
            <a:ext cx="3643312"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9 - Ευθύγραμμο βέλος σύνδεσης"/>
          <p:cNvCxnSpPr/>
          <p:nvPr/>
        </p:nvCxnSpPr>
        <p:spPr>
          <a:xfrm rot="5400000">
            <a:off x="1713706" y="2213769"/>
            <a:ext cx="1000125" cy="1588"/>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11" name="10 - Ευθύγραμμο βέλος σύνδεσης"/>
          <p:cNvCxnSpPr/>
          <p:nvPr/>
        </p:nvCxnSpPr>
        <p:spPr>
          <a:xfrm rot="5400000">
            <a:off x="5287169" y="2142332"/>
            <a:ext cx="1000125" cy="1587"/>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12" name="11 - Ευθύγραμμο βέλος σύνδεσης"/>
          <p:cNvCxnSpPr/>
          <p:nvPr/>
        </p:nvCxnSpPr>
        <p:spPr>
          <a:xfrm rot="5400000">
            <a:off x="1715294" y="4856957"/>
            <a:ext cx="1000125" cy="158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12 - Ευθύγραμμο βέλος σύνδεσης"/>
          <p:cNvCxnSpPr>
            <a:endCxn id="17" idx="0"/>
          </p:cNvCxnSpPr>
          <p:nvPr/>
        </p:nvCxnSpPr>
        <p:spPr>
          <a:xfrm rot="16200000" flipH="1">
            <a:off x="6376988" y="5054600"/>
            <a:ext cx="714375" cy="34925"/>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14" name="13 - TextBox"/>
          <p:cNvSpPr txBox="1">
            <a:spLocks noChangeArrowheads="1"/>
          </p:cNvSpPr>
          <p:nvPr/>
        </p:nvSpPr>
        <p:spPr bwMode="auto">
          <a:xfrm>
            <a:off x="2214563" y="2500313"/>
            <a:ext cx="3571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l-GR" sz="2000" b="1">
                <a:solidFill>
                  <a:srgbClr val="FF0000"/>
                </a:solidFill>
              </a:rPr>
              <a:t>B</a:t>
            </a:r>
            <a:endParaRPr lang="el-GR" altLang="el-GR" sz="2000" b="1">
              <a:solidFill>
                <a:srgbClr val="FF0000"/>
              </a:solidFill>
            </a:endParaRPr>
          </a:p>
        </p:txBody>
      </p:sp>
      <p:sp>
        <p:nvSpPr>
          <p:cNvPr id="15" name="14 - TextBox"/>
          <p:cNvSpPr txBox="1">
            <a:spLocks noChangeArrowheads="1"/>
          </p:cNvSpPr>
          <p:nvPr/>
        </p:nvSpPr>
        <p:spPr bwMode="auto">
          <a:xfrm>
            <a:off x="5500688" y="2500313"/>
            <a:ext cx="3571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l-GR" sz="2000" b="1">
                <a:solidFill>
                  <a:srgbClr val="FF0000"/>
                </a:solidFill>
              </a:rPr>
              <a:t>B</a:t>
            </a:r>
            <a:endParaRPr lang="el-GR" altLang="el-GR" sz="2000" b="1">
              <a:solidFill>
                <a:srgbClr val="FF0000"/>
              </a:solidFill>
            </a:endParaRPr>
          </a:p>
        </p:txBody>
      </p:sp>
      <p:sp>
        <p:nvSpPr>
          <p:cNvPr id="16" name="15 - TextBox"/>
          <p:cNvSpPr txBox="1">
            <a:spLocks noChangeArrowheads="1"/>
          </p:cNvSpPr>
          <p:nvPr/>
        </p:nvSpPr>
        <p:spPr bwMode="auto">
          <a:xfrm>
            <a:off x="2071688" y="5357813"/>
            <a:ext cx="3571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l-GR" sz="2000" b="1">
                <a:solidFill>
                  <a:srgbClr val="FF0000"/>
                </a:solidFill>
              </a:rPr>
              <a:t>B</a:t>
            </a:r>
            <a:endParaRPr lang="el-GR" altLang="el-GR" sz="2000" b="1">
              <a:solidFill>
                <a:srgbClr val="FF0000"/>
              </a:solidFill>
            </a:endParaRPr>
          </a:p>
        </p:txBody>
      </p:sp>
      <p:sp>
        <p:nvSpPr>
          <p:cNvPr id="17" name="16 - TextBox"/>
          <p:cNvSpPr txBox="1">
            <a:spLocks noChangeArrowheads="1"/>
          </p:cNvSpPr>
          <p:nvPr/>
        </p:nvSpPr>
        <p:spPr bwMode="auto">
          <a:xfrm>
            <a:off x="6572250" y="5429250"/>
            <a:ext cx="3571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l-GR" sz="2000" b="1">
                <a:solidFill>
                  <a:srgbClr val="FF0000"/>
                </a:solidFill>
              </a:rPr>
              <a:t>B</a:t>
            </a:r>
            <a:endParaRPr lang="el-GR" altLang="el-GR" sz="2000"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5121"/>
                                        </p:tgtEl>
                                        <p:attrNameLst>
                                          <p:attrName>style.visibility</p:attrName>
                                        </p:attrNameLst>
                                      </p:cBhvr>
                                      <p:to>
                                        <p:strVal val="visible"/>
                                      </p:to>
                                    </p:set>
                                    <p:animEffect transition="in" filter="box(in)">
                                      <p:cBhvr>
                                        <p:cTn id="7" dur="500"/>
                                        <p:tgtEl>
                                          <p:spTgt spid="5121"/>
                                        </p:tgtEl>
                                      </p:cBhvr>
                                    </p:animEffect>
                                  </p:childTnLst>
                                </p:cTn>
                              </p:par>
                              <p:par>
                                <p:cTn id="8" presetID="4" presetClass="entr" presetSubtype="16" fill="hold" nodeType="withEffect">
                                  <p:stCondLst>
                                    <p:cond delay="0"/>
                                  </p:stCondLst>
                                  <p:childTnLst>
                                    <p:set>
                                      <p:cBhvr>
                                        <p:cTn id="9" dur="1" fill="hold">
                                          <p:stCondLst>
                                            <p:cond delay="0"/>
                                          </p:stCondLst>
                                        </p:cTn>
                                        <p:tgtEl>
                                          <p:spTgt spid="1026"/>
                                        </p:tgtEl>
                                        <p:attrNameLst>
                                          <p:attrName>style.visibility</p:attrName>
                                        </p:attrNameLst>
                                      </p:cBhvr>
                                      <p:to>
                                        <p:strVal val="visible"/>
                                      </p:to>
                                    </p:set>
                                    <p:animEffect transition="in" filter="box(in)">
                                      <p:cBhvr>
                                        <p:cTn id="10" dur="500"/>
                                        <p:tgtEl>
                                          <p:spTgt spid="1026"/>
                                        </p:tgtEl>
                                      </p:cBhvr>
                                    </p:animEffect>
                                  </p:childTnLst>
                                </p:cTn>
                              </p:par>
                              <p:par>
                                <p:cTn id="11" presetID="4" presetClass="entr" presetSubtype="16" fill="hold" nodeType="withEffect">
                                  <p:stCondLst>
                                    <p:cond delay="0"/>
                                  </p:stCondLst>
                                  <p:childTnLst>
                                    <p:set>
                                      <p:cBhvr>
                                        <p:cTn id="12" dur="1" fill="hold">
                                          <p:stCondLst>
                                            <p:cond delay="0"/>
                                          </p:stCondLst>
                                        </p:cTn>
                                        <p:tgtEl>
                                          <p:spTgt spid="5124"/>
                                        </p:tgtEl>
                                        <p:attrNameLst>
                                          <p:attrName>style.visibility</p:attrName>
                                        </p:attrNameLst>
                                      </p:cBhvr>
                                      <p:to>
                                        <p:strVal val="visible"/>
                                      </p:to>
                                    </p:set>
                                    <p:animEffect transition="in" filter="box(in)">
                                      <p:cBhvr>
                                        <p:cTn id="13" dur="500"/>
                                        <p:tgtEl>
                                          <p:spTgt spid="5124"/>
                                        </p:tgtEl>
                                      </p:cBhvr>
                                    </p:animEffect>
                                  </p:childTnLst>
                                </p:cTn>
                              </p:par>
                              <p:par>
                                <p:cTn id="14" presetID="4" presetClass="entr" presetSubtype="16" fill="hold" nodeType="withEffect">
                                  <p:stCondLst>
                                    <p:cond delay="0"/>
                                  </p:stCondLst>
                                  <p:childTnLst>
                                    <p:set>
                                      <p:cBhvr>
                                        <p:cTn id="15" dur="1" fill="hold">
                                          <p:stCondLst>
                                            <p:cond delay="0"/>
                                          </p:stCondLst>
                                        </p:cTn>
                                        <p:tgtEl>
                                          <p:spTgt spid="5127"/>
                                        </p:tgtEl>
                                        <p:attrNameLst>
                                          <p:attrName>style.visibility</p:attrName>
                                        </p:attrNameLst>
                                      </p:cBhvr>
                                      <p:to>
                                        <p:strVal val="visible"/>
                                      </p:to>
                                    </p:set>
                                    <p:animEffect transition="in" filter="box(in)">
                                      <p:cBhvr>
                                        <p:cTn id="16" dur="500"/>
                                        <p:tgtEl>
                                          <p:spTgt spid="5127"/>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nodeType="click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1000" fill="hold"/>
                                        <p:tgtEl>
                                          <p:spTgt spid="10"/>
                                        </p:tgtEl>
                                        <p:attrNameLst>
                                          <p:attrName>ppt_w</p:attrName>
                                        </p:attrNameLst>
                                      </p:cBhvr>
                                      <p:tavLst>
                                        <p:tav tm="0">
                                          <p:val>
                                            <p:strVal val="#ppt_w*0.70"/>
                                          </p:val>
                                        </p:tav>
                                        <p:tav tm="100000">
                                          <p:val>
                                            <p:strVal val="#ppt_w"/>
                                          </p:val>
                                        </p:tav>
                                      </p:tavLst>
                                    </p:anim>
                                    <p:anim calcmode="lin" valueType="num">
                                      <p:cBhvr>
                                        <p:cTn id="22" dur="1000" fill="hold"/>
                                        <p:tgtEl>
                                          <p:spTgt spid="10"/>
                                        </p:tgtEl>
                                        <p:attrNameLst>
                                          <p:attrName>ppt_h</p:attrName>
                                        </p:attrNameLst>
                                      </p:cBhvr>
                                      <p:tavLst>
                                        <p:tav tm="0">
                                          <p:val>
                                            <p:strVal val="#ppt_h"/>
                                          </p:val>
                                        </p:tav>
                                        <p:tav tm="100000">
                                          <p:val>
                                            <p:strVal val="#ppt_h"/>
                                          </p:val>
                                        </p:tav>
                                      </p:tavLst>
                                    </p:anim>
                                    <p:animEffect transition="in" filter="fade">
                                      <p:cBhvr>
                                        <p:cTn id="23" dur="1000"/>
                                        <p:tgtEl>
                                          <p:spTgt spid="10"/>
                                        </p:tgtEl>
                                      </p:cBhvr>
                                    </p:animEffect>
                                  </p:childTnLst>
                                </p:cTn>
                              </p:par>
                              <p:par>
                                <p:cTn id="24" presetID="55" presetClass="entr" presetSubtype="0"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 calcmode="lin" valueType="num">
                                      <p:cBhvr>
                                        <p:cTn id="26" dur="1000" fill="hold"/>
                                        <p:tgtEl>
                                          <p:spTgt spid="14"/>
                                        </p:tgtEl>
                                        <p:attrNameLst>
                                          <p:attrName>ppt_w</p:attrName>
                                        </p:attrNameLst>
                                      </p:cBhvr>
                                      <p:tavLst>
                                        <p:tav tm="0">
                                          <p:val>
                                            <p:strVal val="#ppt_w*0.70"/>
                                          </p:val>
                                        </p:tav>
                                        <p:tav tm="100000">
                                          <p:val>
                                            <p:strVal val="#ppt_w"/>
                                          </p:val>
                                        </p:tav>
                                      </p:tavLst>
                                    </p:anim>
                                    <p:anim calcmode="lin" valueType="num">
                                      <p:cBhvr>
                                        <p:cTn id="27" dur="1000" fill="hold"/>
                                        <p:tgtEl>
                                          <p:spTgt spid="14"/>
                                        </p:tgtEl>
                                        <p:attrNameLst>
                                          <p:attrName>ppt_h</p:attrName>
                                        </p:attrNameLst>
                                      </p:cBhvr>
                                      <p:tavLst>
                                        <p:tav tm="0">
                                          <p:val>
                                            <p:strVal val="#ppt_h"/>
                                          </p:val>
                                        </p:tav>
                                        <p:tav tm="100000">
                                          <p:val>
                                            <p:strVal val="#ppt_h"/>
                                          </p:val>
                                        </p:tav>
                                      </p:tavLst>
                                    </p:anim>
                                    <p:animEffect transition="in" filter="fade">
                                      <p:cBhvr>
                                        <p:cTn id="28" dur="1000"/>
                                        <p:tgtEl>
                                          <p:spTgt spid="14"/>
                                        </p:tgtEl>
                                      </p:cBhvr>
                                    </p:animEffect>
                                  </p:childTnLst>
                                </p:cTn>
                              </p:par>
                              <p:par>
                                <p:cTn id="29" presetID="55" presetClass="entr" presetSubtype="0" fill="hold" nodeType="with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p:cTn id="31" dur="1000" fill="hold"/>
                                        <p:tgtEl>
                                          <p:spTgt spid="11"/>
                                        </p:tgtEl>
                                        <p:attrNameLst>
                                          <p:attrName>ppt_w</p:attrName>
                                        </p:attrNameLst>
                                      </p:cBhvr>
                                      <p:tavLst>
                                        <p:tav tm="0">
                                          <p:val>
                                            <p:strVal val="#ppt_w*0.70"/>
                                          </p:val>
                                        </p:tav>
                                        <p:tav tm="100000">
                                          <p:val>
                                            <p:strVal val="#ppt_w"/>
                                          </p:val>
                                        </p:tav>
                                      </p:tavLst>
                                    </p:anim>
                                    <p:anim calcmode="lin" valueType="num">
                                      <p:cBhvr>
                                        <p:cTn id="32" dur="1000" fill="hold"/>
                                        <p:tgtEl>
                                          <p:spTgt spid="11"/>
                                        </p:tgtEl>
                                        <p:attrNameLst>
                                          <p:attrName>ppt_h</p:attrName>
                                        </p:attrNameLst>
                                      </p:cBhvr>
                                      <p:tavLst>
                                        <p:tav tm="0">
                                          <p:val>
                                            <p:strVal val="#ppt_h"/>
                                          </p:val>
                                        </p:tav>
                                        <p:tav tm="100000">
                                          <p:val>
                                            <p:strVal val="#ppt_h"/>
                                          </p:val>
                                        </p:tav>
                                      </p:tavLst>
                                    </p:anim>
                                    <p:animEffect transition="in" filter="fade">
                                      <p:cBhvr>
                                        <p:cTn id="33" dur="1000"/>
                                        <p:tgtEl>
                                          <p:spTgt spid="11"/>
                                        </p:tgtEl>
                                      </p:cBhvr>
                                    </p:animEffect>
                                  </p:childTnLst>
                                </p:cTn>
                              </p:par>
                              <p:par>
                                <p:cTn id="34" presetID="55" presetClass="entr" presetSubtype="0" fill="hold" grpId="0" nodeType="withEffect">
                                  <p:stCondLst>
                                    <p:cond delay="0"/>
                                  </p:stCondLst>
                                  <p:childTnLst>
                                    <p:set>
                                      <p:cBhvr>
                                        <p:cTn id="35" dur="1" fill="hold">
                                          <p:stCondLst>
                                            <p:cond delay="0"/>
                                          </p:stCondLst>
                                        </p:cTn>
                                        <p:tgtEl>
                                          <p:spTgt spid="15"/>
                                        </p:tgtEl>
                                        <p:attrNameLst>
                                          <p:attrName>style.visibility</p:attrName>
                                        </p:attrNameLst>
                                      </p:cBhvr>
                                      <p:to>
                                        <p:strVal val="visible"/>
                                      </p:to>
                                    </p:set>
                                    <p:anim calcmode="lin" valueType="num">
                                      <p:cBhvr>
                                        <p:cTn id="36" dur="1000" fill="hold"/>
                                        <p:tgtEl>
                                          <p:spTgt spid="15"/>
                                        </p:tgtEl>
                                        <p:attrNameLst>
                                          <p:attrName>ppt_w</p:attrName>
                                        </p:attrNameLst>
                                      </p:cBhvr>
                                      <p:tavLst>
                                        <p:tav tm="0">
                                          <p:val>
                                            <p:strVal val="#ppt_w*0.70"/>
                                          </p:val>
                                        </p:tav>
                                        <p:tav tm="100000">
                                          <p:val>
                                            <p:strVal val="#ppt_w"/>
                                          </p:val>
                                        </p:tav>
                                      </p:tavLst>
                                    </p:anim>
                                    <p:anim calcmode="lin" valueType="num">
                                      <p:cBhvr>
                                        <p:cTn id="37" dur="1000" fill="hold"/>
                                        <p:tgtEl>
                                          <p:spTgt spid="15"/>
                                        </p:tgtEl>
                                        <p:attrNameLst>
                                          <p:attrName>ppt_h</p:attrName>
                                        </p:attrNameLst>
                                      </p:cBhvr>
                                      <p:tavLst>
                                        <p:tav tm="0">
                                          <p:val>
                                            <p:strVal val="#ppt_h"/>
                                          </p:val>
                                        </p:tav>
                                        <p:tav tm="100000">
                                          <p:val>
                                            <p:strVal val="#ppt_h"/>
                                          </p:val>
                                        </p:tav>
                                      </p:tavLst>
                                    </p:anim>
                                    <p:animEffect transition="in" filter="fade">
                                      <p:cBhvr>
                                        <p:cTn id="38" dur="1000"/>
                                        <p:tgtEl>
                                          <p:spTgt spid="15"/>
                                        </p:tgtEl>
                                      </p:cBhvr>
                                    </p:animEffect>
                                  </p:childTnLst>
                                </p:cTn>
                              </p:par>
                              <p:par>
                                <p:cTn id="39" presetID="55" presetClass="entr" presetSubtype="0" fill="hold" nodeType="withEffect">
                                  <p:stCondLst>
                                    <p:cond delay="0"/>
                                  </p:stCondLst>
                                  <p:childTnLst>
                                    <p:set>
                                      <p:cBhvr>
                                        <p:cTn id="40" dur="1" fill="hold">
                                          <p:stCondLst>
                                            <p:cond delay="0"/>
                                          </p:stCondLst>
                                        </p:cTn>
                                        <p:tgtEl>
                                          <p:spTgt spid="12"/>
                                        </p:tgtEl>
                                        <p:attrNameLst>
                                          <p:attrName>style.visibility</p:attrName>
                                        </p:attrNameLst>
                                      </p:cBhvr>
                                      <p:to>
                                        <p:strVal val="visible"/>
                                      </p:to>
                                    </p:set>
                                    <p:anim calcmode="lin" valueType="num">
                                      <p:cBhvr>
                                        <p:cTn id="41" dur="1000" fill="hold"/>
                                        <p:tgtEl>
                                          <p:spTgt spid="12"/>
                                        </p:tgtEl>
                                        <p:attrNameLst>
                                          <p:attrName>ppt_w</p:attrName>
                                        </p:attrNameLst>
                                      </p:cBhvr>
                                      <p:tavLst>
                                        <p:tav tm="0">
                                          <p:val>
                                            <p:strVal val="#ppt_w*0.70"/>
                                          </p:val>
                                        </p:tav>
                                        <p:tav tm="100000">
                                          <p:val>
                                            <p:strVal val="#ppt_w"/>
                                          </p:val>
                                        </p:tav>
                                      </p:tavLst>
                                    </p:anim>
                                    <p:anim calcmode="lin" valueType="num">
                                      <p:cBhvr>
                                        <p:cTn id="42" dur="1000" fill="hold"/>
                                        <p:tgtEl>
                                          <p:spTgt spid="12"/>
                                        </p:tgtEl>
                                        <p:attrNameLst>
                                          <p:attrName>ppt_h</p:attrName>
                                        </p:attrNameLst>
                                      </p:cBhvr>
                                      <p:tavLst>
                                        <p:tav tm="0">
                                          <p:val>
                                            <p:strVal val="#ppt_h"/>
                                          </p:val>
                                        </p:tav>
                                        <p:tav tm="100000">
                                          <p:val>
                                            <p:strVal val="#ppt_h"/>
                                          </p:val>
                                        </p:tav>
                                      </p:tavLst>
                                    </p:anim>
                                    <p:animEffect transition="in" filter="fade">
                                      <p:cBhvr>
                                        <p:cTn id="43" dur="1000"/>
                                        <p:tgtEl>
                                          <p:spTgt spid="12"/>
                                        </p:tgtEl>
                                      </p:cBhvr>
                                    </p:animEffect>
                                  </p:childTnLst>
                                </p:cTn>
                              </p:par>
                              <p:par>
                                <p:cTn id="44" presetID="55" presetClass="entr" presetSubtype="0" fill="hold" grpId="0" nodeType="withEffect">
                                  <p:stCondLst>
                                    <p:cond delay="0"/>
                                  </p:stCondLst>
                                  <p:childTnLst>
                                    <p:set>
                                      <p:cBhvr>
                                        <p:cTn id="45" dur="1" fill="hold">
                                          <p:stCondLst>
                                            <p:cond delay="0"/>
                                          </p:stCondLst>
                                        </p:cTn>
                                        <p:tgtEl>
                                          <p:spTgt spid="16"/>
                                        </p:tgtEl>
                                        <p:attrNameLst>
                                          <p:attrName>style.visibility</p:attrName>
                                        </p:attrNameLst>
                                      </p:cBhvr>
                                      <p:to>
                                        <p:strVal val="visible"/>
                                      </p:to>
                                    </p:set>
                                    <p:anim calcmode="lin" valueType="num">
                                      <p:cBhvr>
                                        <p:cTn id="46" dur="1000" fill="hold"/>
                                        <p:tgtEl>
                                          <p:spTgt spid="16"/>
                                        </p:tgtEl>
                                        <p:attrNameLst>
                                          <p:attrName>ppt_w</p:attrName>
                                        </p:attrNameLst>
                                      </p:cBhvr>
                                      <p:tavLst>
                                        <p:tav tm="0">
                                          <p:val>
                                            <p:strVal val="#ppt_w*0.70"/>
                                          </p:val>
                                        </p:tav>
                                        <p:tav tm="100000">
                                          <p:val>
                                            <p:strVal val="#ppt_w"/>
                                          </p:val>
                                        </p:tav>
                                      </p:tavLst>
                                    </p:anim>
                                    <p:anim calcmode="lin" valueType="num">
                                      <p:cBhvr>
                                        <p:cTn id="47" dur="1000" fill="hold"/>
                                        <p:tgtEl>
                                          <p:spTgt spid="16"/>
                                        </p:tgtEl>
                                        <p:attrNameLst>
                                          <p:attrName>ppt_h</p:attrName>
                                        </p:attrNameLst>
                                      </p:cBhvr>
                                      <p:tavLst>
                                        <p:tav tm="0">
                                          <p:val>
                                            <p:strVal val="#ppt_h"/>
                                          </p:val>
                                        </p:tav>
                                        <p:tav tm="100000">
                                          <p:val>
                                            <p:strVal val="#ppt_h"/>
                                          </p:val>
                                        </p:tav>
                                      </p:tavLst>
                                    </p:anim>
                                    <p:animEffect transition="in" filter="fade">
                                      <p:cBhvr>
                                        <p:cTn id="48" dur="1000"/>
                                        <p:tgtEl>
                                          <p:spTgt spid="16"/>
                                        </p:tgtEl>
                                      </p:cBhvr>
                                    </p:animEffect>
                                  </p:childTnLst>
                                </p:cTn>
                              </p:par>
                              <p:par>
                                <p:cTn id="49" presetID="55" presetClass="entr" presetSubtype="0" fill="hold" nodeType="with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p:cTn id="51" dur="1000" fill="hold"/>
                                        <p:tgtEl>
                                          <p:spTgt spid="13"/>
                                        </p:tgtEl>
                                        <p:attrNameLst>
                                          <p:attrName>ppt_w</p:attrName>
                                        </p:attrNameLst>
                                      </p:cBhvr>
                                      <p:tavLst>
                                        <p:tav tm="0">
                                          <p:val>
                                            <p:strVal val="#ppt_w*0.70"/>
                                          </p:val>
                                        </p:tav>
                                        <p:tav tm="100000">
                                          <p:val>
                                            <p:strVal val="#ppt_w"/>
                                          </p:val>
                                        </p:tav>
                                      </p:tavLst>
                                    </p:anim>
                                    <p:anim calcmode="lin" valueType="num">
                                      <p:cBhvr>
                                        <p:cTn id="52" dur="1000" fill="hold"/>
                                        <p:tgtEl>
                                          <p:spTgt spid="13"/>
                                        </p:tgtEl>
                                        <p:attrNameLst>
                                          <p:attrName>ppt_h</p:attrName>
                                        </p:attrNameLst>
                                      </p:cBhvr>
                                      <p:tavLst>
                                        <p:tav tm="0">
                                          <p:val>
                                            <p:strVal val="#ppt_h"/>
                                          </p:val>
                                        </p:tav>
                                        <p:tav tm="100000">
                                          <p:val>
                                            <p:strVal val="#ppt_h"/>
                                          </p:val>
                                        </p:tav>
                                      </p:tavLst>
                                    </p:anim>
                                    <p:animEffect transition="in" filter="fade">
                                      <p:cBhvr>
                                        <p:cTn id="53" dur="1000"/>
                                        <p:tgtEl>
                                          <p:spTgt spid="13"/>
                                        </p:tgtEl>
                                      </p:cBhvr>
                                    </p:animEffect>
                                  </p:childTnLst>
                                </p:cTn>
                              </p:par>
                              <p:par>
                                <p:cTn id="54" presetID="55" presetClass="entr" presetSubtype="0" fill="hold" grpId="0" nodeType="withEffect">
                                  <p:stCondLst>
                                    <p:cond delay="0"/>
                                  </p:stCondLst>
                                  <p:childTnLst>
                                    <p:set>
                                      <p:cBhvr>
                                        <p:cTn id="55" dur="1" fill="hold">
                                          <p:stCondLst>
                                            <p:cond delay="0"/>
                                          </p:stCondLst>
                                        </p:cTn>
                                        <p:tgtEl>
                                          <p:spTgt spid="17"/>
                                        </p:tgtEl>
                                        <p:attrNameLst>
                                          <p:attrName>style.visibility</p:attrName>
                                        </p:attrNameLst>
                                      </p:cBhvr>
                                      <p:to>
                                        <p:strVal val="visible"/>
                                      </p:to>
                                    </p:set>
                                    <p:anim calcmode="lin" valueType="num">
                                      <p:cBhvr>
                                        <p:cTn id="56" dur="1000" fill="hold"/>
                                        <p:tgtEl>
                                          <p:spTgt spid="17"/>
                                        </p:tgtEl>
                                        <p:attrNameLst>
                                          <p:attrName>ppt_w</p:attrName>
                                        </p:attrNameLst>
                                      </p:cBhvr>
                                      <p:tavLst>
                                        <p:tav tm="0">
                                          <p:val>
                                            <p:strVal val="#ppt_w*0.70"/>
                                          </p:val>
                                        </p:tav>
                                        <p:tav tm="100000">
                                          <p:val>
                                            <p:strVal val="#ppt_w"/>
                                          </p:val>
                                        </p:tav>
                                      </p:tavLst>
                                    </p:anim>
                                    <p:anim calcmode="lin" valueType="num">
                                      <p:cBhvr>
                                        <p:cTn id="57" dur="1000" fill="hold"/>
                                        <p:tgtEl>
                                          <p:spTgt spid="17"/>
                                        </p:tgtEl>
                                        <p:attrNameLst>
                                          <p:attrName>ppt_h</p:attrName>
                                        </p:attrNameLst>
                                      </p:cBhvr>
                                      <p:tavLst>
                                        <p:tav tm="0">
                                          <p:val>
                                            <p:strVal val="#ppt_h"/>
                                          </p:val>
                                        </p:tav>
                                        <p:tav tm="100000">
                                          <p:val>
                                            <p:strVal val="#ppt_h"/>
                                          </p:val>
                                        </p:tav>
                                      </p:tavLst>
                                    </p:anim>
                                    <p:animEffect transition="in" filter="fade">
                                      <p:cBhvr>
                                        <p:cTn id="58"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868346"/>
          </a:xfrm>
        </p:spPr>
        <p:style>
          <a:lnRef idx="0">
            <a:schemeClr val="accent2"/>
          </a:lnRef>
          <a:fillRef idx="3">
            <a:schemeClr val="accent2"/>
          </a:fillRef>
          <a:effectRef idx="3">
            <a:schemeClr val="accent2"/>
          </a:effectRef>
          <a:fontRef idx="minor">
            <a:schemeClr val="lt1"/>
          </a:fontRef>
        </p:style>
        <p:txBody>
          <a:bodyPr rtlCol="0">
            <a:normAutofit/>
          </a:bodyPr>
          <a:lstStyle/>
          <a:p>
            <a:pPr fontAlgn="auto">
              <a:spcAft>
                <a:spcPts val="0"/>
              </a:spcAft>
              <a:defRPr/>
            </a:pPr>
            <a:r>
              <a:rPr lang="el-GR" sz="4000" dirty="0" smtClean="0">
                <a:solidFill>
                  <a:schemeClr val="bg1"/>
                </a:solidFill>
              </a:rPr>
              <a:t>Από τι δεν εξαρτάται η Άνωση;</a:t>
            </a:r>
            <a:endParaRPr lang="el-GR" sz="4000" dirty="0">
              <a:solidFill>
                <a:schemeClr val="bg1"/>
              </a:solidFill>
            </a:endParaRPr>
          </a:p>
        </p:txBody>
      </p:sp>
      <p:sp>
        <p:nvSpPr>
          <p:cNvPr id="3" name="2 - Θέση περιεχομένου"/>
          <p:cNvSpPr>
            <a:spLocks noGrp="1"/>
          </p:cNvSpPr>
          <p:nvPr>
            <p:ph idx="1"/>
          </p:nvPr>
        </p:nvSpPr>
        <p:spPr>
          <a:xfrm>
            <a:off x="457200" y="1600200"/>
            <a:ext cx="8229600" cy="2471738"/>
          </a:xfrm>
        </p:spPr>
        <p:style>
          <a:lnRef idx="1">
            <a:schemeClr val="accent5"/>
          </a:lnRef>
          <a:fillRef idx="2">
            <a:schemeClr val="accent5"/>
          </a:fillRef>
          <a:effectRef idx="1">
            <a:schemeClr val="accent5"/>
          </a:effectRef>
          <a:fontRef idx="minor">
            <a:schemeClr val="dk1"/>
          </a:fontRef>
        </p:style>
        <p:txBody>
          <a:bodyPr rtlCol="0">
            <a:normAutofit/>
          </a:bodyPr>
          <a:lstStyle/>
          <a:p>
            <a:pPr fontAlgn="auto">
              <a:spcAft>
                <a:spcPts val="0"/>
              </a:spcAft>
              <a:defRPr/>
            </a:pPr>
            <a:r>
              <a:rPr lang="el-GR" dirty="0" smtClean="0"/>
              <a:t>Η άνωση δεν εξαρτάται από:</a:t>
            </a:r>
          </a:p>
          <a:p>
            <a:pPr fontAlgn="auto">
              <a:spcAft>
                <a:spcPts val="0"/>
              </a:spcAft>
              <a:defRPr/>
            </a:pPr>
            <a:r>
              <a:rPr lang="el-GR" b="1" dirty="0" smtClean="0"/>
              <a:t>την πυκνότητα του σώματος</a:t>
            </a:r>
          </a:p>
          <a:p>
            <a:pPr fontAlgn="auto">
              <a:spcAft>
                <a:spcPts val="0"/>
              </a:spcAft>
              <a:defRPr/>
            </a:pPr>
            <a:r>
              <a:rPr lang="el-GR" b="1" dirty="0" smtClean="0"/>
              <a:t>το βάρος του σώματος</a:t>
            </a:r>
          </a:p>
          <a:p>
            <a:pPr fontAlgn="auto">
              <a:spcAft>
                <a:spcPts val="0"/>
              </a:spcAft>
              <a:defRPr/>
            </a:pPr>
            <a:r>
              <a:rPr lang="el-GR" b="1" dirty="0" smtClean="0"/>
              <a:t>το σχήμα του σώματος</a:t>
            </a:r>
            <a:endParaRPr lang="el-GR" b="1" dirty="0"/>
          </a:p>
        </p:txBody>
      </p:sp>
      <p:sp>
        <p:nvSpPr>
          <p:cNvPr id="4" name="3 - TextBox"/>
          <p:cNvSpPr txBox="1"/>
          <p:nvPr/>
        </p:nvSpPr>
        <p:spPr>
          <a:xfrm>
            <a:off x="571500" y="4357688"/>
            <a:ext cx="8072438" cy="1816100"/>
          </a:xfrm>
          <a:prstGeom prst="rect">
            <a:avLst/>
          </a:prstGeom>
        </p:spPr>
        <p:style>
          <a:lnRef idx="1">
            <a:schemeClr val="accent6"/>
          </a:lnRef>
          <a:fillRef idx="2">
            <a:schemeClr val="accent6"/>
          </a:fillRef>
          <a:effectRef idx="1">
            <a:schemeClr val="accent6"/>
          </a:effectRef>
          <a:fontRef idx="minor">
            <a:schemeClr val="dk1"/>
          </a:fontRef>
        </p:style>
        <p:txBody>
          <a:bodyPr>
            <a:spAutoFit/>
          </a:bodyPr>
          <a:lstStyle/>
          <a:p>
            <a:pPr eaLnBrk="1" fontAlgn="auto" hangingPunct="1">
              <a:spcBef>
                <a:spcPts val="0"/>
              </a:spcBef>
              <a:spcAft>
                <a:spcPts val="0"/>
              </a:spcAft>
              <a:defRPr/>
            </a:pPr>
            <a:r>
              <a:rPr lang="el-GR" sz="2200" b="1" dirty="0"/>
              <a:t>Δύο σφαιρίδια ίδιου όγκου </a:t>
            </a:r>
            <a:r>
              <a:rPr lang="en-US" sz="2200" b="1" dirty="0"/>
              <a:t>V</a:t>
            </a:r>
            <a:r>
              <a:rPr lang="el-GR" sz="2200" b="1" dirty="0"/>
              <a:t>, το ένα από σίδερο (ρ=7,8</a:t>
            </a:r>
            <a:r>
              <a:rPr lang="en-US" sz="2200" b="1" dirty="0"/>
              <a:t>g/cm</a:t>
            </a:r>
            <a:r>
              <a:rPr lang="en-US" sz="2200" b="1" baseline="30000" dirty="0"/>
              <a:t>3</a:t>
            </a:r>
            <a:r>
              <a:rPr lang="en-US" sz="2200" b="1" dirty="0"/>
              <a:t>)</a:t>
            </a:r>
            <a:r>
              <a:rPr lang="el-GR" sz="2200" b="1" dirty="0"/>
              <a:t> και το άλλο από αλουμίνιο (ρ=2,7</a:t>
            </a:r>
            <a:r>
              <a:rPr lang="en-US" sz="2200" b="1" dirty="0"/>
              <a:t>g/cm</a:t>
            </a:r>
            <a:r>
              <a:rPr lang="en-US" sz="2200" b="1" baseline="30000" dirty="0"/>
              <a:t>3</a:t>
            </a:r>
            <a:r>
              <a:rPr lang="en-US" sz="2200" b="1" dirty="0"/>
              <a:t>) </a:t>
            </a:r>
            <a:r>
              <a:rPr lang="el-GR" sz="2200" b="1" dirty="0"/>
              <a:t>βυθίζονται στο νερό. Το </a:t>
            </a:r>
            <a:r>
              <a:rPr lang="el-GR" sz="2200" b="1" dirty="0" err="1"/>
              <a:t>βά</a:t>
            </a:r>
            <a:r>
              <a:rPr lang="en-US" sz="2200" b="1" dirty="0"/>
              <a:t>-</a:t>
            </a:r>
            <a:r>
              <a:rPr lang="el-GR" sz="2200" b="1" dirty="0" err="1"/>
              <a:t>ρος</a:t>
            </a:r>
            <a:r>
              <a:rPr lang="el-GR" sz="2200" b="1" dirty="0"/>
              <a:t> του σιδερέ-νιου σφαιριδίου είναι Β=780Ν ενώ του </a:t>
            </a:r>
            <a:r>
              <a:rPr lang="el-GR" sz="2200" b="1" dirty="0" err="1"/>
              <a:t>αλουμινέ</a:t>
            </a:r>
            <a:r>
              <a:rPr lang="en-US" sz="2200" b="1" dirty="0"/>
              <a:t>-</a:t>
            </a:r>
            <a:r>
              <a:rPr lang="el-GR" sz="2200" b="1" dirty="0" err="1"/>
              <a:t>ιου</a:t>
            </a:r>
            <a:r>
              <a:rPr lang="el-GR" sz="2200" b="1" dirty="0"/>
              <a:t> είναι Β=270Ν. Για τις ανώσεις </a:t>
            </a:r>
            <a:r>
              <a:rPr lang="en-US" sz="2200" b="1" dirty="0"/>
              <a:t>A</a:t>
            </a:r>
            <a:r>
              <a:rPr lang="el-GR" sz="2200" b="1" baseline="-25000" dirty="0"/>
              <a:t>Σ</a:t>
            </a:r>
            <a:r>
              <a:rPr lang="el-GR" sz="2200" b="1" dirty="0"/>
              <a:t> και  Α</a:t>
            </a:r>
            <a:r>
              <a:rPr lang="el-GR" sz="2200" b="1" baseline="-25000" dirty="0"/>
              <a:t>Α</a:t>
            </a:r>
            <a:r>
              <a:rPr lang="el-GR" sz="2200" b="1" dirty="0"/>
              <a:t>  που δέχονται ισχύει:</a:t>
            </a:r>
            <a:r>
              <a:rPr lang="en-US" sz="2200" b="1" dirty="0"/>
              <a:t>    </a:t>
            </a:r>
            <a:endParaRPr lang="el-GR" sz="2200" b="1" dirty="0"/>
          </a:p>
          <a:p>
            <a:pPr algn="ctr" eaLnBrk="1" fontAlgn="auto" hangingPunct="1">
              <a:spcBef>
                <a:spcPts val="0"/>
              </a:spcBef>
              <a:spcAft>
                <a:spcPts val="0"/>
              </a:spcAft>
              <a:defRPr/>
            </a:pPr>
            <a:r>
              <a:rPr lang="el-GR" sz="2400" b="1" dirty="0"/>
              <a:t>α</a:t>
            </a:r>
            <a:r>
              <a:rPr lang="en-US" sz="2400" b="1" dirty="0"/>
              <a:t>)   </a:t>
            </a:r>
            <a:r>
              <a:rPr lang="en-US" sz="2400" b="1" dirty="0">
                <a:solidFill>
                  <a:srgbClr val="FF0000"/>
                </a:solidFill>
              </a:rPr>
              <a:t>A</a:t>
            </a:r>
            <a:r>
              <a:rPr lang="el-GR" sz="2400" b="1" baseline="-25000" dirty="0">
                <a:solidFill>
                  <a:srgbClr val="FF0000"/>
                </a:solidFill>
              </a:rPr>
              <a:t>Σ</a:t>
            </a:r>
            <a:r>
              <a:rPr lang="el-GR" sz="2400" b="1" dirty="0">
                <a:solidFill>
                  <a:srgbClr val="FF0000"/>
                </a:solidFill>
              </a:rPr>
              <a:t> &gt; Α</a:t>
            </a:r>
            <a:r>
              <a:rPr lang="el-GR" sz="2400" b="1" baseline="-25000" dirty="0">
                <a:solidFill>
                  <a:srgbClr val="FF0000"/>
                </a:solidFill>
              </a:rPr>
              <a:t>Α</a:t>
            </a:r>
            <a:r>
              <a:rPr lang="el-GR" sz="2400" b="1" dirty="0">
                <a:solidFill>
                  <a:srgbClr val="FF0000"/>
                </a:solidFill>
              </a:rPr>
              <a:t>                </a:t>
            </a:r>
            <a:r>
              <a:rPr lang="el-GR" sz="2400" b="1" dirty="0"/>
              <a:t>β) </a:t>
            </a:r>
            <a:r>
              <a:rPr lang="en-US" sz="2400" b="1" dirty="0">
                <a:solidFill>
                  <a:srgbClr val="FF0000"/>
                </a:solidFill>
              </a:rPr>
              <a:t>A</a:t>
            </a:r>
            <a:r>
              <a:rPr lang="el-GR" sz="2400" b="1" baseline="-25000" dirty="0">
                <a:solidFill>
                  <a:srgbClr val="FF0000"/>
                </a:solidFill>
              </a:rPr>
              <a:t>Σ</a:t>
            </a:r>
            <a:r>
              <a:rPr lang="el-GR" sz="2400" b="1" dirty="0">
                <a:solidFill>
                  <a:srgbClr val="FF0000"/>
                </a:solidFill>
              </a:rPr>
              <a:t> = Α</a:t>
            </a:r>
            <a:r>
              <a:rPr lang="el-GR" sz="2400" b="1" baseline="-25000" dirty="0">
                <a:solidFill>
                  <a:srgbClr val="FF0000"/>
                </a:solidFill>
              </a:rPr>
              <a:t>Α</a:t>
            </a:r>
            <a:r>
              <a:rPr lang="el-GR" sz="2400" b="1" dirty="0">
                <a:solidFill>
                  <a:srgbClr val="FF0000"/>
                </a:solidFill>
              </a:rPr>
              <a:t> </a:t>
            </a:r>
            <a:r>
              <a:rPr lang="el-GR" sz="2400" b="1" dirty="0"/>
              <a:t>                 γ) </a:t>
            </a:r>
            <a:r>
              <a:rPr lang="en-US" sz="2400" b="1" dirty="0">
                <a:solidFill>
                  <a:srgbClr val="FF0000"/>
                </a:solidFill>
              </a:rPr>
              <a:t>A</a:t>
            </a:r>
            <a:r>
              <a:rPr lang="el-GR" sz="2400" b="1" baseline="-25000" dirty="0">
                <a:solidFill>
                  <a:srgbClr val="FF0000"/>
                </a:solidFill>
              </a:rPr>
              <a:t>Σ</a:t>
            </a:r>
            <a:r>
              <a:rPr lang="el-GR" sz="2400" b="1" dirty="0">
                <a:solidFill>
                  <a:srgbClr val="FF0000"/>
                </a:solidFill>
              </a:rPr>
              <a:t> &lt; Α</a:t>
            </a:r>
            <a:r>
              <a:rPr lang="el-GR" sz="2400" b="1" baseline="-25000" dirty="0">
                <a:solidFill>
                  <a:srgbClr val="FF0000"/>
                </a:solidFill>
              </a:rPr>
              <a:t>Α</a:t>
            </a:r>
            <a:r>
              <a:rPr lang="el-GR" sz="2400" b="1" dirty="0">
                <a:solidFill>
                  <a:srgbClr val="FF0000"/>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dissolve">
                                      <p:cBhvr>
                                        <p:cTn id="21" dur="500"/>
                                        <p:tgtEl>
                                          <p:spTgt spid="3">
                                            <p:txEl>
                                              <p:pRg st="1" end="1"/>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9"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dissolve">
                                      <p:cBhvr>
                                        <p:cTn id="26" dur="500"/>
                                        <p:tgtEl>
                                          <p:spTgt spid="3">
                                            <p:txEl>
                                              <p:pRg st="2" end="2"/>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9"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dissolve">
                                      <p:cBhvr>
                                        <p:cTn id="31" dur="500"/>
                                        <p:tgtEl>
                                          <p:spTgt spid="3">
                                            <p:txEl>
                                              <p:pRg st="3" end="3"/>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blinds(horizontal)">
                                      <p:cBhvr>
                                        <p:cTn id="3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Πίνακας 2"/>
          <p:cNvGraphicFramePr>
            <a:graphicFrameLocks noGrp="1"/>
          </p:cNvGraphicFramePr>
          <p:nvPr>
            <p:extLst>
              <p:ext uri="{D42A27DB-BD31-4B8C-83A1-F6EECF244321}">
                <p14:modId xmlns:p14="http://schemas.microsoft.com/office/powerpoint/2010/main" val="1054737961"/>
              </p:ext>
            </p:extLst>
          </p:nvPr>
        </p:nvGraphicFramePr>
        <p:xfrm>
          <a:off x="539552" y="620688"/>
          <a:ext cx="7848872" cy="5501966"/>
        </p:xfrm>
        <a:graphic>
          <a:graphicData uri="http://schemas.openxmlformats.org/drawingml/2006/table">
            <a:tbl>
              <a:tblPr firstRow="1" firstCol="1" bandRow="1">
                <a:tableStyleId>{5C22544A-7EE6-4342-B048-85BDC9FD1C3A}</a:tableStyleId>
              </a:tblPr>
              <a:tblGrid>
                <a:gridCol w="2615752"/>
                <a:gridCol w="2969691"/>
                <a:gridCol w="2263429"/>
              </a:tblGrid>
              <a:tr h="144852">
                <a:tc>
                  <a:txBody>
                    <a:bodyPr/>
                    <a:lstStyle/>
                    <a:p>
                      <a:pPr algn="ctr">
                        <a:spcAft>
                          <a:spcPts val="0"/>
                        </a:spcAft>
                      </a:pPr>
                      <a:r>
                        <a:rPr lang="el-GR" sz="800" dirty="0">
                          <a:effectLst/>
                        </a:rPr>
                        <a:t>περιγραφή</a:t>
                      </a:r>
                      <a:endParaRPr lang="el-GR" sz="800" dirty="0">
                        <a:solidFill>
                          <a:srgbClr val="000000"/>
                        </a:solidFill>
                        <a:effectLst/>
                        <a:latin typeface="Times New Roman" panose="02020603050405020304" pitchFamily="18" charset="0"/>
                        <a:ea typeface="Times New Roman" panose="02020603050405020304" pitchFamily="18" charset="0"/>
                      </a:endParaRPr>
                    </a:p>
                  </a:txBody>
                  <a:tcPr marL="48724" marR="48724" marT="0" marB="0"/>
                </a:tc>
                <a:tc>
                  <a:txBody>
                    <a:bodyPr/>
                    <a:lstStyle/>
                    <a:p>
                      <a:pPr algn="ctr">
                        <a:spcAft>
                          <a:spcPts val="0"/>
                        </a:spcAft>
                      </a:pPr>
                      <a:r>
                        <a:rPr lang="el-GR" sz="800">
                          <a:effectLst/>
                        </a:rPr>
                        <a:t>σχήμα</a:t>
                      </a:r>
                      <a:endParaRPr lang="el-GR" sz="800">
                        <a:solidFill>
                          <a:srgbClr val="000000"/>
                        </a:solidFill>
                        <a:effectLst/>
                        <a:latin typeface="Times New Roman" panose="02020603050405020304" pitchFamily="18" charset="0"/>
                        <a:ea typeface="Times New Roman" panose="02020603050405020304" pitchFamily="18" charset="0"/>
                      </a:endParaRPr>
                    </a:p>
                  </a:txBody>
                  <a:tcPr marL="48724" marR="48724" marT="0" marB="0"/>
                </a:tc>
                <a:tc>
                  <a:txBody>
                    <a:bodyPr/>
                    <a:lstStyle/>
                    <a:p>
                      <a:pPr algn="ctr">
                        <a:spcAft>
                          <a:spcPts val="0"/>
                        </a:spcAft>
                      </a:pPr>
                      <a:r>
                        <a:rPr lang="el-GR" sz="800">
                          <a:effectLst/>
                        </a:rPr>
                        <a:t>συμπέρασμα</a:t>
                      </a:r>
                      <a:endParaRPr lang="el-GR" sz="800">
                        <a:solidFill>
                          <a:srgbClr val="000000"/>
                        </a:solidFill>
                        <a:effectLst/>
                        <a:latin typeface="Times New Roman" panose="02020603050405020304" pitchFamily="18" charset="0"/>
                        <a:ea typeface="Times New Roman" panose="02020603050405020304" pitchFamily="18" charset="0"/>
                      </a:endParaRPr>
                    </a:p>
                  </a:txBody>
                  <a:tcPr marL="48724" marR="48724" marT="0" marB="0"/>
                </a:tc>
              </a:tr>
              <a:tr h="1158815">
                <a:tc>
                  <a:txBody>
                    <a:bodyPr/>
                    <a:lstStyle/>
                    <a:p>
                      <a:pPr>
                        <a:spcAft>
                          <a:spcPts val="0"/>
                        </a:spcAft>
                      </a:pPr>
                      <a:r>
                        <a:rPr lang="el-GR" sz="1000" dirty="0">
                          <a:effectLst/>
                        </a:rPr>
                        <a:t> </a:t>
                      </a:r>
                    </a:p>
                    <a:p>
                      <a:pPr>
                        <a:spcAft>
                          <a:spcPts val="0"/>
                        </a:spcAft>
                      </a:pPr>
                      <a:r>
                        <a:rPr lang="el-GR" sz="1000" dirty="0">
                          <a:effectLst/>
                        </a:rPr>
                        <a:t>Δύο ξύλινα σφαιρίδια ίδιου όγκου βυθίζονται εξ ολοκλήρου το ένα σε νερό (</a:t>
                      </a:r>
                      <a:r>
                        <a:rPr lang="el-GR" sz="1000" dirty="0" err="1">
                          <a:effectLst/>
                        </a:rPr>
                        <a:t>ρ</a:t>
                      </a:r>
                      <a:r>
                        <a:rPr lang="el-GR" sz="1000" baseline="-25000" dirty="0" err="1">
                          <a:effectLst/>
                        </a:rPr>
                        <a:t>νερού</a:t>
                      </a:r>
                      <a:r>
                        <a:rPr lang="el-GR" sz="1000" dirty="0">
                          <a:effectLst/>
                        </a:rPr>
                        <a:t>= 1000</a:t>
                      </a:r>
                      <a:r>
                        <a:rPr lang="en-US" sz="1000" dirty="0">
                          <a:effectLst/>
                        </a:rPr>
                        <a:t>kg</a:t>
                      </a:r>
                      <a:r>
                        <a:rPr lang="el-GR" sz="1000" dirty="0">
                          <a:effectLst/>
                        </a:rPr>
                        <a:t>/</a:t>
                      </a:r>
                      <a:r>
                        <a:rPr lang="en-US" sz="1000" dirty="0">
                          <a:effectLst/>
                        </a:rPr>
                        <a:t>m</a:t>
                      </a:r>
                      <a:r>
                        <a:rPr lang="el-GR" sz="1000" baseline="30000" dirty="0">
                          <a:effectLst/>
                        </a:rPr>
                        <a:t>3</a:t>
                      </a:r>
                      <a:r>
                        <a:rPr lang="el-GR" sz="1000" dirty="0">
                          <a:effectLst/>
                        </a:rPr>
                        <a:t>) και το άλλο σε οινόπνευμα (</a:t>
                      </a:r>
                      <a:r>
                        <a:rPr lang="el-GR" sz="1000" dirty="0" err="1">
                          <a:effectLst/>
                        </a:rPr>
                        <a:t>ρ</a:t>
                      </a:r>
                      <a:r>
                        <a:rPr lang="el-GR" sz="1000" baseline="-25000" dirty="0" err="1">
                          <a:effectLst/>
                        </a:rPr>
                        <a:t>οιν</a:t>
                      </a:r>
                      <a:r>
                        <a:rPr lang="el-GR" sz="1000" baseline="-25000" dirty="0">
                          <a:effectLst/>
                        </a:rPr>
                        <a:t>/τος</a:t>
                      </a:r>
                      <a:r>
                        <a:rPr lang="el-GR" sz="1000" dirty="0">
                          <a:effectLst/>
                        </a:rPr>
                        <a:t>= 800</a:t>
                      </a:r>
                      <a:r>
                        <a:rPr lang="en-US" sz="1000" dirty="0">
                          <a:effectLst/>
                        </a:rPr>
                        <a:t>kg</a:t>
                      </a:r>
                      <a:r>
                        <a:rPr lang="el-GR" sz="1000" dirty="0">
                          <a:effectLst/>
                        </a:rPr>
                        <a:t>/</a:t>
                      </a:r>
                      <a:r>
                        <a:rPr lang="en-US" sz="1000" dirty="0">
                          <a:effectLst/>
                        </a:rPr>
                        <a:t>m</a:t>
                      </a:r>
                      <a:r>
                        <a:rPr lang="el-GR" sz="1000" baseline="30000" dirty="0">
                          <a:effectLst/>
                        </a:rPr>
                        <a:t>3</a:t>
                      </a:r>
                      <a:r>
                        <a:rPr lang="el-GR" sz="1000" dirty="0">
                          <a:effectLst/>
                        </a:rPr>
                        <a:t>).</a:t>
                      </a:r>
                    </a:p>
                    <a:p>
                      <a:pPr>
                        <a:spcAft>
                          <a:spcPts val="0"/>
                        </a:spcAft>
                      </a:pPr>
                      <a:r>
                        <a:rPr lang="el-GR" sz="1000" dirty="0">
                          <a:effectLst/>
                        </a:rPr>
                        <a:t>                              </a:t>
                      </a:r>
                      <a:endParaRPr lang="el-GR" sz="1000" dirty="0">
                        <a:solidFill>
                          <a:srgbClr val="000000"/>
                        </a:solidFill>
                        <a:effectLst/>
                        <a:latin typeface="Times New Roman" panose="02020603050405020304" pitchFamily="18" charset="0"/>
                        <a:ea typeface="Times New Roman" panose="02020603050405020304" pitchFamily="18" charset="0"/>
                      </a:endParaRPr>
                    </a:p>
                  </a:txBody>
                  <a:tcPr marL="48724" marR="48724" marT="0" marB="0"/>
                </a:tc>
                <a:tc>
                  <a:txBody>
                    <a:bodyPr/>
                    <a:lstStyle/>
                    <a:p>
                      <a:pPr>
                        <a:spcAft>
                          <a:spcPts val="0"/>
                        </a:spcAft>
                      </a:pPr>
                      <a:r>
                        <a:rPr lang="el-GR" sz="800" dirty="0">
                          <a:effectLst/>
                        </a:rPr>
                        <a:t>                Α</a:t>
                      </a:r>
                      <a:r>
                        <a:rPr lang="el-GR" sz="800" baseline="-25000" dirty="0">
                          <a:effectLst/>
                        </a:rPr>
                        <a:t>ν</a:t>
                      </a:r>
                      <a:r>
                        <a:rPr lang="el-GR" sz="800" dirty="0">
                          <a:effectLst/>
                        </a:rPr>
                        <a:t>=5Ν                </a:t>
                      </a:r>
                      <a:r>
                        <a:rPr lang="el-GR" sz="800" dirty="0" smtClean="0">
                          <a:effectLst/>
                        </a:rPr>
                        <a:t>                              Α</a:t>
                      </a:r>
                      <a:r>
                        <a:rPr lang="el-GR" sz="800" baseline="-25000" dirty="0" smtClean="0">
                          <a:effectLst/>
                        </a:rPr>
                        <a:t>Ο</a:t>
                      </a:r>
                      <a:r>
                        <a:rPr lang="el-GR" sz="800" dirty="0" smtClean="0">
                          <a:effectLst/>
                        </a:rPr>
                        <a:t>=4Ν</a:t>
                      </a:r>
                      <a:endParaRPr lang="el-GR" sz="800" dirty="0">
                        <a:effectLst/>
                      </a:endParaRPr>
                    </a:p>
                    <a:p>
                      <a:pPr>
                        <a:spcAft>
                          <a:spcPts val="0"/>
                        </a:spcAft>
                      </a:pPr>
                      <a:r>
                        <a:rPr lang="el-GR" sz="800" dirty="0">
                          <a:effectLst/>
                        </a:rPr>
                        <a:t> </a:t>
                      </a:r>
                    </a:p>
                    <a:p>
                      <a:pPr>
                        <a:spcAft>
                          <a:spcPts val="0"/>
                        </a:spcAft>
                      </a:pPr>
                      <a:r>
                        <a:rPr lang="el-GR" sz="800" dirty="0">
                          <a:effectLst/>
                        </a:rPr>
                        <a:t> </a:t>
                      </a:r>
                    </a:p>
                    <a:p>
                      <a:pPr>
                        <a:spcAft>
                          <a:spcPts val="0"/>
                        </a:spcAft>
                      </a:pPr>
                      <a:r>
                        <a:rPr lang="el-GR" sz="800" dirty="0">
                          <a:effectLst/>
                        </a:rPr>
                        <a:t> </a:t>
                      </a:r>
                    </a:p>
                    <a:p>
                      <a:pPr>
                        <a:spcAft>
                          <a:spcPts val="0"/>
                        </a:spcAft>
                      </a:pPr>
                      <a:r>
                        <a:rPr lang="el-GR" sz="800" dirty="0">
                          <a:effectLst/>
                        </a:rPr>
                        <a:t> </a:t>
                      </a:r>
                    </a:p>
                    <a:p>
                      <a:pPr>
                        <a:spcAft>
                          <a:spcPts val="0"/>
                        </a:spcAft>
                      </a:pPr>
                      <a:r>
                        <a:rPr lang="el-GR" sz="800" dirty="0">
                          <a:effectLst/>
                        </a:rPr>
                        <a:t> </a:t>
                      </a:r>
                    </a:p>
                    <a:p>
                      <a:pPr>
                        <a:spcAft>
                          <a:spcPts val="0"/>
                        </a:spcAft>
                      </a:pPr>
                      <a:r>
                        <a:rPr lang="el-GR" sz="800" dirty="0">
                          <a:effectLst/>
                        </a:rPr>
                        <a:t/>
                      </a:r>
                      <a:br>
                        <a:rPr lang="el-GR" sz="800" dirty="0">
                          <a:effectLst/>
                        </a:rPr>
                      </a:br>
                      <a:r>
                        <a:rPr lang="el-GR" sz="800" dirty="0">
                          <a:effectLst/>
                        </a:rPr>
                        <a:t>           νερό                  </a:t>
                      </a:r>
                      <a:r>
                        <a:rPr lang="el-GR" sz="800" dirty="0" smtClean="0">
                          <a:effectLst/>
                        </a:rPr>
                        <a:t>                                </a:t>
                      </a:r>
                      <a:r>
                        <a:rPr lang="el-GR" sz="800" dirty="0">
                          <a:effectLst/>
                        </a:rPr>
                        <a:t>οινόπνευμα</a:t>
                      </a:r>
                      <a:endParaRPr lang="el-GR" sz="800" dirty="0">
                        <a:effectLst/>
                        <a:latin typeface="Times New Roman" panose="02020603050405020304" pitchFamily="18" charset="0"/>
                        <a:ea typeface="Times New Roman" panose="02020603050405020304" pitchFamily="18" charset="0"/>
                      </a:endParaRPr>
                    </a:p>
                  </a:txBody>
                  <a:tcPr marL="48724" marR="48724" marT="0" marB="0"/>
                </a:tc>
                <a:tc>
                  <a:txBody>
                    <a:bodyPr/>
                    <a:lstStyle/>
                    <a:p>
                      <a:pPr>
                        <a:spcAft>
                          <a:spcPts val="0"/>
                        </a:spcAft>
                      </a:pPr>
                      <a:r>
                        <a:rPr lang="el-GR" sz="1100" b="1" dirty="0">
                          <a:solidFill>
                            <a:srgbClr val="0000FF"/>
                          </a:solidFill>
                          <a:effectLst/>
                        </a:rPr>
                        <a:t> </a:t>
                      </a:r>
                    </a:p>
                    <a:p>
                      <a:pPr>
                        <a:spcAft>
                          <a:spcPts val="0"/>
                        </a:spcAft>
                      </a:pPr>
                      <a:r>
                        <a:rPr lang="el-GR" sz="1100" b="1" dirty="0">
                          <a:solidFill>
                            <a:srgbClr val="0000FF"/>
                          </a:solidFill>
                          <a:effectLst/>
                        </a:rPr>
                        <a:t> </a:t>
                      </a:r>
                    </a:p>
                    <a:p>
                      <a:pPr>
                        <a:spcAft>
                          <a:spcPts val="0"/>
                        </a:spcAft>
                      </a:pPr>
                      <a:r>
                        <a:rPr lang="el-GR" sz="1100" b="1" dirty="0">
                          <a:solidFill>
                            <a:srgbClr val="0000FF"/>
                          </a:solidFill>
                          <a:effectLst/>
                        </a:rPr>
                        <a:t> </a:t>
                      </a:r>
                    </a:p>
                    <a:p>
                      <a:pPr>
                        <a:spcAft>
                          <a:spcPts val="0"/>
                        </a:spcAft>
                      </a:pPr>
                      <a:r>
                        <a:rPr lang="el-GR" sz="1100" b="1" dirty="0">
                          <a:solidFill>
                            <a:srgbClr val="0000FF"/>
                          </a:solidFill>
                          <a:effectLst/>
                        </a:rPr>
                        <a:t>Η άνωση εξαρτάται από την πυκνότητα του υγρού.</a:t>
                      </a:r>
                      <a:endParaRPr lang="el-GR" sz="1100" b="1" dirty="0">
                        <a:solidFill>
                          <a:srgbClr val="0000FF"/>
                        </a:solidFill>
                        <a:effectLst/>
                        <a:latin typeface="Times New Roman" panose="02020603050405020304" pitchFamily="18" charset="0"/>
                        <a:ea typeface="Times New Roman" panose="02020603050405020304" pitchFamily="18" charset="0"/>
                      </a:endParaRPr>
                    </a:p>
                  </a:txBody>
                  <a:tcPr marL="48724" marR="48724" marT="0" marB="0"/>
                </a:tc>
              </a:tr>
              <a:tr h="724259">
                <a:tc>
                  <a:txBody>
                    <a:bodyPr/>
                    <a:lstStyle/>
                    <a:p>
                      <a:pPr>
                        <a:spcAft>
                          <a:spcPts val="0"/>
                        </a:spcAft>
                      </a:pPr>
                      <a:r>
                        <a:rPr lang="el-GR" sz="1000" dirty="0">
                          <a:effectLst/>
                        </a:rPr>
                        <a:t> </a:t>
                      </a:r>
                    </a:p>
                    <a:p>
                      <a:pPr>
                        <a:spcAft>
                          <a:spcPts val="0"/>
                        </a:spcAft>
                      </a:pPr>
                      <a:r>
                        <a:rPr lang="el-GR" sz="1000" dirty="0">
                          <a:effectLst/>
                        </a:rPr>
                        <a:t>Δύο ξύλινα σφαιρίδια ίδιου όγκου βυθίζονται σε νερό, το πρώτο ολόκληρο και το δεύτερο το μισό.</a:t>
                      </a:r>
                    </a:p>
                    <a:p>
                      <a:pPr>
                        <a:spcAft>
                          <a:spcPts val="0"/>
                        </a:spcAft>
                      </a:pPr>
                      <a:r>
                        <a:rPr lang="el-GR" sz="1000" dirty="0">
                          <a:effectLst/>
                        </a:rPr>
                        <a:t> </a:t>
                      </a:r>
                      <a:endParaRPr lang="el-GR" sz="1000" dirty="0">
                        <a:solidFill>
                          <a:srgbClr val="000000"/>
                        </a:solidFill>
                        <a:effectLst/>
                        <a:latin typeface="Times New Roman" panose="02020603050405020304" pitchFamily="18" charset="0"/>
                        <a:ea typeface="Times New Roman" panose="02020603050405020304" pitchFamily="18" charset="0"/>
                      </a:endParaRPr>
                    </a:p>
                  </a:txBody>
                  <a:tcPr marL="48724" marR="48724" marT="0" marB="0"/>
                </a:tc>
                <a:tc>
                  <a:txBody>
                    <a:bodyPr/>
                    <a:lstStyle/>
                    <a:p>
                      <a:pPr>
                        <a:spcAft>
                          <a:spcPts val="0"/>
                        </a:spcAft>
                      </a:pPr>
                      <a:r>
                        <a:rPr lang="el-GR" sz="800" dirty="0">
                          <a:effectLst/>
                        </a:rPr>
                        <a:t>         </a:t>
                      </a:r>
                      <a:r>
                        <a:rPr lang="el-GR" sz="800" dirty="0" smtClean="0">
                          <a:effectLst/>
                        </a:rPr>
                        <a:t>              </a:t>
                      </a:r>
                      <a:r>
                        <a:rPr lang="el-GR" sz="800" dirty="0">
                          <a:effectLst/>
                        </a:rPr>
                        <a:t>Α=4Ν                 </a:t>
                      </a:r>
                      <a:r>
                        <a:rPr lang="el-GR" sz="800" dirty="0" smtClean="0">
                          <a:effectLst/>
                        </a:rPr>
                        <a:t>         </a:t>
                      </a:r>
                      <a:r>
                        <a:rPr lang="el-GR" sz="800" dirty="0">
                          <a:effectLst/>
                        </a:rPr>
                        <a:t>Α΄=2Ν</a:t>
                      </a:r>
                      <a:endParaRPr lang="el-GR" sz="800" dirty="0">
                        <a:solidFill>
                          <a:srgbClr val="000000"/>
                        </a:solidFill>
                        <a:effectLst/>
                        <a:latin typeface="Times New Roman" panose="02020603050405020304" pitchFamily="18" charset="0"/>
                        <a:ea typeface="Times New Roman" panose="02020603050405020304" pitchFamily="18" charset="0"/>
                      </a:endParaRPr>
                    </a:p>
                  </a:txBody>
                  <a:tcPr marL="48724" marR="48724" marT="0" marB="0"/>
                </a:tc>
                <a:tc>
                  <a:txBody>
                    <a:bodyPr/>
                    <a:lstStyle/>
                    <a:p>
                      <a:pPr>
                        <a:spcAft>
                          <a:spcPts val="0"/>
                        </a:spcAft>
                      </a:pPr>
                      <a:r>
                        <a:rPr lang="el-GR" sz="1100" b="1" dirty="0">
                          <a:solidFill>
                            <a:srgbClr val="0000FF"/>
                          </a:solidFill>
                          <a:effectLst/>
                        </a:rPr>
                        <a:t> </a:t>
                      </a:r>
                    </a:p>
                    <a:p>
                      <a:pPr>
                        <a:spcAft>
                          <a:spcPts val="0"/>
                        </a:spcAft>
                      </a:pPr>
                      <a:r>
                        <a:rPr lang="el-GR" sz="1100" b="1" dirty="0">
                          <a:solidFill>
                            <a:srgbClr val="0000FF"/>
                          </a:solidFill>
                          <a:effectLst/>
                        </a:rPr>
                        <a:t>Η άνωση εξαρτάται από τον όγκο του βυθισμένου </a:t>
                      </a:r>
                      <a:r>
                        <a:rPr lang="el-GR" sz="1100" b="1" dirty="0" smtClean="0">
                          <a:solidFill>
                            <a:srgbClr val="0000FF"/>
                          </a:solidFill>
                          <a:effectLst/>
                        </a:rPr>
                        <a:t>σώματος</a:t>
                      </a:r>
                      <a:r>
                        <a:rPr lang="el-GR" sz="1100" b="1" dirty="0">
                          <a:solidFill>
                            <a:srgbClr val="0000FF"/>
                          </a:solidFill>
                          <a:effectLst/>
                        </a:rPr>
                        <a:t>.</a:t>
                      </a:r>
                      <a:endParaRPr lang="el-GR" sz="1100" b="1" dirty="0">
                        <a:solidFill>
                          <a:srgbClr val="0000FF"/>
                        </a:solidFill>
                        <a:effectLst/>
                        <a:latin typeface="Times New Roman" panose="02020603050405020304" pitchFamily="18" charset="0"/>
                        <a:ea typeface="Times New Roman" panose="02020603050405020304" pitchFamily="18" charset="0"/>
                      </a:endParaRPr>
                    </a:p>
                  </a:txBody>
                  <a:tcPr marL="48724" marR="48724" marT="0" marB="0"/>
                </a:tc>
              </a:tr>
              <a:tr h="1013963">
                <a:tc>
                  <a:txBody>
                    <a:bodyPr/>
                    <a:lstStyle/>
                    <a:p>
                      <a:pPr>
                        <a:spcAft>
                          <a:spcPts val="0"/>
                        </a:spcAft>
                      </a:pPr>
                      <a:r>
                        <a:rPr lang="el-GR" sz="1000" dirty="0">
                          <a:effectLst/>
                        </a:rPr>
                        <a:t> </a:t>
                      </a:r>
                    </a:p>
                    <a:p>
                      <a:pPr>
                        <a:spcAft>
                          <a:spcPts val="0"/>
                        </a:spcAft>
                      </a:pPr>
                      <a:r>
                        <a:rPr lang="el-GR" sz="1000" dirty="0">
                          <a:effectLst/>
                        </a:rPr>
                        <a:t>Δύο ξύλινα σφαιρίδια ίδιου όγκου βυθίζονται εξ ολοκλήρου σε νερό το ένα στη Γη (</a:t>
                      </a:r>
                      <a:r>
                        <a:rPr lang="en-US" sz="1000" dirty="0">
                          <a:effectLst/>
                        </a:rPr>
                        <a:t>g</a:t>
                      </a:r>
                      <a:r>
                        <a:rPr lang="el-GR" sz="1000" dirty="0">
                          <a:effectLst/>
                        </a:rPr>
                        <a:t>= 9,8</a:t>
                      </a:r>
                      <a:r>
                        <a:rPr lang="en-US" sz="1000" dirty="0">
                          <a:effectLst/>
                        </a:rPr>
                        <a:t>m</a:t>
                      </a:r>
                      <a:r>
                        <a:rPr lang="el-GR" sz="1000" dirty="0">
                          <a:effectLst/>
                        </a:rPr>
                        <a:t>/</a:t>
                      </a:r>
                      <a:r>
                        <a:rPr lang="en-US" sz="1000" dirty="0">
                          <a:effectLst/>
                        </a:rPr>
                        <a:t>s</a:t>
                      </a:r>
                      <a:r>
                        <a:rPr lang="el-GR" sz="1000" baseline="30000" dirty="0">
                          <a:effectLst/>
                        </a:rPr>
                        <a:t>2</a:t>
                      </a:r>
                      <a:r>
                        <a:rPr lang="el-GR" sz="1000" dirty="0">
                          <a:effectLst/>
                        </a:rPr>
                        <a:t>) και το άλλο στη Σελήνη (</a:t>
                      </a:r>
                      <a:r>
                        <a:rPr lang="en-US" sz="1000" dirty="0">
                          <a:effectLst/>
                        </a:rPr>
                        <a:t>g</a:t>
                      </a:r>
                      <a:r>
                        <a:rPr lang="el-GR" sz="1000" dirty="0">
                          <a:effectLst/>
                        </a:rPr>
                        <a:t>= 1,6</a:t>
                      </a:r>
                      <a:r>
                        <a:rPr lang="en-US" sz="1000" dirty="0">
                          <a:effectLst/>
                        </a:rPr>
                        <a:t>m</a:t>
                      </a:r>
                      <a:r>
                        <a:rPr lang="el-GR" sz="1000" dirty="0">
                          <a:effectLst/>
                        </a:rPr>
                        <a:t>/</a:t>
                      </a:r>
                      <a:r>
                        <a:rPr lang="en-US" sz="1000" dirty="0">
                          <a:effectLst/>
                        </a:rPr>
                        <a:t>s</a:t>
                      </a:r>
                      <a:r>
                        <a:rPr lang="el-GR" sz="1000" baseline="30000" dirty="0">
                          <a:effectLst/>
                        </a:rPr>
                        <a:t>2</a:t>
                      </a:r>
                      <a:r>
                        <a:rPr lang="el-GR" sz="1000" dirty="0">
                          <a:effectLst/>
                        </a:rPr>
                        <a:t>).</a:t>
                      </a:r>
                    </a:p>
                    <a:p>
                      <a:pPr>
                        <a:spcAft>
                          <a:spcPts val="0"/>
                        </a:spcAft>
                      </a:pPr>
                      <a:r>
                        <a:rPr lang="el-GR" sz="1000" dirty="0">
                          <a:effectLst/>
                        </a:rPr>
                        <a:t>                              </a:t>
                      </a:r>
                      <a:endParaRPr lang="el-GR" sz="1000" dirty="0">
                        <a:solidFill>
                          <a:srgbClr val="000000"/>
                        </a:solidFill>
                        <a:effectLst/>
                        <a:latin typeface="Times New Roman" panose="02020603050405020304" pitchFamily="18" charset="0"/>
                        <a:ea typeface="Times New Roman" panose="02020603050405020304" pitchFamily="18" charset="0"/>
                      </a:endParaRPr>
                    </a:p>
                  </a:txBody>
                  <a:tcPr marL="48724" marR="48724" marT="0" marB="0"/>
                </a:tc>
                <a:tc>
                  <a:txBody>
                    <a:bodyPr/>
                    <a:lstStyle/>
                    <a:p>
                      <a:pPr>
                        <a:spcAft>
                          <a:spcPts val="0"/>
                        </a:spcAft>
                      </a:pPr>
                      <a:r>
                        <a:rPr lang="el-GR" sz="800" dirty="0">
                          <a:effectLst/>
                        </a:rPr>
                        <a:t>                Α</a:t>
                      </a:r>
                      <a:r>
                        <a:rPr lang="el-GR" sz="800" baseline="-25000" dirty="0">
                          <a:effectLst/>
                        </a:rPr>
                        <a:t>Γ</a:t>
                      </a:r>
                      <a:r>
                        <a:rPr lang="el-GR" sz="800" dirty="0">
                          <a:effectLst/>
                        </a:rPr>
                        <a:t>=6Ν               </a:t>
                      </a:r>
                      <a:r>
                        <a:rPr lang="el-GR" sz="800" dirty="0" smtClean="0">
                          <a:effectLst/>
                        </a:rPr>
                        <a:t>                       </a:t>
                      </a:r>
                      <a:r>
                        <a:rPr lang="el-GR" sz="800" dirty="0">
                          <a:effectLst/>
                        </a:rPr>
                        <a:t>Α</a:t>
                      </a:r>
                      <a:r>
                        <a:rPr lang="el-GR" sz="800" baseline="-25000" dirty="0">
                          <a:effectLst/>
                        </a:rPr>
                        <a:t>Σ</a:t>
                      </a:r>
                      <a:r>
                        <a:rPr lang="el-GR" sz="800" dirty="0">
                          <a:effectLst/>
                        </a:rPr>
                        <a:t>=1Ν</a:t>
                      </a:r>
                    </a:p>
                    <a:p>
                      <a:pPr>
                        <a:spcAft>
                          <a:spcPts val="0"/>
                        </a:spcAft>
                      </a:pPr>
                      <a:r>
                        <a:rPr lang="el-GR" sz="800" dirty="0">
                          <a:effectLst/>
                        </a:rPr>
                        <a:t> </a:t>
                      </a:r>
                    </a:p>
                    <a:p>
                      <a:pPr>
                        <a:spcAft>
                          <a:spcPts val="0"/>
                        </a:spcAft>
                      </a:pPr>
                      <a:r>
                        <a:rPr lang="el-GR" sz="800" dirty="0">
                          <a:effectLst/>
                        </a:rPr>
                        <a:t> </a:t>
                      </a:r>
                    </a:p>
                    <a:p>
                      <a:pPr>
                        <a:spcAft>
                          <a:spcPts val="0"/>
                        </a:spcAft>
                      </a:pPr>
                      <a:r>
                        <a:rPr lang="el-GR" sz="800" dirty="0">
                          <a:effectLst/>
                        </a:rPr>
                        <a:t> </a:t>
                      </a:r>
                    </a:p>
                    <a:p>
                      <a:pPr>
                        <a:spcAft>
                          <a:spcPts val="0"/>
                        </a:spcAft>
                      </a:pPr>
                      <a:r>
                        <a:rPr lang="el-GR" sz="800" dirty="0">
                          <a:effectLst/>
                        </a:rPr>
                        <a:t> </a:t>
                      </a:r>
                    </a:p>
                    <a:p>
                      <a:pPr>
                        <a:spcAft>
                          <a:spcPts val="0"/>
                        </a:spcAft>
                      </a:pPr>
                      <a:r>
                        <a:rPr lang="el-GR" sz="800" dirty="0">
                          <a:effectLst/>
                        </a:rPr>
                        <a:t/>
                      </a:r>
                      <a:br>
                        <a:rPr lang="el-GR" sz="800" dirty="0">
                          <a:effectLst/>
                        </a:rPr>
                      </a:br>
                      <a:r>
                        <a:rPr lang="el-GR" sz="800" dirty="0">
                          <a:effectLst/>
                        </a:rPr>
                        <a:t>          </a:t>
                      </a:r>
                      <a:r>
                        <a:rPr lang="el-GR" sz="800" dirty="0" smtClean="0">
                          <a:effectLst/>
                        </a:rPr>
                        <a:t>       </a:t>
                      </a:r>
                      <a:r>
                        <a:rPr lang="el-GR" sz="800" dirty="0">
                          <a:effectLst/>
                        </a:rPr>
                        <a:t>Γη                        </a:t>
                      </a:r>
                      <a:r>
                        <a:rPr lang="el-GR" sz="800" dirty="0" smtClean="0">
                          <a:effectLst/>
                        </a:rPr>
                        <a:t>                       </a:t>
                      </a:r>
                      <a:r>
                        <a:rPr lang="el-GR" sz="800" dirty="0">
                          <a:effectLst/>
                        </a:rPr>
                        <a:t>Σελήνη</a:t>
                      </a:r>
                      <a:endParaRPr lang="el-GR" sz="800" dirty="0">
                        <a:effectLst/>
                        <a:latin typeface="Times New Roman" panose="02020603050405020304" pitchFamily="18" charset="0"/>
                        <a:ea typeface="Times New Roman" panose="02020603050405020304" pitchFamily="18" charset="0"/>
                      </a:endParaRPr>
                    </a:p>
                  </a:txBody>
                  <a:tcPr marL="48724" marR="48724" marT="0" marB="0"/>
                </a:tc>
                <a:tc>
                  <a:txBody>
                    <a:bodyPr/>
                    <a:lstStyle/>
                    <a:p>
                      <a:pPr>
                        <a:spcAft>
                          <a:spcPts val="0"/>
                        </a:spcAft>
                      </a:pPr>
                      <a:r>
                        <a:rPr lang="el-GR" sz="1100" b="1" dirty="0">
                          <a:solidFill>
                            <a:srgbClr val="0000FF"/>
                          </a:solidFill>
                          <a:effectLst/>
                        </a:rPr>
                        <a:t> </a:t>
                      </a:r>
                    </a:p>
                    <a:p>
                      <a:pPr>
                        <a:spcAft>
                          <a:spcPts val="0"/>
                        </a:spcAft>
                      </a:pPr>
                      <a:r>
                        <a:rPr lang="el-GR" sz="1100" b="1" dirty="0">
                          <a:solidFill>
                            <a:srgbClr val="0000FF"/>
                          </a:solidFill>
                          <a:effectLst/>
                        </a:rPr>
                        <a:t> </a:t>
                      </a:r>
                    </a:p>
                    <a:p>
                      <a:pPr>
                        <a:spcAft>
                          <a:spcPts val="0"/>
                        </a:spcAft>
                      </a:pPr>
                      <a:r>
                        <a:rPr lang="el-GR" sz="1100" b="1" dirty="0">
                          <a:solidFill>
                            <a:srgbClr val="0000FF"/>
                          </a:solidFill>
                          <a:effectLst/>
                        </a:rPr>
                        <a:t>Η άνωση εξαρτάται από την επιτάχυνση της βαρύτητας.</a:t>
                      </a:r>
                      <a:endParaRPr lang="el-GR" sz="1100" b="1" dirty="0">
                        <a:solidFill>
                          <a:srgbClr val="0000FF"/>
                        </a:solidFill>
                        <a:effectLst/>
                        <a:latin typeface="Times New Roman" panose="02020603050405020304" pitchFamily="18" charset="0"/>
                        <a:ea typeface="Times New Roman" panose="02020603050405020304" pitchFamily="18" charset="0"/>
                      </a:endParaRPr>
                    </a:p>
                  </a:txBody>
                  <a:tcPr marL="48724" marR="48724" marT="0" marB="0"/>
                </a:tc>
              </a:tr>
              <a:tr h="724259">
                <a:tc>
                  <a:txBody>
                    <a:bodyPr/>
                    <a:lstStyle/>
                    <a:p>
                      <a:pPr>
                        <a:spcAft>
                          <a:spcPts val="0"/>
                        </a:spcAft>
                      </a:pPr>
                      <a:r>
                        <a:rPr lang="el-GR" sz="1000" dirty="0">
                          <a:effectLst/>
                        </a:rPr>
                        <a:t> </a:t>
                      </a:r>
                    </a:p>
                    <a:p>
                      <a:pPr>
                        <a:spcAft>
                          <a:spcPts val="0"/>
                        </a:spcAft>
                      </a:pPr>
                      <a:r>
                        <a:rPr lang="el-GR" sz="1000" dirty="0">
                          <a:effectLst/>
                        </a:rPr>
                        <a:t>Δύο ξύλινα σφαιρίδια ίδιου όγκου βυθίζονται σε νερό σε </a:t>
                      </a:r>
                      <a:r>
                        <a:rPr lang="el-GR" sz="1000" dirty="0" smtClean="0">
                          <a:effectLst/>
                        </a:rPr>
                        <a:t>διαφορετικό </a:t>
                      </a:r>
                      <a:r>
                        <a:rPr lang="el-GR" sz="1000" dirty="0">
                          <a:effectLst/>
                        </a:rPr>
                        <a:t>βάθος το καθένα.</a:t>
                      </a:r>
                    </a:p>
                    <a:p>
                      <a:pPr>
                        <a:spcAft>
                          <a:spcPts val="0"/>
                        </a:spcAft>
                      </a:pPr>
                      <a:r>
                        <a:rPr lang="el-GR" sz="1000" dirty="0">
                          <a:effectLst/>
                        </a:rPr>
                        <a:t> </a:t>
                      </a:r>
                      <a:endParaRPr lang="el-GR" sz="1000" dirty="0">
                        <a:solidFill>
                          <a:srgbClr val="000000"/>
                        </a:solidFill>
                        <a:effectLst/>
                        <a:latin typeface="Times New Roman" panose="02020603050405020304" pitchFamily="18" charset="0"/>
                        <a:ea typeface="Times New Roman" panose="02020603050405020304" pitchFamily="18" charset="0"/>
                      </a:endParaRPr>
                    </a:p>
                  </a:txBody>
                  <a:tcPr marL="48724" marR="48724" marT="0" marB="0"/>
                </a:tc>
                <a:tc>
                  <a:txBody>
                    <a:bodyPr/>
                    <a:lstStyle/>
                    <a:p>
                      <a:pPr>
                        <a:spcAft>
                          <a:spcPts val="0"/>
                        </a:spcAft>
                      </a:pPr>
                      <a:r>
                        <a:rPr lang="el-GR" sz="800" dirty="0">
                          <a:effectLst/>
                        </a:rPr>
                        <a:t>          </a:t>
                      </a:r>
                      <a:r>
                        <a:rPr lang="el-GR" sz="800" dirty="0" smtClean="0">
                          <a:effectLst/>
                        </a:rPr>
                        <a:t>                                            </a:t>
                      </a:r>
                      <a:r>
                        <a:rPr lang="el-GR" sz="800" dirty="0">
                          <a:effectLst/>
                        </a:rPr>
                        <a:t>Α=4Ν          </a:t>
                      </a:r>
                      <a:r>
                        <a:rPr lang="el-GR" sz="800" dirty="0" smtClean="0">
                          <a:effectLst/>
                        </a:rPr>
                        <a:t>          </a:t>
                      </a:r>
                      <a:r>
                        <a:rPr lang="el-GR" sz="800" dirty="0">
                          <a:effectLst/>
                        </a:rPr>
                        <a:t>Α΄=4Ν</a:t>
                      </a:r>
                      <a:endParaRPr lang="el-GR" sz="800" dirty="0">
                        <a:solidFill>
                          <a:srgbClr val="000000"/>
                        </a:solidFill>
                        <a:effectLst/>
                        <a:latin typeface="Times New Roman" panose="02020603050405020304" pitchFamily="18" charset="0"/>
                        <a:ea typeface="Times New Roman" panose="02020603050405020304" pitchFamily="18" charset="0"/>
                      </a:endParaRPr>
                    </a:p>
                  </a:txBody>
                  <a:tcPr marL="48724" marR="48724" marT="0" marB="0"/>
                </a:tc>
                <a:tc>
                  <a:txBody>
                    <a:bodyPr/>
                    <a:lstStyle/>
                    <a:p>
                      <a:pPr>
                        <a:spcAft>
                          <a:spcPts val="0"/>
                        </a:spcAft>
                      </a:pPr>
                      <a:r>
                        <a:rPr lang="el-GR" sz="1100" b="1" dirty="0">
                          <a:solidFill>
                            <a:srgbClr val="0000FF"/>
                          </a:solidFill>
                          <a:effectLst/>
                        </a:rPr>
                        <a:t> </a:t>
                      </a:r>
                      <a:r>
                        <a:rPr lang="el-GR" sz="1100" b="1" dirty="0" smtClean="0">
                          <a:solidFill>
                            <a:srgbClr val="0000FF"/>
                          </a:solidFill>
                          <a:effectLst/>
                        </a:rPr>
                        <a:t>Η </a:t>
                      </a:r>
                      <a:r>
                        <a:rPr lang="el-GR" sz="1100" b="1" dirty="0">
                          <a:solidFill>
                            <a:srgbClr val="0000FF"/>
                          </a:solidFill>
                          <a:effectLst/>
                        </a:rPr>
                        <a:t>άνωση δεν εξαρτάται από το βάθος που βρίσκεται το σώμα όταν είναι βυθισμένο ολόκληρο μέσα στο υγρό.</a:t>
                      </a:r>
                      <a:endParaRPr lang="el-GR" sz="1100" b="1" dirty="0">
                        <a:solidFill>
                          <a:srgbClr val="0000FF"/>
                        </a:solidFill>
                        <a:effectLst/>
                        <a:latin typeface="Times New Roman" panose="02020603050405020304" pitchFamily="18" charset="0"/>
                        <a:ea typeface="Times New Roman" panose="02020603050405020304" pitchFamily="18" charset="0"/>
                      </a:endParaRPr>
                    </a:p>
                  </a:txBody>
                  <a:tcPr marL="48724" marR="48724" marT="0" marB="0"/>
                </a:tc>
              </a:tr>
              <a:tr h="784717">
                <a:tc>
                  <a:txBody>
                    <a:bodyPr/>
                    <a:lstStyle/>
                    <a:p>
                      <a:pPr>
                        <a:spcAft>
                          <a:spcPts val="0"/>
                        </a:spcAft>
                      </a:pPr>
                      <a:r>
                        <a:rPr lang="el-GR" sz="1000" dirty="0">
                          <a:effectLst/>
                        </a:rPr>
                        <a:t> </a:t>
                      </a:r>
                    </a:p>
                    <a:p>
                      <a:pPr>
                        <a:spcAft>
                          <a:spcPts val="0"/>
                        </a:spcAft>
                      </a:pPr>
                      <a:r>
                        <a:rPr lang="el-GR" sz="1000" dirty="0">
                          <a:effectLst/>
                        </a:rPr>
                        <a:t>Ένα ξύλινος κύβος και ένα ξύλινο σφαιρίδιο ίδιου όγκου βυθίζονται εξ ολοκλήρου και τα δύο σε νερό.</a:t>
                      </a:r>
                    </a:p>
                    <a:p>
                      <a:pPr>
                        <a:spcAft>
                          <a:spcPts val="0"/>
                        </a:spcAft>
                      </a:pPr>
                      <a:r>
                        <a:rPr lang="el-GR" sz="1000" dirty="0">
                          <a:effectLst/>
                        </a:rPr>
                        <a:t> </a:t>
                      </a:r>
                      <a:endParaRPr lang="el-GR" sz="1000" dirty="0">
                        <a:solidFill>
                          <a:srgbClr val="000000"/>
                        </a:solidFill>
                        <a:effectLst/>
                        <a:latin typeface="Times New Roman" panose="02020603050405020304" pitchFamily="18" charset="0"/>
                        <a:ea typeface="Times New Roman" panose="02020603050405020304" pitchFamily="18" charset="0"/>
                      </a:endParaRPr>
                    </a:p>
                  </a:txBody>
                  <a:tcPr marL="48724" marR="48724" marT="0" marB="0"/>
                </a:tc>
                <a:tc>
                  <a:txBody>
                    <a:bodyPr/>
                    <a:lstStyle/>
                    <a:p>
                      <a:pPr>
                        <a:spcAft>
                          <a:spcPts val="0"/>
                        </a:spcAft>
                      </a:pPr>
                      <a:r>
                        <a:rPr lang="el-GR" sz="800" dirty="0">
                          <a:effectLst/>
                        </a:rPr>
                        <a:t>               Α=4Ν            </a:t>
                      </a:r>
                      <a:r>
                        <a:rPr lang="el-GR" sz="800" dirty="0" smtClean="0">
                          <a:effectLst/>
                        </a:rPr>
                        <a:t>     </a:t>
                      </a:r>
                      <a:r>
                        <a:rPr lang="el-GR" sz="800" dirty="0">
                          <a:effectLst/>
                        </a:rPr>
                        <a:t>Α΄=4Ν </a:t>
                      </a:r>
                      <a:endParaRPr lang="el-GR" sz="800" dirty="0">
                        <a:solidFill>
                          <a:srgbClr val="000000"/>
                        </a:solidFill>
                        <a:effectLst/>
                        <a:latin typeface="Times New Roman" panose="02020603050405020304" pitchFamily="18" charset="0"/>
                        <a:ea typeface="Times New Roman" panose="02020603050405020304" pitchFamily="18" charset="0"/>
                      </a:endParaRPr>
                    </a:p>
                  </a:txBody>
                  <a:tcPr marL="48724" marR="48724" marT="0" marB="0"/>
                </a:tc>
                <a:tc>
                  <a:txBody>
                    <a:bodyPr/>
                    <a:lstStyle/>
                    <a:p>
                      <a:pPr>
                        <a:spcAft>
                          <a:spcPts val="0"/>
                        </a:spcAft>
                      </a:pPr>
                      <a:r>
                        <a:rPr lang="el-GR" sz="1100" b="1" dirty="0">
                          <a:solidFill>
                            <a:srgbClr val="0000FF"/>
                          </a:solidFill>
                          <a:effectLst/>
                        </a:rPr>
                        <a:t> </a:t>
                      </a:r>
                    </a:p>
                    <a:p>
                      <a:pPr>
                        <a:spcAft>
                          <a:spcPts val="0"/>
                        </a:spcAft>
                      </a:pPr>
                      <a:r>
                        <a:rPr lang="el-GR" sz="1100" b="1" dirty="0">
                          <a:solidFill>
                            <a:srgbClr val="0000FF"/>
                          </a:solidFill>
                          <a:effectLst/>
                        </a:rPr>
                        <a:t>Η άνωση δεν εξαρτάται από το σχήμα του βυθισμένου σώματος.</a:t>
                      </a:r>
                      <a:endParaRPr lang="el-GR" sz="1100" b="1" dirty="0">
                        <a:solidFill>
                          <a:srgbClr val="0000FF"/>
                        </a:solidFill>
                        <a:effectLst/>
                        <a:latin typeface="Times New Roman" panose="02020603050405020304" pitchFamily="18" charset="0"/>
                        <a:ea typeface="Times New Roman" panose="02020603050405020304" pitchFamily="18" charset="0"/>
                      </a:endParaRPr>
                    </a:p>
                  </a:txBody>
                  <a:tcPr marL="48724" marR="48724" marT="0" marB="0"/>
                </a:tc>
              </a:tr>
              <a:tr h="913360">
                <a:tc>
                  <a:txBody>
                    <a:bodyPr/>
                    <a:lstStyle/>
                    <a:p>
                      <a:pPr>
                        <a:spcAft>
                          <a:spcPts val="0"/>
                        </a:spcAft>
                      </a:pPr>
                      <a:r>
                        <a:rPr lang="el-GR" sz="1000" dirty="0">
                          <a:effectLst/>
                        </a:rPr>
                        <a:t> </a:t>
                      </a:r>
                    </a:p>
                    <a:p>
                      <a:pPr>
                        <a:spcAft>
                          <a:spcPts val="0"/>
                        </a:spcAft>
                      </a:pPr>
                      <a:r>
                        <a:rPr lang="el-GR" sz="1000" dirty="0">
                          <a:effectLst/>
                        </a:rPr>
                        <a:t>Ένα ξύλινο σφαιρίδιο (</a:t>
                      </a:r>
                      <a:r>
                        <a:rPr lang="el-GR" sz="1000" dirty="0" err="1">
                          <a:effectLst/>
                        </a:rPr>
                        <a:t>ρ</a:t>
                      </a:r>
                      <a:r>
                        <a:rPr lang="el-GR" sz="1000" baseline="-25000" dirty="0" err="1">
                          <a:effectLst/>
                        </a:rPr>
                        <a:t>ξύλου</a:t>
                      </a:r>
                      <a:r>
                        <a:rPr lang="el-GR" sz="1000" dirty="0">
                          <a:effectLst/>
                        </a:rPr>
                        <a:t>= 1.200</a:t>
                      </a:r>
                      <a:r>
                        <a:rPr lang="en-US" sz="1000" dirty="0">
                          <a:effectLst/>
                        </a:rPr>
                        <a:t>kg</a:t>
                      </a:r>
                      <a:r>
                        <a:rPr lang="el-GR" sz="1000" dirty="0">
                          <a:effectLst/>
                        </a:rPr>
                        <a:t>/</a:t>
                      </a:r>
                      <a:r>
                        <a:rPr lang="en-US" sz="1000" dirty="0">
                          <a:effectLst/>
                        </a:rPr>
                        <a:t>m</a:t>
                      </a:r>
                      <a:r>
                        <a:rPr lang="el-GR" sz="1000" baseline="30000" dirty="0">
                          <a:effectLst/>
                        </a:rPr>
                        <a:t>3</a:t>
                      </a:r>
                      <a:r>
                        <a:rPr lang="el-GR" sz="1000" dirty="0">
                          <a:effectLst/>
                        </a:rPr>
                        <a:t>) και ένα σιδερένιο σφαιρίδιο (</a:t>
                      </a:r>
                      <a:r>
                        <a:rPr lang="el-GR" sz="1000" dirty="0" err="1">
                          <a:effectLst/>
                        </a:rPr>
                        <a:t>ρ</a:t>
                      </a:r>
                      <a:r>
                        <a:rPr lang="el-GR" sz="1000" baseline="-25000" dirty="0" err="1">
                          <a:effectLst/>
                        </a:rPr>
                        <a:t>σιδήρου</a:t>
                      </a:r>
                      <a:r>
                        <a:rPr lang="el-GR" sz="1000" dirty="0">
                          <a:effectLst/>
                        </a:rPr>
                        <a:t>= 7.800</a:t>
                      </a:r>
                      <a:r>
                        <a:rPr lang="en-US" sz="1000" dirty="0">
                          <a:effectLst/>
                        </a:rPr>
                        <a:t>kg</a:t>
                      </a:r>
                      <a:r>
                        <a:rPr lang="el-GR" sz="1000" dirty="0">
                          <a:effectLst/>
                        </a:rPr>
                        <a:t>/</a:t>
                      </a:r>
                      <a:r>
                        <a:rPr lang="en-US" sz="1000" dirty="0">
                          <a:effectLst/>
                        </a:rPr>
                        <a:t>m</a:t>
                      </a:r>
                      <a:r>
                        <a:rPr lang="el-GR" sz="1000" baseline="30000" dirty="0">
                          <a:effectLst/>
                        </a:rPr>
                        <a:t>3</a:t>
                      </a:r>
                      <a:r>
                        <a:rPr lang="el-GR" sz="1000" dirty="0">
                          <a:effectLst/>
                        </a:rPr>
                        <a:t>) ίδιου όγκου, βυθίζονται εξ ολοκλήρου σε νερό.</a:t>
                      </a:r>
                    </a:p>
                    <a:p>
                      <a:pPr>
                        <a:spcAft>
                          <a:spcPts val="0"/>
                        </a:spcAft>
                      </a:pPr>
                      <a:r>
                        <a:rPr lang="el-GR" sz="1000" dirty="0">
                          <a:effectLst/>
                        </a:rPr>
                        <a:t> </a:t>
                      </a:r>
                      <a:endParaRPr lang="el-GR" sz="1000" dirty="0">
                        <a:solidFill>
                          <a:srgbClr val="000000"/>
                        </a:solidFill>
                        <a:effectLst/>
                        <a:latin typeface="Times New Roman" panose="02020603050405020304" pitchFamily="18" charset="0"/>
                        <a:ea typeface="Times New Roman" panose="02020603050405020304" pitchFamily="18" charset="0"/>
                      </a:endParaRPr>
                    </a:p>
                  </a:txBody>
                  <a:tcPr marL="48724" marR="48724" marT="0" marB="0"/>
                </a:tc>
                <a:tc>
                  <a:txBody>
                    <a:bodyPr/>
                    <a:lstStyle/>
                    <a:p>
                      <a:pPr>
                        <a:spcAft>
                          <a:spcPts val="0"/>
                        </a:spcAft>
                      </a:pPr>
                      <a:endParaRPr lang="el-GR" sz="800" dirty="0">
                        <a:effectLst/>
                      </a:endParaRPr>
                    </a:p>
                    <a:p>
                      <a:pPr>
                        <a:spcAft>
                          <a:spcPts val="0"/>
                        </a:spcAft>
                      </a:pPr>
                      <a:r>
                        <a:rPr lang="el-GR" sz="800" dirty="0">
                          <a:effectLst/>
                        </a:rPr>
                        <a:t>             Α=4Ν               </a:t>
                      </a:r>
                      <a:r>
                        <a:rPr lang="el-GR" sz="800" dirty="0" smtClean="0">
                          <a:effectLst/>
                        </a:rPr>
                        <a:t>         Α</a:t>
                      </a:r>
                      <a:r>
                        <a:rPr lang="el-GR" sz="800" dirty="0">
                          <a:effectLst/>
                        </a:rPr>
                        <a:t>΄=4Ν</a:t>
                      </a:r>
                      <a:endParaRPr lang="el-GR" sz="800" dirty="0">
                        <a:effectLst/>
                        <a:latin typeface="Times New Roman" panose="02020603050405020304" pitchFamily="18" charset="0"/>
                        <a:ea typeface="Times New Roman" panose="02020603050405020304" pitchFamily="18" charset="0"/>
                      </a:endParaRPr>
                    </a:p>
                  </a:txBody>
                  <a:tcPr marL="48724" marR="48724" marT="0" marB="0"/>
                </a:tc>
                <a:tc>
                  <a:txBody>
                    <a:bodyPr/>
                    <a:lstStyle/>
                    <a:p>
                      <a:pPr>
                        <a:spcAft>
                          <a:spcPts val="0"/>
                        </a:spcAft>
                      </a:pPr>
                      <a:r>
                        <a:rPr lang="el-GR" sz="1100" b="1" dirty="0">
                          <a:solidFill>
                            <a:srgbClr val="0000FF"/>
                          </a:solidFill>
                          <a:effectLst/>
                        </a:rPr>
                        <a:t> </a:t>
                      </a:r>
                    </a:p>
                    <a:p>
                      <a:pPr>
                        <a:spcAft>
                          <a:spcPts val="0"/>
                        </a:spcAft>
                      </a:pPr>
                      <a:r>
                        <a:rPr lang="el-GR" sz="1100" b="1" dirty="0">
                          <a:solidFill>
                            <a:srgbClr val="0000FF"/>
                          </a:solidFill>
                          <a:effectLst/>
                        </a:rPr>
                        <a:t>Η άνωση δεν εξαρτάται από</a:t>
                      </a:r>
                    </a:p>
                    <a:p>
                      <a:pPr>
                        <a:spcAft>
                          <a:spcPts val="0"/>
                        </a:spcAft>
                      </a:pPr>
                      <a:r>
                        <a:rPr lang="el-GR" sz="1100" b="1" dirty="0">
                          <a:solidFill>
                            <a:srgbClr val="0000FF"/>
                          </a:solidFill>
                          <a:effectLst/>
                        </a:rPr>
                        <a:t>το βάρος (ή την πυκνότητα) του βυθισμένου σώματος.</a:t>
                      </a:r>
                      <a:endParaRPr lang="el-GR" sz="1100" b="1" dirty="0">
                        <a:solidFill>
                          <a:srgbClr val="0000FF"/>
                        </a:solidFill>
                        <a:effectLst/>
                        <a:latin typeface="Times New Roman" panose="02020603050405020304" pitchFamily="18" charset="0"/>
                        <a:ea typeface="Times New Roman" panose="02020603050405020304" pitchFamily="18" charset="0"/>
                      </a:endParaRPr>
                    </a:p>
                  </a:txBody>
                  <a:tcPr marL="48724" marR="48724" marT="0" marB="0"/>
                </a:tc>
              </a:tr>
            </a:tbl>
          </a:graphicData>
        </a:graphic>
      </p:graphicFrame>
      <p:sp>
        <p:nvSpPr>
          <p:cNvPr id="4" name="Rectangle 76"/>
          <p:cNvSpPr>
            <a:spLocks noChangeArrowheads="1"/>
          </p:cNvSpPr>
          <p:nvPr/>
        </p:nvSpPr>
        <p:spPr bwMode="auto">
          <a:xfrm>
            <a:off x="3203848" y="979371"/>
            <a:ext cx="838200" cy="590550"/>
          </a:xfrm>
          <a:prstGeom prst="rect">
            <a:avLst/>
          </a:prstGeom>
          <a:gradFill rotWithShape="1">
            <a:gsLst>
              <a:gs pos="0">
                <a:srgbClr val="FFFFFF">
                  <a:gamma/>
                  <a:shade val="46275"/>
                  <a:invGamma/>
                </a:srgbClr>
              </a:gs>
              <a:gs pos="50000">
                <a:srgbClr val="FFFFFF"/>
              </a:gs>
              <a:gs pos="100000">
                <a:srgbClr val="FFFFFF">
                  <a:gamma/>
                  <a:shade val="46275"/>
                  <a:invGamma/>
                </a:srgbClr>
              </a:gs>
            </a:gsLst>
            <a:lin ang="0" scaled="1"/>
          </a:gradFill>
          <a:ln w="9525">
            <a:solidFill>
              <a:srgbClr val="000000"/>
            </a:solidFill>
            <a:miter lim="800000"/>
            <a:headEnd/>
            <a:tailEnd/>
          </a:ln>
        </p:spPr>
        <p:txBody>
          <a:bodyPr rot="0" vert="horz" wrap="square" lIns="91440" tIns="45720" rIns="91440" bIns="45720" anchor="t" anchorCtr="0" upright="1">
            <a:noAutofit/>
          </a:bodyPr>
          <a:lstStyle/>
          <a:p>
            <a:endParaRPr lang="el-GR"/>
          </a:p>
        </p:txBody>
      </p:sp>
      <p:sp>
        <p:nvSpPr>
          <p:cNvPr id="5" name="Rectangle 77"/>
          <p:cNvSpPr>
            <a:spLocks noChangeArrowheads="1"/>
          </p:cNvSpPr>
          <p:nvPr/>
        </p:nvSpPr>
        <p:spPr bwMode="auto">
          <a:xfrm>
            <a:off x="4605338" y="992091"/>
            <a:ext cx="838200" cy="590550"/>
          </a:xfrm>
          <a:prstGeom prst="rect">
            <a:avLst/>
          </a:prstGeom>
          <a:gradFill>
            <a:gsLst>
              <a:gs pos="0">
                <a:schemeClr val="tx2">
                  <a:lumMod val="20000"/>
                  <a:lumOff val="80000"/>
                </a:schemeClr>
              </a:gs>
              <a:gs pos="100000">
                <a:schemeClr val="accent5">
                  <a:lumMod val="20000"/>
                  <a:lumOff val="80000"/>
                </a:schemeClr>
              </a:gs>
              <a:gs pos="100000">
                <a:srgbClr val="FFFFFF">
                  <a:gamma/>
                  <a:shade val="46275"/>
                  <a:invGamma/>
                </a:srgbClr>
              </a:gs>
            </a:gsLst>
            <a:lin ang="0" scaled="1"/>
          </a:gradFill>
          <a:ln w="9525">
            <a:solidFill>
              <a:srgbClr val="000000"/>
            </a:solidFill>
            <a:miter lim="800000"/>
            <a:headEnd/>
            <a:tailEnd/>
          </a:ln>
        </p:spPr>
        <p:txBody>
          <a:bodyPr rot="0" vert="horz" wrap="square" lIns="91440" tIns="45720" rIns="91440" bIns="45720" anchor="t" anchorCtr="0" upright="1">
            <a:noAutofit/>
          </a:bodyPr>
          <a:lstStyle/>
          <a:p>
            <a:endParaRPr lang="el-GR"/>
          </a:p>
        </p:txBody>
      </p:sp>
      <p:sp>
        <p:nvSpPr>
          <p:cNvPr id="6" name="Oval 78"/>
          <p:cNvSpPr>
            <a:spLocks noChangeArrowheads="1"/>
          </p:cNvSpPr>
          <p:nvPr/>
        </p:nvSpPr>
        <p:spPr bwMode="auto">
          <a:xfrm flipH="1">
            <a:off x="3499141" y="1215928"/>
            <a:ext cx="173038" cy="142875"/>
          </a:xfrm>
          <a:prstGeom prst="ellipse">
            <a:avLst/>
          </a:prstGeom>
          <a:solidFill>
            <a:srgbClr val="0D0D0D"/>
          </a:solidFill>
          <a:ln w="9525">
            <a:solidFill>
              <a:srgbClr val="000000"/>
            </a:solidFill>
            <a:round/>
            <a:headEnd/>
            <a:tailEnd/>
          </a:ln>
        </p:spPr>
        <p:txBody>
          <a:bodyPr rot="0" vert="horz" wrap="square" lIns="91440" tIns="45720" rIns="91440" bIns="45720" anchor="t" anchorCtr="0" upright="1">
            <a:noAutofit/>
          </a:bodyPr>
          <a:lstStyle/>
          <a:p>
            <a:endParaRPr lang="el-GR"/>
          </a:p>
        </p:txBody>
      </p:sp>
      <p:sp>
        <p:nvSpPr>
          <p:cNvPr id="7" name="Oval 79"/>
          <p:cNvSpPr>
            <a:spLocks noChangeArrowheads="1"/>
          </p:cNvSpPr>
          <p:nvPr/>
        </p:nvSpPr>
        <p:spPr bwMode="auto">
          <a:xfrm flipH="1">
            <a:off x="4937919" y="1252848"/>
            <a:ext cx="173038" cy="142875"/>
          </a:xfrm>
          <a:prstGeom prst="ellipse">
            <a:avLst/>
          </a:prstGeom>
          <a:solidFill>
            <a:srgbClr val="0D0D0D"/>
          </a:solidFill>
          <a:ln w="9525">
            <a:solidFill>
              <a:srgbClr val="000000"/>
            </a:solidFill>
            <a:round/>
            <a:headEnd/>
            <a:tailEnd/>
          </a:ln>
        </p:spPr>
        <p:txBody>
          <a:bodyPr rot="0" vert="horz" wrap="square" lIns="91440" tIns="45720" rIns="91440" bIns="45720" anchor="t" anchorCtr="0" upright="1">
            <a:noAutofit/>
          </a:bodyPr>
          <a:lstStyle/>
          <a:p>
            <a:endParaRPr lang="el-GR"/>
          </a:p>
        </p:txBody>
      </p:sp>
      <p:cxnSp>
        <p:nvCxnSpPr>
          <p:cNvPr id="12" name="AutoShape 84"/>
          <p:cNvCxnSpPr>
            <a:cxnSpLocks noChangeShapeType="1"/>
          </p:cNvCxnSpPr>
          <p:nvPr/>
        </p:nvCxnSpPr>
        <p:spPr bwMode="auto">
          <a:xfrm flipV="1">
            <a:off x="3585660" y="878198"/>
            <a:ext cx="0" cy="446087"/>
          </a:xfrm>
          <a:prstGeom prst="straightConnector1">
            <a:avLst/>
          </a:prstGeom>
          <a:noFill/>
          <a:ln w="9525">
            <a:solidFill>
              <a:srgbClr val="C00000"/>
            </a:solidFill>
            <a:round/>
            <a:headEnd/>
            <a:tailEnd type="triangle" w="med" len="med"/>
          </a:ln>
          <a:extLst>
            <a:ext uri="{909E8E84-426E-40DD-AFC4-6F175D3DCCD1}">
              <a14:hiddenFill xmlns:a14="http://schemas.microsoft.com/office/drawing/2010/main">
                <a:noFill/>
              </a14:hiddenFill>
            </a:ext>
          </a:extLst>
        </p:spPr>
      </p:cxnSp>
      <p:cxnSp>
        <p:nvCxnSpPr>
          <p:cNvPr id="13" name="AutoShape 85"/>
          <p:cNvCxnSpPr>
            <a:cxnSpLocks noChangeShapeType="1"/>
          </p:cNvCxnSpPr>
          <p:nvPr/>
        </p:nvCxnSpPr>
        <p:spPr bwMode="auto">
          <a:xfrm flipV="1">
            <a:off x="5024438" y="1002023"/>
            <a:ext cx="0" cy="322262"/>
          </a:xfrm>
          <a:prstGeom prst="straightConnector1">
            <a:avLst/>
          </a:prstGeom>
          <a:noFill/>
          <a:ln w="9525">
            <a:solidFill>
              <a:srgbClr val="C00000"/>
            </a:solidFill>
            <a:round/>
            <a:headEnd/>
            <a:tailEnd type="triangle" w="med" len="med"/>
          </a:ln>
          <a:extLst>
            <a:ext uri="{909E8E84-426E-40DD-AFC4-6F175D3DCCD1}">
              <a14:hiddenFill xmlns:a14="http://schemas.microsoft.com/office/drawing/2010/main">
                <a:noFill/>
              </a14:hiddenFill>
            </a:ext>
          </a:extLst>
        </p:spPr>
      </p:cxnSp>
      <p:sp>
        <p:nvSpPr>
          <p:cNvPr id="14" name="Rectangle 86"/>
          <p:cNvSpPr>
            <a:spLocks noChangeArrowheads="1"/>
          </p:cNvSpPr>
          <p:nvPr/>
        </p:nvSpPr>
        <p:spPr bwMode="auto">
          <a:xfrm>
            <a:off x="3622948" y="2147791"/>
            <a:ext cx="1130300" cy="400050"/>
          </a:xfrm>
          <a:prstGeom prst="rect">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w="9525">
            <a:solidFill>
              <a:srgbClr val="000000"/>
            </a:solidFill>
            <a:miter lim="800000"/>
            <a:headEnd/>
            <a:tailEnd/>
          </a:ln>
        </p:spPr>
        <p:txBody>
          <a:bodyPr rot="0" vert="horz" wrap="square" lIns="91440" tIns="45720" rIns="91440" bIns="45720" anchor="t" anchorCtr="0" upright="1">
            <a:noAutofit/>
          </a:bodyPr>
          <a:lstStyle/>
          <a:p>
            <a:endParaRPr lang="el-GR"/>
          </a:p>
        </p:txBody>
      </p:sp>
      <p:sp>
        <p:nvSpPr>
          <p:cNvPr id="17" name="Oval 89"/>
          <p:cNvSpPr>
            <a:spLocks noChangeArrowheads="1"/>
          </p:cNvSpPr>
          <p:nvPr/>
        </p:nvSpPr>
        <p:spPr bwMode="auto">
          <a:xfrm>
            <a:off x="3779912" y="2264340"/>
            <a:ext cx="149225" cy="142875"/>
          </a:xfrm>
          <a:prstGeom prst="ellipse">
            <a:avLst/>
          </a:prstGeom>
          <a:solidFill>
            <a:srgbClr val="0D0D0D"/>
          </a:solidFill>
          <a:ln w="9525">
            <a:solidFill>
              <a:srgbClr val="000000"/>
            </a:solidFill>
            <a:round/>
            <a:headEnd/>
            <a:tailEnd/>
          </a:ln>
        </p:spPr>
        <p:txBody>
          <a:bodyPr rot="0" vert="horz" wrap="square" lIns="91440" tIns="45720" rIns="91440" bIns="45720" anchor="t" anchorCtr="0" upright="1">
            <a:noAutofit/>
          </a:bodyPr>
          <a:lstStyle/>
          <a:p>
            <a:endParaRPr lang="el-GR"/>
          </a:p>
        </p:txBody>
      </p:sp>
      <p:sp>
        <p:nvSpPr>
          <p:cNvPr id="18" name="Oval 90"/>
          <p:cNvSpPr>
            <a:spLocks noChangeArrowheads="1"/>
          </p:cNvSpPr>
          <p:nvPr/>
        </p:nvSpPr>
        <p:spPr bwMode="auto">
          <a:xfrm>
            <a:off x="4389375" y="2071616"/>
            <a:ext cx="149225" cy="142875"/>
          </a:xfrm>
          <a:prstGeom prst="ellipse">
            <a:avLst/>
          </a:prstGeom>
          <a:solidFill>
            <a:srgbClr val="0D0D0D"/>
          </a:solidFill>
          <a:ln w="9525">
            <a:solidFill>
              <a:srgbClr val="000000"/>
            </a:solidFill>
            <a:round/>
            <a:headEnd/>
            <a:tailEnd/>
          </a:ln>
        </p:spPr>
        <p:txBody>
          <a:bodyPr rot="0" vert="horz" wrap="square" lIns="91440" tIns="45720" rIns="91440" bIns="45720" anchor="t" anchorCtr="0" upright="1">
            <a:noAutofit/>
          </a:bodyPr>
          <a:lstStyle/>
          <a:p>
            <a:endParaRPr lang="el-GR"/>
          </a:p>
        </p:txBody>
      </p:sp>
      <p:cxnSp>
        <p:nvCxnSpPr>
          <p:cNvPr id="19" name="AutoShape 91"/>
          <p:cNvCxnSpPr>
            <a:cxnSpLocks noChangeShapeType="1"/>
          </p:cNvCxnSpPr>
          <p:nvPr/>
        </p:nvCxnSpPr>
        <p:spPr bwMode="auto">
          <a:xfrm flipV="1">
            <a:off x="4463987" y="1901011"/>
            <a:ext cx="0" cy="180975"/>
          </a:xfrm>
          <a:prstGeom prst="straightConnector1">
            <a:avLst/>
          </a:prstGeom>
          <a:noFill/>
          <a:ln w="9525">
            <a:solidFill>
              <a:srgbClr val="C00000"/>
            </a:solidFill>
            <a:round/>
            <a:headEnd/>
            <a:tailEnd type="triangle" w="med" len="med"/>
          </a:ln>
          <a:extLst>
            <a:ext uri="{909E8E84-426E-40DD-AFC4-6F175D3DCCD1}">
              <a14:hiddenFill xmlns:a14="http://schemas.microsoft.com/office/drawing/2010/main">
                <a:noFill/>
              </a14:hiddenFill>
            </a:ext>
          </a:extLst>
        </p:spPr>
      </p:cxnSp>
      <p:cxnSp>
        <p:nvCxnSpPr>
          <p:cNvPr id="20" name="AutoShape 92"/>
          <p:cNvCxnSpPr>
            <a:cxnSpLocks noChangeShapeType="1"/>
          </p:cNvCxnSpPr>
          <p:nvPr/>
        </p:nvCxnSpPr>
        <p:spPr bwMode="auto">
          <a:xfrm flipV="1">
            <a:off x="3854524" y="2019300"/>
            <a:ext cx="0" cy="304800"/>
          </a:xfrm>
          <a:prstGeom prst="straightConnector1">
            <a:avLst/>
          </a:prstGeom>
          <a:noFill/>
          <a:ln w="9525">
            <a:solidFill>
              <a:srgbClr val="C00000"/>
            </a:solidFill>
            <a:round/>
            <a:headEnd/>
            <a:tailEnd type="triangle" w="med" len="med"/>
          </a:ln>
          <a:extLst>
            <a:ext uri="{909E8E84-426E-40DD-AFC4-6F175D3DCCD1}">
              <a14:hiddenFill xmlns:a14="http://schemas.microsoft.com/office/drawing/2010/main">
                <a:noFill/>
              </a14:hiddenFill>
            </a:ext>
          </a:extLst>
        </p:spPr>
      </p:cxnSp>
      <p:sp>
        <p:nvSpPr>
          <p:cNvPr id="21" name="Rectangle 93"/>
          <p:cNvSpPr>
            <a:spLocks noChangeArrowheads="1"/>
          </p:cNvSpPr>
          <p:nvPr/>
        </p:nvSpPr>
        <p:spPr bwMode="auto">
          <a:xfrm>
            <a:off x="3253079" y="2878137"/>
            <a:ext cx="838200" cy="474663"/>
          </a:xfrm>
          <a:prstGeom prst="rect">
            <a:avLst/>
          </a:prstGeom>
          <a:gradFill rotWithShape="1">
            <a:gsLst>
              <a:gs pos="0">
                <a:srgbClr val="FFFFFF">
                  <a:gamma/>
                  <a:shade val="46275"/>
                  <a:invGamma/>
                </a:srgbClr>
              </a:gs>
              <a:gs pos="50000">
                <a:srgbClr val="FFFFFF"/>
              </a:gs>
              <a:gs pos="100000">
                <a:srgbClr val="FFFFFF">
                  <a:gamma/>
                  <a:shade val="46275"/>
                  <a:invGamma/>
                </a:srgbClr>
              </a:gs>
            </a:gsLst>
            <a:lin ang="0" scaled="1"/>
          </a:gradFill>
          <a:ln w="9525">
            <a:solidFill>
              <a:srgbClr val="000000"/>
            </a:solidFill>
            <a:miter lim="800000"/>
            <a:headEnd/>
            <a:tailEnd/>
          </a:ln>
        </p:spPr>
        <p:txBody>
          <a:bodyPr rot="0" vert="horz" wrap="square" lIns="91440" tIns="45720" rIns="91440" bIns="45720" anchor="t" anchorCtr="0" upright="1">
            <a:noAutofit/>
          </a:bodyPr>
          <a:lstStyle/>
          <a:p>
            <a:endParaRPr lang="el-GR"/>
          </a:p>
        </p:txBody>
      </p:sp>
      <p:sp>
        <p:nvSpPr>
          <p:cNvPr id="22" name="Oval 94"/>
          <p:cNvSpPr>
            <a:spLocks noChangeArrowheads="1"/>
          </p:cNvSpPr>
          <p:nvPr/>
        </p:nvSpPr>
        <p:spPr bwMode="auto">
          <a:xfrm flipH="1">
            <a:off x="3649456" y="3145722"/>
            <a:ext cx="173038" cy="142875"/>
          </a:xfrm>
          <a:prstGeom prst="ellipse">
            <a:avLst/>
          </a:prstGeom>
          <a:solidFill>
            <a:srgbClr val="0D0D0D"/>
          </a:solidFill>
          <a:ln w="9525">
            <a:solidFill>
              <a:srgbClr val="000000"/>
            </a:solidFill>
            <a:round/>
            <a:headEnd/>
            <a:tailEnd/>
          </a:ln>
        </p:spPr>
        <p:txBody>
          <a:bodyPr rot="0" vert="horz" wrap="square" lIns="91440" tIns="45720" rIns="91440" bIns="45720" anchor="t" anchorCtr="0" upright="1">
            <a:noAutofit/>
          </a:bodyPr>
          <a:lstStyle/>
          <a:p>
            <a:endParaRPr lang="el-GR"/>
          </a:p>
        </p:txBody>
      </p:sp>
      <p:cxnSp>
        <p:nvCxnSpPr>
          <p:cNvPr id="25" name="AutoShape 97"/>
          <p:cNvCxnSpPr>
            <a:cxnSpLocks noChangeShapeType="1"/>
          </p:cNvCxnSpPr>
          <p:nvPr/>
        </p:nvCxnSpPr>
        <p:spPr bwMode="auto">
          <a:xfrm flipV="1">
            <a:off x="3739771" y="2780928"/>
            <a:ext cx="0" cy="446088"/>
          </a:xfrm>
          <a:prstGeom prst="straightConnector1">
            <a:avLst/>
          </a:prstGeom>
          <a:noFill/>
          <a:ln w="9525">
            <a:solidFill>
              <a:srgbClr val="C00000"/>
            </a:solidFill>
            <a:round/>
            <a:headEnd/>
            <a:tailEnd type="triangle" w="med" len="med"/>
          </a:ln>
          <a:extLst>
            <a:ext uri="{909E8E84-426E-40DD-AFC4-6F175D3DCCD1}">
              <a14:hiddenFill xmlns:a14="http://schemas.microsoft.com/office/drawing/2010/main">
                <a:noFill/>
              </a14:hiddenFill>
            </a:ext>
          </a:extLst>
        </p:spPr>
      </p:cxnSp>
      <p:sp>
        <p:nvSpPr>
          <p:cNvPr id="26" name="Rectangle 98"/>
          <p:cNvSpPr>
            <a:spLocks noChangeArrowheads="1"/>
          </p:cNvSpPr>
          <p:nvPr/>
        </p:nvSpPr>
        <p:spPr bwMode="auto">
          <a:xfrm>
            <a:off x="4400579" y="3907988"/>
            <a:ext cx="1130300" cy="400050"/>
          </a:xfrm>
          <a:prstGeom prst="rect">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w="9525">
            <a:solidFill>
              <a:srgbClr val="000000"/>
            </a:solidFill>
            <a:miter lim="800000"/>
            <a:headEnd/>
            <a:tailEnd/>
          </a:ln>
        </p:spPr>
        <p:txBody>
          <a:bodyPr rot="0" vert="horz" wrap="square" lIns="91440" tIns="45720" rIns="91440" bIns="45720" anchor="t" anchorCtr="0" upright="1">
            <a:noAutofit/>
          </a:bodyPr>
          <a:lstStyle/>
          <a:p>
            <a:endParaRPr lang="el-GR"/>
          </a:p>
        </p:txBody>
      </p:sp>
      <p:sp>
        <p:nvSpPr>
          <p:cNvPr id="29" name="Oval 101"/>
          <p:cNvSpPr>
            <a:spLocks noChangeArrowheads="1"/>
          </p:cNvSpPr>
          <p:nvPr/>
        </p:nvSpPr>
        <p:spPr bwMode="auto">
          <a:xfrm>
            <a:off x="4622074" y="4010100"/>
            <a:ext cx="149225" cy="142875"/>
          </a:xfrm>
          <a:prstGeom prst="ellipse">
            <a:avLst/>
          </a:prstGeom>
          <a:solidFill>
            <a:srgbClr val="0D0D0D"/>
          </a:solidFill>
          <a:ln w="9525">
            <a:solidFill>
              <a:srgbClr val="000000"/>
            </a:solidFill>
            <a:round/>
            <a:headEnd/>
            <a:tailEnd/>
          </a:ln>
        </p:spPr>
        <p:txBody>
          <a:bodyPr rot="0" vert="horz" wrap="square" lIns="91440" tIns="45720" rIns="91440" bIns="45720" anchor="t" anchorCtr="0" upright="1">
            <a:noAutofit/>
          </a:bodyPr>
          <a:lstStyle/>
          <a:p>
            <a:endParaRPr lang="el-GR"/>
          </a:p>
        </p:txBody>
      </p:sp>
      <p:sp>
        <p:nvSpPr>
          <p:cNvPr id="30" name="Oval 102"/>
          <p:cNvSpPr>
            <a:spLocks noChangeArrowheads="1"/>
          </p:cNvSpPr>
          <p:nvPr/>
        </p:nvSpPr>
        <p:spPr bwMode="auto">
          <a:xfrm>
            <a:off x="5120237" y="4118601"/>
            <a:ext cx="147638" cy="142875"/>
          </a:xfrm>
          <a:prstGeom prst="ellipse">
            <a:avLst/>
          </a:prstGeom>
          <a:solidFill>
            <a:srgbClr val="0D0D0D"/>
          </a:solidFill>
          <a:ln w="9525">
            <a:solidFill>
              <a:srgbClr val="000000"/>
            </a:solidFill>
            <a:round/>
            <a:headEnd/>
            <a:tailEnd/>
          </a:ln>
        </p:spPr>
        <p:txBody>
          <a:bodyPr rot="0" vert="horz" wrap="square" lIns="91440" tIns="45720" rIns="91440" bIns="45720" anchor="t" anchorCtr="0" upright="1">
            <a:noAutofit/>
          </a:bodyPr>
          <a:lstStyle/>
          <a:p>
            <a:endParaRPr lang="el-GR"/>
          </a:p>
        </p:txBody>
      </p:sp>
      <p:cxnSp>
        <p:nvCxnSpPr>
          <p:cNvPr id="31" name="AutoShape 103"/>
          <p:cNvCxnSpPr>
            <a:cxnSpLocks noChangeShapeType="1"/>
          </p:cNvCxnSpPr>
          <p:nvPr/>
        </p:nvCxnSpPr>
        <p:spPr bwMode="auto">
          <a:xfrm flipV="1">
            <a:off x="5194056" y="3871987"/>
            <a:ext cx="0" cy="280988"/>
          </a:xfrm>
          <a:prstGeom prst="straightConnector1">
            <a:avLst/>
          </a:prstGeom>
          <a:noFill/>
          <a:ln w="9525">
            <a:solidFill>
              <a:srgbClr val="C00000"/>
            </a:solidFill>
            <a:round/>
            <a:headEnd/>
            <a:tailEnd type="triangle" w="med" len="med"/>
          </a:ln>
          <a:extLst>
            <a:ext uri="{909E8E84-426E-40DD-AFC4-6F175D3DCCD1}">
              <a14:hiddenFill xmlns:a14="http://schemas.microsoft.com/office/drawing/2010/main">
                <a:noFill/>
              </a14:hiddenFill>
            </a:ext>
          </a:extLst>
        </p:spPr>
      </p:cxnSp>
      <p:cxnSp>
        <p:nvCxnSpPr>
          <p:cNvPr id="32" name="AutoShape 104"/>
          <p:cNvCxnSpPr>
            <a:cxnSpLocks noChangeShapeType="1"/>
          </p:cNvCxnSpPr>
          <p:nvPr/>
        </p:nvCxnSpPr>
        <p:spPr bwMode="auto">
          <a:xfrm flipV="1">
            <a:off x="4708161" y="3739742"/>
            <a:ext cx="0" cy="304800"/>
          </a:xfrm>
          <a:prstGeom prst="straightConnector1">
            <a:avLst/>
          </a:prstGeom>
          <a:noFill/>
          <a:ln w="9525">
            <a:solidFill>
              <a:srgbClr val="C00000"/>
            </a:solidFill>
            <a:round/>
            <a:headEnd/>
            <a:tailEnd type="triangle" w="med" len="med"/>
          </a:ln>
          <a:extLst>
            <a:ext uri="{909E8E84-426E-40DD-AFC4-6F175D3DCCD1}">
              <a14:hiddenFill xmlns:a14="http://schemas.microsoft.com/office/drawing/2010/main">
                <a:noFill/>
              </a14:hiddenFill>
            </a:ext>
          </a:extLst>
        </p:spPr>
      </p:cxnSp>
      <p:sp>
        <p:nvSpPr>
          <p:cNvPr id="33" name="Rectangle 105"/>
          <p:cNvSpPr>
            <a:spLocks noChangeArrowheads="1"/>
          </p:cNvSpPr>
          <p:nvPr/>
        </p:nvSpPr>
        <p:spPr bwMode="auto">
          <a:xfrm>
            <a:off x="4428178" y="2862964"/>
            <a:ext cx="838200" cy="474663"/>
          </a:xfrm>
          <a:prstGeom prst="rect">
            <a:avLst/>
          </a:prstGeom>
          <a:gradFill rotWithShape="1">
            <a:gsLst>
              <a:gs pos="0">
                <a:srgbClr val="FFFFFF">
                  <a:gamma/>
                  <a:shade val="46275"/>
                  <a:invGamma/>
                </a:srgbClr>
              </a:gs>
              <a:gs pos="50000">
                <a:srgbClr val="FFFFFF"/>
              </a:gs>
              <a:gs pos="100000">
                <a:srgbClr val="FFFFFF">
                  <a:gamma/>
                  <a:shade val="46275"/>
                  <a:invGamma/>
                </a:srgbClr>
              </a:gs>
            </a:gsLst>
            <a:lin ang="0" scaled="1"/>
          </a:gradFill>
          <a:ln w="9525">
            <a:solidFill>
              <a:srgbClr val="000000"/>
            </a:solidFill>
            <a:miter lim="800000"/>
            <a:headEnd/>
            <a:tailEnd/>
          </a:ln>
        </p:spPr>
        <p:txBody>
          <a:bodyPr rot="0" vert="horz" wrap="square" lIns="91440" tIns="45720" rIns="91440" bIns="45720" anchor="t" anchorCtr="0" upright="1">
            <a:noAutofit/>
          </a:bodyPr>
          <a:lstStyle/>
          <a:p>
            <a:endParaRPr lang="el-GR"/>
          </a:p>
        </p:txBody>
      </p:sp>
      <p:sp>
        <p:nvSpPr>
          <p:cNvPr id="34" name="Oval 106"/>
          <p:cNvSpPr>
            <a:spLocks noChangeArrowheads="1"/>
          </p:cNvSpPr>
          <p:nvPr/>
        </p:nvSpPr>
        <p:spPr bwMode="auto">
          <a:xfrm flipH="1">
            <a:off x="4840157" y="3143507"/>
            <a:ext cx="171450" cy="142875"/>
          </a:xfrm>
          <a:prstGeom prst="ellipse">
            <a:avLst/>
          </a:prstGeom>
          <a:solidFill>
            <a:srgbClr val="0D0D0D"/>
          </a:solidFill>
          <a:ln w="9525">
            <a:solidFill>
              <a:srgbClr val="000000"/>
            </a:solidFill>
            <a:round/>
            <a:headEnd/>
            <a:tailEnd/>
          </a:ln>
        </p:spPr>
        <p:txBody>
          <a:bodyPr rot="0" vert="horz" wrap="square" lIns="91440" tIns="45720" rIns="91440" bIns="45720" anchor="t" anchorCtr="0" upright="1">
            <a:noAutofit/>
          </a:bodyPr>
          <a:lstStyle/>
          <a:p>
            <a:endParaRPr lang="el-GR"/>
          </a:p>
        </p:txBody>
      </p:sp>
      <p:cxnSp>
        <p:nvCxnSpPr>
          <p:cNvPr id="35" name="AutoShape 107"/>
          <p:cNvCxnSpPr>
            <a:cxnSpLocks noChangeShapeType="1"/>
          </p:cNvCxnSpPr>
          <p:nvPr/>
        </p:nvCxnSpPr>
        <p:spPr bwMode="auto">
          <a:xfrm flipV="1">
            <a:off x="4925882" y="3035556"/>
            <a:ext cx="0" cy="179388"/>
          </a:xfrm>
          <a:prstGeom prst="straightConnector1">
            <a:avLst/>
          </a:prstGeom>
          <a:noFill/>
          <a:ln w="9525">
            <a:solidFill>
              <a:srgbClr val="C00000"/>
            </a:solidFill>
            <a:round/>
            <a:headEnd/>
            <a:tailEnd type="triangle" w="med" len="med"/>
          </a:ln>
          <a:extLst>
            <a:ext uri="{909E8E84-426E-40DD-AFC4-6F175D3DCCD1}">
              <a14:hiddenFill xmlns:a14="http://schemas.microsoft.com/office/drawing/2010/main">
                <a:noFill/>
              </a14:hiddenFill>
            </a:ext>
          </a:extLst>
        </p:spPr>
      </p:cxnSp>
      <p:sp>
        <p:nvSpPr>
          <p:cNvPr id="36" name="Rectangle 108"/>
          <p:cNvSpPr>
            <a:spLocks noChangeArrowheads="1"/>
          </p:cNvSpPr>
          <p:nvPr/>
        </p:nvSpPr>
        <p:spPr bwMode="auto">
          <a:xfrm>
            <a:off x="3566386" y="4696860"/>
            <a:ext cx="1130300" cy="400050"/>
          </a:xfrm>
          <a:prstGeom prst="rect">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w="9525">
            <a:solidFill>
              <a:srgbClr val="000000"/>
            </a:solidFill>
            <a:miter lim="800000"/>
            <a:headEnd/>
            <a:tailEnd/>
          </a:ln>
        </p:spPr>
        <p:txBody>
          <a:bodyPr rot="0" vert="horz" wrap="square" lIns="91440" tIns="45720" rIns="91440" bIns="45720" anchor="t" anchorCtr="0" upright="1">
            <a:noAutofit/>
          </a:bodyPr>
          <a:lstStyle/>
          <a:p>
            <a:endParaRPr lang="el-GR"/>
          </a:p>
        </p:txBody>
      </p:sp>
      <p:sp>
        <p:nvSpPr>
          <p:cNvPr id="40" name="AutoShape 112"/>
          <p:cNvSpPr>
            <a:spLocks noChangeArrowheads="1"/>
          </p:cNvSpPr>
          <p:nvPr/>
        </p:nvSpPr>
        <p:spPr bwMode="auto">
          <a:xfrm>
            <a:off x="3701640" y="4793697"/>
            <a:ext cx="247650" cy="206375"/>
          </a:xfrm>
          <a:prstGeom prst="cube">
            <a:avLst>
              <a:gd name="adj" fmla="val 25000"/>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endParaRPr lang="el-GR"/>
          </a:p>
        </p:txBody>
      </p:sp>
      <p:sp>
        <p:nvSpPr>
          <p:cNvPr id="41" name="Oval 113"/>
          <p:cNvSpPr>
            <a:spLocks noChangeArrowheads="1"/>
          </p:cNvSpPr>
          <p:nvPr/>
        </p:nvSpPr>
        <p:spPr bwMode="auto">
          <a:xfrm>
            <a:off x="4191029" y="4793696"/>
            <a:ext cx="209550" cy="20637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l-GR"/>
          </a:p>
        </p:txBody>
      </p:sp>
      <p:cxnSp>
        <p:nvCxnSpPr>
          <p:cNvPr id="42" name="AutoShape 114"/>
          <p:cNvCxnSpPr>
            <a:cxnSpLocks noChangeShapeType="1"/>
          </p:cNvCxnSpPr>
          <p:nvPr/>
        </p:nvCxnSpPr>
        <p:spPr bwMode="auto">
          <a:xfrm flipV="1">
            <a:off x="3819121" y="4676028"/>
            <a:ext cx="0" cy="200025"/>
          </a:xfrm>
          <a:prstGeom prst="straightConnector1">
            <a:avLst/>
          </a:prstGeom>
          <a:noFill/>
          <a:ln w="9525">
            <a:solidFill>
              <a:srgbClr val="C00000"/>
            </a:solidFill>
            <a:round/>
            <a:headEnd/>
            <a:tailEnd type="triangle" w="med" len="med"/>
          </a:ln>
          <a:extLst>
            <a:ext uri="{909E8E84-426E-40DD-AFC4-6F175D3DCCD1}">
              <a14:hiddenFill xmlns:a14="http://schemas.microsoft.com/office/drawing/2010/main">
                <a:noFill/>
              </a14:hiddenFill>
            </a:ext>
          </a:extLst>
        </p:spPr>
      </p:cxnSp>
      <p:cxnSp>
        <p:nvCxnSpPr>
          <p:cNvPr id="43" name="AutoShape 115"/>
          <p:cNvCxnSpPr>
            <a:cxnSpLocks noChangeShapeType="1"/>
          </p:cNvCxnSpPr>
          <p:nvPr/>
        </p:nvCxnSpPr>
        <p:spPr bwMode="auto">
          <a:xfrm flipV="1">
            <a:off x="4295804" y="4693683"/>
            <a:ext cx="0" cy="200025"/>
          </a:xfrm>
          <a:prstGeom prst="straightConnector1">
            <a:avLst/>
          </a:prstGeom>
          <a:noFill/>
          <a:ln w="9525">
            <a:solidFill>
              <a:srgbClr val="C00000"/>
            </a:solidFill>
            <a:round/>
            <a:headEnd/>
            <a:tailEnd type="triangle" w="med" len="med"/>
          </a:ln>
          <a:extLst>
            <a:ext uri="{909E8E84-426E-40DD-AFC4-6F175D3DCCD1}">
              <a14:hiddenFill xmlns:a14="http://schemas.microsoft.com/office/drawing/2010/main">
                <a:noFill/>
              </a14:hiddenFill>
            </a:ext>
          </a:extLst>
        </p:spPr>
      </p:cxnSp>
      <p:sp>
        <p:nvSpPr>
          <p:cNvPr id="44" name="Rectangle 116"/>
          <p:cNvSpPr>
            <a:spLocks noChangeArrowheads="1"/>
          </p:cNvSpPr>
          <p:nvPr/>
        </p:nvSpPr>
        <p:spPr bwMode="auto">
          <a:xfrm>
            <a:off x="3461023" y="5569027"/>
            <a:ext cx="1292225" cy="398462"/>
          </a:xfrm>
          <a:prstGeom prst="rect">
            <a:avLst/>
          </a:prstGeom>
          <a:gradFill rotWithShape="1">
            <a:gsLst>
              <a:gs pos="0">
                <a:srgbClr val="FFFFFF">
                  <a:gamma/>
                  <a:shade val="46275"/>
                  <a:invGamma/>
                </a:srgbClr>
              </a:gs>
              <a:gs pos="50000">
                <a:srgbClr val="FFFFFF"/>
              </a:gs>
              <a:gs pos="100000">
                <a:srgbClr val="FFFFFF">
                  <a:gamma/>
                  <a:shade val="46275"/>
                  <a:invGamma/>
                </a:srgbClr>
              </a:gs>
            </a:gsLst>
            <a:lin ang="0" scaled="1"/>
          </a:gradFill>
          <a:ln w="9525">
            <a:solidFill>
              <a:srgbClr val="000000"/>
            </a:solidFill>
            <a:miter lim="800000"/>
            <a:headEnd/>
            <a:tailEnd/>
          </a:ln>
        </p:spPr>
        <p:txBody>
          <a:bodyPr rot="0" vert="horz" wrap="square" lIns="91440" tIns="45720" rIns="91440" bIns="45720" anchor="t" anchorCtr="0" upright="1">
            <a:noAutofit/>
          </a:bodyPr>
          <a:lstStyle/>
          <a:p>
            <a:endParaRPr lang="el-GR"/>
          </a:p>
        </p:txBody>
      </p:sp>
      <p:cxnSp>
        <p:nvCxnSpPr>
          <p:cNvPr id="47" name="AutoShape 119"/>
          <p:cNvCxnSpPr>
            <a:cxnSpLocks noChangeShapeType="1"/>
          </p:cNvCxnSpPr>
          <p:nvPr/>
        </p:nvCxnSpPr>
        <p:spPr bwMode="auto">
          <a:xfrm flipV="1">
            <a:off x="3667733" y="5547051"/>
            <a:ext cx="0" cy="274638"/>
          </a:xfrm>
          <a:prstGeom prst="straightConnector1">
            <a:avLst/>
          </a:prstGeom>
          <a:noFill/>
          <a:ln w="9525">
            <a:solidFill>
              <a:srgbClr val="C00000"/>
            </a:solidFill>
            <a:round/>
            <a:headEnd/>
            <a:tailEnd type="triangle" w="med" len="med"/>
          </a:ln>
          <a:extLst>
            <a:ext uri="{909E8E84-426E-40DD-AFC4-6F175D3DCCD1}">
              <a14:hiddenFill xmlns:a14="http://schemas.microsoft.com/office/drawing/2010/main">
                <a:noFill/>
              </a14:hiddenFill>
            </a:ext>
          </a:extLst>
        </p:spPr>
      </p:cxnSp>
      <p:cxnSp>
        <p:nvCxnSpPr>
          <p:cNvPr id="48" name="AutoShape 120"/>
          <p:cNvCxnSpPr>
            <a:cxnSpLocks noChangeShapeType="1"/>
          </p:cNvCxnSpPr>
          <p:nvPr/>
        </p:nvCxnSpPr>
        <p:spPr bwMode="auto">
          <a:xfrm flipV="1">
            <a:off x="4389375" y="5547051"/>
            <a:ext cx="0" cy="274638"/>
          </a:xfrm>
          <a:prstGeom prst="straightConnector1">
            <a:avLst/>
          </a:prstGeom>
          <a:noFill/>
          <a:ln w="9525">
            <a:solidFill>
              <a:srgbClr val="C00000"/>
            </a:solidFill>
            <a:round/>
            <a:headEnd/>
            <a:tailEnd type="triangle" w="med" len="med"/>
          </a:ln>
          <a:extLst>
            <a:ext uri="{909E8E84-426E-40DD-AFC4-6F175D3DCCD1}">
              <a14:hiddenFill xmlns:a14="http://schemas.microsoft.com/office/drawing/2010/main">
                <a:noFill/>
              </a14:hiddenFill>
            </a:ext>
          </a:extLst>
        </p:spPr>
      </p:cxnSp>
      <p:sp>
        <p:nvSpPr>
          <p:cNvPr id="49" name="Oval 121"/>
          <p:cNvSpPr>
            <a:spLocks noChangeArrowheads="1"/>
          </p:cNvSpPr>
          <p:nvPr/>
        </p:nvSpPr>
        <p:spPr bwMode="auto">
          <a:xfrm>
            <a:off x="3597566" y="5746169"/>
            <a:ext cx="149225" cy="142875"/>
          </a:xfrm>
          <a:prstGeom prst="ellipse">
            <a:avLst/>
          </a:prstGeom>
          <a:solidFill>
            <a:srgbClr val="974706"/>
          </a:solidFill>
          <a:ln w="9525">
            <a:solidFill>
              <a:srgbClr val="000000"/>
            </a:solidFill>
            <a:round/>
            <a:headEnd/>
            <a:tailEnd/>
          </a:ln>
        </p:spPr>
        <p:txBody>
          <a:bodyPr rot="0" vert="horz" wrap="square" lIns="91440" tIns="45720" rIns="91440" bIns="45720" anchor="t" anchorCtr="0" upright="1">
            <a:noAutofit/>
          </a:bodyPr>
          <a:lstStyle/>
          <a:p>
            <a:endParaRPr lang="el-GR"/>
          </a:p>
        </p:txBody>
      </p:sp>
      <p:sp>
        <p:nvSpPr>
          <p:cNvPr id="50" name="Oval 122"/>
          <p:cNvSpPr>
            <a:spLocks noChangeArrowheads="1"/>
          </p:cNvSpPr>
          <p:nvPr/>
        </p:nvSpPr>
        <p:spPr bwMode="auto">
          <a:xfrm>
            <a:off x="4315556" y="5746169"/>
            <a:ext cx="147638" cy="142875"/>
          </a:xfrm>
          <a:prstGeom prst="ellipse">
            <a:avLst/>
          </a:prstGeom>
          <a:solidFill>
            <a:srgbClr val="0D0D0D"/>
          </a:solidFill>
          <a:ln w="9525">
            <a:solidFill>
              <a:srgbClr val="000000"/>
            </a:solidFill>
            <a:round/>
            <a:headEnd/>
            <a:tailEnd/>
          </a:ln>
        </p:spPr>
        <p:txBody>
          <a:bodyPr rot="0" vert="horz" wrap="square" lIns="91440" tIns="45720" rIns="91440" bIns="45720" anchor="t" anchorCtr="0" upright="1">
            <a:noAutofit/>
          </a:bodyPr>
          <a:lstStyle/>
          <a:p>
            <a:endParaRPr lang="el-GR"/>
          </a:p>
        </p:txBody>
      </p:sp>
      <p:sp>
        <p:nvSpPr>
          <p:cNvPr id="53" name="Rectangle 50"/>
          <p:cNvSpPr>
            <a:spLocks noChangeArrowheads="1"/>
          </p:cNvSpPr>
          <p:nvPr/>
        </p:nvSpPr>
        <p:spPr bwMode="auto">
          <a:xfrm>
            <a:off x="2381250" y="1437501"/>
            <a:ext cx="184731"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200" b="0" i="0" u="none" strike="noStrike" cap="none" normalizeH="0" baseline="0" dirty="0" smtClean="0">
              <a:ln>
                <a:noFill/>
              </a:ln>
              <a:solidFill>
                <a:srgbClr val="000000"/>
              </a:solidFill>
              <a:effectLst/>
              <a:latin typeface="Arial" panose="020B0604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smtClean="0">
              <a:ln>
                <a:noFill/>
              </a:ln>
              <a:solidFill>
                <a:schemeClr val="tx1"/>
              </a:solidFill>
              <a:effectLst/>
              <a:latin typeface="Arial" panose="020B0604020202020204" pitchFamily="34" charset="0"/>
            </a:endParaRPr>
          </a:p>
        </p:txBody>
      </p:sp>
      <p:sp>
        <p:nvSpPr>
          <p:cNvPr id="54" name="Rectangle 51"/>
          <p:cNvSpPr>
            <a:spLocks noChangeArrowheads="1"/>
          </p:cNvSpPr>
          <p:nvPr/>
        </p:nvSpPr>
        <p:spPr bwMode="auto">
          <a:xfrm>
            <a:off x="2381250" y="19431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Tree>
    <p:extLst>
      <p:ext uri="{BB962C8B-B14F-4D97-AF65-F5344CB8AC3E}">
        <p14:creationId xmlns:p14="http://schemas.microsoft.com/office/powerpoint/2010/main" val="3590208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EFD1"/>
            </a:gs>
            <a:gs pos="64999">
              <a:srgbClr val="F0EBD5"/>
            </a:gs>
            <a:gs pos="100000">
              <a:srgbClr val="D1C39F"/>
            </a:gs>
          </a:gsLst>
          <a:lin ang="5400000"/>
        </a:gradFill>
        <a:effectLst/>
      </p:bgPr>
    </p:bg>
    <p:spTree>
      <p:nvGrpSpPr>
        <p:cNvPr id="1" name=""/>
        <p:cNvGrpSpPr/>
        <p:nvPr/>
      </p:nvGrpSpPr>
      <p:grpSpPr>
        <a:xfrm>
          <a:off x="0" y="0"/>
          <a:ext cx="0" cy="0"/>
          <a:chOff x="0" y="0"/>
          <a:chExt cx="0" cy="0"/>
        </a:xfrm>
      </p:grpSpPr>
      <p:sp>
        <p:nvSpPr>
          <p:cNvPr id="2" name="1 - Ορθογώνιο"/>
          <p:cNvSpPr/>
          <p:nvPr/>
        </p:nvSpPr>
        <p:spPr>
          <a:xfrm>
            <a:off x="1785938" y="2571750"/>
            <a:ext cx="5357812" cy="33575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l-GR"/>
          </a:p>
        </p:txBody>
      </p:sp>
      <p:cxnSp>
        <p:nvCxnSpPr>
          <p:cNvPr id="4" name="3 - Ευθεία γραμμή σύνδεσης"/>
          <p:cNvCxnSpPr/>
          <p:nvPr/>
        </p:nvCxnSpPr>
        <p:spPr>
          <a:xfrm rot="5400000">
            <a:off x="820737" y="2249488"/>
            <a:ext cx="1928813"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4 - Ευθεία γραμμή σύνδεσης"/>
          <p:cNvCxnSpPr/>
          <p:nvPr/>
        </p:nvCxnSpPr>
        <p:spPr>
          <a:xfrm rot="5400000">
            <a:off x="6180137" y="2392363"/>
            <a:ext cx="1928813"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5 - Έλλειψη"/>
          <p:cNvSpPr/>
          <p:nvPr/>
        </p:nvSpPr>
        <p:spPr>
          <a:xfrm>
            <a:off x="2643188" y="3357563"/>
            <a:ext cx="1000125" cy="100012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l-GR" dirty="0"/>
              <a:t>σίδερο</a:t>
            </a:r>
          </a:p>
        </p:txBody>
      </p:sp>
      <p:sp>
        <p:nvSpPr>
          <p:cNvPr id="7" name="6 - Έλλειψη"/>
          <p:cNvSpPr/>
          <p:nvPr/>
        </p:nvSpPr>
        <p:spPr>
          <a:xfrm>
            <a:off x="5143500" y="3357563"/>
            <a:ext cx="1000125" cy="1000125"/>
          </a:xfrm>
          <a:prstGeom prst="ellipse">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l-GR" dirty="0"/>
              <a:t>αλουμίνιο</a:t>
            </a:r>
          </a:p>
        </p:txBody>
      </p:sp>
      <p:cxnSp>
        <p:nvCxnSpPr>
          <p:cNvPr id="9" name="8 - Ευθύγραμμο βέλος σύνδεσης"/>
          <p:cNvCxnSpPr/>
          <p:nvPr/>
        </p:nvCxnSpPr>
        <p:spPr>
          <a:xfrm rot="5400000">
            <a:off x="2464593" y="4822032"/>
            <a:ext cx="1357313"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10 - Ευθύγραμμο βέλος σύνδεσης"/>
          <p:cNvCxnSpPr/>
          <p:nvPr/>
        </p:nvCxnSpPr>
        <p:spPr>
          <a:xfrm rot="5400000">
            <a:off x="5322888" y="4535488"/>
            <a:ext cx="642937" cy="1587"/>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14 - TextBox"/>
          <p:cNvSpPr txBox="1">
            <a:spLocks noChangeArrowheads="1"/>
          </p:cNvSpPr>
          <p:nvPr/>
        </p:nvSpPr>
        <p:spPr bwMode="auto">
          <a:xfrm>
            <a:off x="3071813" y="5357813"/>
            <a:ext cx="7143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l-GR" altLang="el-GR" sz="2400" b="1">
                <a:solidFill>
                  <a:srgbClr val="002060"/>
                </a:solidFill>
              </a:rPr>
              <a:t>Β</a:t>
            </a:r>
            <a:r>
              <a:rPr lang="el-GR" altLang="el-GR" sz="2400" b="1" baseline="-25000">
                <a:solidFill>
                  <a:srgbClr val="002060"/>
                </a:solidFill>
              </a:rPr>
              <a:t>Σ</a:t>
            </a:r>
          </a:p>
        </p:txBody>
      </p:sp>
      <p:sp>
        <p:nvSpPr>
          <p:cNvPr id="16" name="15 - TextBox"/>
          <p:cNvSpPr txBox="1">
            <a:spLocks noChangeArrowheads="1"/>
          </p:cNvSpPr>
          <p:nvPr/>
        </p:nvSpPr>
        <p:spPr bwMode="auto">
          <a:xfrm>
            <a:off x="5429250" y="4929188"/>
            <a:ext cx="7143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l-GR" altLang="el-GR" sz="2400" b="1">
                <a:solidFill>
                  <a:srgbClr val="002060"/>
                </a:solidFill>
              </a:rPr>
              <a:t>Β</a:t>
            </a:r>
            <a:r>
              <a:rPr lang="el-GR" altLang="el-GR" sz="2400" b="1" baseline="-25000">
                <a:solidFill>
                  <a:srgbClr val="002060"/>
                </a:solidFill>
              </a:rPr>
              <a:t>Α</a:t>
            </a:r>
          </a:p>
        </p:txBody>
      </p:sp>
      <p:cxnSp>
        <p:nvCxnSpPr>
          <p:cNvPr id="18" name="17 - Ευθύγραμμο βέλος σύνδεσης"/>
          <p:cNvCxnSpPr>
            <a:stCxn id="6" idx="0"/>
          </p:cNvCxnSpPr>
          <p:nvPr/>
        </p:nvCxnSpPr>
        <p:spPr>
          <a:xfrm rot="5400000" flipH="1" flipV="1">
            <a:off x="2820988" y="3035300"/>
            <a:ext cx="642938" cy="1587"/>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9" name="18 - Ευθύγραμμο βέλος σύνδεσης"/>
          <p:cNvCxnSpPr/>
          <p:nvPr/>
        </p:nvCxnSpPr>
        <p:spPr>
          <a:xfrm rot="5400000" flipH="1" flipV="1">
            <a:off x="5322888" y="3035300"/>
            <a:ext cx="642938" cy="1587"/>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20" name="19 - TextBox"/>
          <p:cNvSpPr txBox="1">
            <a:spLocks noChangeArrowheads="1"/>
          </p:cNvSpPr>
          <p:nvPr/>
        </p:nvSpPr>
        <p:spPr bwMode="auto">
          <a:xfrm>
            <a:off x="3214688" y="2571750"/>
            <a:ext cx="5715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l-GR" altLang="el-GR" sz="2400" b="1">
                <a:solidFill>
                  <a:schemeClr val="bg1"/>
                </a:solidFill>
              </a:rPr>
              <a:t>Α</a:t>
            </a:r>
            <a:r>
              <a:rPr lang="el-GR" altLang="el-GR" sz="2400" b="1" baseline="-25000">
                <a:solidFill>
                  <a:schemeClr val="bg1"/>
                </a:solidFill>
              </a:rPr>
              <a:t>Σ</a:t>
            </a:r>
          </a:p>
        </p:txBody>
      </p:sp>
      <p:sp>
        <p:nvSpPr>
          <p:cNvPr id="21" name="20 - TextBox"/>
          <p:cNvSpPr txBox="1">
            <a:spLocks noChangeArrowheads="1"/>
          </p:cNvSpPr>
          <p:nvPr/>
        </p:nvSpPr>
        <p:spPr bwMode="auto">
          <a:xfrm>
            <a:off x="5786438" y="2571750"/>
            <a:ext cx="5715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l-GR" altLang="el-GR" sz="2400" b="1">
                <a:solidFill>
                  <a:schemeClr val="bg1"/>
                </a:solidFill>
              </a:rPr>
              <a:t>Α</a:t>
            </a:r>
            <a:r>
              <a:rPr lang="el-GR" altLang="el-GR" sz="2400" b="1" baseline="-25000">
                <a:solidFill>
                  <a:schemeClr val="bg1"/>
                </a:solidFill>
              </a:rPr>
              <a:t>Α</a:t>
            </a:r>
          </a:p>
        </p:txBody>
      </p:sp>
      <p:sp>
        <p:nvSpPr>
          <p:cNvPr id="22" name="21 - TextBox"/>
          <p:cNvSpPr txBox="1"/>
          <p:nvPr/>
        </p:nvSpPr>
        <p:spPr>
          <a:xfrm>
            <a:off x="2928938" y="571500"/>
            <a:ext cx="1500187" cy="584200"/>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p>
            <a:pPr eaLnBrk="1" fontAlgn="auto" hangingPunct="1">
              <a:spcBef>
                <a:spcPts val="0"/>
              </a:spcBef>
              <a:spcAft>
                <a:spcPts val="0"/>
              </a:spcAft>
              <a:defRPr/>
            </a:pPr>
            <a:r>
              <a:rPr lang="el-GR" sz="3200" b="1" dirty="0">
                <a:solidFill>
                  <a:srgbClr val="FF0000"/>
                </a:solidFill>
              </a:rPr>
              <a:t>Α</a:t>
            </a:r>
            <a:r>
              <a:rPr lang="el-GR" sz="3200" b="1" baseline="-25000" dirty="0">
                <a:solidFill>
                  <a:srgbClr val="FF0000"/>
                </a:solidFill>
              </a:rPr>
              <a:t>Σ</a:t>
            </a:r>
            <a:r>
              <a:rPr lang="el-GR" sz="3200" b="1" dirty="0">
                <a:solidFill>
                  <a:srgbClr val="FF0000"/>
                </a:solidFill>
              </a:rPr>
              <a:t> = Α</a:t>
            </a:r>
            <a:r>
              <a:rPr lang="el-GR" sz="3200" b="1" baseline="-25000" dirty="0">
                <a:solidFill>
                  <a:srgbClr val="FF0000"/>
                </a:solidFill>
              </a:rPr>
              <a:t>Α</a:t>
            </a:r>
          </a:p>
        </p:txBody>
      </p:sp>
      <p:sp>
        <p:nvSpPr>
          <p:cNvPr id="23" name="22 - TextBox"/>
          <p:cNvSpPr txBox="1"/>
          <p:nvPr/>
        </p:nvSpPr>
        <p:spPr>
          <a:xfrm>
            <a:off x="5786438" y="357188"/>
            <a:ext cx="2500312" cy="1108075"/>
          </a:xfrm>
          <a:prstGeom prst="rect">
            <a:avLst/>
          </a:prstGeom>
          <a:blipFill>
            <a:blip r:embed="rId2" cstate="print"/>
            <a:tile tx="0" ty="0" sx="100000" sy="100000" flip="none" algn="tl"/>
          </a:blipFill>
        </p:spPr>
        <p:style>
          <a:lnRef idx="1">
            <a:schemeClr val="accent3"/>
          </a:lnRef>
          <a:fillRef idx="2">
            <a:schemeClr val="accent3"/>
          </a:fillRef>
          <a:effectRef idx="1">
            <a:schemeClr val="accent3"/>
          </a:effectRef>
          <a:fontRef idx="minor">
            <a:schemeClr val="dk1"/>
          </a:fontRef>
        </p:style>
        <p:txBody>
          <a:bodyPr>
            <a:spAutoFit/>
          </a:bodyPr>
          <a:lstStyle/>
          <a:p>
            <a:pPr eaLnBrk="1" fontAlgn="auto" hangingPunct="1">
              <a:spcBef>
                <a:spcPts val="0"/>
              </a:spcBef>
              <a:spcAft>
                <a:spcPts val="0"/>
              </a:spcAft>
              <a:defRPr/>
            </a:pPr>
            <a:r>
              <a:rPr lang="el-GR" sz="2200" b="1" dirty="0"/>
              <a:t>Διότι:</a:t>
            </a:r>
          </a:p>
          <a:p>
            <a:pPr eaLnBrk="1" fontAlgn="auto" hangingPunct="1">
              <a:spcBef>
                <a:spcPts val="0"/>
              </a:spcBef>
              <a:spcAft>
                <a:spcPts val="0"/>
              </a:spcAft>
              <a:defRPr/>
            </a:pPr>
            <a:r>
              <a:rPr lang="el-GR" sz="2200" b="1" dirty="0"/>
              <a:t>Α</a:t>
            </a:r>
            <a:r>
              <a:rPr lang="el-GR" sz="2200" b="1" baseline="-25000" dirty="0"/>
              <a:t>Σ</a:t>
            </a:r>
            <a:r>
              <a:rPr lang="el-GR" sz="2200" b="1" dirty="0"/>
              <a:t> =</a:t>
            </a:r>
            <a:r>
              <a:rPr lang="el-GR" sz="2200" b="1" dirty="0" err="1"/>
              <a:t>ρ</a:t>
            </a:r>
            <a:r>
              <a:rPr lang="el-GR" sz="2200" b="1" baseline="-25000" dirty="0" err="1"/>
              <a:t>νερού</a:t>
            </a:r>
            <a:r>
              <a:rPr lang="el-GR" sz="2200" b="1" dirty="0">
                <a:latin typeface="Sylfaen"/>
              </a:rPr>
              <a:t>•</a:t>
            </a:r>
            <a:r>
              <a:rPr lang="en-US" sz="2200" b="1" dirty="0" err="1">
                <a:latin typeface="Sylfaen"/>
              </a:rPr>
              <a:t>g•V</a:t>
            </a:r>
            <a:r>
              <a:rPr lang="en-US" sz="2200" b="1" dirty="0">
                <a:latin typeface="Sylfaen"/>
              </a:rPr>
              <a:t>   </a:t>
            </a:r>
            <a:r>
              <a:rPr lang="el-GR" sz="2200" b="1" dirty="0">
                <a:latin typeface="Sylfaen"/>
              </a:rPr>
              <a:t>και  </a:t>
            </a:r>
          </a:p>
          <a:p>
            <a:pPr eaLnBrk="1" fontAlgn="auto" hangingPunct="1">
              <a:spcBef>
                <a:spcPts val="0"/>
              </a:spcBef>
              <a:spcAft>
                <a:spcPts val="0"/>
              </a:spcAft>
              <a:defRPr/>
            </a:pPr>
            <a:r>
              <a:rPr lang="el-GR" sz="2200" b="1" dirty="0"/>
              <a:t>Α</a:t>
            </a:r>
            <a:r>
              <a:rPr lang="el-GR" sz="2200" b="1" baseline="-25000" dirty="0"/>
              <a:t>Α</a:t>
            </a:r>
            <a:r>
              <a:rPr lang="el-GR" sz="2200" b="1" dirty="0"/>
              <a:t> =</a:t>
            </a:r>
            <a:r>
              <a:rPr lang="el-GR" sz="2200" b="1" dirty="0" err="1"/>
              <a:t>ρ</a:t>
            </a:r>
            <a:r>
              <a:rPr lang="el-GR" sz="2200" b="1" baseline="-25000" dirty="0" err="1"/>
              <a:t>νερού</a:t>
            </a:r>
            <a:r>
              <a:rPr lang="el-GR" sz="2200" b="1" dirty="0">
                <a:latin typeface="Sylfaen"/>
              </a:rPr>
              <a:t>•</a:t>
            </a:r>
            <a:r>
              <a:rPr lang="en-US" sz="2200" b="1" dirty="0" err="1">
                <a:latin typeface="Sylfaen"/>
              </a:rPr>
              <a:t>g•V</a:t>
            </a:r>
            <a:r>
              <a:rPr lang="en-US" sz="2200" b="1" dirty="0">
                <a:latin typeface="Sylfaen"/>
              </a:rPr>
              <a:t> </a:t>
            </a:r>
            <a:endParaRPr lang="el-GR" sz="2200" b="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9"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dissolve">
                                      <p:cBhvr>
                                        <p:cTn id="10" dur="500"/>
                                        <p:tgtEl>
                                          <p:spTgt spid="4"/>
                                        </p:tgtEl>
                                      </p:cBhvr>
                                    </p:animEffect>
                                  </p:childTnLst>
                                </p:cTn>
                              </p:par>
                              <p:par>
                                <p:cTn id="11" presetID="9"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dissolve">
                                      <p:cBhvr>
                                        <p:cTn id="13" dur="500"/>
                                        <p:tgtEl>
                                          <p:spTgt spid="5"/>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dissolve">
                                      <p:cBhvr>
                                        <p:cTn id="18" dur="500"/>
                                        <p:tgtEl>
                                          <p:spTgt spid="6"/>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dissolve">
                                      <p:cBhvr>
                                        <p:cTn id="21" dur="500"/>
                                        <p:tgtEl>
                                          <p:spTgt spid="7"/>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15"/>
                                        </p:tgtEl>
                                        <p:attrNameLst>
                                          <p:attrName>style.visibility</p:attrName>
                                        </p:attrNameLst>
                                      </p:cBhvr>
                                      <p:to>
                                        <p:strVal val="visible"/>
                                      </p:to>
                                    </p:set>
                                    <p:anim calcmode="lin" valueType="num">
                                      <p:cBhvr>
                                        <p:cTn id="26" dur="1000" fill="hold"/>
                                        <p:tgtEl>
                                          <p:spTgt spid="15"/>
                                        </p:tgtEl>
                                        <p:attrNameLst>
                                          <p:attrName>ppt_w</p:attrName>
                                        </p:attrNameLst>
                                      </p:cBhvr>
                                      <p:tavLst>
                                        <p:tav tm="0">
                                          <p:val>
                                            <p:strVal val="#ppt_w*0.70"/>
                                          </p:val>
                                        </p:tav>
                                        <p:tav tm="100000">
                                          <p:val>
                                            <p:strVal val="#ppt_w"/>
                                          </p:val>
                                        </p:tav>
                                      </p:tavLst>
                                    </p:anim>
                                    <p:anim calcmode="lin" valueType="num">
                                      <p:cBhvr>
                                        <p:cTn id="27" dur="1000" fill="hold"/>
                                        <p:tgtEl>
                                          <p:spTgt spid="15"/>
                                        </p:tgtEl>
                                        <p:attrNameLst>
                                          <p:attrName>ppt_h</p:attrName>
                                        </p:attrNameLst>
                                      </p:cBhvr>
                                      <p:tavLst>
                                        <p:tav tm="0">
                                          <p:val>
                                            <p:strVal val="#ppt_h"/>
                                          </p:val>
                                        </p:tav>
                                        <p:tav tm="100000">
                                          <p:val>
                                            <p:strVal val="#ppt_h"/>
                                          </p:val>
                                        </p:tav>
                                      </p:tavLst>
                                    </p:anim>
                                    <p:animEffect transition="in" filter="fade">
                                      <p:cBhvr>
                                        <p:cTn id="28" dur="1000"/>
                                        <p:tgtEl>
                                          <p:spTgt spid="15"/>
                                        </p:tgtEl>
                                      </p:cBhvr>
                                    </p:animEffect>
                                  </p:childTnLst>
                                </p:cTn>
                              </p:par>
                              <p:par>
                                <p:cTn id="29" presetID="55" presetClass="entr" presetSubtype="0" fill="hold" nodeType="with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p:cTn id="31" dur="1000" fill="hold"/>
                                        <p:tgtEl>
                                          <p:spTgt spid="9"/>
                                        </p:tgtEl>
                                        <p:attrNameLst>
                                          <p:attrName>ppt_w</p:attrName>
                                        </p:attrNameLst>
                                      </p:cBhvr>
                                      <p:tavLst>
                                        <p:tav tm="0">
                                          <p:val>
                                            <p:strVal val="#ppt_w*0.70"/>
                                          </p:val>
                                        </p:tav>
                                        <p:tav tm="100000">
                                          <p:val>
                                            <p:strVal val="#ppt_w"/>
                                          </p:val>
                                        </p:tav>
                                      </p:tavLst>
                                    </p:anim>
                                    <p:anim calcmode="lin" valueType="num">
                                      <p:cBhvr>
                                        <p:cTn id="32" dur="1000" fill="hold"/>
                                        <p:tgtEl>
                                          <p:spTgt spid="9"/>
                                        </p:tgtEl>
                                        <p:attrNameLst>
                                          <p:attrName>ppt_h</p:attrName>
                                        </p:attrNameLst>
                                      </p:cBhvr>
                                      <p:tavLst>
                                        <p:tav tm="0">
                                          <p:val>
                                            <p:strVal val="#ppt_h"/>
                                          </p:val>
                                        </p:tav>
                                        <p:tav tm="100000">
                                          <p:val>
                                            <p:strVal val="#ppt_h"/>
                                          </p:val>
                                        </p:tav>
                                      </p:tavLst>
                                    </p:anim>
                                    <p:animEffect transition="in" filter="fade">
                                      <p:cBhvr>
                                        <p:cTn id="33" dur="1000"/>
                                        <p:tgtEl>
                                          <p:spTgt spid="9"/>
                                        </p:tgtEl>
                                      </p:cBhvr>
                                    </p:animEffect>
                                  </p:childTnLst>
                                </p:cTn>
                              </p:par>
                              <p:par>
                                <p:cTn id="34" presetID="55" presetClass="entr" presetSubtype="0" fill="hold" nodeType="withEffect">
                                  <p:stCondLst>
                                    <p:cond delay="0"/>
                                  </p:stCondLst>
                                  <p:childTnLst>
                                    <p:set>
                                      <p:cBhvr>
                                        <p:cTn id="35" dur="1" fill="hold">
                                          <p:stCondLst>
                                            <p:cond delay="0"/>
                                          </p:stCondLst>
                                        </p:cTn>
                                        <p:tgtEl>
                                          <p:spTgt spid="11"/>
                                        </p:tgtEl>
                                        <p:attrNameLst>
                                          <p:attrName>style.visibility</p:attrName>
                                        </p:attrNameLst>
                                      </p:cBhvr>
                                      <p:to>
                                        <p:strVal val="visible"/>
                                      </p:to>
                                    </p:set>
                                    <p:anim calcmode="lin" valueType="num">
                                      <p:cBhvr>
                                        <p:cTn id="36" dur="1000" fill="hold"/>
                                        <p:tgtEl>
                                          <p:spTgt spid="11"/>
                                        </p:tgtEl>
                                        <p:attrNameLst>
                                          <p:attrName>ppt_w</p:attrName>
                                        </p:attrNameLst>
                                      </p:cBhvr>
                                      <p:tavLst>
                                        <p:tav tm="0">
                                          <p:val>
                                            <p:strVal val="#ppt_w*0.70"/>
                                          </p:val>
                                        </p:tav>
                                        <p:tav tm="100000">
                                          <p:val>
                                            <p:strVal val="#ppt_w"/>
                                          </p:val>
                                        </p:tav>
                                      </p:tavLst>
                                    </p:anim>
                                    <p:anim calcmode="lin" valueType="num">
                                      <p:cBhvr>
                                        <p:cTn id="37" dur="1000" fill="hold"/>
                                        <p:tgtEl>
                                          <p:spTgt spid="11"/>
                                        </p:tgtEl>
                                        <p:attrNameLst>
                                          <p:attrName>ppt_h</p:attrName>
                                        </p:attrNameLst>
                                      </p:cBhvr>
                                      <p:tavLst>
                                        <p:tav tm="0">
                                          <p:val>
                                            <p:strVal val="#ppt_h"/>
                                          </p:val>
                                        </p:tav>
                                        <p:tav tm="100000">
                                          <p:val>
                                            <p:strVal val="#ppt_h"/>
                                          </p:val>
                                        </p:tav>
                                      </p:tavLst>
                                    </p:anim>
                                    <p:animEffect transition="in" filter="fade">
                                      <p:cBhvr>
                                        <p:cTn id="38" dur="1000"/>
                                        <p:tgtEl>
                                          <p:spTgt spid="11"/>
                                        </p:tgtEl>
                                      </p:cBhvr>
                                    </p:animEffect>
                                  </p:childTnLst>
                                </p:cTn>
                              </p:par>
                              <p:par>
                                <p:cTn id="39" presetID="55" presetClass="entr" presetSubtype="0" fill="hold" grpId="0" nodeType="withEffect">
                                  <p:stCondLst>
                                    <p:cond delay="0"/>
                                  </p:stCondLst>
                                  <p:childTnLst>
                                    <p:set>
                                      <p:cBhvr>
                                        <p:cTn id="40" dur="1" fill="hold">
                                          <p:stCondLst>
                                            <p:cond delay="0"/>
                                          </p:stCondLst>
                                        </p:cTn>
                                        <p:tgtEl>
                                          <p:spTgt spid="16"/>
                                        </p:tgtEl>
                                        <p:attrNameLst>
                                          <p:attrName>style.visibility</p:attrName>
                                        </p:attrNameLst>
                                      </p:cBhvr>
                                      <p:to>
                                        <p:strVal val="visible"/>
                                      </p:to>
                                    </p:set>
                                    <p:anim calcmode="lin" valueType="num">
                                      <p:cBhvr>
                                        <p:cTn id="41" dur="1000" fill="hold"/>
                                        <p:tgtEl>
                                          <p:spTgt spid="16"/>
                                        </p:tgtEl>
                                        <p:attrNameLst>
                                          <p:attrName>ppt_w</p:attrName>
                                        </p:attrNameLst>
                                      </p:cBhvr>
                                      <p:tavLst>
                                        <p:tav tm="0">
                                          <p:val>
                                            <p:strVal val="#ppt_w*0.70"/>
                                          </p:val>
                                        </p:tav>
                                        <p:tav tm="100000">
                                          <p:val>
                                            <p:strVal val="#ppt_w"/>
                                          </p:val>
                                        </p:tav>
                                      </p:tavLst>
                                    </p:anim>
                                    <p:anim calcmode="lin" valueType="num">
                                      <p:cBhvr>
                                        <p:cTn id="42" dur="1000" fill="hold"/>
                                        <p:tgtEl>
                                          <p:spTgt spid="16"/>
                                        </p:tgtEl>
                                        <p:attrNameLst>
                                          <p:attrName>ppt_h</p:attrName>
                                        </p:attrNameLst>
                                      </p:cBhvr>
                                      <p:tavLst>
                                        <p:tav tm="0">
                                          <p:val>
                                            <p:strVal val="#ppt_h"/>
                                          </p:val>
                                        </p:tav>
                                        <p:tav tm="100000">
                                          <p:val>
                                            <p:strVal val="#ppt_h"/>
                                          </p:val>
                                        </p:tav>
                                      </p:tavLst>
                                    </p:anim>
                                    <p:animEffect transition="in" filter="fade">
                                      <p:cBhvr>
                                        <p:cTn id="43" dur="1000"/>
                                        <p:tgtEl>
                                          <p:spTgt spid="16"/>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55" presetClass="entr" presetSubtype="0" fill="hold" nodeType="clickEffect">
                                  <p:stCondLst>
                                    <p:cond delay="0"/>
                                  </p:stCondLst>
                                  <p:childTnLst>
                                    <p:set>
                                      <p:cBhvr>
                                        <p:cTn id="47" dur="1" fill="hold">
                                          <p:stCondLst>
                                            <p:cond delay="0"/>
                                          </p:stCondLst>
                                        </p:cTn>
                                        <p:tgtEl>
                                          <p:spTgt spid="18"/>
                                        </p:tgtEl>
                                        <p:attrNameLst>
                                          <p:attrName>style.visibility</p:attrName>
                                        </p:attrNameLst>
                                      </p:cBhvr>
                                      <p:to>
                                        <p:strVal val="visible"/>
                                      </p:to>
                                    </p:set>
                                    <p:anim calcmode="lin" valueType="num">
                                      <p:cBhvr>
                                        <p:cTn id="48" dur="1000" fill="hold"/>
                                        <p:tgtEl>
                                          <p:spTgt spid="18"/>
                                        </p:tgtEl>
                                        <p:attrNameLst>
                                          <p:attrName>ppt_w</p:attrName>
                                        </p:attrNameLst>
                                      </p:cBhvr>
                                      <p:tavLst>
                                        <p:tav tm="0">
                                          <p:val>
                                            <p:strVal val="#ppt_w*0.70"/>
                                          </p:val>
                                        </p:tav>
                                        <p:tav tm="100000">
                                          <p:val>
                                            <p:strVal val="#ppt_w"/>
                                          </p:val>
                                        </p:tav>
                                      </p:tavLst>
                                    </p:anim>
                                    <p:anim calcmode="lin" valueType="num">
                                      <p:cBhvr>
                                        <p:cTn id="49" dur="1000" fill="hold"/>
                                        <p:tgtEl>
                                          <p:spTgt spid="18"/>
                                        </p:tgtEl>
                                        <p:attrNameLst>
                                          <p:attrName>ppt_h</p:attrName>
                                        </p:attrNameLst>
                                      </p:cBhvr>
                                      <p:tavLst>
                                        <p:tav tm="0">
                                          <p:val>
                                            <p:strVal val="#ppt_h"/>
                                          </p:val>
                                        </p:tav>
                                        <p:tav tm="100000">
                                          <p:val>
                                            <p:strVal val="#ppt_h"/>
                                          </p:val>
                                        </p:tav>
                                      </p:tavLst>
                                    </p:anim>
                                    <p:animEffect transition="in" filter="fade">
                                      <p:cBhvr>
                                        <p:cTn id="50" dur="1000"/>
                                        <p:tgtEl>
                                          <p:spTgt spid="18"/>
                                        </p:tgtEl>
                                      </p:cBhvr>
                                    </p:animEffect>
                                  </p:childTnLst>
                                </p:cTn>
                              </p:par>
                              <p:par>
                                <p:cTn id="51" presetID="55" presetClass="entr" presetSubtype="0" fill="hold" grpId="0" nodeType="withEffect">
                                  <p:stCondLst>
                                    <p:cond delay="0"/>
                                  </p:stCondLst>
                                  <p:childTnLst>
                                    <p:set>
                                      <p:cBhvr>
                                        <p:cTn id="52" dur="1" fill="hold">
                                          <p:stCondLst>
                                            <p:cond delay="0"/>
                                          </p:stCondLst>
                                        </p:cTn>
                                        <p:tgtEl>
                                          <p:spTgt spid="20"/>
                                        </p:tgtEl>
                                        <p:attrNameLst>
                                          <p:attrName>style.visibility</p:attrName>
                                        </p:attrNameLst>
                                      </p:cBhvr>
                                      <p:to>
                                        <p:strVal val="visible"/>
                                      </p:to>
                                    </p:set>
                                    <p:anim calcmode="lin" valueType="num">
                                      <p:cBhvr>
                                        <p:cTn id="53" dur="1000" fill="hold"/>
                                        <p:tgtEl>
                                          <p:spTgt spid="20"/>
                                        </p:tgtEl>
                                        <p:attrNameLst>
                                          <p:attrName>ppt_w</p:attrName>
                                        </p:attrNameLst>
                                      </p:cBhvr>
                                      <p:tavLst>
                                        <p:tav tm="0">
                                          <p:val>
                                            <p:strVal val="#ppt_w*0.70"/>
                                          </p:val>
                                        </p:tav>
                                        <p:tav tm="100000">
                                          <p:val>
                                            <p:strVal val="#ppt_w"/>
                                          </p:val>
                                        </p:tav>
                                      </p:tavLst>
                                    </p:anim>
                                    <p:anim calcmode="lin" valueType="num">
                                      <p:cBhvr>
                                        <p:cTn id="54" dur="1000" fill="hold"/>
                                        <p:tgtEl>
                                          <p:spTgt spid="20"/>
                                        </p:tgtEl>
                                        <p:attrNameLst>
                                          <p:attrName>ppt_h</p:attrName>
                                        </p:attrNameLst>
                                      </p:cBhvr>
                                      <p:tavLst>
                                        <p:tav tm="0">
                                          <p:val>
                                            <p:strVal val="#ppt_h"/>
                                          </p:val>
                                        </p:tav>
                                        <p:tav tm="100000">
                                          <p:val>
                                            <p:strVal val="#ppt_h"/>
                                          </p:val>
                                        </p:tav>
                                      </p:tavLst>
                                    </p:anim>
                                    <p:animEffect transition="in" filter="fade">
                                      <p:cBhvr>
                                        <p:cTn id="55" dur="1000"/>
                                        <p:tgtEl>
                                          <p:spTgt spid="20"/>
                                        </p:tgtEl>
                                      </p:cBhvr>
                                    </p:animEffect>
                                  </p:childTnLst>
                                </p:cTn>
                              </p:par>
                              <p:par>
                                <p:cTn id="56" presetID="55" presetClass="entr" presetSubtype="0" fill="hold" nodeType="withEffect">
                                  <p:stCondLst>
                                    <p:cond delay="0"/>
                                  </p:stCondLst>
                                  <p:childTnLst>
                                    <p:set>
                                      <p:cBhvr>
                                        <p:cTn id="57" dur="1" fill="hold">
                                          <p:stCondLst>
                                            <p:cond delay="0"/>
                                          </p:stCondLst>
                                        </p:cTn>
                                        <p:tgtEl>
                                          <p:spTgt spid="19"/>
                                        </p:tgtEl>
                                        <p:attrNameLst>
                                          <p:attrName>style.visibility</p:attrName>
                                        </p:attrNameLst>
                                      </p:cBhvr>
                                      <p:to>
                                        <p:strVal val="visible"/>
                                      </p:to>
                                    </p:set>
                                    <p:anim calcmode="lin" valueType="num">
                                      <p:cBhvr>
                                        <p:cTn id="58" dur="1000" fill="hold"/>
                                        <p:tgtEl>
                                          <p:spTgt spid="19"/>
                                        </p:tgtEl>
                                        <p:attrNameLst>
                                          <p:attrName>ppt_w</p:attrName>
                                        </p:attrNameLst>
                                      </p:cBhvr>
                                      <p:tavLst>
                                        <p:tav tm="0">
                                          <p:val>
                                            <p:strVal val="#ppt_w*0.70"/>
                                          </p:val>
                                        </p:tav>
                                        <p:tav tm="100000">
                                          <p:val>
                                            <p:strVal val="#ppt_w"/>
                                          </p:val>
                                        </p:tav>
                                      </p:tavLst>
                                    </p:anim>
                                    <p:anim calcmode="lin" valueType="num">
                                      <p:cBhvr>
                                        <p:cTn id="59" dur="1000" fill="hold"/>
                                        <p:tgtEl>
                                          <p:spTgt spid="19"/>
                                        </p:tgtEl>
                                        <p:attrNameLst>
                                          <p:attrName>ppt_h</p:attrName>
                                        </p:attrNameLst>
                                      </p:cBhvr>
                                      <p:tavLst>
                                        <p:tav tm="0">
                                          <p:val>
                                            <p:strVal val="#ppt_h"/>
                                          </p:val>
                                        </p:tav>
                                        <p:tav tm="100000">
                                          <p:val>
                                            <p:strVal val="#ppt_h"/>
                                          </p:val>
                                        </p:tav>
                                      </p:tavLst>
                                    </p:anim>
                                    <p:animEffect transition="in" filter="fade">
                                      <p:cBhvr>
                                        <p:cTn id="60" dur="1000"/>
                                        <p:tgtEl>
                                          <p:spTgt spid="19"/>
                                        </p:tgtEl>
                                      </p:cBhvr>
                                    </p:animEffect>
                                  </p:childTnLst>
                                </p:cTn>
                              </p:par>
                              <p:par>
                                <p:cTn id="61" presetID="55" presetClass="entr" presetSubtype="0" fill="hold" grpId="0" nodeType="withEffect">
                                  <p:stCondLst>
                                    <p:cond delay="0"/>
                                  </p:stCondLst>
                                  <p:childTnLst>
                                    <p:set>
                                      <p:cBhvr>
                                        <p:cTn id="62" dur="1" fill="hold">
                                          <p:stCondLst>
                                            <p:cond delay="0"/>
                                          </p:stCondLst>
                                        </p:cTn>
                                        <p:tgtEl>
                                          <p:spTgt spid="21"/>
                                        </p:tgtEl>
                                        <p:attrNameLst>
                                          <p:attrName>style.visibility</p:attrName>
                                        </p:attrNameLst>
                                      </p:cBhvr>
                                      <p:to>
                                        <p:strVal val="visible"/>
                                      </p:to>
                                    </p:set>
                                    <p:anim calcmode="lin" valueType="num">
                                      <p:cBhvr>
                                        <p:cTn id="63" dur="1000" fill="hold"/>
                                        <p:tgtEl>
                                          <p:spTgt spid="21"/>
                                        </p:tgtEl>
                                        <p:attrNameLst>
                                          <p:attrName>ppt_w</p:attrName>
                                        </p:attrNameLst>
                                      </p:cBhvr>
                                      <p:tavLst>
                                        <p:tav tm="0">
                                          <p:val>
                                            <p:strVal val="#ppt_w*0.70"/>
                                          </p:val>
                                        </p:tav>
                                        <p:tav tm="100000">
                                          <p:val>
                                            <p:strVal val="#ppt_w"/>
                                          </p:val>
                                        </p:tav>
                                      </p:tavLst>
                                    </p:anim>
                                    <p:anim calcmode="lin" valueType="num">
                                      <p:cBhvr>
                                        <p:cTn id="64" dur="1000" fill="hold"/>
                                        <p:tgtEl>
                                          <p:spTgt spid="21"/>
                                        </p:tgtEl>
                                        <p:attrNameLst>
                                          <p:attrName>ppt_h</p:attrName>
                                        </p:attrNameLst>
                                      </p:cBhvr>
                                      <p:tavLst>
                                        <p:tav tm="0">
                                          <p:val>
                                            <p:strVal val="#ppt_h"/>
                                          </p:val>
                                        </p:tav>
                                        <p:tav tm="100000">
                                          <p:val>
                                            <p:strVal val="#ppt_h"/>
                                          </p:val>
                                        </p:tav>
                                      </p:tavLst>
                                    </p:anim>
                                    <p:animEffect transition="in" filter="fade">
                                      <p:cBhvr>
                                        <p:cTn id="65" dur="1000"/>
                                        <p:tgtEl>
                                          <p:spTgt spid="21"/>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9" presetClass="entr" presetSubtype="0" fill="hold" grpId="0" nodeType="clickEffect">
                                  <p:stCondLst>
                                    <p:cond delay="0"/>
                                  </p:stCondLst>
                                  <p:childTnLst>
                                    <p:set>
                                      <p:cBhvr>
                                        <p:cTn id="69" dur="1" fill="hold">
                                          <p:stCondLst>
                                            <p:cond delay="0"/>
                                          </p:stCondLst>
                                        </p:cTn>
                                        <p:tgtEl>
                                          <p:spTgt spid="22"/>
                                        </p:tgtEl>
                                        <p:attrNameLst>
                                          <p:attrName>style.visibility</p:attrName>
                                        </p:attrNameLst>
                                      </p:cBhvr>
                                      <p:to>
                                        <p:strVal val="visible"/>
                                      </p:to>
                                    </p:set>
                                    <p:animEffect transition="in" filter="dissolve">
                                      <p:cBhvr>
                                        <p:cTn id="70" dur="500"/>
                                        <p:tgtEl>
                                          <p:spTgt spid="22"/>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3" presetClass="entr" presetSubtype="10" fill="hold" grpId="0" nodeType="clickEffect">
                                  <p:stCondLst>
                                    <p:cond delay="0"/>
                                  </p:stCondLst>
                                  <p:childTnLst>
                                    <p:set>
                                      <p:cBhvr>
                                        <p:cTn id="74" dur="1" fill="hold">
                                          <p:stCondLst>
                                            <p:cond delay="0"/>
                                          </p:stCondLst>
                                        </p:cTn>
                                        <p:tgtEl>
                                          <p:spTgt spid="23"/>
                                        </p:tgtEl>
                                        <p:attrNameLst>
                                          <p:attrName>style.visibility</p:attrName>
                                        </p:attrNameLst>
                                      </p:cBhvr>
                                      <p:to>
                                        <p:strVal val="visible"/>
                                      </p:to>
                                    </p:set>
                                    <p:animEffect transition="in" filter="blinds(horizontal)">
                                      <p:cBhvr>
                                        <p:cTn id="75"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7" grpId="0" animBg="1"/>
      <p:bldP spid="15" grpId="0"/>
      <p:bldP spid="16" grpId="0"/>
      <p:bldP spid="20" grpId="0"/>
      <p:bldP spid="21" grpId="0"/>
      <p:bldP spid="22" grpId="0" animBg="1"/>
      <p:bldP spid="2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798513"/>
          </a:xfrm>
          <a:solidFill>
            <a:schemeClr val="accent4">
              <a:lumMod val="40000"/>
              <a:lumOff val="60000"/>
            </a:schemeClr>
          </a:solidFill>
        </p:spPr>
        <p:txBody>
          <a:bodyPr rtlCol="0">
            <a:normAutofit fontScale="90000"/>
          </a:bodyPr>
          <a:lstStyle/>
          <a:p>
            <a:pPr algn="ctr" fontAlgn="auto">
              <a:spcAft>
                <a:spcPts val="0"/>
              </a:spcAft>
              <a:defRPr/>
            </a:pPr>
            <a:r>
              <a:rPr lang="el-GR" sz="2400" dirty="0" smtClean="0">
                <a:solidFill>
                  <a:srgbClr val="FF0000"/>
                </a:solidFill>
                <a:latin typeface="Times New Roman" pitchFamily="18" charset="0"/>
                <a:cs typeface="Times New Roman" pitchFamily="18" charset="0"/>
              </a:rPr>
              <a:t>Η  ΕΠΙΝΟΗΣΗ  ΤΟΥ  ΑΡΧΙΜΗΔΗ</a:t>
            </a:r>
            <a:endParaRPr lang="el-GR" sz="2400" dirty="0">
              <a:solidFill>
                <a:srgbClr val="FF0000"/>
              </a:solidFill>
              <a:latin typeface="Times New Roman" pitchFamily="18" charset="0"/>
              <a:cs typeface="Times New Roman" pitchFamily="18" charset="0"/>
            </a:endParaRPr>
          </a:p>
        </p:txBody>
      </p:sp>
      <p:sp>
        <p:nvSpPr>
          <p:cNvPr id="3" name="2 - Θέση περιεχομένου"/>
          <p:cNvSpPr>
            <a:spLocks noGrp="1"/>
          </p:cNvSpPr>
          <p:nvPr>
            <p:ph idx="1"/>
          </p:nvPr>
        </p:nvSpPr>
        <p:spPr>
          <a:xfrm>
            <a:off x="3575050" y="273050"/>
            <a:ext cx="5111750" cy="6013450"/>
          </a:xfrm>
          <a:solidFill>
            <a:schemeClr val="accent6">
              <a:lumMod val="20000"/>
              <a:lumOff val="80000"/>
            </a:schemeClr>
          </a:solidFill>
        </p:spPr>
        <p:txBody>
          <a:bodyPr rtlCol="0">
            <a:normAutofit/>
          </a:bodyPr>
          <a:lstStyle/>
          <a:p>
            <a:pPr fontAlgn="auto">
              <a:spcAft>
                <a:spcPts val="0"/>
              </a:spcAft>
              <a:defRPr/>
            </a:pPr>
            <a:r>
              <a:rPr lang="el-GR" sz="1800" dirty="0" smtClean="0">
                <a:solidFill>
                  <a:srgbClr val="FF0000"/>
                </a:solidFill>
              </a:rPr>
              <a:t>Συρακούσες, 3</a:t>
            </a:r>
            <a:r>
              <a:rPr lang="el-GR" sz="1800" baseline="30000" dirty="0" smtClean="0">
                <a:solidFill>
                  <a:srgbClr val="FF0000"/>
                </a:solidFill>
              </a:rPr>
              <a:t>ος</a:t>
            </a:r>
            <a:r>
              <a:rPr lang="el-GR" sz="1800" dirty="0" smtClean="0">
                <a:solidFill>
                  <a:srgbClr val="FF0000"/>
                </a:solidFill>
              </a:rPr>
              <a:t> αιώνας </a:t>
            </a:r>
            <a:r>
              <a:rPr lang="el-GR" sz="1800" dirty="0" err="1" smtClean="0">
                <a:solidFill>
                  <a:srgbClr val="FF0000"/>
                </a:solidFill>
              </a:rPr>
              <a:t>π.Χ.</a:t>
            </a:r>
            <a:r>
              <a:rPr lang="el-GR" sz="1800" dirty="0" smtClean="0">
                <a:solidFill>
                  <a:srgbClr val="FF0000"/>
                </a:solidFill>
              </a:rPr>
              <a:t> </a:t>
            </a:r>
            <a:r>
              <a:rPr lang="el-GR" sz="1800" dirty="0" smtClean="0"/>
              <a:t>Ο βασιλιάς Ιέρων ΙΙ αναθέτει στον Αρχιμήδη  να ερευνήσει αν το καινούργιο στέμμα του, είναι πράγματι από χρυσάφι χωρίς την προσθήκη άλλων μετάλλων.</a:t>
            </a:r>
          </a:p>
          <a:p>
            <a:pPr fontAlgn="auto">
              <a:spcAft>
                <a:spcPts val="0"/>
              </a:spcAft>
              <a:defRPr/>
            </a:pPr>
            <a:r>
              <a:rPr lang="el-GR" sz="1800" dirty="0" smtClean="0"/>
              <a:t>Το στέμμα του Ιέρωνος ήταν 772 </a:t>
            </a:r>
            <a:r>
              <a:rPr lang="en-US" sz="1800" dirty="0" smtClean="0"/>
              <a:t>g</a:t>
            </a:r>
            <a:r>
              <a:rPr lang="el-GR" sz="1800" dirty="0" smtClean="0"/>
              <a:t>  που σημαίνει ότι εάν ήταν από καθαρό χρυσάφι - δεδομένου ότι η πυκνότητα του χρυσού είναι 19,3</a:t>
            </a:r>
            <a:r>
              <a:rPr lang="en-US" sz="1800" dirty="0" smtClean="0"/>
              <a:t>g</a:t>
            </a:r>
            <a:r>
              <a:rPr lang="el-GR" sz="1800" dirty="0" smtClean="0"/>
              <a:t>/</a:t>
            </a:r>
            <a:r>
              <a:rPr lang="en-US" sz="1800" dirty="0" smtClean="0"/>
              <a:t>cm</a:t>
            </a:r>
            <a:r>
              <a:rPr lang="el-GR" sz="1800" baseline="30000" dirty="0" smtClean="0"/>
              <a:t>3 </a:t>
            </a:r>
            <a:r>
              <a:rPr lang="el-GR" sz="1800" dirty="0" smtClean="0"/>
              <a:t>-πρέπει να είχε όγκο </a:t>
            </a:r>
            <a:r>
              <a:rPr lang="el-GR" sz="1800" u="sng" dirty="0" smtClean="0"/>
              <a:t>40</a:t>
            </a:r>
            <a:r>
              <a:rPr lang="en-US" sz="1800" u="sng" dirty="0" smtClean="0"/>
              <a:t>cm</a:t>
            </a:r>
            <a:r>
              <a:rPr lang="el-GR" sz="1800" u="sng" baseline="30000" dirty="0" smtClean="0"/>
              <a:t>3</a:t>
            </a:r>
            <a:r>
              <a:rPr lang="el-GR" sz="1800" dirty="0" smtClean="0"/>
              <a:t>. Αν υποθέσουμε όμως</a:t>
            </a:r>
            <a:r>
              <a:rPr lang="en-US" sz="1800" dirty="0" smtClean="0"/>
              <a:t> </a:t>
            </a:r>
            <a:r>
              <a:rPr lang="el-GR" sz="1800" dirty="0" smtClean="0"/>
              <a:t>ότι περιείχε 25% άργυρο και 75% χρυσό, (νοθευμένο) τότε ο όγκος του θα ήταν </a:t>
            </a:r>
            <a:r>
              <a:rPr lang="el-GR" sz="1800" u="sng" dirty="0" smtClean="0"/>
              <a:t>48,2 </a:t>
            </a:r>
            <a:r>
              <a:rPr lang="en-US" sz="1800" u="sng" dirty="0" smtClean="0"/>
              <a:t>cm</a:t>
            </a:r>
            <a:r>
              <a:rPr lang="el-GR" sz="1800" u="sng" baseline="30000" dirty="0" smtClean="0"/>
              <a:t>3</a:t>
            </a:r>
            <a:r>
              <a:rPr lang="el-GR" sz="1800" dirty="0" smtClean="0"/>
              <a:t>.</a:t>
            </a:r>
          </a:p>
          <a:p>
            <a:pPr fontAlgn="auto">
              <a:spcAft>
                <a:spcPts val="0"/>
              </a:spcAft>
              <a:defRPr/>
            </a:pPr>
            <a:r>
              <a:rPr lang="el-GR" sz="1800" dirty="0" smtClean="0"/>
              <a:t>Ο Αρχιμήδης ισορρόπησε το στέμμα με καθαρό χρυσό 772 </a:t>
            </a:r>
            <a:r>
              <a:rPr lang="en-US" sz="1800" dirty="0" smtClean="0"/>
              <a:t>g</a:t>
            </a:r>
            <a:r>
              <a:rPr lang="el-GR" sz="1800" dirty="0" smtClean="0"/>
              <a:t>  και στη συνέχεια βύθισε όλο το σύστημα σε ένα δοχείο με νερό.  Εάν το στέμμα ήταν από καθαρό χρυσό ο ζυγός θα </a:t>
            </a:r>
            <a:r>
              <a:rPr lang="el-GR" sz="1800" dirty="0" err="1" smtClean="0"/>
              <a:t>ισορροπού</a:t>
            </a:r>
            <a:r>
              <a:rPr lang="el-GR" sz="1800" dirty="0" smtClean="0"/>
              <a:t>-σε και μέσα στο νερό (αφού οι όγκοι θα ήταν ίσοι και άρα και οι ανώσεις που θα ασκούντο), ενώ εάν είχε προσμείξεις άλλου ελαφρότερου μετάλλου  (οι όγκοι θα διέφεραν και άρα και οι ανώσεις) οπότε θα έγερνε προς την πλευρά του καθαρού χρυσού. Η όλη προσπάθεια </a:t>
            </a:r>
            <a:r>
              <a:rPr lang="el-GR" sz="1800" dirty="0" err="1" smtClean="0"/>
              <a:t>αξιοποιού</a:t>
            </a:r>
            <a:r>
              <a:rPr lang="el-GR" sz="1800" dirty="0" smtClean="0"/>
              <a:t>-σε την ιδέα για τη δράση μιας </a:t>
            </a:r>
            <a:r>
              <a:rPr lang="el-GR" sz="1800" b="1" dirty="0" smtClean="0"/>
              <a:t>Άνωσης</a:t>
            </a:r>
            <a:r>
              <a:rPr lang="el-GR" sz="1800" dirty="0" smtClean="0"/>
              <a:t>, </a:t>
            </a:r>
            <a:endParaRPr lang="el-GR" sz="1800" dirty="0"/>
          </a:p>
        </p:txBody>
      </p:sp>
      <p:sp>
        <p:nvSpPr>
          <p:cNvPr id="22532" name="3 - Θέση κειμένου"/>
          <p:cNvSpPr>
            <a:spLocks noGrp="1"/>
          </p:cNvSpPr>
          <p:nvPr>
            <p:ph type="body" sz="half" idx="2"/>
          </p:nvPr>
        </p:nvSpPr>
        <p:spPr/>
        <p:txBody>
          <a:bodyPr/>
          <a:lstStyle/>
          <a:p>
            <a:endParaRPr lang="el-GR" altLang="el-GR" smtClean="0"/>
          </a:p>
        </p:txBody>
      </p:sp>
      <p:pic>
        <p:nvPicPr>
          <p:cNvPr id="20485" name="Picture 3" descr="C:\Documents and Settings\user\Τα έγγραφά μου\Οι εικόνες μου\Archimedes_water_balance.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500063" y="2071688"/>
            <a:ext cx="2928937" cy="385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8" presetClass="entr" presetSubtype="16" fill="hold" nodeType="clickEffect">
                                  <p:stCondLst>
                                    <p:cond delay="0"/>
                                  </p:stCondLst>
                                  <p:childTnLst>
                                    <p:set>
                                      <p:cBhvr>
                                        <p:cTn id="13" dur="1" fill="hold">
                                          <p:stCondLst>
                                            <p:cond delay="0"/>
                                          </p:stCondLst>
                                        </p:cTn>
                                        <p:tgtEl>
                                          <p:spTgt spid="20485"/>
                                        </p:tgtEl>
                                        <p:attrNameLst>
                                          <p:attrName>style.visibility</p:attrName>
                                        </p:attrNameLst>
                                      </p:cBhvr>
                                      <p:to>
                                        <p:strVal val="visible"/>
                                      </p:to>
                                    </p:set>
                                    <p:animEffect transition="in" filter="diamond(in)">
                                      <p:cBhvr>
                                        <p:cTn id="14" dur="500"/>
                                        <p:tgtEl>
                                          <p:spTgt spid="20485"/>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Effect transition="in" filter="dissolve">
                                      <p:cBhvr>
                                        <p:cTn id="19" dur="1000"/>
                                        <p:tgtEl>
                                          <p:spTgt spid="3">
                                            <p:bg/>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dissolve">
                                      <p:cBhvr>
                                        <p:cTn id="24" dur="1000"/>
                                        <p:tgtEl>
                                          <p:spTgt spid="3">
                                            <p:txEl>
                                              <p:pRg st="0" end="0"/>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dissolve">
                                      <p:cBhvr>
                                        <p:cTn id="29" dur="1000"/>
                                        <p:tgtEl>
                                          <p:spTgt spid="3">
                                            <p:txEl>
                                              <p:pRg st="1" end="1"/>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Effect transition="in" filter="dissolve">
                                      <p:cBhvr>
                                        <p:cTn id="34"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 Ορθογώνιο"/>
          <p:cNvSpPr>
            <a:spLocks noChangeArrowheads="1"/>
          </p:cNvSpPr>
          <p:nvPr/>
        </p:nvSpPr>
        <p:spPr bwMode="auto">
          <a:xfrm>
            <a:off x="1979712" y="1412776"/>
            <a:ext cx="45720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l-GR" dirty="0">
                <a:hlinkClick r:id="rId2"/>
              </a:rPr>
              <a:t>http://ebooks.edu.gr/modules/ebook/show.php/DSGYM-B200/530/3511,14403/</a:t>
            </a:r>
            <a:endParaRPr lang="el-GR" altLang="el-GR" dirty="0"/>
          </a:p>
        </p:txBody>
      </p:sp>
      <p:sp>
        <p:nvSpPr>
          <p:cNvPr id="23555" name="3 - Ορθογώνιο"/>
          <p:cNvSpPr>
            <a:spLocks noChangeArrowheads="1"/>
          </p:cNvSpPr>
          <p:nvPr/>
        </p:nvSpPr>
        <p:spPr bwMode="auto">
          <a:xfrm>
            <a:off x="2428875" y="4572000"/>
            <a:ext cx="1550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l-GR" altLang="el-GR" dirty="0">
                <a:hlinkClick r:id="rId3"/>
              </a:rPr>
              <a:t>ΣΩΣΤΟ-ΛΑΘΟΣ</a:t>
            </a:r>
            <a:endParaRPr lang="el-GR" altLang="el-GR" dirty="0"/>
          </a:p>
        </p:txBody>
      </p:sp>
      <p:pic>
        <p:nvPicPr>
          <p:cNvPr id="2" name="Εικόνα 1"/>
          <p:cNvPicPr>
            <a:picLocks noChangeAspect="1"/>
          </p:cNvPicPr>
          <p:nvPr/>
        </p:nvPicPr>
        <p:blipFill>
          <a:blip r:embed="rId4"/>
          <a:stretch>
            <a:fillRect/>
          </a:stretch>
        </p:blipFill>
        <p:spPr>
          <a:xfrm>
            <a:off x="5796136" y="3138111"/>
            <a:ext cx="323850" cy="342900"/>
          </a:xfrm>
          <a:prstGeom prst="rect">
            <a:avLst/>
          </a:prstGeom>
        </p:spPr>
      </p:pic>
      <p:sp>
        <p:nvSpPr>
          <p:cNvPr id="3" name="TextBox 2"/>
          <p:cNvSpPr txBox="1"/>
          <p:nvPr/>
        </p:nvSpPr>
        <p:spPr>
          <a:xfrm>
            <a:off x="1547664" y="2276872"/>
            <a:ext cx="5688632" cy="2031325"/>
          </a:xfrm>
          <a:prstGeom prst="rect">
            <a:avLst/>
          </a:prstGeom>
          <a:solidFill>
            <a:schemeClr val="accent5">
              <a:lumMod val="20000"/>
              <a:lumOff val="80000"/>
            </a:schemeClr>
          </a:solidFill>
        </p:spPr>
        <p:txBody>
          <a:bodyPr wrap="square" rtlCol="0">
            <a:spAutoFit/>
          </a:bodyPr>
          <a:lstStyle/>
          <a:p>
            <a:r>
              <a:rPr lang="el-GR" dirty="0" smtClean="0"/>
              <a:t>Πάτησε τον παραπάνω σύνδεσμο, για να ανοίξεις το αντίστοιχο κεφάλαιο στο </a:t>
            </a:r>
            <a:r>
              <a:rPr lang="el-GR" dirty="0" err="1" smtClean="0"/>
              <a:t>διαδραστικό</a:t>
            </a:r>
            <a:r>
              <a:rPr lang="el-GR" dirty="0" smtClean="0"/>
              <a:t> βιβλίο της </a:t>
            </a:r>
            <a:r>
              <a:rPr lang="el-GR" dirty="0" err="1" smtClean="0"/>
              <a:t>Β΄Γυμνασίου</a:t>
            </a:r>
            <a:r>
              <a:rPr lang="el-GR" dirty="0" smtClean="0"/>
              <a:t>. Στη συνέχεια κάνε με το ποντίκι κλικ σε όλα τα σημεία του μαθήματος πάνω στο σχήμα          και παρακολούθησε όλα τα δρώμενα. </a:t>
            </a:r>
          </a:p>
          <a:p>
            <a:r>
              <a:rPr lang="el-GR" dirty="0" smtClean="0"/>
              <a:t>Όταν τελειώσεις πάτησε τον παρακάτω σύνδεσμο (ΣΩΣΤΟ-ΛΑΘΟΣ) και έλεγξε τις γνώσεις σου.</a:t>
            </a:r>
            <a:endParaRPr lang="el-GR" dirty="0"/>
          </a:p>
        </p:txBody>
      </p:sp>
      <p:pic>
        <p:nvPicPr>
          <p:cNvPr id="4" name="Εικόνα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724128" y="3138111"/>
            <a:ext cx="323850" cy="3429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0">
          <a:gsLst>
            <a:gs pos="0">
              <a:srgbClr val="5E9EFF"/>
            </a:gs>
            <a:gs pos="39999">
              <a:srgbClr val="85C2FF"/>
            </a:gs>
            <a:gs pos="70000">
              <a:srgbClr val="C4D6EB"/>
            </a:gs>
            <a:gs pos="100000">
              <a:srgbClr val="FFEBFA"/>
            </a:gs>
          </a:gsLst>
          <a:lin ang="5400000"/>
        </a:gradFill>
        <a:effectLst/>
      </p:bgPr>
    </p:bg>
    <p:spTree>
      <p:nvGrpSpPr>
        <p:cNvPr id="1" name=""/>
        <p:cNvGrpSpPr/>
        <p:nvPr/>
      </p:nvGrpSpPr>
      <p:grpSpPr>
        <a:xfrm>
          <a:off x="0" y="0"/>
          <a:ext cx="0" cy="0"/>
          <a:chOff x="0" y="0"/>
          <a:chExt cx="0" cy="0"/>
        </a:xfrm>
      </p:grpSpPr>
      <p:pic>
        <p:nvPicPr>
          <p:cNvPr id="5122" name="Picture 4" descr="C:\Documents and Settings\user\Τα έγγραφά μου\Οι εικόνες μου\imagesCA5LKIV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8" y="428625"/>
            <a:ext cx="3214687" cy="271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5" descr="C:\Documents and Settings\user\Τα έγγραφά μου\Οι εικόνες μου\icebretf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43313" y="428625"/>
            <a:ext cx="1928812" cy="271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4" name="Picture 6" descr="C:\Documents and Settings\user\Τα έγγραφά μου\Οι εικόνες μου\89E57AC88CF8066EC317138388DF54DE.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5000" y="428625"/>
            <a:ext cx="3000375" cy="271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3" descr="C:\Documents and Settings\user\Τα έγγραφά μου\Οι εικόνες μου\Archimedes_water_balance.gif"/>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2571750" y="3286125"/>
            <a:ext cx="3357563" cy="357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39800"/>
          </a:xfrm>
          <a:solidFill>
            <a:schemeClr val="accent5">
              <a:lumMod val="20000"/>
              <a:lumOff val="80000"/>
            </a:schemeClr>
          </a:solidFill>
        </p:spPr>
        <p:txBody>
          <a:bodyPr rtlCol="0">
            <a:normAutofit/>
          </a:bodyPr>
          <a:lstStyle/>
          <a:p>
            <a:pPr fontAlgn="auto">
              <a:spcAft>
                <a:spcPts val="0"/>
              </a:spcAft>
              <a:defRPr/>
            </a:pPr>
            <a:r>
              <a:rPr lang="el-GR" b="1" dirty="0" smtClean="0">
                <a:solidFill>
                  <a:srgbClr val="0000FF"/>
                </a:solidFill>
                <a:latin typeface="Times New Roman" pitchFamily="18" charset="0"/>
              </a:rPr>
              <a:t>ΑΝΩΣΗ</a:t>
            </a:r>
            <a:endParaRPr lang="el-GR" b="1" dirty="0">
              <a:solidFill>
                <a:srgbClr val="0000FF"/>
              </a:solidFill>
              <a:latin typeface="Times New Roman" pitchFamily="18" charset="0"/>
            </a:endParaRPr>
          </a:p>
        </p:txBody>
      </p:sp>
      <p:pic>
        <p:nvPicPr>
          <p:cNvPr id="4098" name="Picture 2" descr="C:\Documents and Settings\user\Τα έγγραφά μου\Οι εικόνες μου\israel7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714375" y="1357313"/>
            <a:ext cx="3500438" cy="2500312"/>
          </a:xfrm>
        </p:spPr>
      </p:pic>
      <p:pic>
        <p:nvPicPr>
          <p:cNvPr id="4099" name="Picture 3" descr="C:\Documents and Settings\user\Τα έγγραφά μου\Οι εικόνες μου\imagesCADTN53K.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57750" y="1357313"/>
            <a:ext cx="3500438" cy="2500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4" descr="C:\Documents and Settings\user\Τα έγγραφά μου\Οι εικόνες μου\imagesCAAV90N0.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4375" y="3929063"/>
            <a:ext cx="3500438" cy="235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3" name="Picture 7" descr="https://encrypted-tbn3.gstatic.com/images?q=tbn:ANd9GcSCC8JvYcpiAB3_Mm_pGwWrGJO3Ige1NK7Rr_bNy6Hpa-zbsgxp"/>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57750" y="4071938"/>
            <a:ext cx="3500438"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strVal val="#ppt_w*0.7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animEffect transition="in" filter="fade">
                                      <p:cBhvr>
                                        <p:cTn id="9" dur="500"/>
                                        <p:tgtEl>
                                          <p:spTgt spid="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 presetClass="entr" presetSubtype="16" fill="hold" nodeType="clickEffect">
                                  <p:stCondLst>
                                    <p:cond delay="0"/>
                                  </p:stCondLst>
                                  <p:childTnLst>
                                    <p:set>
                                      <p:cBhvr>
                                        <p:cTn id="13" dur="1" fill="hold">
                                          <p:stCondLst>
                                            <p:cond delay="0"/>
                                          </p:stCondLst>
                                        </p:cTn>
                                        <p:tgtEl>
                                          <p:spTgt spid="4098"/>
                                        </p:tgtEl>
                                        <p:attrNameLst>
                                          <p:attrName>style.visibility</p:attrName>
                                        </p:attrNameLst>
                                      </p:cBhvr>
                                      <p:to>
                                        <p:strVal val="visible"/>
                                      </p:to>
                                    </p:set>
                                    <p:animEffect transition="in" filter="box(in)">
                                      <p:cBhvr>
                                        <p:cTn id="14" dur="500"/>
                                        <p:tgtEl>
                                          <p:spTgt spid="4098"/>
                                        </p:tgtEl>
                                      </p:cBhvr>
                                    </p:animEffect>
                                  </p:childTnLst>
                                </p:cTn>
                              </p:par>
                              <p:par>
                                <p:cTn id="15" presetID="4" presetClass="entr" presetSubtype="16" fill="hold" nodeType="withEffect">
                                  <p:stCondLst>
                                    <p:cond delay="0"/>
                                  </p:stCondLst>
                                  <p:childTnLst>
                                    <p:set>
                                      <p:cBhvr>
                                        <p:cTn id="16" dur="1" fill="hold">
                                          <p:stCondLst>
                                            <p:cond delay="0"/>
                                          </p:stCondLst>
                                        </p:cTn>
                                        <p:tgtEl>
                                          <p:spTgt spid="4099"/>
                                        </p:tgtEl>
                                        <p:attrNameLst>
                                          <p:attrName>style.visibility</p:attrName>
                                        </p:attrNameLst>
                                      </p:cBhvr>
                                      <p:to>
                                        <p:strVal val="visible"/>
                                      </p:to>
                                    </p:set>
                                    <p:animEffect transition="in" filter="box(in)">
                                      <p:cBhvr>
                                        <p:cTn id="17" dur="500"/>
                                        <p:tgtEl>
                                          <p:spTgt spid="4099"/>
                                        </p:tgtEl>
                                      </p:cBhvr>
                                    </p:animEffect>
                                  </p:childTnLst>
                                </p:cTn>
                              </p:par>
                              <p:par>
                                <p:cTn id="18" presetID="4" presetClass="entr" presetSubtype="16" fill="hold" nodeType="withEffect">
                                  <p:stCondLst>
                                    <p:cond delay="0"/>
                                  </p:stCondLst>
                                  <p:childTnLst>
                                    <p:set>
                                      <p:cBhvr>
                                        <p:cTn id="19" dur="1" fill="hold">
                                          <p:stCondLst>
                                            <p:cond delay="0"/>
                                          </p:stCondLst>
                                        </p:cTn>
                                        <p:tgtEl>
                                          <p:spTgt spid="4100"/>
                                        </p:tgtEl>
                                        <p:attrNameLst>
                                          <p:attrName>style.visibility</p:attrName>
                                        </p:attrNameLst>
                                      </p:cBhvr>
                                      <p:to>
                                        <p:strVal val="visible"/>
                                      </p:to>
                                    </p:set>
                                    <p:animEffect transition="in" filter="box(in)">
                                      <p:cBhvr>
                                        <p:cTn id="20" dur="500"/>
                                        <p:tgtEl>
                                          <p:spTgt spid="4100"/>
                                        </p:tgtEl>
                                      </p:cBhvr>
                                    </p:animEffect>
                                  </p:childTnLst>
                                </p:cTn>
                              </p:par>
                              <p:par>
                                <p:cTn id="21" presetID="4" presetClass="entr" presetSubtype="16" fill="hold" nodeType="withEffect">
                                  <p:stCondLst>
                                    <p:cond delay="0"/>
                                  </p:stCondLst>
                                  <p:childTnLst>
                                    <p:set>
                                      <p:cBhvr>
                                        <p:cTn id="22" dur="1" fill="hold">
                                          <p:stCondLst>
                                            <p:cond delay="0"/>
                                          </p:stCondLst>
                                        </p:cTn>
                                        <p:tgtEl>
                                          <p:spTgt spid="4103"/>
                                        </p:tgtEl>
                                        <p:attrNameLst>
                                          <p:attrName>style.visibility</p:attrName>
                                        </p:attrNameLst>
                                      </p:cBhvr>
                                      <p:to>
                                        <p:strVal val="visible"/>
                                      </p:to>
                                    </p:set>
                                    <p:animEffect transition="in" filter="box(in)">
                                      <p:cBhvr>
                                        <p:cTn id="23" dur="500"/>
                                        <p:tgtEl>
                                          <p:spTgt spid="4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14348" y="428604"/>
            <a:ext cx="7772400" cy="785817"/>
          </a:xfrm>
        </p:spPr>
        <p:style>
          <a:lnRef idx="0">
            <a:schemeClr val="accent2"/>
          </a:lnRef>
          <a:fillRef idx="3">
            <a:schemeClr val="accent2"/>
          </a:fillRef>
          <a:effectRef idx="3">
            <a:schemeClr val="accent2"/>
          </a:effectRef>
          <a:fontRef idx="minor">
            <a:schemeClr val="lt1"/>
          </a:fontRef>
        </p:style>
        <p:txBody>
          <a:bodyPr rtlCol="0">
            <a:normAutofit/>
          </a:bodyPr>
          <a:lstStyle/>
          <a:p>
            <a:pPr fontAlgn="auto">
              <a:spcAft>
                <a:spcPts val="0"/>
              </a:spcAft>
              <a:defRPr/>
            </a:pPr>
            <a:r>
              <a:rPr lang="el-GR" dirty="0" smtClean="0">
                <a:solidFill>
                  <a:schemeClr val="bg1"/>
                </a:solidFill>
              </a:rPr>
              <a:t>Τι </a:t>
            </a:r>
            <a:r>
              <a:rPr lang="el-GR" sz="4000" dirty="0" smtClean="0">
                <a:solidFill>
                  <a:schemeClr val="bg1"/>
                </a:solidFill>
              </a:rPr>
              <a:t>ονομάζεται</a:t>
            </a:r>
            <a:r>
              <a:rPr lang="el-GR" dirty="0" smtClean="0">
                <a:solidFill>
                  <a:schemeClr val="bg1"/>
                </a:solidFill>
              </a:rPr>
              <a:t>: Άνωση;</a:t>
            </a:r>
            <a:endParaRPr lang="el-GR" dirty="0">
              <a:solidFill>
                <a:schemeClr val="bg1"/>
              </a:solidFill>
            </a:endParaRPr>
          </a:p>
        </p:txBody>
      </p:sp>
      <p:sp>
        <p:nvSpPr>
          <p:cNvPr id="3" name="2 - Υπότιτλος"/>
          <p:cNvSpPr>
            <a:spLocks noGrp="1"/>
          </p:cNvSpPr>
          <p:nvPr>
            <p:ph type="subTitle" idx="1"/>
          </p:nvPr>
        </p:nvSpPr>
        <p:spPr>
          <a:xfrm>
            <a:off x="1000125" y="1317517"/>
            <a:ext cx="7072312" cy="1752600"/>
          </a:xfrm>
          <a:solidFill>
            <a:schemeClr val="accent1">
              <a:lumMod val="20000"/>
              <a:lumOff val="80000"/>
            </a:schemeClr>
          </a:solidFill>
        </p:spPr>
        <p:txBody>
          <a:bodyPr rtlCol="0">
            <a:noAutofit/>
          </a:bodyPr>
          <a:lstStyle/>
          <a:p>
            <a:pPr fontAlgn="auto">
              <a:spcAft>
                <a:spcPts val="0"/>
              </a:spcAft>
              <a:defRPr/>
            </a:pPr>
            <a:r>
              <a:rPr lang="el-GR" sz="2800" dirty="0" smtClean="0">
                <a:solidFill>
                  <a:schemeClr val="tx1"/>
                </a:solidFill>
              </a:rPr>
              <a:t>Κάθε σώμα που βυθίζεται ή τείνει να βυθιστεί σε ένα ρευστό (υγρό ή αέριο) δέχεται από αυτό </a:t>
            </a:r>
            <a:r>
              <a:rPr lang="el-GR" sz="2800" dirty="0" smtClean="0">
                <a:solidFill>
                  <a:schemeClr val="tx1"/>
                </a:solidFill>
                <a:cs typeface="Times New Roman" pitchFamily="18" charset="0"/>
              </a:rPr>
              <a:t>μία</a:t>
            </a:r>
            <a:r>
              <a:rPr lang="el-GR" sz="2800" dirty="0" smtClean="0">
                <a:solidFill>
                  <a:schemeClr val="tx1"/>
                </a:solidFill>
              </a:rPr>
              <a:t> κατακόρυφη δύναμη με φορά προς τα πάνω, που ονομάζεται</a:t>
            </a:r>
            <a:r>
              <a:rPr lang="el-GR" sz="2800" dirty="0" smtClean="0"/>
              <a:t> </a:t>
            </a:r>
            <a:r>
              <a:rPr lang="el-GR" sz="2800" dirty="0" smtClean="0">
                <a:solidFill>
                  <a:srgbClr val="FF0000"/>
                </a:solidFill>
              </a:rPr>
              <a:t>άνωση</a:t>
            </a:r>
          </a:p>
          <a:p>
            <a:pPr fontAlgn="auto">
              <a:spcAft>
                <a:spcPts val="0"/>
              </a:spcAft>
              <a:defRPr/>
            </a:pPr>
            <a:endParaRPr lang="el-GR" sz="2800" dirty="0">
              <a:solidFill>
                <a:srgbClr val="FF0000"/>
              </a:solidFill>
            </a:endParaRPr>
          </a:p>
        </p:txBody>
      </p:sp>
      <p:pic>
        <p:nvPicPr>
          <p:cNvPr id="1026" name="Picture 2" descr="C:\Documents and Settings\user\Τα έγγραφά μου\Οι εικόνες μου\duckling-in-wat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0125" y="3429000"/>
            <a:ext cx="4572000" cy="314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5 - Ευθύγραμμο βέλος σύνδεσης"/>
          <p:cNvCxnSpPr/>
          <p:nvPr/>
        </p:nvCxnSpPr>
        <p:spPr>
          <a:xfrm rot="5400000" flipH="1" flipV="1">
            <a:off x="2714625" y="4429126"/>
            <a:ext cx="1285875"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9 - TextBox"/>
          <p:cNvSpPr txBox="1">
            <a:spLocks noChangeArrowheads="1"/>
          </p:cNvSpPr>
          <p:nvPr/>
        </p:nvSpPr>
        <p:spPr bwMode="auto">
          <a:xfrm>
            <a:off x="3071813" y="3357563"/>
            <a:ext cx="5715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l-GR" altLang="el-GR"/>
              <a:t>  </a:t>
            </a:r>
            <a:r>
              <a:rPr lang="el-GR" altLang="el-GR" sz="2400" b="1">
                <a:solidFill>
                  <a:srgbClr val="0000FF"/>
                </a:solidFill>
              </a:rPr>
              <a:t>Α</a:t>
            </a:r>
          </a:p>
        </p:txBody>
      </p:sp>
      <p:sp>
        <p:nvSpPr>
          <p:cNvPr id="7" name="6 - TextBox"/>
          <p:cNvSpPr txBox="1"/>
          <p:nvPr/>
        </p:nvSpPr>
        <p:spPr>
          <a:xfrm>
            <a:off x="5715000" y="3500438"/>
            <a:ext cx="2571750" cy="2800350"/>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p>
            <a:pPr eaLnBrk="1" fontAlgn="auto" hangingPunct="1">
              <a:spcBef>
                <a:spcPts val="0"/>
              </a:spcBef>
              <a:spcAft>
                <a:spcPts val="0"/>
              </a:spcAft>
              <a:defRPr/>
            </a:pPr>
            <a:r>
              <a:rPr lang="el-GR" sz="2200" b="1" dirty="0">
                <a:solidFill>
                  <a:srgbClr val="FF0000"/>
                </a:solidFill>
              </a:rPr>
              <a:t>ΑΝΩΣΗ</a:t>
            </a:r>
            <a:r>
              <a:rPr lang="el-GR" sz="2200" dirty="0"/>
              <a:t>  είναι </a:t>
            </a:r>
            <a:r>
              <a:rPr lang="el-GR" sz="2200" b="1" dirty="0">
                <a:solidFill>
                  <a:srgbClr val="FF0000"/>
                </a:solidFill>
              </a:rPr>
              <a:t>η</a:t>
            </a:r>
            <a:r>
              <a:rPr lang="el-GR" sz="2200" dirty="0"/>
              <a:t> κα-</a:t>
            </a:r>
            <a:r>
              <a:rPr lang="el-GR" sz="2200" dirty="0" err="1"/>
              <a:t>τακόρυφη</a:t>
            </a:r>
            <a:r>
              <a:rPr lang="el-GR" sz="2200" dirty="0"/>
              <a:t> </a:t>
            </a:r>
            <a:r>
              <a:rPr lang="el-GR" sz="2200" b="1" dirty="0">
                <a:solidFill>
                  <a:srgbClr val="FF0000"/>
                </a:solidFill>
              </a:rPr>
              <a:t>δύναμη</a:t>
            </a:r>
            <a:r>
              <a:rPr lang="el-GR" sz="2200" dirty="0"/>
              <a:t> (εξ επαφής με φορά προς τα πάνω) που ασκούν τα υγρά στα σώματα που τείνουν να βυθιστούν ή βυθίζονται σε αυτά</a:t>
            </a:r>
          </a:p>
        </p:txBody>
      </p:sp>
      <p:sp>
        <p:nvSpPr>
          <p:cNvPr id="4" name="Ορθογώνιο 3"/>
          <p:cNvSpPr/>
          <p:nvPr/>
        </p:nvSpPr>
        <p:spPr>
          <a:xfrm>
            <a:off x="2286000" y="3105835"/>
            <a:ext cx="4878288" cy="369332"/>
          </a:xfrm>
          <a:prstGeom prst="rect">
            <a:avLst/>
          </a:prstGeom>
        </p:spPr>
        <p:txBody>
          <a:bodyPr wrap="square">
            <a:spAutoFit/>
          </a:bodyPr>
          <a:lstStyle/>
          <a:p>
            <a:r>
              <a:rPr lang="en-US" dirty="0">
                <a:hlinkClick r:id="rId3"/>
              </a:rPr>
              <a:t>http://photodentro.edu.gr/v/item/ds/8521/1628</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strVal val="#ppt_w*0.7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animEffect transition="in" filter="fade">
                                      <p:cBhvr>
                                        <p:cTn id="9" dur="500"/>
                                        <p:tgtEl>
                                          <p:spTgt spid="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9"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dissolve">
                                      <p:cBhvr>
                                        <p:cTn id="14" dur="500"/>
                                        <p:tgtEl>
                                          <p:spTgt spid="3">
                                            <p:bg/>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dissolve">
                                      <p:cBhvr>
                                        <p:cTn id="19" dur="500"/>
                                        <p:tgtEl>
                                          <p:spTgt spid="3">
                                            <p:txEl>
                                              <p:pRg st="0" end="0"/>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8" presetClass="entr" presetSubtype="16" fill="hold" nodeType="clickEffect">
                                  <p:stCondLst>
                                    <p:cond delay="0"/>
                                  </p:stCondLst>
                                  <p:childTnLst>
                                    <p:set>
                                      <p:cBhvr>
                                        <p:cTn id="23" dur="1" fill="hold">
                                          <p:stCondLst>
                                            <p:cond delay="0"/>
                                          </p:stCondLst>
                                        </p:cTn>
                                        <p:tgtEl>
                                          <p:spTgt spid="1026"/>
                                        </p:tgtEl>
                                        <p:attrNameLst>
                                          <p:attrName>style.visibility</p:attrName>
                                        </p:attrNameLst>
                                      </p:cBhvr>
                                      <p:to>
                                        <p:strVal val="visible"/>
                                      </p:to>
                                    </p:set>
                                    <p:animEffect transition="in" filter="diamond(in)">
                                      <p:cBhvr>
                                        <p:cTn id="24" dur="2000"/>
                                        <p:tgtEl>
                                          <p:spTgt spid="1026"/>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55" presetClass="entr" presetSubtype="0" fill="hold" nodeType="click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p:cTn id="29" dur="1000" fill="hold"/>
                                        <p:tgtEl>
                                          <p:spTgt spid="6"/>
                                        </p:tgtEl>
                                        <p:attrNameLst>
                                          <p:attrName>ppt_w</p:attrName>
                                        </p:attrNameLst>
                                      </p:cBhvr>
                                      <p:tavLst>
                                        <p:tav tm="0">
                                          <p:val>
                                            <p:strVal val="#ppt_w*0.70"/>
                                          </p:val>
                                        </p:tav>
                                        <p:tav tm="100000">
                                          <p:val>
                                            <p:strVal val="#ppt_w"/>
                                          </p:val>
                                        </p:tav>
                                      </p:tavLst>
                                    </p:anim>
                                    <p:anim calcmode="lin" valueType="num">
                                      <p:cBhvr>
                                        <p:cTn id="30" dur="1000" fill="hold"/>
                                        <p:tgtEl>
                                          <p:spTgt spid="6"/>
                                        </p:tgtEl>
                                        <p:attrNameLst>
                                          <p:attrName>ppt_h</p:attrName>
                                        </p:attrNameLst>
                                      </p:cBhvr>
                                      <p:tavLst>
                                        <p:tav tm="0">
                                          <p:val>
                                            <p:strVal val="#ppt_h"/>
                                          </p:val>
                                        </p:tav>
                                        <p:tav tm="100000">
                                          <p:val>
                                            <p:strVal val="#ppt_h"/>
                                          </p:val>
                                        </p:tav>
                                      </p:tavLst>
                                    </p:anim>
                                    <p:animEffect transition="in" filter="fade">
                                      <p:cBhvr>
                                        <p:cTn id="31" dur="1000"/>
                                        <p:tgtEl>
                                          <p:spTgt spid="6"/>
                                        </p:tgtEl>
                                      </p:cBhvr>
                                    </p:animEffect>
                                  </p:childTnLst>
                                </p:cTn>
                              </p:par>
                              <p:par>
                                <p:cTn id="32" presetID="55" presetClass="entr" presetSubtype="0" fill="hold" grpId="0" nodeType="withEffect">
                                  <p:stCondLst>
                                    <p:cond delay="0"/>
                                  </p:stCondLst>
                                  <p:childTnLst>
                                    <p:set>
                                      <p:cBhvr>
                                        <p:cTn id="33" dur="1" fill="hold">
                                          <p:stCondLst>
                                            <p:cond delay="0"/>
                                          </p:stCondLst>
                                        </p:cTn>
                                        <p:tgtEl>
                                          <p:spTgt spid="10"/>
                                        </p:tgtEl>
                                        <p:attrNameLst>
                                          <p:attrName>style.visibility</p:attrName>
                                        </p:attrNameLst>
                                      </p:cBhvr>
                                      <p:to>
                                        <p:strVal val="visible"/>
                                      </p:to>
                                    </p:set>
                                    <p:anim calcmode="lin" valueType="num">
                                      <p:cBhvr>
                                        <p:cTn id="34" dur="1000" fill="hold"/>
                                        <p:tgtEl>
                                          <p:spTgt spid="10"/>
                                        </p:tgtEl>
                                        <p:attrNameLst>
                                          <p:attrName>ppt_w</p:attrName>
                                        </p:attrNameLst>
                                      </p:cBhvr>
                                      <p:tavLst>
                                        <p:tav tm="0">
                                          <p:val>
                                            <p:strVal val="#ppt_w*0.70"/>
                                          </p:val>
                                        </p:tav>
                                        <p:tav tm="100000">
                                          <p:val>
                                            <p:strVal val="#ppt_w"/>
                                          </p:val>
                                        </p:tav>
                                      </p:tavLst>
                                    </p:anim>
                                    <p:anim calcmode="lin" valueType="num">
                                      <p:cBhvr>
                                        <p:cTn id="35" dur="1000" fill="hold"/>
                                        <p:tgtEl>
                                          <p:spTgt spid="10"/>
                                        </p:tgtEl>
                                        <p:attrNameLst>
                                          <p:attrName>ppt_h</p:attrName>
                                        </p:attrNameLst>
                                      </p:cBhvr>
                                      <p:tavLst>
                                        <p:tav tm="0">
                                          <p:val>
                                            <p:strVal val="#ppt_h"/>
                                          </p:val>
                                        </p:tav>
                                        <p:tav tm="100000">
                                          <p:val>
                                            <p:strVal val="#ppt_h"/>
                                          </p:val>
                                        </p:tav>
                                      </p:tavLst>
                                    </p:anim>
                                    <p:animEffect transition="in" filter="fade">
                                      <p:cBhvr>
                                        <p:cTn id="36" dur="1000"/>
                                        <p:tgtEl>
                                          <p:spTgt spid="10"/>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7"/>
                                        </p:tgtEl>
                                        <p:attrNameLst>
                                          <p:attrName>style.visibility</p:attrName>
                                        </p:attrNameLst>
                                      </p:cBhvr>
                                      <p:to>
                                        <p:strVal val="visible"/>
                                      </p:to>
                                    </p:set>
                                    <p:animEffect transition="in" filter="dissolve">
                                      <p:cBhvr>
                                        <p:cTn id="4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10" grpId="0"/>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rtlCol="0">
            <a:normAutofit/>
          </a:bodyPr>
          <a:lstStyle/>
          <a:p>
            <a:pPr fontAlgn="auto">
              <a:spcAft>
                <a:spcPts val="0"/>
              </a:spcAft>
              <a:defRPr/>
            </a:pPr>
            <a:r>
              <a:rPr lang="el-GR" dirty="0" smtClean="0">
                <a:solidFill>
                  <a:schemeClr val="bg1"/>
                </a:solidFill>
              </a:rPr>
              <a:t>Πού οφείλεται η Άνωση;</a:t>
            </a:r>
            <a:endParaRPr lang="el-GR" dirty="0">
              <a:solidFill>
                <a:schemeClr val="bg1"/>
              </a:solidFill>
            </a:endParaRPr>
          </a:p>
        </p:txBody>
      </p:sp>
      <p:sp>
        <p:nvSpPr>
          <p:cNvPr id="3" name="2 - Θέση περιεχομένου"/>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rtlCol="0">
            <a:normAutofit lnSpcReduction="10000"/>
          </a:bodyPr>
          <a:lstStyle/>
          <a:p>
            <a:pPr algn="ctr" fontAlgn="auto">
              <a:spcAft>
                <a:spcPts val="0"/>
              </a:spcAft>
              <a:defRPr/>
            </a:pPr>
            <a:r>
              <a:rPr lang="el-GR" dirty="0" smtClean="0"/>
              <a:t>Σύμφωνα με το νόμο της υδροστατικής </a:t>
            </a:r>
            <a:r>
              <a:rPr lang="el-GR" dirty="0" smtClean="0">
                <a:solidFill>
                  <a:srgbClr val="0000FF"/>
                </a:solidFill>
              </a:rPr>
              <a:t>(</a:t>
            </a:r>
            <a:r>
              <a:rPr lang="el-GR" dirty="0" err="1" smtClean="0">
                <a:solidFill>
                  <a:srgbClr val="FF0000"/>
                </a:solidFill>
                <a:latin typeface="Times New Roman" pitchFamily="18" charset="0"/>
                <a:cs typeface="Times New Roman" pitchFamily="18" charset="0"/>
              </a:rPr>
              <a:t>Ρ</a:t>
            </a:r>
            <a:r>
              <a:rPr lang="el-GR" baseline="-25000" dirty="0" err="1" smtClean="0">
                <a:solidFill>
                  <a:srgbClr val="FF0000"/>
                </a:solidFill>
                <a:latin typeface="Times New Roman" pitchFamily="18" charset="0"/>
                <a:cs typeface="Times New Roman" pitchFamily="18" charset="0"/>
              </a:rPr>
              <a:t>υδρ.</a:t>
            </a:r>
            <a:r>
              <a:rPr lang="el-GR" dirty="0" err="1" smtClean="0">
                <a:solidFill>
                  <a:srgbClr val="0000FF"/>
                </a:solidFill>
                <a:latin typeface="Times New Roman" pitchFamily="18" charset="0"/>
                <a:cs typeface="Times New Roman" pitchFamily="18" charset="0"/>
              </a:rPr>
              <a:t>=ρ</a:t>
            </a:r>
            <a:r>
              <a:rPr lang="el-GR" baseline="-25000" dirty="0" err="1" smtClean="0">
                <a:solidFill>
                  <a:srgbClr val="0000FF"/>
                </a:solidFill>
                <a:latin typeface="Times New Roman" pitchFamily="18" charset="0"/>
                <a:cs typeface="Times New Roman" pitchFamily="18" charset="0"/>
              </a:rPr>
              <a:t>υγρού</a:t>
            </a:r>
            <a:r>
              <a:rPr lang="el-GR" dirty="0" smtClean="0">
                <a:solidFill>
                  <a:srgbClr val="0000FF"/>
                </a:solidFill>
                <a:latin typeface="Times New Roman" pitchFamily="18" charset="0"/>
                <a:cs typeface="Times New Roman" pitchFamily="18" charset="0"/>
                <a:sym typeface="Symbol"/>
              </a:rPr>
              <a:t>·</a:t>
            </a:r>
            <a:r>
              <a:rPr lang="en-US" dirty="0" smtClean="0">
                <a:solidFill>
                  <a:srgbClr val="0000FF"/>
                </a:solidFill>
                <a:latin typeface="Times New Roman" pitchFamily="18" charset="0"/>
                <a:cs typeface="Times New Roman" pitchFamily="18" charset="0"/>
              </a:rPr>
              <a:t>g</a:t>
            </a:r>
            <a:r>
              <a:rPr lang="el-GR" dirty="0" smtClean="0">
                <a:solidFill>
                  <a:srgbClr val="0000FF"/>
                </a:solidFill>
                <a:latin typeface="Times New Roman" pitchFamily="18" charset="0"/>
                <a:cs typeface="Times New Roman" pitchFamily="18" charset="0"/>
                <a:sym typeface="Symbol"/>
              </a:rPr>
              <a:t>·</a:t>
            </a:r>
            <a:r>
              <a:rPr lang="en-US" dirty="0" smtClean="0">
                <a:solidFill>
                  <a:srgbClr val="FF0000"/>
                </a:solidFill>
                <a:latin typeface="Times New Roman" pitchFamily="18" charset="0"/>
                <a:cs typeface="Times New Roman" pitchFamily="18" charset="0"/>
              </a:rPr>
              <a:t>h</a:t>
            </a:r>
            <a:r>
              <a:rPr lang="en-US" dirty="0" smtClean="0">
                <a:solidFill>
                  <a:srgbClr val="0000FF"/>
                </a:solidFill>
              </a:rPr>
              <a:t>)</a:t>
            </a:r>
            <a:r>
              <a:rPr lang="el-GR" dirty="0" smtClean="0"/>
              <a:t>, </a:t>
            </a:r>
          </a:p>
          <a:p>
            <a:pPr fontAlgn="auto">
              <a:spcAft>
                <a:spcPts val="0"/>
              </a:spcAft>
              <a:buFont typeface="Arial" panose="020B0604020202020204" pitchFamily="34" charset="0"/>
              <a:buNone/>
              <a:defRPr/>
            </a:pPr>
            <a:r>
              <a:rPr lang="el-GR" dirty="0" smtClean="0"/>
              <a:t>  η υδροστατική πίεση </a:t>
            </a:r>
            <a:r>
              <a:rPr lang="el-GR" dirty="0" err="1" smtClean="0"/>
              <a:t>Ρ</a:t>
            </a:r>
            <a:r>
              <a:rPr lang="el-GR" baseline="-25000" dirty="0" err="1" smtClean="0"/>
              <a:t>υδρ</a:t>
            </a:r>
            <a:r>
              <a:rPr lang="el-GR" baseline="-25000" dirty="0" smtClean="0"/>
              <a:t>. </a:t>
            </a:r>
            <a:r>
              <a:rPr lang="el-GR" dirty="0" smtClean="0"/>
              <a:t>αυξάνεται ανάλογα με το βάθος </a:t>
            </a:r>
            <a:r>
              <a:rPr lang="en-US" dirty="0" smtClean="0"/>
              <a:t>h</a:t>
            </a:r>
            <a:r>
              <a:rPr lang="el-GR" dirty="0" smtClean="0"/>
              <a:t> από την ελεύθερη επιφάνεια.</a:t>
            </a:r>
          </a:p>
          <a:p>
            <a:pPr fontAlgn="auto">
              <a:spcAft>
                <a:spcPts val="0"/>
              </a:spcAft>
              <a:defRPr/>
            </a:pPr>
            <a:r>
              <a:rPr lang="el-GR" dirty="0" smtClean="0"/>
              <a:t>Οι πιεστικές δυνάμεις δίνονται από τη σχέση:</a:t>
            </a:r>
            <a:endParaRPr lang="en-US" dirty="0" smtClean="0"/>
          </a:p>
          <a:p>
            <a:pPr algn="ctr" fontAlgn="auto">
              <a:spcAft>
                <a:spcPts val="0"/>
              </a:spcAft>
              <a:buFont typeface="Arial" panose="020B0604020202020204" pitchFamily="34" charset="0"/>
              <a:buNone/>
              <a:defRPr/>
            </a:pPr>
            <a:r>
              <a:rPr lang="en-US" dirty="0" smtClean="0">
                <a:solidFill>
                  <a:srgbClr val="0000FF"/>
                </a:solidFill>
                <a:latin typeface="Times New Roman" pitchFamily="18" charset="0"/>
                <a:cs typeface="Times New Roman" pitchFamily="18" charset="0"/>
              </a:rPr>
              <a:t>F = </a:t>
            </a:r>
            <a:r>
              <a:rPr lang="el-GR" dirty="0" err="1" smtClean="0">
                <a:solidFill>
                  <a:srgbClr val="0000FF"/>
                </a:solidFill>
                <a:latin typeface="Times New Roman" pitchFamily="18" charset="0"/>
                <a:cs typeface="Times New Roman" pitchFamily="18" charset="0"/>
              </a:rPr>
              <a:t>Ρ</a:t>
            </a:r>
            <a:r>
              <a:rPr lang="el-GR" baseline="-25000" dirty="0" err="1" smtClean="0">
                <a:solidFill>
                  <a:srgbClr val="0000FF"/>
                </a:solidFill>
                <a:latin typeface="Times New Roman" pitchFamily="18" charset="0"/>
                <a:cs typeface="Times New Roman" pitchFamily="18" charset="0"/>
              </a:rPr>
              <a:t>υδρ</a:t>
            </a:r>
            <a:r>
              <a:rPr lang="el-GR" baseline="-25000" dirty="0" smtClean="0">
                <a:solidFill>
                  <a:srgbClr val="0000FF"/>
                </a:solidFill>
                <a:latin typeface="Times New Roman" pitchFamily="18" charset="0"/>
                <a:cs typeface="Times New Roman" pitchFamily="18" charset="0"/>
              </a:rPr>
              <a:t>.</a:t>
            </a:r>
            <a:r>
              <a:rPr lang="el-GR" dirty="0" smtClean="0">
                <a:solidFill>
                  <a:srgbClr val="0000FF"/>
                </a:solidFill>
                <a:latin typeface="Times New Roman" pitchFamily="18" charset="0"/>
                <a:cs typeface="Times New Roman" pitchFamily="18" charset="0"/>
                <a:sym typeface="Symbol"/>
              </a:rPr>
              <a:t>·</a:t>
            </a:r>
            <a:r>
              <a:rPr lang="en-US" dirty="0" smtClean="0">
                <a:solidFill>
                  <a:srgbClr val="0000FF"/>
                </a:solidFill>
                <a:latin typeface="Times New Roman" pitchFamily="18" charset="0"/>
                <a:cs typeface="Times New Roman" pitchFamily="18" charset="0"/>
                <a:sym typeface="Symbol"/>
              </a:rPr>
              <a:t>A</a:t>
            </a:r>
          </a:p>
          <a:p>
            <a:pPr fontAlgn="auto">
              <a:spcAft>
                <a:spcPts val="0"/>
              </a:spcAft>
              <a:defRPr/>
            </a:pPr>
            <a:r>
              <a:rPr lang="en-US" dirty="0">
                <a:latin typeface="Times New Roman"/>
                <a:cs typeface="Times New Roman"/>
                <a:sym typeface="Symbol"/>
              </a:rPr>
              <a:t> </a:t>
            </a:r>
            <a:r>
              <a:rPr lang="en-US" dirty="0" smtClean="0">
                <a:latin typeface="Times New Roman"/>
                <a:cs typeface="Times New Roman"/>
                <a:sym typeface="Symbol"/>
              </a:rPr>
              <a:t>A</a:t>
            </a:r>
            <a:r>
              <a:rPr lang="el-GR" dirty="0" err="1" smtClean="0">
                <a:latin typeface="Times New Roman"/>
                <a:cs typeface="Times New Roman"/>
                <a:sym typeface="Symbol"/>
              </a:rPr>
              <a:t>πό</a:t>
            </a:r>
            <a:r>
              <a:rPr lang="el-GR" dirty="0" smtClean="0">
                <a:latin typeface="Times New Roman"/>
                <a:cs typeface="Times New Roman"/>
                <a:sym typeface="Symbol"/>
              </a:rPr>
              <a:t> το παρακάτω σχήμα</a:t>
            </a:r>
            <a:r>
              <a:rPr lang="en-US" dirty="0" smtClean="0">
                <a:latin typeface="Times New Roman"/>
                <a:cs typeface="Times New Roman"/>
                <a:sym typeface="Symbol"/>
              </a:rPr>
              <a:t>, </a:t>
            </a:r>
            <a:r>
              <a:rPr lang="el-GR" dirty="0" smtClean="0">
                <a:latin typeface="Times New Roman"/>
                <a:cs typeface="Times New Roman"/>
                <a:sym typeface="Symbol"/>
              </a:rPr>
              <a:t>με βάση τις </a:t>
            </a:r>
            <a:r>
              <a:rPr lang="el-GR" dirty="0" err="1" smtClean="0">
                <a:latin typeface="Times New Roman"/>
                <a:cs typeface="Times New Roman"/>
                <a:sym typeface="Symbol"/>
              </a:rPr>
              <a:t>πιεστι</a:t>
            </a:r>
            <a:r>
              <a:rPr lang="el-GR" dirty="0" smtClean="0">
                <a:latin typeface="Times New Roman"/>
                <a:cs typeface="Times New Roman"/>
                <a:sym typeface="Symbol"/>
              </a:rPr>
              <a:t>-</a:t>
            </a:r>
            <a:r>
              <a:rPr lang="el-GR" dirty="0" err="1" smtClean="0">
                <a:latin typeface="Times New Roman"/>
                <a:cs typeface="Times New Roman"/>
                <a:sym typeface="Symbol"/>
              </a:rPr>
              <a:t>κές</a:t>
            </a:r>
            <a:r>
              <a:rPr lang="el-GR" dirty="0" smtClean="0">
                <a:latin typeface="Times New Roman"/>
                <a:cs typeface="Times New Roman"/>
                <a:sym typeface="Symbol"/>
              </a:rPr>
              <a:t> δυνάμεις </a:t>
            </a:r>
            <a:r>
              <a:rPr lang="en-US" dirty="0" smtClean="0">
                <a:solidFill>
                  <a:srgbClr val="0000FF"/>
                </a:solidFill>
                <a:latin typeface="Times New Roman" pitchFamily="18" charset="0"/>
                <a:cs typeface="Times New Roman" pitchFamily="18" charset="0"/>
              </a:rPr>
              <a:t>F</a:t>
            </a:r>
            <a:r>
              <a:rPr lang="el-GR" dirty="0" smtClean="0">
                <a:solidFill>
                  <a:srgbClr val="0000FF"/>
                </a:solidFill>
                <a:latin typeface="Times New Roman" pitchFamily="18" charset="0"/>
                <a:cs typeface="Times New Roman" pitchFamily="18" charset="0"/>
              </a:rPr>
              <a:t> </a:t>
            </a:r>
            <a:r>
              <a:rPr lang="el-GR" dirty="0" smtClean="0">
                <a:latin typeface="Times New Roman"/>
                <a:cs typeface="Times New Roman"/>
                <a:sym typeface="Symbol"/>
              </a:rPr>
              <a:t>στο πάνω και στο κάτω μέρος του σώματος, φαίνεται</a:t>
            </a:r>
            <a:r>
              <a:rPr lang="en-US" dirty="0" smtClean="0">
                <a:latin typeface="Times New Roman"/>
                <a:cs typeface="Times New Roman"/>
                <a:sym typeface="Symbol"/>
              </a:rPr>
              <a:t> </a:t>
            </a:r>
            <a:r>
              <a:rPr lang="el-GR" dirty="0" smtClean="0">
                <a:latin typeface="Times New Roman"/>
                <a:cs typeface="Times New Roman"/>
                <a:sym typeface="Symbol"/>
              </a:rPr>
              <a:t>ότι:</a:t>
            </a:r>
            <a:endParaRPr lang="en-US" dirty="0" smtClean="0">
              <a:latin typeface="Times New Roman"/>
              <a:cs typeface="Times New Roman"/>
              <a:sym typeface="Symbol"/>
            </a:endParaRPr>
          </a:p>
          <a:p>
            <a:pPr fontAlgn="auto">
              <a:spcAft>
                <a:spcPts val="0"/>
              </a:spcAft>
              <a:defRPr/>
            </a:pPr>
            <a:endParaRPr lang="en-US" dirty="0" smtClean="0">
              <a:latin typeface="Times New Roman"/>
              <a:cs typeface="Times New Roman"/>
              <a:sym typeface="Symbol"/>
            </a:endParaRPr>
          </a:p>
          <a:p>
            <a:pPr fontAlgn="auto">
              <a:spcAft>
                <a:spcPts val="0"/>
              </a:spcAft>
              <a:defRPr/>
            </a:pPr>
            <a:endParaRPr lang="el-GR" dirty="0" smtClean="0"/>
          </a:p>
          <a:p>
            <a:pPr algn="ctr" fontAlgn="auto">
              <a:spcAft>
                <a:spcPts val="0"/>
              </a:spcAft>
              <a:buFont typeface="Arial" panose="020B0604020202020204" pitchFamily="34" charset="0"/>
              <a:buNone/>
              <a:defRPr/>
            </a:pP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strVal val="#ppt_w*0.7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animEffect transition="in" filter="fade">
                                      <p:cBhvr>
                                        <p:cTn id="9" dur="500"/>
                                        <p:tgtEl>
                                          <p:spTgt spid="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9"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dissolve">
                                      <p:cBhvr>
                                        <p:cTn id="14" dur="500"/>
                                        <p:tgtEl>
                                          <p:spTgt spid="3">
                                            <p:txEl>
                                              <p:pRg st="0" end="0"/>
                                            </p:txEl>
                                          </p:spTgt>
                                        </p:tgtEl>
                                      </p:cBhvr>
                                    </p:animEffect>
                                  </p:childTnLst>
                                </p:cTn>
                              </p:par>
                              <p:par>
                                <p:cTn id="15" presetID="9" presetClass="entr" presetSubtype="0"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ssolve">
                                      <p:cBhvr>
                                        <p:cTn id="17" dur="500"/>
                                        <p:tgtEl>
                                          <p:spTgt spid="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5"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p:cTn id="22"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3"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4" dur="1000"/>
                                        <p:tgtEl>
                                          <p:spTgt spid="3">
                                            <p:txEl>
                                              <p:pRg st="2" end="2"/>
                                            </p:txEl>
                                          </p:spTgt>
                                        </p:tgtEl>
                                      </p:cBhvr>
                                    </p:animEffect>
                                  </p:childTnLst>
                                </p:cTn>
                              </p:par>
                              <p:par>
                                <p:cTn id="25" presetID="55" presetClass="entr" presetSubtype="0"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p:cTn id="27"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8"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9" dur="1000"/>
                                        <p:tgtEl>
                                          <p:spTgt spid="3">
                                            <p:txEl>
                                              <p:pRg st="3" end="3"/>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9" presetClass="entr" presetSubtype="0"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dissolve">
                                      <p:cBhvr>
                                        <p:cTn id="3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9218" name="1 - Τίτλος"/>
          <p:cNvSpPr>
            <a:spLocks noGrp="1"/>
          </p:cNvSpPr>
          <p:nvPr>
            <p:ph type="ctrTitle"/>
          </p:nvPr>
        </p:nvSpPr>
        <p:spPr>
          <a:xfrm>
            <a:off x="685800" y="714375"/>
            <a:ext cx="7772400" cy="2886075"/>
          </a:xfrm>
        </p:spPr>
        <p:txBody>
          <a:bodyPr/>
          <a:lstStyle/>
          <a:p>
            <a:r>
              <a:rPr lang="el-GR" altLang="el-GR" smtClean="0"/>
              <a:t> </a:t>
            </a:r>
          </a:p>
        </p:txBody>
      </p:sp>
      <p:sp>
        <p:nvSpPr>
          <p:cNvPr id="3" name="2 - Υπότιτλος"/>
          <p:cNvSpPr>
            <a:spLocks noGrp="1"/>
          </p:cNvSpPr>
          <p:nvPr>
            <p:ph type="subTitle" idx="1"/>
          </p:nvPr>
        </p:nvSpPr>
        <p:spPr>
          <a:xfrm>
            <a:off x="1475656" y="3814762"/>
            <a:ext cx="6400800" cy="1631032"/>
          </a:xfrm>
          <a:solidFill>
            <a:schemeClr val="accent4">
              <a:lumMod val="20000"/>
              <a:lumOff val="80000"/>
            </a:schemeClr>
          </a:solidFill>
        </p:spPr>
        <p:txBody>
          <a:bodyPr rtlCol="0">
            <a:normAutofit fontScale="70000" lnSpcReduction="20000"/>
          </a:bodyPr>
          <a:lstStyle/>
          <a:p>
            <a:pPr fontAlgn="auto">
              <a:spcAft>
                <a:spcPts val="0"/>
              </a:spcAft>
              <a:defRPr/>
            </a:pPr>
            <a:r>
              <a:rPr lang="el-GR" dirty="0" smtClean="0">
                <a:solidFill>
                  <a:schemeClr val="tx1"/>
                </a:solidFill>
              </a:rPr>
              <a:t>Η άνωση οφείλεται στη </a:t>
            </a:r>
            <a:r>
              <a:rPr lang="el-GR" dirty="0" smtClean="0">
                <a:solidFill>
                  <a:srgbClr val="FF0000"/>
                </a:solidFill>
              </a:rPr>
              <a:t>διαφορά των πιεστικών δυνάμεων</a:t>
            </a:r>
            <a:r>
              <a:rPr lang="el-GR" dirty="0" smtClean="0">
                <a:solidFill>
                  <a:schemeClr val="tx1"/>
                </a:solidFill>
              </a:rPr>
              <a:t> στο πάνω και στο κάτω μέρος του σώματος και είναι ουσιαστικά η </a:t>
            </a:r>
            <a:r>
              <a:rPr lang="el-GR" dirty="0" smtClean="0">
                <a:solidFill>
                  <a:srgbClr val="0000FF"/>
                </a:solidFill>
              </a:rPr>
              <a:t>συνισταμένη αυτών των δυνάμεων</a:t>
            </a:r>
            <a:r>
              <a:rPr lang="el-GR" dirty="0" smtClean="0">
                <a:solidFill>
                  <a:schemeClr val="tx1"/>
                </a:solidFill>
              </a:rPr>
              <a:t>.</a:t>
            </a:r>
          </a:p>
          <a:p>
            <a:pPr fontAlgn="auto">
              <a:spcAft>
                <a:spcPts val="0"/>
              </a:spcAft>
              <a:defRPr/>
            </a:pPr>
            <a:r>
              <a:rPr lang="en-US" dirty="0">
                <a:solidFill>
                  <a:schemeClr val="tx1"/>
                </a:solidFill>
                <a:hlinkClick r:id="rId3"/>
              </a:rPr>
              <a:t>http://photodentro.edu.gr/v/item/ds/8521/1629</a:t>
            </a:r>
            <a:endParaRPr lang="el-GR" dirty="0">
              <a:solidFill>
                <a:schemeClr val="tx1"/>
              </a:solidFill>
            </a:endParaRPr>
          </a:p>
        </p:txBody>
      </p:sp>
      <p:pic>
        <p:nvPicPr>
          <p:cNvPr id="3074" name="Picture 2" descr="C:\Documents and Settings\user\Τα έγγραφά μου\Οι εικόνες μου\imagesCAN9MOV0.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28875" y="500063"/>
            <a:ext cx="4000500" cy="314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4 - TextBox"/>
          <p:cNvSpPr txBox="1">
            <a:spLocks noChangeArrowheads="1"/>
          </p:cNvSpPr>
          <p:nvPr/>
        </p:nvSpPr>
        <p:spPr bwMode="auto">
          <a:xfrm>
            <a:off x="4143375" y="1000125"/>
            <a:ext cx="3571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l-GR" sz="2400" b="1">
                <a:solidFill>
                  <a:srgbClr val="FF0000"/>
                </a:solidFill>
              </a:rPr>
              <a:t>A</a:t>
            </a:r>
            <a:endParaRPr lang="el-GR" altLang="el-GR" sz="2400"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blinds(horizontal)">
                                      <p:cBhvr>
                                        <p:cTn id="7" dur="500"/>
                                        <p:tgtEl>
                                          <p:spTgt spid="30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 calcmode="lin" valueType="num">
                                      <p:cBhvr>
                                        <p:cTn id="12" dur="1000" fill="hold"/>
                                        <p:tgtEl>
                                          <p:spTgt spid="3">
                                            <p:bg/>
                                          </p:spTgt>
                                        </p:tgtEl>
                                        <p:attrNameLst>
                                          <p:attrName>ppt_w</p:attrName>
                                        </p:attrNameLst>
                                      </p:cBhvr>
                                      <p:tavLst>
                                        <p:tav tm="0">
                                          <p:val>
                                            <p:strVal val="#ppt_w*0.70"/>
                                          </p:val>
                                        </p:tav>
                                        <p:tav tm="100000">
                                          <p:val>
                                            <p:strVal val="#ppt_w"/>
                                          </p:val>
                                        </p:tav>
                                      </p:tavLst>
                                    </p:anim>
                                    <p:anim calcmode="lin" valueType="num">
                                      <p:cBhvr>
                                        <p:cTn id="13" dur="1000" fill="hold"/>
                                        <p:tgtEl>
                                          <p:spTgt spid="3">
                                            <p:bg/>
                                          </p:spTgt>
                                        </p:tgtEl>
                                        <p:attrNameLst>
                                          <p:attrName>ppt_h</p:attrName>
                                        </p:attrNameLst>
                                      </p:cBhvr>
                                      <p:tavLst>
                                        <p:tav tm="0">
                                          <p:val>
                                            <p:strVal val="#ppt_h"/>
                                          </p:val>
                                        </p:tav>
                                        <p:tav tm="100000">
                                          <p:val>
                                            <p:strVal val="#ppt_h"/>
                                          </p:val>
                                        </p:tav>
                                      </p:tavLst>
                                    </p:anim>
                                    <p:animEffect transition="in" filter="fade">
                                      <p:cBhvr>
                                        <p:cTn id="14" dur="1000"/>
                                        <p:tgtEl>
                                          <p:spTgt spid="3">
                                            <p:bg/>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20"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21" dur="10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grpId="0"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7"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8" dur="1000"/>
                                        <p:tgtEl>
                                          <p:spTgt spid="3">
                                            <p:txEl>
                                              <p:pRg st="1" end="1"/>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9" presetClass="entr" presetSubtype="0" fill="hold" nodeType="clickEffect">
                                  <p:stCondLst>
                                    <p:cond delay="0"/>
                                  </p:stCondLst>
                                  <p:childTnLst>
                                    <p:set>
                                      <p:cBhvr>
                                        <p:cTn id="32" dur="1" fill="hold">
                                          <p:stCondLst>
                                            <p:cond delay="0"/>
                                          </p:stCondLst>
                                        </p:cTn>
                                        <p:tgtEl>
                                          <p:spTgt spid="5">
                                            <p:txEl>
                                              <p:pRg st="0" end="0"/>
                                            </p:txEl>
                                          </p:spTgt>
                                        </p:tgtEl>
                                        <p:attrNameLst>
                                          <p:attrName>style.visibility</p:attrName>
                                        </p:attrNameLst>
                                      </p:cBhvr>
                                      <p:to>
                                        <p:strVal val="visible"/>
                                      </p:to>
                                    </p:set>
                                    <p:animEffect transition="in" filter="dissolve">
                                      <p:cBhvr>
                                        <p:cTn id="33"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Ορθογώνιο 2"/>
          <p:cNvSpPr/>
          <p:nvPr/>
        </p:nvSpPr>
        <p:spPr>
          <a:xfrm>
            <a:off x="2286000" y="3105835"/>
            <a:ext cx="5022304" cy="646331"/>
          </a:xfrm>
          <a:prstGeom prst="rect">
            <a:avLst/>
          </a:prstGeom>
        </p:spPr>
        <p:txBody>
          <a:bodyPr wrap="square">
            <a:spAutoFit/>
          </a:bodyPr>
          <a:lstStyle/>
          <a:p>
            <a:r>
              <a:rPr lang="el-GR" sz="3600" dirty="0" smtClean="0">
                <a:hlinkClick r:id="rId2"/>
              </a:rPr>
              <a:t>πού οφείλεται η άνωση;</a:t>
            </a:r>
            <a:endParaRPr lang="el-GR" sz="3600" dirty="0"/>
          </a:p>
        </p:txBody>
      </p:sp>
    </p:spTree>
    <p:extLst>
      <p:ext uri="{BB962C8B-B14F-4D97-AF65-F5344CB8AC3E}">
        <p14:creationId xmlns:p14="http://schemas.microsoft.com/office/powerpoint/2010/main" val="37424198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0">
          <a:gsLst>
            <a:gs pos="0">
              <a:srgbClr val="8488C4"/>
            </a:gs>
            <a:gs pos="53000">
              <a:srgbClr val="D4DEFF"/>
            </a:gs>
            <a:gs pos="83000">
              <a:srgbClr val="D4DEFF"/>
            </a:gs>
            <a:gs pos="100000">
              <a:srgbClr val="96AB94"/>
            </a:gs>
          </a:gsLst>
          <a:lin ang="5400000"/>
        </a:gradFill>
        <a:effectLst/>
      </p:bgPr>
    </p:bg>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71472" y="500042"/>
            <a:ext cx="7772400" cy="1285884"/>
          </a:xfrm>
        </p:spPr>
        <p:style>
          <a:lnRef idx="0">
            <a:schemeClr val="accent2"/>
          </a:lnRef>
          <a:fillRef idx="3">
            <a:schemeClr val="accent2"/>
          </a:fillRef>
          <a:effectRef idx="3">
            <a:schemeClr val="accent2"/>
          </a:effectRef>
          <a:fontRef idx="minor">
            <a:schemeClr val="lt1"/>
          </a:fontRef>
        </p:style>
        <p:txBody>
          <a:bodyPr rtlCol="0">
            <a:normAutofit/>
          </a:bodyPr>
          <a:lstStyle/>
          <a:p>
            <a:pPr fontAlgn="auto">
              <a:spcAft>
                <a:spcPts val="0"/>
              </a:spcAft>
              <a:defRPr/>
            </a:pPr>
            <a:r>
              <a:rPr lang="el-GR" sz="3600" dirty="0" smtClean="0"/>
              <a:t>Πώς υπολογίζουμε την άνωση στο εργαστήριο;</a:t>
            </a:r>
            <a:endParaRPr lang="el-GR" sz="3600" dirty="0"/>
          </a:p>
        </p:txBody>
      </p:sp>
      <p:sp>
        <p:nvSpPr>
          <p:cNvPr id="3" name="2 - Υπότιτλος"/>
          <p:cNvSpPr>
            <a:spLocks noGrp="1"/>
          </p:cNvSpPr>
          <p:nvPr>
            <p:ph type="subTitle" idx="1"/>
          </p:nvPr>
        </p:nvSpPr>
        <p:spPr>
          <a:xfrm>
            <a:off x="1071563" y="1928813"/>
            <a:ext cx="6929437" cy="4000500"/>
          </a:xfrm>
        </p:spPr>
        <p:txBody>
          <a:bodyPr rtlCol="0">
            <a:normAutofit/>
          </a:bodyPr>
          <a:lstStyle/>
          <a:p>
            <a:pPr fontAlgn="auto">
              <a:spcAft>
                <a:spcPts val="0"/>
              </a:spcAft>
              <a:defRPr/>
            </a:pPr>
            <a:r>
              <a:rPr lang="el-GR" dirty="0" smtClean="0"/>
              <a:t> </a:t>
            </a:r>
            <a:endParaRPr lang="el-GR" dirty="0"/>
          </a:p>
        </p:txBody>
      </p:sp>
      <p:pic>
        <p:nvPicPr>
          <p:cNvPr id="1026" name="Picture 2" descr="C:\Documents and Settings\user\Τα έγγραφά μου\Οι εικόνες μου\imagesCA1E39B8.jpg"/>
          <p:cNvPicPr>
            <a:picLocks noChangeAspect="1" noChangeArrowheads="1"/>
          </p:cNvPicPr>
          <p:nvPr/>
        </p:nvPicPr>
        <p:blipFill>
          <a:blip r:embed="rId3"/>
          <a:srcRect/>
          <a:stretch>
            <a:fillRect/>
          </a:stretch>
        </p:blipFill>
        <p:spPr bwMode="auto">
          <a:xfrm>
            <a:off x="2143125" y="2428875"/>
            <a:ext cx="4929188" cy="3357563"/>
          </a:xfrm>
          <a:prstGeom prst="rect">
            <a:avLst/>
          </a:prstGeom>
          <a:blipFill>
            <a:blip r:embed="rId4" cstate="print"/>
            <a:tile tx="0" ty="0" sx="100000" sy="100000" flip="none" algn="tl"/>
          </a:blipFill>
          <a:effectLst>
            <a:outerShdw blurRad="50800" dist="50800" dir="5400000" algn="ctr" rotWithShape="0">
              <a:schemeClr val="accent4">
                <a:lumMod val="20000"/>
                <a:lumOff val="80000"/>
              </a:schemeClr>
            </a:outerShdw>
          </a:effectLst>
        </p:spPr>
      </p:pic>
      <p:sp>
        <p:nvSpPr>
          <p:cNvPr id="5" name="2 - Υπότιτλος"/>
          <p:cNvSpPr txBox="1">
            <a:spLocks/>
          </p:cNvSpPr>
          <p:nvPr/>
        </p:nvSpPr>
        <p:spPr>
          <a:xfrm>
            <a:off x="1071563" y="5143500"/>
            <a:ext cx="6929437" cy="1500188"/>
          </a:xfrm>
          <a:prstGeom prst="rect">
            <a:avLst/>
          </a:prstGeom>
        </p:spPr>
        <p:txBody>
          <a:bodyPr>
            <a:normAutofit/>
          </a:bodyPr>
          <a:lstStyle/>
          <a:p>
            <a:pPr algn="ctr" eaLnBrk="1" fontAlgn="auto" hangingPunct="1">
              <a:spcBef>
                <a:spcPct val="20000"/>
              </a:spcBef>
              <a:spcAft>
                <a:spcPts val="0"/>
              </a:spcAft>
              <a:buFont typeface="Arial" pitchFamily="34" charset="0"/>
              <a:buNone/>
              <a:defRPr/>
            </a:pPr>
            <a:endParaRPr lang="el-GR" sz="3200" dirty="0">
              <a:solidFill>
                <a:schemeClr val="tx1">
                  <a:tint val="75000"/>
                </a:schemeClr>
              </a:solidFill>
              <a:latin typeface="+mn-lt"/>
            </a:endParaRPr>
          </a:p>
        </p:txBody>
      </p:sp>
      <p:sp>
        <p:nvSpPr>
          <p:cNvPr id="6" name="2 - Υπότιτλος"/>
          <p:cNvSpPr txBox="1">
            <a:spLocks/>
          </p:cNvSpPr>
          <p:nvPr/>
        </p:nvSpPr>
        <p:spPr>
          <a:xfrm>
            <a:off x="1143000" y="4071938"/>
            <a:ext cx="6929438" cy="2928937"/>
          </a:xfrm>
          <a:prstGeom prst="rect">
            <a:avLst/>
          </a:prstGeom>
        </p:spPr>
        <p:txBody>
          <a:bodyPr>
            <a:normAutofit/>
          </a:bodyPr>
          <a:lstStyle/>
          <a:p>
            <a:pPr algn="ctr" eaLnBrk="1" fontAlgn="auto" hangingPunct="1">
              <a:spcBef>
                <a:spcPct val="20000"/>
              </a:spcBef>
              <a:spcAft>
                <a:spcPts val="0"/>
              </a:spcAft>
              <a:buFont typeface="Arial" pitchFamily="34" charset="0"/>
              <a:buNone/>
              <a:defRPr/>
            </a:pPr>
            <a:endParaRPr lang="el-GR" sz="3200" dirty="0">
              <a:solidFill>
                <a:schemeClr val="tx1">
                  <a:tint val="75000"/>
                </a:schemeClr>
              </a:solidFill>
              <a:latin typeface="+mn-lt"/>
            </a:endParaRPr>
          </a:p>
        </p:txBody>
      </p:sp>
      <p:sp>
        <p:nvSpPr>
          <p:cNvPr id="8" name="1 - Τίτλος"/>
          <p:cNvSpPr txBox="1">
            <a:spLocks/>
          </p:cNvSpPr>
          <p:nvPr/>
        </p:nvSpPr>
        <p:spPr>
          <a:xfrm>
            <a:off x="642938" y="5000625"/>
            <a:ext cx="7772400" cy="1285875"/>
          </a:xfrm>
          <a:prstGeom prst="rect">
            <a:avLst/>
          </a:prstGeom>
        </p:spPr>
        <p:txBody>
          <a:bodyPr anchor="ctr">
            <a:normAutofit/>
          </a:bodyPr>
          <a:lstStyle/>
          <a:p>
            <a:pPr algn="ctr" eaLnBrk="1" fontAlgn="auto" hangingPunct="1">
              <a:spcAft>
                <a:spcPts val="0"/>
              </a:spcAft>
              <a:defRPr/>
            </a:pPr>
            <a:endParaRPr lang="el-GR" sz="3600" dirty="0">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strVal val="#ppt_w*0.7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animEffect transition="in" filter="fade">
                                      <p:cBhvr>
                                        <p:cTn id="9" dur="500"/>
                                        <p:tgtEl>
                                          <p:spTgt spid="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 presetClass="entr" presetSubtype="10" fill="hold" nodeType="clickEffect">
                                  <p:stCondLst>
                                    <p:cond delay="0"/>
                                  </p:stCondLst>
                                  <p:childTnLst>
                                    <p:set>
                                      <p:cBhvr>
                                        <p:cTn id="13" dur="1" fill="hold">
                                          <p:stCondLst>
                                            <p:cond delay="0"/>
                                          </p:stCondLst>
                                        </p:cTn>
                                        <p:tgtEl>
                                          <p:spTgt spid="1026"/>
                                        </p:tgtEl>
                                        <p:attrNameLst>
                                          <p:attrName>style.visibility</p:attrName>
                                        </p:attrNameLst>
                                      </p:cBhvr>
                                      <p:to>
                                        <p:strVal val="visible"/>
                                      </p:to>
                                    </p:set>
                                    <p:animEffect transition="in" filter="blinds(horizontal)">
                                      <p:cBhvr>
                                        <p:cTn id="14"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407</TotalTime>
  <Words>1168</Words>
  <Application>Microsoft Office PowerPoint</Application>
  <PresentationFormat>Προβολή στην οθόνη (4:3)</PresentationFormat>
  <Paragraphs>166</Paragraphs>
  <Slides>24</Slides>
  <Notes>1</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24</vt:i4>
      </vt:variant>
    </vt:vector>
  </HeadingPairs>
  <TitlesOfParts>
    <vt:vector size="30" baseType="lpstr">
      <vt:lpstr>Arial</vt:lpstr>
      <vt:lpstr>Calibri</vt:lpstr>
      <vt:lpstr>Sylfaen</vt:lpstr>
      <vt:lpstr>Symbol</vt:lpstr>
      <vt:lpstr>Times New Roman</vt:lpstr>
      <vt:lpstr>Θέμα του Office</vt:lpstr>
      <vt:lpstr>Βάρος είναι η κατακόρυφη δύναμη με φορά προς τα κάτω που ασκεί η Γη σε κάθε σώμα.</vt:lpstr>
      <vt:lpstr>Παρουσίαση του PowerPoint</vt:lpstr>
      <vt:lpstr>Παρουσίαση του PowerPoint</vt:lpstr>
      <vt:lpstr>ΑΝΩΣΗ</vt:lpstr>
      <vt:lpstr>Τι ονομάζεται: Άνωση;</vt:lpstr>
      <vt:lpstr>Πού οφείλεται η Άνωση;</vt:lpstr>
      <vt:lpstr> </vt:lpstr>
      <vt:lpstr>Παρουσίαση του PowerPoint</vt:lpstr>
      <vt:lpstr>Πώς υπολογίζουμε την άνωση στο εργαστήριο;</vt:lpstr>
      <vt:lpstr>ΠΕΡΙΓΡΑΦΗ</vt:lpstr>
      <vt:lpstr>ΕΠΕΞΗΓΗΣΗ: Με βάση τη συνθήκη ισορροπίας, όπου ΣF=0 Έξω από το υγρό: ένδειξη δυναμόμετρου F = B Μέσα στο το υγρό: ένδειξη δυναμόμετρου F΄ +  Α = B Άρα : F = F΄ +  Α     Α = F - F΄ (διαφορά των δύο ενδείξεων)</vt:lpstr>
      <vt:lpstr>Από τι εξαρτάται η άνωση;</vt:lpstr>
      <vt:lpstr>Ένας άνθρωπος δέχεται μεγαλύτερη άνωση στη θάλασσα απ΄ότι σε μία πισίνα, διότι το θαλασσινό νερό έχει μεγαλύτερη πυκνότητα από το νερό της πισίνας</vt:lpstr>
      <vt:lpstr>ΑΝΩΣΗ ΚΑΙ ΠΥΚΝΟΤΗΤΑ ΥΓΡΟΥ</vt:lpstr>
      <vt:lpstr>Ένα σώμα δέχεται μεγαλύτερη άνωση όσο μεγαλύτερος είναι ο όγκος του που βρίσκεται βυθισμένος στο υγρό</vt:lpstr>
      <vt:lpstr>Παρουσίαση του PowerPoint</vt:lpstr>
      <vt:lpstr>ΑΝΩΣΗ ΚΑΙ ΟΓΚΟΣ ΒΥΘΙΣΜΕΝΟΥ ΣΩΜΑΤΟΣ</vt:lpstr>
      <vt:lpstr>Αρχή του Αρχιμήδη</vt:lpstr>
      <vt:lpstr>Αρχή του Αρχιμήδη</vt:lpstr>
      <vt:lpstr>Από τι δεν εξαρτάται η Άνωση;</vt:lpstr>
      <vt:lpstr>Παρουσίαση του PowerPoint</vt:lpstr>
      <vt:lpstr>Παρουσίαση του PowerPoint</vt:lpstr>
      <vt:lpstr>Η  ΕΠΙΝΟΗΣΗ  ΤΟΥ  ΑΡΧΙΜΗΔΗ</vt:lpstr>
      <vt:lpstr>Παρουσίαση του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Τι ονομάζεται: Άνωση;</dc:title>
  <dc:creator>user</dc:creator>
  <cp:lastModifiedBy>Admin</cp:lastModifiedBy>
  <cp:revision>83</cp:revision>
  <dcterms:created xsi:type="dcterms:W3CDTF">2013-08-27T17:49:57Z</dcterms:created>
  <dcterms:modified xsi:type="dcterms:W3CDTF">2020-12-23T07:10:05Z</dcterms:modified>
</cp:coreProperties>
</file>