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57" r:id="rId3"/>
    <p:sldId id="258" r:id="rId4"/>
    <p:sldId id="259" r:id="rId5"/>
    <p:sldId id="262" r:id="rId6"/>
    <p:sldId id="263" r:id="rId7"/>
    <p:sldId id="275" r:id="rId8"/>
    <p:sldId id="265" r:id="rId9"/>
    <p:sldId id="264" r:id="rId10"/>
    <p:sldId id="266" r:id="rId11"/>
    <p:sldId id="267" r:id="rId12"/>
    <p:sldId id="268" r:id="rId13"/>
    <p:sldId id="269" r:id="rId14"/>
    <p:sldId id="271" r:id="rId15"/>
    <p:sldId id="270" r:id="rId16"/>
    <p:sldId id="276" r:id="rId17"/>
    <p:sldId id="273" r:id="rId18"/>
    <p:sldId id="274" r:id="rId19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FE3"/>
    <a:srgbClr val="CAF9FE"/>
    <a:srgbClr val="0000FF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467CC2-A4AC-4ECF-89E0-4CF5F5434A85}" type="datetimeFigureOut">
              <a:rPr lang="el-GR"/>
              <a:pPr>
                <a:defRPr/>
              </a:pPr>
              <a:t>21/9/2020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DD636D-506D-407C-9EE9-3E9D335DDBF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99625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536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561DD6-BFE2-4B2E-B70F-47DF64454412}" type="slidenum">
              <a:rPr lang="el-GR" altLang="el-GR"/>
              <a:pPr>
                <a:spcBef>
                  <a:spcPct val="0"/>
                </a:spcBef>
              </a:pPr>
              <a:t>13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3489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7B711-D38F-45E8-96BD-7A6DC4D2066A}" type="datetimeFigureOut">
              <a:rPr lang="el-GR"/>
              <a:pPr>
                <a:defRPr/>
              </a:pPr>
              <a:t>21/9/2020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1323-25CB-4712-A590-6A43BFED363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253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42BB7-DD8E-439E-8576-9B229606C553}" type="datetimeFigureOut">
              <a:rPr lang="el-GR"/>
              <a:pPr>
                <a:defRPr/>
              </a:pPr>
              <a:t>21/9/2020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CA030-BEC7-4BB9-91C7-EEDF9D194F1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3570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7D242-6081-434D-A533-F74281F10EAE}" type="datetimeFigureOut">
              <a:rPr lang="el-GR"/>
              <a:pPr>
                <a:defRPr/>
              </a:pPr>
              <a:t>21/9/2020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46897-B480-48F7-9909-C0150C7C922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9710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987BA-D11F-42A9-97DB-96C9C10BD4CD}" type="datetimeFigureOut">
              <a:rPr lang="el-GR"/>
              <a:pPr>
                <a:defRPr/>
              </a:pPr>
              <a:t>21/9/2020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B6D04-9CBA-4184-9A4A-F99A458B025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4057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D496-4368-4689-9599-5EC01179D1A3}" type="datetimeFigureOut">
              <a:rPr lang="el-GR"/>
              <a:pPr>
                <a:defRPr/>
              </a:pPr>
              <a:t>21/9/2020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C3029-8703-4D73-8A99-FC5E57ABB9E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3847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6D314-19C5-400F-BF25-5C0B600D423F}" type="datetimeFigureOut">
              <a:rPr lang="el-GR"/>
              <a:pPr>
                <a:defRPr/>
              </a:pPr>
              <a:t>21/9/2020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D9DA5-63DD-475D-989A-7C831B1F1E8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4184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BC58F-27E7-42D3-9616-1574CC3710ED}" type="datetimeFigureOut">
              <a:rPr lang="el-GR"/>
              <a:pPr>
                <a:defRPr/>
              </a:pPr>
              <a:t>21/9/2020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20A39-6320-4B9A-ADB7-E2E9752DCA8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0248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50EB0-462A-4338-A2EC-7E753C14FFB3}" type="datetimeFigureOut">
              <a:rPr lang="el-GR"/>
              <a:pPr>
                <a:defRPr/>
              </a:pPr>
              <a:t>21/9/2020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4222D-37B1-46C8-A5A8-251E0171910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596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5AD28-603C-4891-AF67-430719648178}" type="datetimeFigureOut">
              <a:rPr lang="el-GR"/>
              <a:pPr>
                <a:defRPr/>
              </a:pPr>
              <a:t>21/9/2020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24F5E-5BEB-412E-882C-4817B717419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4681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38F62-AFF8-488D-9E06-5F292057108A}" type="datetimeFigureOut">
              <a:rPr lang="el-GR"/>
              <a:pPr>
                <a:defRPr/>
              </a:pPr>
              <a:t>21/9/2020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40387-33F1-4D12-94B5-7887D3CB861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728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EF168-B810-4CF8-BA1F-AC8B00A8298F}" type="datetimeFigureOut">
              <a:rPr lang="el-GR"/>
              <a:pPr>
                <a:defRPr/>
              </a:pPr>
              <a:t>21/9/2020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94303-5315-48BE-9342-3D2558A549A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741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των στυλ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E2936C-9AA1-48A4-954A-38FEA38302A1}" type="datetimeFigureOut">
              <a:rPr lang="el-GR"/>
              <a:pPr>
                <a:defRPr/>
              </a:pPr>
              <a:t>21/9/2020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CC81DCE-5633-4858-8C4C-E9ABCEE2D4F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s.sch.gr/repo/online-packages/gym-chimeia-b-c/chemistry/common/videos/chapt1/states.htm" TargetMode="External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l-G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ΦΥΣΙΚΕΣ  ΚΑΤΑΣΤΑΣΕΙΣ</a:t>
            </a:r>
            <a:endParaRPr lang="el-GR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2" y="1668517"/>
            <a:ext cx="4644516" cy="3848715"/>
          </a:xfrm>
        </p:spPr>
      </p:pic>
      <p:sp>
        <p:nvSpPr>
          <p:cNvPr id="5" name="TextBox 4"/>
          <p:cNvSpPr txBox="1"/>
          <p:nvPr/>
        </p:nvSpPr>
        <p:spPr>
          <a:xfrm>
            <a:off x="466528" y="1772816"/>
            <a:ext cx="3313384" cy="1200329"/>
          </a:xfrm>
          <a:prstGeom prst="rect">
            <a:avLst/>
          </a:prstGeom>
          <a:solidFill>
            <a:srgbClr val="CAF9FE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Ένα σώμα μπορεί να βρεθεί σε τρεις φυσικές καταστάσεις.</a:t>
            </a:r>
          </a:p>
          <a:p>
            <a:r>
              <a:rPr lang="el-GR" dirty="0" smtClean="0"/>
              <a:t>Π.χ. Το νερό το συναντάμε στη φύση ως .....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382190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00FF"/>
                </a:solidFill>
              </a:rPr>
              <a:t>ΣΤΕΡΕΟ </a:t>
            </a:r>
          </a:p>
          <a:p>
            <a:r>
              <a:rPr lang="el-GR" dirty="0" smtClean="0"/>
              <a:t>(</a:t>
            </a:r>
            <a:r>
              <a:rPr lang="el-GR" dirty="0" smtClean="0">
                <a:solidFill>
                  <a:srgbClr val="0000FF"/>
                </a:solidFill>
              </a:rPr>
              <a:t>πάγος στο παγόβουνο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458112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ΥΓΡΟ</a:t>
            </a:r>
          </a:p>
          <a:p>
            <a:r>
              <a:rPr lang="el-GR" dirty="0" smtClean="0"/>
              <a:t>(</a:t>
            </a:r>
            <a:r>
              <a:rPr lang="el-GR" dirty="0" smtClean="0">
                <a:solidFill>
                  <a:srgbClr val="0000FF"/>
                </a:solidFill>
              </a:rPr>
              <a:t>θαλασσινό νερό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307744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</a:rPr>
              <a:t>ΑΕΡΙΟ</a:t>
            </a:r>
          </a:p>
          <a:p>
            <a:r>
              <a:rPr lang="el-GR" dirty="0" smtClean="0"/>
              <a:t>(</a:t>
            </a:r>
            <a:r>
              <a:rPr lang="el-GR" dirty="0" smtClean="0">
                <a:solidFill>
                  <a:srgbClr val="0000FF"/>
                </a:solidFill>
              </a:rPr>
              <a:t>υδρατμοί στα σύννεφα</a:t>
            </a:r>
            <a:r>
              <a:rPr lang="el-GR" dirty="0" smtClean="0"/>
              <a:t>)</a:t>
            </a:r>
            <a:endParaRPr lang="el-GR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203848" y="3933056"/>
            <a:ext cx="1872208" cy="14401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87724" y="4697103"/>
            <a:ext cx="2952328" cy="7200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43708" y="2501380"/>
            <a:ext cx="3708412" cy="681046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05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5813" y="500063"/>
            <a:ext cx="7772400" cy="1470025"/>
          </a:xfr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dirty="0" smtClean="0"/>
              <a:t>Η μετατροπή ενός </a:t>
            </a:r>
            <a:r>
              <a:rPr lang="el-GR" sz="2800" dirty="0" smtClean="0">
                <a:solidFill>
                  <a:srgbClr val="FF0000"/>
                </a:solidFill>
              </a:rPr>
              <a:t>στερεού</a:t>
            </a:r>
            <a:r>
              <a:rPr lang="el-GR" sz="2800" dirty="0" smtClean="0"/>
              <a:t> σε </a:t>
            </a:r>
            <a:r>
              <a:rPr lang="el-GR" sz="2800" dirty="0" smtClean="0">
                <a:solidFill>
                  <a:srgbClr val="0000FF"/>
                </a:solidFill>
              </a:rPr>
              <a:t>υγρό</a:t>
            </a:r>
            <a:r>
              <a:rPr lang="el-GR" sz="2800" dirty="0" smtClean="0"/>
              <a:t> λέγεται ΤΗΞΗ</a:t>
            </a:r>
            <a:br>
              <a:rPr lang="el-GR" sz="2800" dirty="0" smtClean="0"/>
            </a:br>
            <a:r>
              <a:rPr lang="el-GR" sz="2800" dirty="0" smtClean="0"/>
              <a:t>Η μετατροπή ενός </a:t>
            </a:r>
            <a:r>
              <a:rPr lang="el-GR" sz="2800" dirty="0" smtClean="0">
                <a:solidFill>
                  <a:srgbClr val="0000FF"/>
                </a:solidFill>
              </a:rPr>
              <a:t>υγρού</a:t>
            </a:r>
            <a:r>
              <a:rPr lang="el-GR" sz="2800" dirty="0" smtClean="0"/>
              <a:t> σε </a:t>
            </a:r>
            <a:r>
              <a:rPr lang="el-GR" sz="2800" dirty="0" smtClean="0">
                <a:solidFill>
                  <a:srgbClr val="FF0000"/>
                </a:solidFill>
              </a:rPr>
              <a:t>στερεό</a:t>
            </a:r>
            <a:r>
              <a:rPr lang="el-GR" sz="2800" dirty="0" smtClean="0"/>
              <a:t> λέγεται ΠΗΞΗ</a:t>
            </a:r>
            <a:endParaRPr lang="el-GR" sz="2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928688" y="2000250"/>
            <a:ext cx="7858125" cy="4473575"/>
          </a:xfrm>
        </p:spPr>
        <p:txBody>
          <a:bodyPr/>
          <a:lstStyle/>
          <a:p>
            <a:pPr eaLnBrk="1" hangingPunct="1"/>
            <a:endParaRPr lang="el-GR" altLang="el-GR" sz="2800" smtClean="0">
              <a:solidFill>
                <a:schemeClr val="tx1"/>
              </a:solidFill>
            </a:endParaRPr>
          </a:p>
          <a:p>
            <a:pPr eaLnBrk="1" hangingPunct="1"/>
            <a:r>
              <a:rPr lang="el-GR" altLang="el-GR" sz="2800" smtClean="0">
                <a:solidFill>
                  <a:schemeClr val="tx1"/>
                </a:solidFill>
              </a:rPr>
              <a:t>Με θέρμανση</a:t>
            </a:r>
          </a:p>
          <a:p>
            <a:pPr eaLnBrk="1" hangingPunct="1"/>
            <a:r>
              <a:rPr lang="el-GR" altLang="el-GR" sz="2800" smtClean="0">
                <a:solidFill>
                  <a:srgbClr val="FF0000"/>
                </a:solidFill>
              </a:rPr>
              <a:t>ΤΗΞΗ</a:t>
            </a:r>
          </a:p>
          <a:p>
            <a:pPr eaLnBrk="1" hangingPunct="1"/>
            <a:endParaRPr lang="el-GR" altLang="el-GR" sz="2800" smtClean="0">
              <a:solidFill>
                <a:schemeClr val="tx1"/>
              </a:solidFill>
            </a:endParaRPr>
          </a:p>
          <a:p>
            <a:pPr eaLnBrk="1" hangingPunct="1"/>
            <a:endParaRPr lang="el-GR" altLang="el-GR" sz="2800" smtClean="0">
              <a:solidFill>
                <a:schemeClr val="tx1"/>
              </a:solidFill>
            </a:endParaRPr>
          </a:p>
          <a:p>
            <a:pPr eaLnBrk="1" hangingPunct="1"/>
            <a:r>
              <a:rPr lang="el-GR" altLang="el-GR" sz="2800" smtClean="0">
                <a:solidFill>
                  <a:schemeClr val="tx1"/>
                </a:solidFill>
              </a:rPr>
              <a:t>Με ψύξη</a:t>
            </a:r>
          </a:p>
          <a:p>
            <a:pPr eaLnBrk="1" hangingPunct="1"/>
            <a:r>
              <a:rPr lang="el-GR" altLang="el-GR" sz="2800" smtClean="0">
                <a:solidFill>
                  <a:srgbClr val="0000FF"/>
                </a:solidFill>
              </a:rPr>
              <a:t>ΠΗΞΗ</a:t>
            </a:r>
          </a:p>
        </p:txBody>
      </p:sp>
      <p:pic>
        <p:nvPicPr>
          <p:cNvPr id="2050" name="Picture 2" descr="C:\Documents and Settings\user\Τα έγγραφά μου\Οι εικόνες μου\pag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2000250"/>
            <a:ext cx="256698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- Ευθύγραμμο βέλος σύνδεσης"/>
          <p:cNvCxnSpPr/>
          <p:nvPr/>
        </p:nvCxnSpPr>
        <p:spPr>
          <a:xfrm>
            <a:off x="3857625" y="5143500"/>
            <a:ext cx="2143125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Documents and Settings\user\Τα έγγραφά μου\Οι εικόνες μου\Nero-1-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071688"/>
            <a:ext cx="2857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nts and Settings\user\Τα έγγραφά μου\Οι εικόνες μου\Nero-1-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71938"/>
            <a:ext cx="2857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Documents and Settings\user\Τα έγγραφά μου\Οι εικόνες μου\pag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286250"/>
            <a:ext cx="2286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- Ευθύγραμμο βέλος σύνδεσης"/>
          <p:cNvCxnSpPr/>
          <p:nvPr/>
        </p:nvCxnSpPr>
        <p:spPr>
          <a:xfrm>
            <a:off x="3643313" y="3071813"/>
            <a:ext cx="2143125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Τα έγγραφά μου\Οι εικόνες μου\imagesCAZZ8W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00063"/>
            <a:ext cx="23336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Documents and Settings\user\Τα έγγραφά μου\Οι εικόνες μου\imagesCAS4FZP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57188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Documents and Settings\user\Τα έγγραφά μου\Οι εικόνες μου\imagesCAS4FZP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71750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user\Τα έγγραφά μου\Οι εικόνες μου\imagesCAZZ8W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428875"/>
            <a:ext cx="269081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- Ευθύγραμμο βέλος σύνδεσης"/>
          <p:cNvCxnSpPr/>
          <p:nvPr/>
        </p:nvCxnSpPr>
        <p:spPr>
          <a:xfrm>
            <a:off x="3286125" y="1357313"/>
            <a:ext cx="2000250" cy="15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>
            <a:off x="3643313" y="3429000"/>
            <a:ext cx="200025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>
            <a:spLocks noChangeArrowheads="1"/>
          </p:cNvSpPr>
          <p:nvPr/>
        </p:nvSpPr>
        <p:spPr bwMode="auto">
          <a:xfrm>
            <a:off x="3357563" y="357188"/>
            <a:ext cx="1714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rgbClr val="FF0000"/>
                </a:solidFill>
              </a:rPr>
              <a:t>     </a:t>
            </a:r>
          </a:p>
        </p:txBody>
      </p:sp>
      <p:pic>
        <p:nvPicPr>
          <p:cNvPr id="3076" name="Picture 4" descr="C:\Documents and Settings\user\Τα έγγραφά μου\Οι εικόνες μου\imagesCATVLHT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857750"/>
            <a:ext cx="18573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Documents and Settings\user\Τα έγγραφά μου\Οι εικόνες μου\imagesCAAIMC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714875"/>
            <a:ext cx="15716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Documents and Settings\user\Τα έγγραφά μου\Οι εικόνες μου\8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50056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15 - Ευθύγραμμο βέλος σύνδεσης"/>
          <p:cNvCxnSpPr/>
          <p:nvPr/>
        </p:nvCxnSpPr>
        <p:spPr>
          <a:xfrm>
            <a:off x="2714625" y="5500688"/>
            <a:ext cx="500063" cy="1587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>
            <a:off x="5857875" y="5429250"/>
            <a:ext cx="500063" cy="1588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Ορθογώνιο"/>
          <p:cNvSpPr/>
          <p:nvPr/>
        </p:nvSpPr>
        <p:spPr>
          <a:xfrm>
            <a:off x="3428992" y="357166"/>
            <a:ext cx="1744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ΤΗΞΗ</a:t>
            </a:r>
          </a:p>
        </p:txBody>
      </p:sp>
      <p:sp>
        <p:nvSpPr>
          <p:cNvPr id="19" name="18 - Ορθογώνιο"/>
          <p:cNvSpPr/>
          <p:nvPr/>
        </p:nvSpPr>
        <p:spPr>
          <a:xfrm>
            <a:off x="3714744" y="2428868"/>
            <a:ext cx="18389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ΠΗΞΗ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313" y="274638"/>
            <a:ext cx="8572500" cy="1143000"/>
          </a:xfr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100" dirty="0" smtClean="0"/>
              <a:t>Η μετατροπή ενός </a:t>
            </a:r>
            <a:r>
              <a:rPr lang="el-GR" sz="3100" dirty="0" smtClean="0">
                <a:solidFill>
                  <a:srgbClr val="0000FF"/>
                </a:solidFill>
              </a:rPr>
              <a:t>υγρού</a:t>
            </a:r>
            <a:r>
              <a:rPr lang="el-GR" sz="3100" dirty="0" smtClean="0">
                <a:solidFill>
                  <a:srgbClr val="00B050"/>
                </a:solidFill>
              </a:rPr>
              <a:t> </a:t>
            </a:r>
            <a:r>
              <a:rPr lang="el-GR" sz="3100" dirty="0" smtClean="0"/>
              <a:t>σε </a:t>
            </a:r>
            <a:r>
              <a:rPr lang="el-GR" sz="3100" dirty="0" smtClean="0">
                <a:solidFill>
                  <a:srgbClr val="C00000"/>
                </a:solidFill>
              </a:rPr>
              <a:t>αέριο </a:t>
            </a:r>
            <a:r>
              <a:rPr lang="el-GR" sz="3100" dirty="0" smtClean="0"/>
              <a:t>λέγεται ΕΞΑΕΡΩΣΗ</a:t>
            </a:r>
            <a:br>
              <a:rPr lang="el-GR" sz="3100" dirty="0" smtClean="0"/>
            </a:br>
            <a:r>
              <a:rPr lang="el-GR" sz="3100" dirty="0" smtClean="0"/>
              <a:t>Η μετατροπή ενός </a:t>
            </a:r>
            <a:r>
              <a:rPr lang="el-GR" sz="3100" dirty="0" smtClean="0">
                <a:solidFill>
                  <a:srgbClr val="C00000"/>
                </a:solidFill>
              </a:rPr>
              <a:t>αερίου</a:t>
            </a:r>
            <a:r>
              <a:rPr lang="el-GR" sz="3100" dirty="0" smtClean="0"/>
              <a:t> σε </a:t>
            </a:r>
            <a:r>
              <a:rPr lang="el-GR" sz="3100" dirty="0" smtClean="0">
                <a:solidFill>
                  <a:srgbClr val="0000FF"/>
                </a:solidFill>
              </a:rPr>
              <a:t>υγρό</a:t>
            </a:r>
            <a:r>
              <a:rPr lang="el-GR" sz="3100" dirty="0" smtClean="0"/>
              <a:t> λέγεται ΣΥΜΠΥΚΝΩΣΗ</a:t>
            </a:r>
            <a:endParaRPr lang="el-GR" sz="3100" dirty="0"/>
          </a:p>
        </p:txBody>
      </p:sp>
      <p:pic>
        <p:nvPicPr>
          <p:cNvPr id="4098" name="Picture 2" descr="C:\Documents and Settings\user\Τα έγγραφά μου\Οι εικόνες μου\imagesCAL1SAZ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428750"/>
            <a:ext cx="357187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Documents and Settings\user\Τα έγγραφά μου\Οι εικόνες μου\10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428750"/>
            <a:ext cx="414337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Documents and Settings\user\Τα έγγραφά μου\Οι εικόνες μου\imagesCA589JT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071938"/>
            <a:ext cx="35718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C:\Documents and Settings\user\Τα έγγραφά μου\Οι εικόνες μου\imagesCA1GS6O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071938"/>
            <a:ext cx="407193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dirty="0" smtClean="0"/>
              <a:t>Η μετατροπή ενός </a:t>
            </a:r>
            <a:r>
              <a:rPr lang="el-GR" sz="2800" dirty="0" smtClean="0">
                <a:solidFill>
                  <a:srgbClr val="FF0000"/>
                </a:solidFill>
              </a:rPr>
              <a:t>στερεού</a:t>
            </a:r>
            <a:r>
              <a:rPr lang="el-GR" sz="2800" dirty="0" smtClean="0">
                <a:solidFill>
                  <a:srgbClr val="00B050"/>
                </a:solidFill>
              </a:rPr>
              <a:t> </a:t>
            </a:r>
            <a:r>
              <a:rPr lang="el-GR" sz="2800" dirty="0" smtClean="0"/>
              <a:t>σε </a:t>
            </a:r>
            <a:r>
              <a:rPr lang="el-GR" sz="2800" dirty="0" smtClean="0">
                <a:solidFill>
                  <a:srgbClr val="C00000"/>
                </a:solidFill>
              </a:rPr>
              <a:t>αέριο </a:t>
            </a:r>
            <a:r>
              <a:rPr lang="el-GR" sz="2800" dirty="0" smtClean="0"/>
              <a:t>λέγεται </a:t>
            </a:r>
            <a:r>
              <a:rPr lang="el-GR" sz="2600" dirty="0" smtClean="0"/>
              <a:t>ΕΞΑΧΝΩΣΗ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Η μετατροπή ενός </a:t>
            </a:r>
            <a:r>
              <a:rPr lang="el-GR" sz="2800" dirty="0" smtClean="0">
                <a:solidFill>
                  <a:srgbClr val="C00000"/>
                </a:solidFill>
              </a:rPr>
              <a:t>αερίου</a:t>
            </a:r>
            <a:r>
              <a:rPr lang="el-GR" sz="2800" dirty="0" smtClean="0"/>
              <a:t> σε </a:t>
            </a:r>
            <a:r>
              <a:rPr lang="el-GR" sz="2800" dirty="0" smtClean="0">
                <a:solidFill>
                  <a:srgbClr val="FF0000"/>
                </a:solidFill>
              </a:rPr>
              <a:t>στερεό </a:t>
            </a:r>
            <a:r>
              <a:rPr lang="el-GR" sz="2800" dirty="0" smtClean="0"/>
              <a:t>λέγεται ΑΠΟΘΕΣΗ</a:t>
            </a:r>
            <a:endParaRPr lang="el-GR" sz="2800" dirty="0"/>
          </a:p>
        </p:txBody>
      </p:sp>
      <p:pic>
        <p:nvPicPr>
          <p:cNvPr id="5124" name="Picture 4" descr="C:\Documents and Settings\user\Τα έγγραφά μου\Οι εικόνες μου\imagesCA8MCEY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643313"/>
            <a:ext cx="28575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Documents and Settings\user\Τα έγγραφά μου\Οι εικόνες μου\imagesCAAMX2K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643313"/>
            <a:ext cx="27146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- TextBox"/>
          <p:cNvSpPr txBox="1">
            <a:spLocks noChangeArrowheads="1"/>
          </p:cNvSpPr>
          <p:nvPr/>
        </p:nvSpPr>
        <p:spPr bwMode="auto">
          <a:xfrm>
            <a:off x="3786188" y="3929063"/>
            <a:ext cx="135731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ΠΑΧΝΗ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(ΑΠΟΘΕΣΗ)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ΣΕ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ΠΟΛΗ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ΚΑΙ ΣΕ ΧΩΡΙΟ</a:t>
            </a:r>
          </a:p>
        </p:txBody>
      </p:sp>
      <p:pic>
        <p:nvPicPr>
          <p:cNvPr id="5126" name="Picture 6" descr="C:\Documents and Settings\user\Τα έγγραφά μου\Οι εικόνες μου\imagesCA1CJN4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357313"/>
            <a:ext cx="300037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C:\Documents and Settings\user\Τα έγγραφά μου\Οι εικόνες μου\12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428750"/>
            <a:ext cx="27146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- TextBox"/>
          <p:cNvSpPr txBox="1">
            <a:spLocks noChangeArrowheads="1"/>
          </p:cNvSpPr>
          <p:nvPr/>
        </p:nvSpPr>
        <p:spPr bwMode="auto">
          <a:xfrm>
            <a:off x="3786188" y="2214563"/>
            <a:ext cx="1357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FF0000"/>
                </a:solidFill>
              </a:rPr>
              <a:t>ΕΞΑΧΝΩΣΗ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Συνοψίζοντας:</a:t>
            </a:r>
          </a:p>
        </p:txBody>
      </p:sp>
      <p:pic>
        <p:nvPicPr>
          <p:cNvPr id="6146" name="Picture 2" descr="C:\Documents and Settings\user\Τα έγγραφά μου\Οι εικόνες μου\1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7313"/>
            <a:ext cx="72866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«</a:t>
            </a:r>
            <a:r>
              <a:rPr lang="el-GR" altLang="el-GR" smtClean="0">
                <a:solidFill>
                  <a:srgbClr val="FF0000"/>
                </a:solidFill>
              </a:rPr>
              <a:t>Βαφτίζοντας</a:t>
            </a:r>
            <a:r>
              <a:rPr lang="el-GR" altLang="el-GR" smtClean="0"/>
              <a:t>» τις </a:t>
            </a:r>
            <a:r>
              <a:rPr lang="el-GR" altLang="el-GR" smtClean="0">
                <a:solidFill>
                  <a:srgbClr val="0000FF"/>
                </a:solidFill>
              </a:rPr>
              <a:t>θερμοκρασίες</a:t>
            </a:r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428625" y="1428750"/>
            <a:ext cx="82296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dirty="0">
                <a:latin typeface="+mj-lt"/>
                <a:ea typeface="+mj-ea"/>
                <a:cs typeface="+mj-cs"/>
              </a:rPr>
              <a:t>Η θερμοκρασία στην οποία αρχίζει να λιώνει (τήκεται)  ένα στερεό λέγεται </a:t>
            </a:r>
            <a:r>
              <a:rPr lang="el-GR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σημείο τήξης </a:t>
            </a:r>
            <a:r>
              <a:rPr lang="el-GR" sz="3200" dirty="0">
                <a:latin typeface="+mj-lt"/>
                <a:ea typeface="+mj-ea"/>
                <a:cs typeface="+mj-cs"/>
              </a:rPr>
              <a:t>(ή θερμοκρασία τήξης)</a:t>
            </a:r>
            <a:endParaRPr lang="el-GR" sz="320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428625" y="2857500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dirty="0">
                <a:latin typeface="+mj-lt"/>
                <a:ea typeface="+mj-ea"/>
                <a:cs typeface="+mj-cs"/>
              </a:rPr>
              <a:t>Η θερμοκρασία στην οποία αρχίζει να πήζει (</a:t>
            </a:r>
            <a:r>
              <a:rPr lang="el-GR" sz="3200" dirty="0" err="1">
                <a:latin typeface="+mj-lt"/>
                <a:ea typeface="+mj-ea"/>
                <a:cs typeface="+mj-cs"/>
              </a:rPr>
              <a:t>στερεοποι</a:t>
            </a:r>
            <a:r>
              <a:rPr lang="el-GR" sz="3200" dirty="0">
                <a:latin typeface="+mj-lt"/>
                <a:ea typeface="+mj-ea"/>
                <a:cs typeface="+mj-cs"/>
              </a:rPr>
              <a:t>-</a:t>
            </a:r>
            <a:r>
              <a:rPr lang="el-GR" sz="3200" dirty="0" err="1">
                <a:latin typeface="+mj-lt"/>
                <a:ea typeface="+mj-ea"/>
                <a:cs typeface="+mj-cs"/>
              </a:rPr>
              <a:t>είται</a:t>
            </a:r>
            <a:r>
              <a:rPr lang="el-GR" sz="3200" dirty="0">
                <a:latin typeface="+mj-lt"/>
                <a:ea typeface="+mj-ea"/>
                <a:cs typeface="+mj-cs"/>
              </a:rPr>
              <a:t>)  ένα υγρό λέγεται </a:t>
            </a:r>
            <a:r>
              <a:rPr lang="el-GR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σημείο πήξης </a:t>
            </a:r>
            <a:r>
              <a:rPr lang="el-GR" sz="3200" dirty="0">
                <a:latin typeface="+mj-lt"/>
                <a:ea typeface="+mj-ea"/>
                <a:cs typeface="+mj-cs"/>
              </a:rPr>
              <a:t>(ή θερμοκρασία πήξης)</a:t>
            </a:r>
            <a:endParaRPr lang="el-GR" sz="320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357188" y="4214813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dirty="0">
                <a:latin typeface="+mj-lt"/>
                <a:ea typeface="+mj-ea"/>
                <a:cs typeface="+mj-cs"/>
              </a:rPr>
              <a:t>Η θερμοκρασία στην οποία αρχίζει να βράζει ένα υγρό λέγεται </a:t>
            </a:r>
            <a:r>
              <a:rPr lang="el-GR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σημείο βρασμού </a:t>
            </a:r>
            <a:r>
              <a:rPr lang="el-GR" sz="3200" dirty="0">
                <a:latin typeface="+mj-lt"/>
                <a:ea typeface="+mj-ea"/>
                <a:cs typeface="+mj-cs"/>
              </a:rPr>
              <a:t>(ή θερμοκρασία βρασμού)</a:t>
            </a:r>
            <a:endParaRPr lang="el-GR" sz="320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428625" y="5786438"/>
            <a:ext cx="8229600" cy="6429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dirty="0">
                <a:latin typeface="+mj-lt"/>
                <a:ea typeface="+mj-ea"/>
                <a:cs typeface="+mj-cs"/>
              </a:rPr>
              <a:t>Τα </a:t>
            </a:r>
            <a:r>
              <a:rPr lang="el-GR" sz="3200" dirty="0" err="1">
                <a:latin typeface="+mj-lt"/>
                <a:ea typeface="+mj-ea"/>
                <a:cs typeface="+mj-cs"/>
              </a:rPr>
              <a:t>σ.τ</a:t>
            </a:r>
            <a:r>
              <a:rPr lang="el-GR" sz="3200" dirty="0">
                <a:latin typeface="+mj-lt"/>
                <a:ea typeface="+mj-ea"/>
                <a:cs typeface="+mj-cs"/>
              </a:rPr>
              <a:t>. , </a:t>
            </a:r>
            <a:r>
              <a:rPr lang="el-GR" sz="3200" dirty="0" err="1">
                <a:latin typeface="+mj-lt"/>
                <a:ea typeface="+mj-ea"/>
                <a:cs typeface="+mj-cs"/>
              </a:rPr>
              <a:t>σ.π</a:t>
            </a:r>
            <a:r>
              <a:rPr lang="el-GR" sz="3200" dirty="0">
                <a:latin typeface="+mj-lt"/>
                <a:ea typeface="+mj-ea"/>
                <a:cs typeface="+mj-cs"/>
              </a:rPr>
              <a:t>. , </a:t>
            </a:r>
            <a:r>
              <a:rPr lang="el-GR" sz="3200" dirty="0" err="1">
                <a:latin typeface="+mj-lt"/>
                <a:ea typeface="+mj-ea"/>
                <a:cs typeface="+mj-cs"/>
              </a:rPr>
              <a:t>σ.β</a:t>
            </a:r>
            <a:r>
              <a:rPr lang="el-GR" sz="3200" dirty="0">
                <a:latin typeface="+mj-lt"/>
                <a:ea typeface="+mj-ea"/>
                <a:cs typeface="+mj-cs"/>
              </a:rPr>
              <a:t>. εξαρτώνται μόνο από την </a:t>
            </a:r>
            <a:r>
              <a:rPr lang="el-GR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πίεση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dirty="0" smtClean="0">
                <a:latin typeface="Arial" charset="0"/>
                <a:cs typeface="Times New Roman" pitchFamily="18" charset="0"/>
              </a:rPr>
              <a:t/>
            </a:r>
            <a:br>
              <a:rPr lang="el-GR" sz="4000" dirty="0" smtClean="0">
                <a:latin typeface="Arial" charset="0"/>
                <a:cs typeface="Times New Roman" pitchFamily="18" charset="0"/>
              </a:rPr>
            </a:br>
            <a:r>
              <a:rPr lang="el-GR" sz="4000" dirty="0" smtClean="0">
                <a:latin typeface="Arial" charset="0"/>
                <a:cs typeface="Times New Roman" pitchFamily="18" charset="0"/>
              </a:rPr>
              <a:t/>
            </a:r>
            <a:br>
              <a:rPr lang="el-GR" sz="4000" dirty="0" smtClean="0">
                <a:latin typeface="Arial" charset="0"/>
                <a:cs typeface="Times New Roman" pitchFamily="18" charset="0"/>
              </a:rPr>
            </a:br>
            <a:r>
              <a:rPr lang="el-GR" sz="4000" dirty="0" smtClean="0">
                <a:latin typeface="Arial" charset="0"/>
                <a:cs typeface="Times New Roman" pitchFamily="18" charset="0"/>
              </a:rPr>
              <a:t/>
            </a:r>
            <a:br>
              <a:rPr lang="el-GR" sz="4000" dirty="0" smtClean="0">
                <a:latin typeface="Arial" charset="0"/>
                <a:cs typeface="Times New Roman" pitchFamily="18" charset="0"/>
              </a:rPr>
            </a:br>
            <a:r>
              <a:rPr lang="el-GR" sz="4000" dirty="0" smtClean="0">
                <a:latin typeface="Arial" charset="0"/>
                <a:cs typeface="Times New Roman" pitchFamily="18" charset="0"/>
              </a:rPr>
              <a:t/>
            </a:r>
            <a:br>
              <a:rPr lang="el-GR" sz="4000" dirty="0" smtClean="0">
                <a:latin typeface="Arial" charset="0"/>
                <a:cs typeface="Times New Roman" pitchFamily="18" charset="0"/>
              </a:rPr>
            </a:br>
            <a:r>
              <a:rPr lang="el-GR" sz="4000" dirty="0" smtClean="0">
                <a:latin typeface="Arial" charset="0"/>
                <a:cs typeface="Times New Roman" pitchFamily="18" charset="0"/>
              </a:rPr>
              <a:t/>
            </a:r>
            <a:br>
              <a:rPr lang="el-GR" sz="4000" dirty="0" smtClean="0">
                <a:latin typeface="Arial" charset="0"/>
                <a:cs typeface="Times New Roman" pitchFamily="18" charset="0"/>
              </a:rPr>
            </a:br>
            <a:r>
              <a:rPr lang="el-GR" sz="4000" dirty="0" smtClean="0">
                <a:latin typeface="Arial" charset="0"/>
                <a:cs typeface="Times New Roman" pitchFamily="18" charset="0"/>
              </a:rPr>
              <a:t/>
            </a:r>
            <a:br>
              <a:rPr lang="el-GR" sz="4000" dirty="0" smtClean="0">
                <a:latin typeface="Arial" charset="0"/>
                <a:cs typeface="Times New Roman" pitchFamily="18" charset="0"/>
              </a:rPr>
            </a:br>
            <a:r>
              <a:rPr lang="el-GR" sz="4000" dirty="0" smtClean="0">
                <a:latin typeface="Arial" charset="0"/>
                <a:cs typeface="Times New Roman" pitchFamily="18" charset="0"/>
              </a:rPr>
              <a:t/>
            </a:r>
            <a:br>
              <a:rPr lang="el-GR" sz="4000" dirty="0" smtClean="0">
                <a:latin typeface="Arial" charset="0"/>
                <a:cs typeface="Times New Roman" pitchFamily="18" charset="0"/>
              </a:rPr>
            </a:br>
            <a:r>
              <a:rPr lang="el-GR" sz="4000" dirty="0" smtClean="0">
                <a:latin typeface="Arial" charset="0"/>
                <a:cs typeface="Times New Roman" pitchFamily="18" charset="0"/>
              </a:rPr>
              <a:t/>
            </a:r>
            <a:br>
              <a:rPr lang="el-GR" sz="4000" dirty="0" smtClean="0">
                <a:latin typeface="Arial" charset="0"/>
                <a:cs typeface="Times New Roman" pitchFamily="18" charset="0"/>
              </a:rPr>
            </a:br>
            <a:r>
              <a:rPr lang="el-GR" sz="4000" dirty="0" smtClean="0">
                <a:latin typeface="Arial" charset="0"/>
                <a:cs typeface="Times New Roman" pitchFamily="18" charset="0"/>
              </a:rPr>
              <a:t/>
            </a:r>
            <a:br>
              <a:rPr lang="el-GR" sz="4000" dirty="0" smtClean="0">
                <a:latin typeface="Arial" charset="0"/>
                <a:cs typeface="Times New Roman" pitchFamily="18" charset="0"/>
              </a:rPr>
            </a:br>
            <a:r>
              <a:rPr lang="el-GR" sz="4000" dirty="0" smtClean="0">
                <a:latin typeface="Arial" charset="0"/>
                <a:cs typeface="Times New Roman" pitchFamily="18" charset="0"/>
              </a:rPr>
              <a:t/>
            </a:r>
            <a:br>
              <a:rPr lang="el-GR" sz="4000" dirty="0" smtClean="0">
                <a:latin typeface="Arial" charset="0"/>
                <a:cs typeface="Times New Roman" pitchFamily="18" charset="0"/>
              </a:rPr>
            </a:br>
            <a:r>
              <a:rPr lang="el-GR" sz="3200" dirty="0" smtClean="0">
                <a:latin typeface="Arial" charset="0"/>
                <a:cs typeface="Times New Roman" pitchFamily="18" charset="0"/>
              </a:rPr>
              <a:t>Δηλαδή το </a:t>
            </a:r>
            <a:r>
              <a:rPr lang="el-GR" sz="32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σημείο βρασμού </a:t>
            </a:r>
            <a:r>
              <a:rPr lang="el-GR" sz="3200" dirty="0" smtClean="0">
                <a:latin typeface="Arial" charset="0"/>
                <a:cs typeface="Times New Roman" pitchFamily="18" charset="0"/>
              </a:rPr>
              <a:t>του νερού είναι:   </a:t>
            </a:r>
            <a:r>
              <a:rPr lang="el-GR" sz="4000" dirty="0" smtClean="0">
                <a:latin typeface="Arial" charset="0"/>
                <a:cs typeface="Times New Roman" pitchFamily="18" charset="0"/>
              </a:rPr>
              <a:t/>
            </a:r>
            <a:br>
              <a:rPr lang="el-GR" sz="4000" dirty="0" smtClean="0">
                <a:latin typeface="Arial" charset="0"/>
                <a:cs typeface="Times New Roman" pitchFamily="18" charset="0"/>
              </a:rPr>
            </a:br>
            <a:r>
              <a:rPr lang="el-GR" sz="4000" dirty="0" smtClean="0">
                <a:latin typeface="Arial" charset="0"/>
                <a:cs typeface="Times New Roman" pitchFamily="18" charset="0"/>
              </a:rPr>
              <a:t/>
            </a:r>
            <a:br>
              <a:rPr lang="el-GR" sz="4000" dirty="0" smtClean="0">
                <a:latin typeface="Arial" charset="0"/>
                <a:cs typeface="Times New Roman" pitchFamily="18" charset="0"/>
              </a:rPr>
            </a:br>
            <a:r>
              <a:rPr lang="el-GR" sz="4000" dirty="0" smtClean="0">
                <a:latin typeface="Arial" charset="0"/>
                <a:cs typeface="Times New Roman" pitchFamily="18" charset="0"/>
              </a:rPr>
              <a:t>α. </a:t>
            </a:r>
            <a:r>
              <a:rPr lang="el-G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l-G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l-GR" sz="4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σε πίεση </a:t>
            </a:r>
            <a:r>
              <a:rPr lang="el-GR" sz="40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atm</a:t>
            </a:r>
            <a:r>
              <a:rPr lang="el-GR" sz="4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/>
            </a:r>
            <a:br>
              <a:rPr lang="el-GR" sz="4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l-GR" sz="4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(στην επιφάνεια της θάλασσας)</a:t>
            </a:r>
            <a:r>
              <a:rPr lang="el-GR" sz="4000" dirty="0" smtClean="0">
                <a:latin typeface="Times New Roman" pitchFamily="18" charset="0"/>
                <a:sym typeface="Symbol" pitchFamily="18" charset="2"/>
              </a:rPr>
              <a:t/>
            </a:r>
            <a:br>
              <a:rPr lang="el-GR" sz="4000" dirty="0" smtClean="0">
                <a:latin typeface="Times New Roman" pitchFamily="18" charset="0"/>
                <a:sym typeface="Symbol" pitchFamily="18" charset="2"/>
              </a:rPr>
            </a:br>
            <a:r>
              <a:rPr lang="el-GR" sz="4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             β. </a:t>
            </a:r>
            <a:r>
              <a:rPr lang="el-G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120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l-GR" sz="4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σε πίεση </a:t>
            </a:r>
            <a:r>
              <a:rPr lang="el-GR" sz="40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atm</a:t>
            </a:r>
            <a:r>
              <a:rPr lang="el-GR" sz="40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l-GR" sz="4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/>
            </a:r>
            <a:br>
              <a:rPr lang="el-GR" sz="4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l-GR" sz="4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(σε μία χύτρα μαγειρέματος)</a:t>
            </a:r>
            <a:r>
              <a:rPr lang="el-GR" sz="4000" dirty="0" smtClean="0">
                <a:latin typeface="Times New Roman" pitchFamily="18" charset="0"/>
                <a:sym typeface="Symbol" pitchFamily="18" charset="2"/>
              </a:rPr>
              <a:t/>
            </a:r>
            <a:br>
              <a:rPr lang="el-GR" sz="4000" dirty="0" smtClean="0">
                <a:latin typeface="Times New Roman" pitchFamily="18" charset="0"/>
                <a:sym typeface="Symbol" pitchFamily="18" charset="2"/>
              </a:rPr>
            </a:br>
            <a:r>
              <a:rPr lang="el-GR" sz="4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             γ.   </a:t>
            </a:r>
            <a:r>
              <a:rPr lang="el-G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90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l-GR" sz="4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σε πίεση </a:t>
            </a:r>
            <a:r>
              <a:rPr lang="el-GR" sz="40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0,7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atm</a:t>
            </a:r>
            <a:r>
              <a:rPr lang="el-GR" sz="40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l-GR" sz="4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/>
            </a:r>
            <a:br>
              <a:rPr lang="el-GR" sz="4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l-GR" sz="4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(στην κορυφή του Ολύμπου)</a:t>
            </a:r>
            <a:br>
              <a:rPr lang="el-GR" sz="4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endParaRPr lang="el-GR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0" y="142875"/>
            <a:ext cx="4476750" cy="3143250"/>
          </a:xfr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/>
          <a:lstStyle/>
          <a:p>
            <a:pPr eaLnBrk="1" hangingPunct="1"/>
            <a:r>
              <a:rPr lang="el-GR" altLang="el-GR" sz="3600" smtClean="0">
                <a:solidFill>
                  <a:srgbClr val="FF0000"/>
                </a:solidFill>
                <a:latin typeface="Palatino Linotype" panose="02040502050505030304" pitchFamily="18" charset="0"/>
              </a:rPr>
              <a:t>Σημείο τήξης</a:t>
            </a:r>
            <a:r>
              <a:rPr lang="el-GR" altLang="el-GR" sz="3600" smtClean="0">
                <a:latin typeface="Palatino Linotype" panose="02040502050505030304" pitchFamily="18" charset="0"/>
              </a:rPr>
              <a:t>: η θερμοκρασία που χωρίζει τη στερεή από την υγρή κατάσταση</a:t>
            </a: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8077200" y="6513513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600">
                <a:latin typeface="Arial" panose="020B0604020202020204" pitchFamily="34" charset="0"/>
              </a:rPr>
              <a:t>Δ.1.2.12</a:t>
            </a:r>
          </a:p>
        </p:txBody>
      </p:sp>
      <p:pic>
        <p:nvPicPr>
          <p:cNvPr id="13316" name="Picture 1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7188"/>
            <a:ext cx="3457575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60" name="Text Box 176"/>
          <p:cNvSpPr txBox="1">
            <a:spLocks noChangeArrowheads="1"/>
          </p:cNvSpPr>
          <p:nvPr/>
        </p:nvSpPr>
        <p:spPr bwMode="auto">
          <a:xfrm>
            <a:off x="4286250" y="3500438"/>
            <a:ext cx="4572000" cy="2862262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3600" dirty="0">
                <a:solidFill>
                  <a:srgbClr val="FF0000"/>
                </a:solidFill>
                <a:latin typeface="Palatino Linotype" panose="02040502050505030304" pitchFamily="18" charset="0"/>
              </a:rPr>
              <a:t>Σημείο ζέσης</a:t>
            </a:r>
            <a:r>
              <a:rPr lang="el-GR" altLang="el-GR" sz="3600" dirty="0">
                <a:latin typeface="Palatino Linotype" panose="02040502050505030304" pitchFamily="18" charset="0"/>
              </a:rPr>
              <a:t>: η θερμοκρασία που χωρίζει την υγρή από την αέρια κατάσταση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65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Κάθε σώμα έχει το δικό του σημείο τήξης και σημείο βρασμού</a:t>
            </a:r>
            <a:endParaRPr lang="el-GR" dirty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642938" y="1643063"/>
          <a:ext cx="7858124" cy="4643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589"/>
                <a:gridCol w="1020535"/>
                <a:gridCol w="1224644"/>
                <a:gridCol w="989919"/>
                <a:gridCol w="1255259"/>
                <a:gridCol w="1122589"/>
                <a:gridCol w="1122589"/>
              </a:tblGrid>
              <a:tr h="16482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/>
                        <a:t>ΣΩΜΑ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b="1" dirty="0" smtClean="0"/>
                    </a:p>
                    <a:p>
                      <a:pPr algn="ctr"/>
                      <a:endParaRPr lang="el-GR" sz="16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πάγος-νερό</a:t>
                      </a:r>
                    </a:p>
                    <a:p>
                      <a:pPr algn="ctr"/>
                      <a:endParaRPr lang="el-GR" sz="16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οινόπνευμα</a:t>
                      </a:r>
                    </a:p>
                    <a:p>
                      <a:pPr algn="ctr"/>
                      <a:endParaRPr lang="el-GR" sz="16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σίδηρος</a:t>
                      </a:r>
                    </a:p>
                    <a:p>
                      <a:pPr algn="ctr"/>
                      <a:endParaRPr lang="el-GR" sz="16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υδράργυρος</a:t>
                      </a:r>
                      <a:endParaRPr lang="el-GR" sz="1600" dirty="0" smtClean="0"/>
                    </a:p>
                    <a:p>
                      <a:pPr algn="ctr"/>
                      <a:endParaRPr lang="el-GR" sz="16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οξυγόνο</a:t>
                      </a:r>
                    </a:p>
                    <a:p>
                      <a:pPr algn="ctr"/>
                      <a:endParaRPr lang="el-GR" sz="16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αλουμίνιο</a:t>
                      </a:r>
                    </a:p>
                    <a:p>
                      <a:pPr algn="ctr"/>
                      <a:endParaRPr lang="el-GR" sz="1600" dirty="0"/>
                    </a:p>
                  </a:txBody>
                  <a:tcPr marL="91439" marR="91439"/>
                </a:tc>
              </a:tr>
              <a:tr h="14976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900" b="1" i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1" i="1" dirty="0" smtClean="0"/>
                        <a:t>Σημ.</a:t>
                      </a:r>
                      <a:endParaRPr lang="en-US" sz="1900" b="1" i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1" i="1" dirty="0" smtClean="0"/>
                        <a:t>τήξης</a:t>
                      </a:r>
                    </a:p>
                    <a:p>
                      <a:pPr algn="ctr"/>
                      <a:endParaRPr lang="el-GR" sz="19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9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smtClean="0"/>
                        <a:t>0</a:t>
                      </a:r>
                      <a:r>
                        <a:rPr lang="el-GR" sz="1900" b="1" dirty="0" smtClean="0">
                          <a:sym typeface="Symbol"/>
                        </a:rPr>
                        <a:t></a:t>
                      </a:r>
                      <a:r>
                        <a:rPr lang="en-US" sz="1900" b="1" dirty="0" smtClean="0"/>
                        <a:t>C</a:t>
                      </a:r>
                      <a:endParaRPr lang="el-GR" sz="1900" dirty="0" smtClean="0"/>
                    </a:p>
                    <a:p>
                      <a:pPr algn="ctr"/>
                      <a:endParaRPr lang="el-GR" sz="19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9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1" dirty="0" smtClean="0"/>
                        <a:t>-114</a:t>
                      </a:r>
                      <a:r>
                        <a:rPr lang="el-GR" sz="1900" b="1" dirty="0" smtClean="0">
                          <a:sym typeface="Symbol"/>
                        </a:rPr>
                        <a:t></a:t>
                      </a:r>
                      <a:r>
                        <a:rPr lang="en-US" sz="1900" b="1" dirty="0" smtClean="0"/>
                        <a:t>C</a:t>
                      </a:r>
                      <a:endParaRPr lang="el-GR" sz="1900" dirty="0" smtClean="0"/>
                    </a:p>
                    <a:p>
                      <a:pPr algn="ctr"/>
                      <a:endParaRPr lang="el-GR" sz="19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9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1" dirty="0" smtClean="0"/>
                        <a:t>1.535</a:t>
                      </a:r>
                      <a:r>
                        <a:rPr lang="el-GR" sz="1900" b="1" dirty="0" smtClean="0">
                          <a:sym typeface="Symbol"/>
                        </a:rPr>
                        <a:t></a:t>
                      </a:r>
                      <a:r>
                        <a:rPr lang="en-US" sz="1900" b="1" dirty="0" smtClean="0"/>
                        <a:t>C</a:t>
                      </a:r>
                      <a:endParaRPr lang="el-GR" sz="1900" dirty="0" smtClean="0"/>
                    </a:p>
                    <a:p>
                      <a:pPr algn="ctr"/>
                      <a:endParaRPr lang="el-GR" sz="19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9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1" dirty="0" smtClean="0"/>
                        <a:t>-38,5</a:t>
                      </a:r>
                      <a:r>
                        <a:rPr lang="el-GR" sz="1900" b="1" dirty="0" smtClean="0">
                          <a:sym typeface="Symbol"/>
                        </a:rPr>
                        <a:t></a:t>
                      </a:r>
                      <a:r>
                        <a:rPr lang="en-US" sz="1900" b="1" dirty="0" smtClean="0"/>
                        <a:t>C</a:t>
                      </a:r>
                      <a:endParaRPr lang="el-GR" sz="1900" dirty="0" smtClean="0"/>
                    </a:p>
                    <a:p>
                      <a:pPr algn="ctr"/>
                      <a:endParaRPr lang="el-GR" sz="19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9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1" dirty="0" smtClean="0"/>
                        <a:t>-218,5</a:t>
                      </a:r>
                      <a:r>
                        <a:rPr lang="el-GR" sz="1900" b="1" dirty="0" smtClean="0">
                          <a:sym typeface="Symbol"/>
                        </a:rPr>
                        <a:t></a:t>
                      </a:r>
                      <a:r>
                        <a:rPr lang="en-US" sz="1900" b="1" dirty="0" smtClean="0"/>
                        <a:t>C</a:t>
                      </a:r>
                      <a:endParaRPr lang="el-GR" sz="1900" dirty="0" smtClean="0"/>
                    </a:p>
                    <a:p>
                      <a:pPr algn="ctr"/>
                      <a:endParaRPr lang="el-GR" sz="19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9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1" dirty="0" smtClean="0"/>
                        <a:t>660</a:t>
                      </a:r>
                      <a:r>
                        <a:rPr lang="el-GR" sz="1900" b="1" dirty="0" smtClean="0">
                          <a:sym typeface="Symbol"/>
                        </a:rPr>
                        <a:t></a:t>
                      </a:r>
                      <a:r>
                        <a:rPr lang="en-US" sz="1900" b="1" dirty="0" smtClean="0"/>
                        <a:t>C</a:t>
                      </a:r>
                      <a:endParaRPr lang="el-GR" sz="1900" dirty="0" smtClean="0"/>
                    </a:p>
                    <a:p>
                      <a:pPr algn="ctr"/>
                      <a:endParaRPr lang="el-GR" sz="1900" dirty="0"/>
                    </a:p>
                  </a:txBody>
                  <a:tcPr marL="91439" marR="91439"/>
                </a:tc>
              </a:tr>
              <a:tr h="14976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900" b="1" i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1" i="1" dirty="0" err="1" smtClean="0"/>
                        <a:t>Σημ</a:t>
                      </a:r>
                      <a:endParaRPr lang="en-US" sz="1900" b="1" i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1" i="1" dirty="0" smtClean="0"/>
                        <a:t>.ζέσης</a:t>
                      </a:r>
                      <a:endParaRPr lang="el-GR" sz="1900" dirty="0" smtClean="0"/>
                    </a:p>
                    <a:p>
                      <a:pPr algn="ctr"/>
                      <a:endParaRPr lang="el-GR" sz="19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9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1" dirty="0" smtClean="0"/>
                        <a:t>100</a:t>
                      </a:r>
                      <a:r>
                        <a:rPr lang="el-GR" sz="1900" b="1" dirty="0" smtClean="0">
                          <a:sym typeface="Symbol"/>
                        </a:rPr>
                        <a:t></a:t>
                      </a:r>
                      <a:r>
                        <a:rPr lang="en-US" sz="1900" b="1" dirty="0" smtClean="0"/>
                        <a:t>C</a:t>
                      </a:r>
                      <a:endParaRPr lang="el-GR" sz="1900" dirty="0" smtClean="0"/>
                    </a:p>
                    <a:p>
                      <a:pPr algn="ctr"/>
                      <a:endParaRPr lang="el-GR" sz="19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9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1" dirty="0" smtClean="0"/>
                        <a:t>78,5</a:t>
                      </a:r>
                      <a:r>
                        <a:rPr lang="el-GR" sz="1900" b="1" dirty="0" smtClean="0">
                          <a:sym typeface="Symbol"/>
                        </a:rPr>
                        <a:t></a:t>
                      </a:r>
                      <a:r>
                        <a:rPr lang="en-US" sz="1900" b="1" dirty="0" smtClean="0"/>
                        <a:t>C</a:t>
                      </a:r>
                      <a:endParaRPr lang="el-GR" sz="1900" dirty="0" smtClean="0"/>
                    </a:p>
                    <a:p>
                      <a:pPr algn="ctr"/>
                      <a:endParaRPr lang="el-GR" sz="19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9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1" smtClean="0"/>
                        <a:t>2.862</a:t>
                      </a:r>
                      <a:r>
                        <a:rPr lang="el-GR" sz="1900" b="1" smtClean="0">
                          <a:sym typeface="Symbol"/>
                        </a:rPr>
                        <a:t></a:t>
                      </a:r>
                      <a:r>
                        <a:rPr lang="en-US" sz="1900" b="1" dirty="0" smtClean="0"/>
                        <a:t>C</a:t>
                      </a:r>
                      <a:endParaRPr lang="el-GR" sz="1900" dirty="0" smtClean="0"/>
                    </a:p>
                    <a:p>
                      <a:pPr algn="ctr"/>
                      <a:endParaRPr lang="el-GR" sz="19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9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smtClean="0"/>
                        <a:t>357</a:t>
                      </a:r>
                      <a:r>
                        <a:rPr lang="el-GR" sz="1900" b="1" dirty="0" smtClean="0">
                          <a:sym typeface="Symbol"/>
                        </a:rPr>
                        <a:t></a:t>
                      </a:r>
                      <a:r>
                        <a:rPr lang="en-US" sz="1900" b="1" dirty="0" smtClean="0"/>
                        <a:t>C</a:t>
                      </a:r>
                      <a:endParaRPr lang="el-GR" sz="1900" dirty="0" smtClean="0"/>
                    </a:p>
                    <a:p>
                      <a:pPr algn="ctr"/>
                      <a:endParaRPr lang="el-GR" sz="19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9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1" dirty="0" smtClean="0"/>
                        <a:t>-183</a:t>
                      </a:r>
                      <a:r>
                        <a:rPr lang="el-GR" sz="1900" b="1" dirty="0" smtClean="0">
                          <a:sym typeface="Symbol"/>
                        </a:rPr>
                        <a:t></a:t>
                      </a:r>
                      <a:r>
                        <a:rPr lang="en-US" sz="1900" b="1" dirty="0" smtClean="0"/>
                        <a:t>C</a:t>
                      </a:r>
                      <a:endParaRPr lang="el-GR" sz="1900" dirty="0" smtClean="0"/>
                    </a:p>
                    <a:p>
                      <a:pPr algn="ctr"/>
                      <a:endParaRPr lang="el-GR" sz="19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9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900" b="1" dirty="0" smtClean="0"/>
                        <a:t>2.470</a:t>
                      </a:r>
                      <a:r>
                        <a:rPr lang="el-GR" sz="1900" b="1" dirty="0" smtClean="0">
                          <a:sym typeface="Symbol"/>
                        </a:rPr>
                        <a:t></a:t>
                      </a:r>
                      <a:r>
                        <a:rPr lang="en-US" sz="1900" b="1" dirty="0" smtClean="0"/>
                        <a:t>C</a:t>
                      </a:r>
                      <a:endParaRPr lang="el-GR" sz="1900" dirty="0" smtClean="0"/>
                    </a:p>
                    <a:p>
                      <a:pPr algn="ctr"/>
                      <a:endParaRPr lang="el-GR" sz="1900" dirty="0"/>
                    </a:p>
                  </a:txBody>
                  <a:tcPr marL="91439" marR="9143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0063" y="500063"/>
            <a:ext cx="8215312" cy="1214437"/>
          </a:xfrm>
          <a:solidFill>
            <a:srgbClr val="CAF9FE"/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l-GR" sz="3600" b="1" dirty="0" smtClean="0">
                <a:solidFill>
                  <a:srgbClr val="0000FF"/>
                </a:solidFill>
              </a:rPr>
              <a:t>Τα στερεά  </a:t>
            </a:r>
            <a:r>
              <a:rPr lang="el-GR" sz="3600" dirty="0" smtClean="0"/>
              <a:t>έχουν </a:t>
            </a:r>
            <a:r>
              <a:rPr lang="el-GR" sz="3600" b="1" dirty="0" smtClean="0">
                <a:solidFill>
                  <a:srgbClr val="FF0000"/>
                </a:solidFill>
              </a:rPr>
              <a:t>συγκεκριμένο</a:t>
            </a:r>
            <a:r>
              <a:rPr lang="el-GR" sz="3600" dirty="0" smtClean="0">
                <a:solidFill>
                  <a:srgbClr val="FF0000"/>
                </a:solidFill>
              </a:rPr>
              <a:t> </a:t>
            </a:r>
            <a:r>
              <a:rPr lang="el-GR" sz="3600" b="1" dirty="0" smtClean="0">
                <a:solidFill>
                  <a:srgbClr val="FF0000"/>
                </a:solidFill>
              </a:rPr>
              <a:t>όγκο</a:t>
            </a:r>
            <a:r>
              <a:rPr lang="el-GR" sz="3600" dirty="0" smtClean="0">
                <a:solidFill>
                  <a:srgbClr val="FF0000"/>
                </a:solidFill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 smtClean="0"/>
              <a:t>και </a:t>
            </a:r>
            <a:r>
              <a:rPr lang="el-GR" sz="3600" b="1" dirty="0" smtClean="0">
                <a:solidFill>
                  <a:srgbClr val="FF0000"/>
                </a:solidFill>
              </a:rPr>
              <a:t>συγκεκριμένο σχήμα</a:t>
            </a:r>
            <a:r>
              <a:rPr lang="el-GR" sz="3600" dirty="0" smtClean="0"/>
              <a:t>.</a:t>
            </a:r>
            <a:endParaRPr lang="el-GR" sz="3600" dirty="0"/>
          </a:p>
        </p:txBody>
      </p:sp>
      <p:pic>
        <p:nvPicPr>
          <p:cNvPr id="1031" name="Picture 7" descr="C:\Documents and Settings\user\Τα έγγραφά μου\Οι εικόνες μου\imagesCA3SGYZ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714750"/>
            <a:ext cx="25479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9 - Ομάδα"/>
          <p:cNvGrpSpPr>
            <a:grpSpLocks/>
          </p:cNvGrpSpPr>
          <p:nvPr/>
        </p:nvGrpSpPr>
        <p:grpSpPr bwMode="auto">
          <a:xfrm>
            <a:off x="571500" y="1785938"/>
            <a:ext cx="7753350" cy="1857375"/>
            <a:chOff x="571472" y="1785926"/>
            <a:chExt cx="7753387" cy="1857388"/>
          </a:xfrm>
        </p:grpSpPr>
        <p:pic>
          <p:nvPicPr>
            <p:cNvPr id="3079" name="Picture 3" descr="C:\Documents and Settings\user\Τα έγγραφά μου\Οι εικόνες μου\γομα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546" y="1857364"/>
              <a:ext cx="1428760" cy="178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4" descr="C:\Documents and Settings\user\Τα έγγραφά μου\Οι εικόνες μου\ξυστρα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72" y="1928802"/>
              <a:ext cx="1214445" cy="1428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5" descr="C:\Documents and Settings\user\Τα έγγραφά μου\Οι εικόνες μου\POTHRI-SWLHNAS-LUMINARC-GRANITY-31-ARCOR-1440-062882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868" y="1857364"/>
              <a:ext cx="2357454" cy="178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8" descr="C:\Documents and Settings\user\Τα έγγραφά μου\Οι εικόνες μου\laptop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1785926"/>
              <a:ext cx="2466975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AutoShape 10" descr="data:image/jpeg;base64,/9j/4AAQSkZJRgABAQAAAQABAAD/2wCEAAkGBg8PEBQUEBQPFQ8PFBQPFRQUDw8UDw8PFBQVFBQUFBQXGyYeFxkjGRQUHy8gJCcpLCwsFR4xNTAqNSYsLCkBCQoKDgwOFA8PGC4cHBwpKSksKSksMikpKSkpKSkpKSwpKSksLCksKSksLCksLCkpLCwsLCkpLCkpKSkpLCwsKf/AABEIALkBEQMBIgACEQEDEQH/xAAbAAACAwEBAQAAAAAAAAAAAAAAAgEDBQQGB//EADwQAAICAQIDBgQCBwgDAQAAAAABAhEDEiEEBTETQVFhcYEGIjKRobEjM0JSksHRBxRDYnKi4fAWU5MV/8QAGQEBAQEBAQEAAAAAAAAAAAAAAAEDAgQF/8QAIxEBAQEAAQQCAgMBAAAAAAAAAAECEQMEMUEhURJhExRSgf/aAAwDAQACEQMRAD8A8+iCQo+6+MWiaJoKAigoaiKIIoKGoKAWgGoKAigomgoCKCiaCgqAomgoCKCiaACKCiaCgIoKJoKAUKGoKAigJoKAUkmgoCKCiaCiiCKGoKCFoKGoKAUBtJIBQUNQUERQUNQUFKFDUFALQUNQUQLQUNRNBSUA9BQQgUPRFALQUNQUFKFDUFALQUNQUAtBQ1BQC0FDUFFC0FDUFALQUNQUELRFDUTQCUTRNBQEUA1BQCgNQANQUNQUAtBQ1E0AlBQ1E0AlE0NQUQLQUNQUAtBQ1BQC0FDUFALQUNQUFJQUPQUAlBQ9EUAtBQ9BQCUFDUFALQUNQUVC0RQ9BQUtEUPRFBC0TRNE0AlE0NQUELQDUAU9BQ1BQQqQUNQUAtBQ9BRFJQUPQUAtEUPQUAtBQ1BQC0FDUFALQUNQUAlBQ9BQUlBQ9BQCUFDUTQCUFD0RQC0FDUFBC0FD6QoCugoeiKKFoKGoKAWgoegoBKJGoAhqJoagoBKJoagoBaCh6CiKSgoegoKSgoegoIWg0jUTRFJQUPpJ0gVtBQ9EUUJQUPQUEJQUPQUAlBQ9BpASgoegoBKCh6CgFIoegoBKIosoiihKCh6CgEoKHoighaAaiQHomGNyaSTbeySVtvwSJoKFBPE49U0/NNMmGCT6KT9E2NkySlHS5T0vu1zS23XRk4uZ8XiX6OanFfsz6+ikv5r3Md63PE5a5mL5vCyHLMz6Y8n8Eixck4h/4c/sl+Y2P46cHWaE4P0tP0a6mvwnxVhyLaS+55b3O56eidDN9sj/APC4n/1y/wBv9RJ8nzx3eOdf6f6HqsXNIPvOvheKxuSUn8rdPxp9Tj+3r6df18/bw8eW5X0hP+FlfF8HPErnGST9D6W48Ff1ZL9F1Ks2Xg80XilLJp2d9jXf3TOr3WvUczoT3Xyr++pukvzb+yHw9s8sPk/RavmtUpRrpvun1Pa8X8LcLK3j4iUX3asEJL7pozuY8BxnY9njycO1FqWqLyKbaf7skorbzZze41Xc6OIqx8lh28YSyLsslTtKbcIPvtKk1v1fd9n5tybDB/os2uOlPbHO5Py2rrtXXxOD+6cU+zUou4rTOSnjbStNOrqVeHkcnE8HxGKOmEM0qk/mp77qpUn4WZ/y65dzp54aPLMc55dE4cNKKi21oyxn0qNyUktTk4rp3lnMOWY9WSOJrtOHSlNKV45Jq5aG9/lMrgOLz8Om8vaylkcUl2bloav5m+q6vp9huG5u4cRo+rHN3rlGab1bSjukn3799o7nUsvPLnWJYojlTWq1T77Xc2v5e5fHh5OOpRk4fvJNper7iqcMM5KDUUlPTKnXTZeX7JVHJGWWHYZJRmpJJpyjLdpOKkuvv4Gs7ms728X6Q0nsc39y09nl0w7R6lJQWrbb6krXXp0OXiPgubWrDOM4talezae6p9H+BpnusW8X4Z66GpOZ8vMURRp8VybJhjeVON7JU3fq1svvfkcDiejO5rwx1m58q6CiyiNJ05JRNDUFALQUPR0cNy7Jk+lfL+89o/fv9iXUk5qyW+HHR0cLwUsrpUvOTqPpfSzsy8vWPpLV3N18vtZw5OeYoS05VkjajOMlBShKElcZaVUop+SZ5d9x/lvno/6aa5FBKpTk5eMYrQn77y/AyuJ4aWOVS+66NeKNfhuZY8kbhlxOk27clKkv2U119UjK4jO5vU6t+CXt02Hb73rV5XrZzMzhRQUNQaT2PKWgHoAHoKHoKCEomhqCgqueNNU0mn3NWjgz8jxveDlB+W8fsadBRxrM15dTVz4YnZcZh+l615Pf7Pc6eD+JM0JXOMlXimt/c0qBo8+u2zfDbPXs8kyfFdu/Hu8x+G+JVJdV9+vgznzcuxz6xS9NvyMPheVTzTyWpQjCemGqLua36ppbVW68THXQ1P21z1c3n09hj5m5dJL+pbHjpPr+Z5Fcrz438jteT/kx48xzY/qT900Z3FnmOuZfFevwcTqmk7WppXVtW6vzFyz0utTeybUlUovvi93v7nm8fO2/GxeL+IJYmmo3fe6034U07OeLy69cNXmvO1w8NTdtuopt7tb93/dz03Bcvlmw48se10ZoRyK0ntJXV99dD5bzb4plxEIwyY+HWht6oYowm7XRtdx9A+H/AIjyY+ExY1NpwxqKWp6VKrrbut0WyyL8e2jl5Ff1XXXfHFpv37zlxfDmCErjGEZ91QjH1pL17jNx/wBo0umXFLwuGRS/2yS/M0uG53w3GLpJ6GnUoOMoPup9O7ufccWU9NPgOCcVouDvumrvr0b9TSxyyY0lo2Sramku6kuhxR4pPwNHgONUlT7u/wAjG9LMv5RrnqW/FVcVzGMoSUl3d/eYeblXD5d4pwe/Tb8D088UJ2pU0+lozeL5Io7xvT5N7exrjdniuepnl5niOQyX6t6qW6ezvy7jOy8LOH1Ra9Ueqlwcl+1a8GuvuhH2i6xTXre3uerPcann5ea9KXw8ppOrhuVzn4RXi+v8PU0OOywhG5QlFPrpi093V7Lct5dLG4foskH12k6f3G+6vqLjt57qOE5Zii/3mu+SVX5R6feztybryqv+CtcPOFa0662t029+qF4nNBx3fsq3PJd3d+by9MzM+GfzHFqWiTdNb1s6ezS8NrXuZHOeXLiM08iajLI1UUvlx4opQxwXpFL1dmnxWfv8dkcdtLzZriW2SMda+LXPk4eFKNRaitO6T2Ch6Cj6mMzM4jw61dXklBQ9BR05LRJNAEWUFD0FAJQUPpCgpKCh6CiBKCh9IUAlBQ9BQCUDQ9BRByZeX4pdYx9Uqf4HFxHw/CS2lJeTSkv5GxRFHNxm+nc3qeK8lm+FMidqpLykk/tLr9wxwzYn83aKP+l/hex6HiOa4sf1OXtCb/GqOKXxXwy69p/8/wDkxuMfbeb3fS/lvI1xMX2GXHOdtuDilNX31erbyVG9wPIc2GCS0u920+rPLvnvATfzOmt03jmmn46oqzrn8Zww6ayZM0JXdZryY0q75K5XfSXh1PPvp2fMvLXOueJZw9XDhsy6xZocvxZVb0vwMflHxTg4iliy3N/sZNMMnsukvZs9RwHHzSqSdenT2PNqtc5+TxyzvdP7bF/94fmXx4m/BkZMqp0lq7jNtwzuKnbuPujm7T/rR0cRnadaX6tp2Nrxy23XrVFm3Fxy4tV7V/yXZOS4ci3jHV4pK/NFixVvGn+YsuJrqqYt5Mzhx5OUSh+ryZI++32dmTzCHERfzRxZEl3x0T/iiaWXnG+3T+XQh8SpPfqWZsS6lebzcXjT+dZMT/zLXj/iXT3G7JSjqhKEo+MZL8jbz9m9npt9FtZw/wDj2LeWJRjJPpVWmn393T8T0dLf4a5rHePynEZ1EUWNEUfVfPJQUPQUEJQD6QCLKCh6CgpKCh6CiBKCh6CgpKCh6DSAlEUWURQC0FD0FAV6QoeiaAzeL5W5b45ShLw3cH7d3sYXH8Fmj+sxqS/eitS/Dde567STRhro51+m2etrP7fNc0cbfSiiXBxfR/c+lZ+AxZPrhCXrFN/c4cvwvwsv2HH/AEykvwdmV6F9VtO4z7jwk+Xyj0f2Zucn+NuP4SoqfaY1/h5VrjXk/qj7NGln+DIP6Mk16xUl+FHHk+Ec8foljk146ov8mjO9HX01nWx9vY8n/tN4XLtnjPBk8beTD9188fs/U9fwnFrIlPHKGSD6ThJSj6Wtr8mfDOI+HeMjLU8d1+64yX4M2OS8FxmFucIcVjn44u06eem016nn30+P01zvnx8vr2RqXdT8O5+gqxrvR4rg/wC0HR8vEx11s2oqGVeqS0v7L1PQcNz/AAZ1WGb1taljlGUcjS66Yv6kvGLaMrh3+TX7Fd2zOfidou0+j3Rzw4+S67/98ToXEJrr7P8AqT8eD8pWBLg8cvoa1Lu717FGTHlj3bGlxnDwk7S389vs+4549rDo7XfGau15SW5rOWPEZj58kpY38qlJSb13aXZtJwr6lLG6leynJVbs55fEX6SMcdtLbzc3uy/jeGjmm3OEK7lbtPv3pbC4eDxw+iMY920UnR6cdrbxdMddxJ4NPdt+O5FFlEUfRjxX5JQUWaSNIQlAWaQAsoKHoKAroKH0k0QV0FD0FAJQUPQaQpKCh9IaQE0hQ+kKASgoeg0gJQaR6CiBNIUPpDSAlBpLKDSUVuBVDg4Rdxiovxj8r/A6aCjm5l8xZbPDL43kscrcnKep9W6l+av8TMzfCk7Thl3XRvWmvCmm6PT0FHH8WPp3Orr7ZnBcw5nhpT7PiIL9+a7SvLJtL76vQ3+D5nDL9UcmGfhPTKHtkht/EonDNOvl0353X4C4csl+sx79zhlVV6SjZhvo5nq/8bZ6ur54bc4tdVafRro/R9GKnGn9Wrd92/l3V6nmuI53xGGb7LHkcPOMt9t7pNP7FPD/AB3TricNf5sVppeeOb39mvQ8+unx4bZ1y9a+XQzLZ6Zr3TMzi+BnidSXo+5mnybmfC8Ql2GWEp/uO45f4Xv9k15mnkimtM1a8GddPr3Hx6N9GanPt5LSRpNfjuT6d8duPh+0v6mZpPoY3nc5jw7xc3iq9IaSzSGk7cK6AsoAHoKH0k6SIroNI9BQUlBRZpDSBXpCh9IaQpNIUWaSNJAlBQ+knSBXpDSWaSNIFdE0PpDSAlBQ+kNICUGks0hpAr0hpLNIaQK9IUWUGkIr0hpLNIaQK9IOF9d/UsoNJRyS5dhbt48Tfj2cL+9Glw/MMkFpTuNVUre3r1RTpDScXGb5jqb1PFduLnT21Ql06xcevo5br39g4p4cm6emT36Nb+D7jioKMp28zec2xrevbOLOSOAukt0kaT0MKr0gW0ADUFDAVC6Q0joCKTSTpJJIE0k6SSQF0kaRwAXSGkYApdIaRkAC6Q0jAQJpDSOACaSdIwFC6Q0jAELpDSMAC6Q0jEgJpJ0jIAhdIaRgKpdIaRgAXSFDAAmkBwIr/9k="/>
          <p:cNvSpPr>
            <a:spLocks noChangeAspect="1" noChangeArrowheads="1"/>
          </p:cNvSpPr>
          <p:nvPr/>
        </p:nvSpPr>
        <p:spPr bwMode="auto">
          <a:xfrm>
            <a:off x="0" y="-1084263"/>
            <a:ext cx="2600325" cy="176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3078" name="AutoShape 12" descr="data:image/jpeg;base64,/9j/4AAQSkZJRgABAQAAAQABAAD/2wCEAAkGBg8PEBQUEBQPFQ8PFBQPFRQUDw8UDw8PFBQVFBQUFBQXGyYeFxkjGRQUHy8gJCcpLCwsFR4xNTAqNSYsLCkBCQoKDgwOFA8PGC4cHBwpKSksKSksMikpKSkpKSkpKSwpKSksLCksKSksLCksLCkpLCwsLCkpLCkpKSkpLCwsKf/AABEIALkBEQMBIgACEQEDEQH/xAAbAAACAwEBAQAAAAAAAAAAAAAAAgEDBQQGB//EADwQAAICAQIDBgQCBwgDAQAAAAABAhEDEiEEBTETQVFhcYEGIjKRobEjM0JSksHRBxRDYnKi4fAWU5MV/8QAGQEBAQEBAQEAAAAAAAAAAAAAAAEDAgQF/8QAIxEBAQEAAQQCAgMBAAAAAAAAAAECEQMEMUEhURJhExRSgf/aAAwDAQACEQMRAD8A8+iCQo+6+MWiaJoKAigoaiKIIoKGoKAWgGoKAigomgoCKCiaCgqAomgoCKCiaACKCiaCgIoKJoKAUKGoKAigJoKAUkmgoCKCiaCiiCKGoKCFoKGoKAUBtJIBQUNQUERQUNQUFKFDUFALQUNQUQLQUNRNBSUA9BQQgUPRFALQUNQUFKFDUFALQUNQUAtBQ1BQC0FDUFFC0FDUFALQUNQUELRFDUTQCUTRNBQEUA1BQCgNQANQUNQUAtBQ1E0AlBQ1E0AlE0NQUQLQUNQUAtBQ1BQC0FDUFALQUNQUFJQUPQUAlBQ9EUAtBQ9BQCUFDUFALQUNQUVC0RQ9BQUtEUPRFBC0TRNE0AlE0NQUELQDUAU9BQ1BQQqQUNQUAtBQ9BRFJQUPQUAtEUPQUAtBQ1BQC0FDUFALQUNQUAlBQ9BQUlBQ9BQCUFDUTQCUFD0RQC0FDUFBC0FD6QoCugoeiKKFoKGoKAWgoegoBKJGoAhqJoagoBKJoagoBaCh6CiKSgoegoKSgoegoIWg0jUTRFJQUPpJ0gVtBQ9EUUJQUPQUEJQUPQUAlBQ9BpASgoegoBKCh6CgFIoegoBKIosoiihKCh6CgEoKHoighaAaiQHomGNyaSTbeySVtvwSJoKFBPE49U0/NNMmGCT6KT9E2NkySlHS5T0vu1zS23XRk4uZ8XiX6OanFfsz6+ikv5r3Md63PE5a5mL5vCyHLMz6Y8n8Eixck4h/4c/sl+Y2P46cHWaE4P0tP0a6mvwnxVhyLaS+55b3O56eidDN9sj/APC4n/1y/wBv9RJ8nzx3eOdf6f6HqsXNIPvOvheKxuSUn8rdPxp9Tj+3r6df18/bw8eW5X0hP+FlfF8HPErnGST9D6W48Ff1ZL9F1Ks2Xg80XilLJp2d9jXf3TOr3WvUczoT3Xyr++pukvzb+yHw9s8sPk/RavmtUpRrpvun1Pa8X8LcLK3j4iUX3asEJL7pozuY8BxnY9njycO1FqWqLyKbaf7skorbzZze41Xc6OIqx8lh28YSyLsslTtKbcIPvtKk1v1fd9n5tybDB/os2uOlPbHO5Py2rrtXXxOD+6cU+zUou4rTOSnjbStNOrqVeHkcnE8HxGKOmEM0qk/mp77qpUn4WZ/y65dzp54aPLMc55dE4cNKKi21oyxn0qNyUktTk4rp3lnMOWY9WSOJrtOHSlNKV45Jq5aG9/lMrgOLz8Om8vaylkcUl2bloav5m+q6vp9huG5u4cRo+rHN3rlGab1bSjukn3799o7nUsvPLnWJYojlTWq1T77Xc2v5e5fHh5OOpRk4fvJNper7iqcMM5KDUUlPTKnXTZeX7JVHJGWWHYZJRmpJJpyjLdpOKkuvv4Gs7ms728X6Q0nsc39y09nl0w7R6lJQWrbb6krXXp0OXiPgubWrDOM4talezae6p9H+BpnusW8X4Z66GpOZ8vMURRp8VybJhjeVON7JU3fq1svvfkcDiejO5rwx1m58q6CiyiNJ05JRNDUFALQUPR0cNy7Jk+lfL+89o/fv9iXUk5qyW+HHR0cLwUsrpUvOTqPpfSzsy8vWPpLV3N18vtZw5OeYoS05VkjajOMlBShKElcZaVUop+SZ5d9x/lvno/6aa5FBKpTk5eMYrQn77y/AyuJ4aWOVS+66NeKNfhuZY8kbhlxOk27clKkv2U119UjK4jO5vU6t+CXt02Hb73rV5XrZzMzhRQUNQaT2PKWgHoAHoKHoKCEomhqCgqueNNU0mn3NWjgz8jxveDlB+W8fsadBRxrM15dTVz4YnZcZh+l615Pf7Pc6eD+JM0JXOMlXimt/c0qBo8+u2zfDbPXs8kyfFdu/Hu8x+G+JVJdV9+vgznzcuxz6xS9NvyMPheVTzTyWpQjCemGqLua36ppbVW68THXQ1P21z1c3n09hj5m5dJL+pbHjpPr+Z5Fcrz438jteT/kx48xzY/qT900Z3FnmOuZfFevwcTqmk7WppXVtW6vzFyz0utTeybUlUovvi93v7nm8fO2/GxeL+IJYmmo3fe6034U07OeLy69cNXmvO1w8NTdtuopt7tb93/dz03Bcvlmw48se10ZoRyK0ntJXV99dD5bzb4plxEIwyY+HWht6oYowm7XRtdx9A+H/AIjyY+ExY1NpwxqKWp6VKrrbut0WyyL8e2jl5Ff1XXXfHFpv37zlxfDmCErjGEZ91QjH1pL17jNx/wBo0umXFLwuGRS/2yS/M0uG53w3GLpJ6GnUoOMoPup9O7ufccWU9NPgOCcVouDvumrvr0b9TSxyyY0lo2Sramku6kuhxR4pPwNHgONUlT7u/wAjG9LMv5RrnqW/FVcVzGMoSUl3d/eYeblXD5d4pwe/Tb8D088UJ2pU0+lozeL5Io7xvT5N7exrjdniuepnl5niOQyX6t6qW6ezvy7jOy8LOH1Ra9Ueqlwcl+1a8GuvuhH2i6xTXre3uerPcann5ea9KXw8ppOrhuVzn4RXi+v8PU0OOywhG5QlFPrpi093V7Lct5dLG4foskH12k6f3G+6vqLjt57qOE5Zii/3mu+SVX5R6feztybryqv+CtcPOFa0662t029+qF4nNBx3fsq3PJd3d+by9MzM+GfzHFqWiTdNb1s6ezS8NrXuZHOeXLiM08iajLI1UUvlx4opQxwXpFL1dmnxWfv8dkcdtLzZriW2SMda+LXPk4eFKNRaitO6T2Ch6Cj6mMzM4jw61dXklBQ9BR05LRJNAEWUFD0FAJQUPpCgpKCh6CiBKCh9IUAlBQ9BQCUDQ9BRByZeX4pdYx9Uqf4HFxHw/CS2lJeTSkv5GxRFHNxm+nc3qeK8lm+FMidqpLykk/tLr9wxwzYn83aKP+l/hex6HiOa4sf1OXtCb/GqOKXxXwy69p/8/wDkxuMfbeb3fS/lvI1xMX2GXHOdtuDilNX31erbyVG9wPIc2GCS0u920+rPLvnvATfzOmt03jmmn46oqzrn8Zww6ayZM0JXdZryY0q75K5XfSXh1PPvp2fMvLXOueJZw9XDhsy6xZocvxZVb0vwMflHxTg4iliy3N/sZNMMnsukvZs9RwHHzSqSdenT2PNqtc5+TxyzvdP7bF/94fmXx4m/BkZMqp0lq7jNtwzuKnbuPujm7T/rR0cRnadaX6tp2Nrxy23XrVFm3Fxy4tV7V/yXZOS4ci3jHV4pK/NFixVvGn+YsuJrqqYt5Mzhx5OUSh+ryZI++32dmTzCHERfzRxZEl3x0T/iiaWXnG+3T+XQh8SpPfqWZsS6lebzcXjT+dZMT/zLXj/iXT3G7JSjqhKEo+MZL8jbz9m9npt9FtZw/wDj2LeWJRjJPpVWmn393T8T0dLf4a5rHePynEZ1EUWNEUfVfPJQUPQUEJQD6QCLKCh6CgpKCh6CiBKCh6CgpKCh6DSAlEUWURQC0FD0FAV6QoeiaAzeL5W5b45ShLw3cH7d3sYXH8Fmj+sxqS/eitS/Dde567STRhro51+m2etrP7fNc0cbfSiiXBxfR/c+lZ+AxZPrhCXrFN/c4cvwvwsv2HH/AEykvwdmV6F9VtO4z7jwk+Xyj0f2Zucn+NuP4SoqfaY1/h5VrjXk/qj7NGln+DIP6Mk16xUl+FHHk+Ec8foljk146ov8mjO9HX01nWx9vY8n/tN4XLtnjPBk8beTD9188fs/U9fwnFrIlPHKGSD6ThJSj6Wtr8mfDOI+HeMjLU8d1+64yX4M2OS8FxmFucIcVjn44u06eem016nn30+P01zvnx8vr2RqXdT8O5+gqxrvR4rg/wC0HR8vEx11s2oqGVeqS0v7L1PQcNz/AAZ1WGb1taljlGUcjS66Yv6kvGLaMrh3+TX7Fd2zOfidou0+j3Rzw4+S67/98ToXEJrr7P8AqT8eD8pWBLg8cvoa1Lu717FGTHlj3bGlxnDwk7S389vs+4549rDo7XfGau15SW5rOWPEZj58kpY38qlJSb13aXZtJwr6lLG6leynJVbs55fEX6SMcdtLbzc3uy/jeGjmm3OEK7lbtPv3pbC4eDxw+iMY920UnR6cdrbxdMddxJ4NPdt+O5FFlEUfRjxX5JQUWaSNIQlAWaQAsoKHoKAroKH0k0QV0FD0FAJQUPQaQpKCh9IaQE0hQ+kKASgoeg0gJQaR6CiBNIUPpDSAlBpLKDSUVuBVDg4Rdxiovxj8r/A6aCjm5l8xZbPDL43kscrcnKep9W6l+av8TMzfCk7Thl3XRvWmvCmm6PT0FHH8WPp3Orr7ZnBcw5nhpT7PiIL9+a7SvLJtL76vQ3+D5nDL9UcmGfhPTKHtkht/EonDNOvl0353X4C4csl+sx79zhlVV6SjZhvo5nq/8bZ6ur54bc4tdVafRro/R9GKnGn9Wrd92/l3V6nmuI53xGGb7LHkcPOMt9t7pNP7FPD/AB3TricNf5sVppeeOb39mvQ8+unx4bZ1y9a+XQzLZ6Zr3TMzi+BnidSXo+5mnybmfC8Ql2GWEp/uO45f4Xv9k15mnkimtM1a8GddPr3Hx6N9GanPt5LSRpNfjuT6d8duPh+0v6mZpPoY3nc5jw7xc3iq9IaSzSGk7cK6AsoAHoKH0k6SIroNI9BQUlBRZpDSBXpCh9IaQpNIUWaSNJAlBQ+knSBXpDSWaSNIFdE0PpDSAlBQ+kNICUGks0hpAr0hpLNIaQK9IUWUGkIr0hpLNIaQK9IOF9d/UsoNJRyS5dhbt48Tfj2cL+9Glw/MMkFpTuNVUre3r1RTpDScXGb5jqb1PFduLnT21Ql06xcevo5br39g4p4cm6emT36Nb+D7jioKMp28zec2xrevbOLOSOAukt0kaT0MKr0gW0ADUFDAVC6Q0joCKTSTpJJIE0k6SSQF0kaRwAXSGkYApdIaRkAC6Q0jAQJpDSOACaSdIwFC6Q0jAELpDSMAC6Q0jEgJpJ0jIAhdIaRgKpdIaRgAXSFDAAmkBwIr/9k="/>
          <p:cNvSpPr>
            <a:spLocks noChangeAspect="1" noChangeArrowheads="1"/>
          </p:cNvSpPr>
          <p:nvPr/>
        </p:nvSpPr>
        <p:spPr bwMode="auto">
          <a:xfrm>
            <a:off x="0" y="-1084263"/>
            <a:ext cx="2600325" cy="176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CAF9FE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0000FF"/>
                </a:solidFill>
              </a:rPr>
              <a:t/>
            </a:r>
            <a:br>
              <a:rPr lang="el-GR" b="1" dirty="0" smtClean="0">
                <a:solidFill>
                  <a:srgbClr val="0000FF"/>
                </a:solidFill>
              </a:rPr>
            </a:br>
            <a:r>
              <a:rPr lang="el-GR" sz="4000" b="1" dirty="0" smtClean="0">
                <a:solidFill>
                  <a:srgbClr val="0000FF"/>
                </a:solidFill>
              </a:rPr>
              <a:t>Τα υγρά  </a:t>
            </a:r>
            <a:r>
              <a:rPr lang="el-GR" sz="4000" dirty="0" smtClean="0"/>
              <a:t>έχουν </a:t>
            </a:r>
            <a:r>
              <a:rPr lang="el-GR" sz="4000" b="1" dirty="0" smtClean="0">
                <a:solidFill>
                  <a:srgbClr val="FF0000"/>
                </a:solidFill>
              </a:rPr>
              <a:t>συγκεκριμένο</a:t>
            </a:r>
            <a:r>
              <a:rPr lang="el-GR" sz="4000" dirty="0" smtClean="0">
                <a:solidFill>
                  <a:srgbClr val="FF0000"/>
                </a:solidFill>
              </a:rPr>
              <a:t> </a:t>
            </a:r>
            <a:r>
              <a:rPr lang="el-GR" sz="4000" b="1" dirty="0" smtClean="0">
                <a:solidFill>
                  <a:srgbClr val="FF0000"/>
                </a:solidFill>
              </a:rPr>
              <a:t>όγκο</a:t>
            </a:r>
            <a:r>
              <a:rPr lang="el-GR" sz="4000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/>
              <a:t>αλλά δεν έχουν </a:t>
            </a:r>
            <a:r>
              <a:rPr lang="el-GR" sz="4000" b="1" dirty="0" smtClean="0">
                <a:solidFill>
                  <a:srgbClr val="FF0000"/>
                </a:solidFill>
              </a:rPr>
              <a:t>συγκεκριμένο</a:t>
            </a:r>
            <a:r>
              <a:rPr lang="el-GR" b="1" dirty="0" smtClean="0">
                <a:solidFill>
                  <a:srgbClr val="FF0000"/>
                </a:solidFill>
              </a:rPr>
              <a:t> σχήμα</a:t>
            </a:r>
            <a:r>
              <a:rPr lang="el-GR" dirty="0" smtClean="0"/>
              <a:t>.</a:t>
            </a:r>
            <a:br>
              <a:rPr lang="el-GR" dirty="0" smtClean="0"/>
            </a:br>
            <a:endParaRPr lang="el-GR" dirty="0"/>
          </a:p>
        </p:txBody>
      </p:sp>
      <p:grpSp>
        <p:nvGrpSpPr>
          <p:cNvPr id="3" name="8 - Ομάδα"/>
          <p:cNvGrpSpPr>
            <a:grpSpLocks/>
          </p:cNvGrpSpPr>
          <p:nvPr/>
        </p:nvGrpSpPr>
        <p:grpSpPr bwMode="auto">
          <a:xfrm>
            <a:off x="0" y="2071688"/>
            <a:ext cx="4143375" cy="2714625"/>
            <a:chOff x="0" y="2071678"/>
            <a:chExt cx="4143372" cy="2714644"/>
          </a:xfrm>
        </p:grpSpPr>
        <p:pic>
          <p:nvPicPr>
            <p:cNvPr id="4103" name="Picture 2" descr="C:\Documents and Settings\user\Τα έγγραφά μου\Οι εικόνες μου\imagesCAYPF99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71678"/>
              <a:ext cx="2000232" cy="2714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3" descr="C:\Documents and Settings\user\Τα έγγραφά μου\Οι εικόνες μου\imagesCANHFCKY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042" y="3071810"/>
              <a:ext cx="1071570" cy="1681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4" descr="C:\Documents and Settings\user\Τα έγγραφά μου\Οι εικόνες μου\imagesCAD50BP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12" y="2428868"/>
              <a:ext cx="1428760" cy="2214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5 - TextBox"/>
          <p:cNvSpPr txBox="1">
            <a:spLocks noChangeArrowheads="1"/>
          </p:cNvSpPr>
          <p:nvPr/>
        </p:nvSpPr>
        <p:spPr bwMode="auto">
          <a:xfrm>
            <a:off x="785813" y="5000625"/>
            <a:ext cx="3357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K</a:t>
            </a:r>
            <a:r>
              <a:rPr lang="el-GR" altLang="el-GR" sz="1800"/>
              <a:t>αι στα τρία ο όγκος της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coca cola </a:t>
            </a:r>
            <a:r>
              <a:rPr lang="el-GR" altLang="el-GR" sz="1800"/>
              <a:t>είναι ο ίδιος (</a:t>
            </a:r>
            <a:r>
              <a:rPr lang="el-GR" altLang="el-GR" sz="1800" b="1"/>
              <a:t>330</a:t>
            </a:r>
            <a:r>
              <a:rPr lang="en-US" altLang="el-GR" sz="1800" b="1"/>
              <a:t>ml</a:t>
            </a:r>
            <a:r>
              <a:rPr lang="en-US" altLang="el-GR" sz="1800"/>
              <a:t>)</a:t>
            </a:r>
            <a:endParaRPr lang="el-GR" altLang="el-GR" sz="1800"/>
          </a:p>
        </p:txBody>
      </p:sp>
      <p:sp>
        <p:nvSpPr>
          <p:cNvPr id="7" name="6 - TextBox"/>
          <p:cNvSpPr txBox="1">
            <a:spLocks noChangeArrowheads="1"/>
          </p:cNvSpPr>
          <p:nvPr/>
        </p:nvSpPr>
        <p:spPr bwMode="auto">
          <a:xfrm>
            <a:off x="4714875" y="5000625"/>
            <a:ext cx="3714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/>
              <a:t>K</a:t>
            </a:r>
            <a:r>
              <a:rPr lang="el-GR" altLang="el-GR" sz="1800"/>
              <a:t>αι στα τέσσερα ο όγκος του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οινοπνεύματος είναι ο ίδιος (</a:t>
            </a:r>
            <a:r>
              <a:rPr lang="el-GR" altLang="el-GR" sz="1800" b="1"/>
              <a:t>100</a:t>
            </a:r>
            <a:r>
              <a:rPr lang="en-US" altLang="el-GR" sz="1800" b="1"/>
              <a:t>ml</a:t>
            </a:r>
            <a:r>
              <a:rPr lang="en-US" altLang="el-GR" sz="1800"/>
              <a:t>)</a:t>
            </a:r>
            <a:endParaRPr lang="el-GR" altLang="el-GR" sz="180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63343"/>
            <a:ext cx="4081462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CAF9FE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0000FF"/>
                </a:solidFill>
              </a:rPr>
              <a:t/>
            </a:r>
            <a:br>
              <a:rPr lang="el-GR" b="1" dirty="0" smtClean="0">
                <a:solidFill>
                  <a:srgbClr val="0000FF"/>
                </a:solidFill>
              </a:rPr>
            </a:br>
            <a:r>
              <a:rPr lang="el-GR" sz="4000" b="1" dirty="0" smtClean="0">
                <a:solidFill>
                  <a:srgbClr val="0000FF"/>
                </a:solidFill>
              </a:rPr>
              <a:t>Τα αέρια  </a:t>
            </a:r>
            <a:r>
              <a:rPr lang="el-GR" sz="4000" dirty="0" smtClean="0"/>
              <a:t>δεν έχουν </a:t>
            </a:r>
            <a:r>
              <a:rPr lang="el-GR" sz="4000" b="1" dirty="0" smtClean="0">
                <a:solidFill>
                  <a:srgbClr val="FF0000"/>
                </a:solidFill>
              </a:rPr>
              <a:t>συγκεκριμένο</a:t>
            </a:r>
            <a:r>
              <a:rPr lang="el-GR" sz="4000" dirty="0" smtClean="0">
                <a:solidFill>
                  <a:srgbClr val="FF0000"/>
                </a:solidFill>
              </a:rPr>
              <a:t> </a:t>
            </a:r>
            <a:r>
              <a:rPr lang="el-GR" sz="4000" b="1" dirty="0" smtClean="0">
                <a:solidFill>
                  <a:srgbClr val="FF0000"/>
                </a:solidFill>
              </a:rPr>
              <a:t>όγκο</a:t>
            </a:r>
            <a:r>
              <a:rPr lang="el-GR" sz="4000" dirty="0" smtClean="0">
                <a:solidFill>
                  <a:srgbClr val="FF0000"/>
                </a:solidFill>
              </a:rPr>
              <a:t> </a:t>
            </a:r>
            <a:br>
              <a:rPr lang="el-GR" sz="4000" dirty="0" smtClean="0">
                <a:solidFill>
                  <a:srgbClr val="FF0000"/>
                </a:solidFill>
              </a:rPr>
            </a:br>
            <a:r>
              <a:rPr lang="el-GR" sz="4000" dirty="0" smtClean="0"/>
              <a:t>αλλά ούτε και </a:t>
            </a:r>
            <a:r>
              <a:rPr lang="el-GR" sz="4000" b="1" dirty="0" smtClean="0">
                <a:solidFill>
                  <a:srgbClr val="FF0000"/>
                </a:solidFill>
              </a:rPr>
              <a:t>συγκεκριμένο σχήμα</a:t>
            </a:r>
            <a:r>
              <a:rPr lang="el-GR" dirty="0" smtClean="0"/>
              <a:t>.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1026" name="Picture 2" descr="C:\Documents and Settings\user\Τα έγγραφά μου\Οι εικόνες μου\imagesCAXKR1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928813"/>
            <a:ext cx="35718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Documents and Settings\user\Τα έγγραφά μου\Οι εικόνες μου\b5.jpg"/>
          <p:cNvPicPr>
            <a:picLocks noChangeAspect="1" noChangeArrowheads="1"/>
          </p:cNvPicPr>
          <p:nvPr/>
        </p:nvPicPr>
        <p:blipFill>
          <a:blip r:embed="rId3">
            <a:lum bright="1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928813"/>
            <a:ext cx="386080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1524000" y="1357299"/>
          <a:ext cx="6096000" cy="399667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887716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000" dirty="0" smtClean="0"/>
                    </a:p>
                    <a:p>
                      <a:pPr algn="ctr"/>
                      <a:r>
                        <a:rPr lang="el-GR" sz="2000" dirty="0" smtClean="0"/>
                        <a:t>ΜΑΖΑ</a:t>
                      </a:r>
                      <a:endParaRPr lang="el-GR" sz="20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000" dirty="0" smtClean="0"/>
                    </a:p>
                    <a:p>
                      <a:pPr algn="ctr"/>
                      <a:r>
                        <a:rPr lang="el-GR" sz="2000" dirty="0" smtClean="0"/>
                        <a:t>ΟΓΚΟΣ</a:t>
                      </a:r>
                      <a:endParaRPr lang="el-GR" sz="20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000" dirty="0" smtClean="0"/>
                    </a:p>
                    <a:p>
                      <a:pPr algn="ctr"/>
                      <a:r>
                        <a:rPr lang="el-GR" sz="2000" dirty="0" smtClean="0"/>
                        <a:t>ΣΧΗΜΑ</a:t>
                      </a:r>
                      <a:endParaRPr lang="el-GR" sz="20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894728">
                <a:tc>
                  <a:txBody>
                    <a:bodyPr/>
                    <a:lstStyle/>
                    <a:p>
                      <a:pPr algn="ctr"/>
                      <a:endParaRPr lang="el-GR" sz="1200" b="1" dirty="0" smtClean="0"/>
                    </a:p>
                    <a:p>
                      <a:pPr algn="ctr"/>
                      <a:r>
                        <a:rPr lang="el-GR" sz="2400" b="1" dirty="0" smtClean="0"/>
                        <a:t>ΣΤΕΡΕΑ</a:t>
                      </a:r>
                      <a:endParaRPr lang="el-GR" sz="2400" b="1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400" b="1" dirty="0" smtClean="0">
                          <a:solidFill>
                            <a:srgbClr val="0000FF"/>
                          </a:solidFill>
                        </a:rPr>
                        <a:t>+</a:t>
                      </a:r>
                      <a:endParaRPr lang="el-GR" sz="4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400" b="1" dirty="0" smtClean="0">
                          <a:solidFill>
                            <a:srgbClr val="0000FF"/>
                          </a:solidFill>
                        </a:rPr>
                        <a:t>+</a:t>
                      </a:r>
                      <a:endParaRPr lang="el-GR" sz="44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l-GR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400" b="1" dirty="0" smtClean="0">
                          <a:solidFill>
                            <a:srgbClr val="0000FF"/>
                          </a:solidFill>
                        </a:rPr>
                        <a:t>+</a:t>
                      </a:r>
                      <a:endParaRPr lang="el-GR" sz="44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l-GR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894728">
                <a:tc>
                  <a:txBody>
                    <a:bodyPr/>
                    <a:lstStyle/>
                    <a:p>
                      <a:pPr algn="ctr"/>
                      <a:endParaRPr lang="el-GR" sz="1200" b="1" dirty="0" smtClean="0"/>
                    </a:p>
                    <a:p>
                      <a:pPr algn="ctr"/>
                      <a:r>
                        <a:rPr lang="el-GR" sz="2400" b="1" dirty="0" smtClean="0"/>
                        <a:t>ΥΓΡΑ</a:t>
                      </a:r>
                      <a:endParaRPr lang="el-GR" sz="2400" b="1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400" b="1" dirty="0" smtClean="0">
                          <a:solidFill>
                            <a:srgbClr val="0000FF"/>
                          </a:solidFill>
                        </a:rPr>
                        <a:t>+</a:t>
                      </a:r>
                      <a:endParaRPr lang="el-GR" sz="44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l-GR" dirty="0"/>
                    </a:p>
                  </a:txBody>
                  <a:tcPr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400" b="1" dirty="0" smtClean="0">
                          <a:solidFill>
                            <a:srgbClr val="0000FF"/>
                          </a:solidFill>
                        </a:rPr>
                        <a:t>+</a:t>
                      </a:r>
                      <a:endParaRPr lang="el-GR" sz="44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l-GR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l-GR" sz="2400" b="1" dirty="0" smtClean="0">
                          <a:solidFill>
                            <a:srgbClr val="FF0000"/>
                          </a:solidFill>
                        </a:rPr>
                        <a:t>Χ</a:t>
                      </a:r>
                      <a:endParaRPr lang="el-GR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894728">
                <a:tc>
                  <a:txBody>
                    <a:bodyPr/>
                    <a:lstStyle/>
                    <a:p>
                      <a:pPr algn="ctr"/>
                      <a:endParaRPr lang="el-GR" sz="1200" b="1" dirty="0" smtClean="0"/>
                    </a:p>
                    <a:p>
                      <a:pPr algn="ctr"/>
                      <a:r>
                        <a:rPr lang="el-GR" sz="2400" b="1" dirty="0" smtClean="0"/>
                        <a:t>ΑΕΡΙΑ</a:t>
                      </a:r>
                      <a:endParaRPr lang="el-GR" sz="2400" b="1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400" b="1" dirty="0" smtClean="0">
                          <a:solidFill>
                            <a:srgbClr val="0000FF"/>
                          </a:solidFill>
                        </a:rPr>
                        <a:t>+</a:t>
                      </a:r>
                      <a:endParaRPr lang="el-GR" sz="44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l-GR" sz="2400" b="1" dirty="0" smtClean="0">
                          <a:solidFill>
                            <a:srgbClr val="FF0000"/>
                          </a:solidFill>
                        </a:rPr>
                        <a:t>Χ</a:t>
                      </a:r>
                      <a:endParaRPr lang="el-GR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l-GR" sz="2400" b="1" dirty="0" smtClean="0">
                          <a:solidFill>
                            <a:srgbClr val="FF0000"/>
                          </a:solidFill>
                        </a:rPr>
                        <a:t>Χ</a:t>
                      </a:r>
                      <a:endParaRPr lang="el-GR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3" name="2 - TextBox"/>
          <p:cNvSpPr txBox="1">
            <a:spLocks noChangeArrowheads="1"/>
          </p:cNvSpPr>
          <p:nvPr/>
        </p:nvSpPr>
        <p:spPr bwMode="auto">
          <a:xfrm>
            <a:off x="1571625" y="5357813"/>
            <a:ext cx="6000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/>
              <a:t>     </a:t>
            </a:r>
            <a:r>
              <a:rPr lang="el-GR" altLang="el-GR" sz="4000" b="1">
                <a:solidFill>
                  <a:srgbClr val="0000FF"/>
                </a:solidFill>
              </a:rPr>
              <a:t>+</a:t>
            </a:r>
            <a:r>
              <a:rPr lang="el-GR" altLang="el-GR" sz="2400" b="1"/>
              <a:t> </a:t>
            </a:r>
            <a:r>
              <a:rPr lang="el-GR" altLang="el-GR" sz="1800"/>
              <a:t>= ΚΑΘΟΡΙΣΜΕΝΟ                </a:t>
            </a:r>
            <a:r>
              <a:rPr lang="el-GR" altLang="el-GR" sz="2400" b="1">
                <a:solidFill>
                  <a:srgbClr val="FF0000"/>
                </a:solidFill>
              </a:rPr>
              <a:t>Χ</a:t>
            </a:r>
            <a:r>
              <a:rPr lang="el-GR" altLang="el-GR" sz="1800"/>
              <a:t>  =  ΜΕΤΑΒΑΛΛΟΜΕΝΟ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5"/>
          </a:xfrm>
          <a:solidFill>
            <a:srgbClr val="CAF9FE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/>
              <a:t>Η </a:t>
            </a:r>
            <a:r>
              <a:rPr lang="el-GR" sz="3600" dirty="0" smtClean="0">
                <a:solidFill>
                  <a:srgbClr val="0000FF"/>
                </a:solidFill>
              </a:rPr>
              <a:t>φυσική κατάσταση </a:t>
            </a:r>
            <a:r>
              <a:rPr lang="el-GR" sz="3600" dirty="0" smtClean="0"/>
              <a:t>ενός σώματος (</a:t>
            </a:r>
            <a:r>
              <a:rPr lang="el-GR" sz="3600" i="1" dirty="0" smtClean="0"/>
              <a:t>δηλαδή αν αυτό είναι </a:t>
            </a:r>
            <a:r>
              <a:rPr lang="el-GR" sz="3600" i="1" dirty="0" smtClean="0">
                <a:solidFill>
                  <a:srgbClr val="FF0000"/>
                </a:solidFill>
              </a:rPr>
              <a:t>στερεό</a:t>
            </a:r>
            <a:r>
              <a:rPr lang="el-GR" sz="3600" i="1" dirty="0" smtClean="0"/>
              <a:t> ή </a:t>
            </a:r>
            <a:r>
              <a:rPr lang="el-GR" sz="3600" i="1" dirty="0" smtClean="0">
                <a:solidFill>
                  <a:srgbClr val="00B050"/>
                </a:solidFill>
              </a:rPr>
              <a:t>υγρό</a:t>
            </a:r>
            <a:r>
              <a:rPr lang="el-GR" sz="3600" i="1" dirty="0" smtClean="0"/>
              <a:t> ή </a:t>
            </a:r>
            <a:r>
              <a:rPr lang="el-GR" sz="3600" i="1" dirty="0" smtClean="0">
                <a:solidFill>
                  <a:srgbClr val="C00000"/>
                </a:solidFill>
              </a:rPr>
              <a:t>αέριο</a:t>
            </a:r>
            <a:r>
              <a:rPr lang="el-GR" sz="3600" dirty="0" smtClean="0"/>
              <a:t>) εξαρτάται από δύο παράγοντες: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τη </a:t>
            </a:r>
            <a:r>
              <a:rPr lang="el-GR" dirty="0" smtClean="0">
                <a:solidFill>
                  <a:srgbClr val="FF0000"/>
                </a:solidFill>
              </a:rPr>
              <a:t>θερμοκρασία</a:t>
            </a:r>
            <a:r>
              <a:rPr lang="el-GR" dirty="0" smtClean="0"/>
              <a:t> και την </a:t>
            </a:r>
            <a:r>
              <a:rPr lang="el-GR" dirty="0" smtClean="0">
                <a:solidFill>
                  <a:srgbClr val="FF0000"/>
                </a:solidFill>
              </a:rPr>
              <a:t>πίεση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7172" name="2 - Θέση περιεχομένου"/>
          <p:cNvSpPr txBox="1">
            <a:spLocks/>
          </p:cNvSpPr>
          <p:nvPr/>
        </p:nvSpPr>
        <p:spPr bwMode="auto">
          <a:xfrm>
            <a:off x="5143500" y="3071813"/>
            <a:ext cx="3043238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6" name="Picture 3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143250"/>
            <a:ext cx="3852863" cy="2982913"/>
          </a:xfrm>
        </p:spPr>
      </p:pic>
      <p:sp>
        <p:nvSpPr>
          <p:cNvPr id="7174" name="6 - TextBox"/>
          <p:cNvSpPr txBox="1">
            <a:spLocks noChangeArrowheads="1"/>
          </p:cNvSpPr>
          <p:nvPr/>
        </p:nvSpPr>
        <p:spPr bwMode="auto">
          <a:xfrm>
            <a:off x="5000625" y="3143250"/>
            <a:ext cx="3286125" cy="2678113"/>
          </a:xfrm>
          <a:prstGeom prst="rect">
            <a:avLst/>
          </a:prstGeom>
          <a:solidFill>
            <a:srgbClr val="DDFFE3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/>
              <a:t>Στους  πόλους  της  Γης  το νερό συνυπάρχει  και με τις τρεις μορφές του (φυσικές καταστάσεις):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/>
              <a:t>ως </a:t>
            </a:r>
            <a:r>
              <a:rPr lang="el-GR" altLang="el-GR" sz="2400" dirty="0">
                <a:solidFill>
                  <a:srgbClr val="FF0000"/>
                </a:solidFill>
              </a:rPr>
              <a:t>στερεό</a:t>
            </a:r>
            <a:r>
              <a:rPr lang="el-GR" altLang="el-GR" sz="2400" dirty="0"/>
              <a:t> (παγόβουνο), ως </a:t>
            </a:r>
            <a:r>
              <a:rPr lang="el-GR" altLang="el-GR" sz="2400" dirty="0">
                <a:solidFill>
                  <a:srgbClr val="00B050"/>
                </a:solidFill>
              </a:rPr>
              <a:t>υγρό</a:t>
            </a:r>
            <a:r>
              <a:rPr lang="el-GR" altLang="el-GR" sz="2400" dirty="0"/>
              <a:t> (θάλασσα) και ως </a:t>
            </a:r>
            <a:r>
              <a:rPr lang="el-GR" altLang="el-GR" sz="2400" dirty="0">
                <a:solidFill>
                  <a:srgbClr val="C00000"/>
                </a:solidFill>
              </a:rPr>
              <a:t>αέριο</a:t>
            </a:r>
            <a:r>
              <a:rPr lang="el-GR" altLang="el-GR" sz="2400" dirty="0"/>
              <a:t> (σύννεφα)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928688" y="2571750"/>
          <a:ext cx="7858125" cy="2786064"/>
        </p:xfrm>
        <a:graphic>
          <a:graphicData uri="http://schemas.openxmlformats.org/drawingml/2006/table">
            <a:tbl>
              <a:tblPr/>
              <a:tblGrid>
                <a:gridCol w="1846262"/>
                <a:gridCol w="1162050"/>
                <a:gridCol w="1279525"/>
                <a:gridCol w="1152525"/>
                <a:gridCol w="1150938"/>
                <a:gridCol w="1266825"/>
              </a:tblGrid>
              <a:tr h="928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Θερμοκρασία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-5°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°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°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°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°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και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Πίεση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1atm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1atm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3atm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1atm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2atm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Το νερό είναι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(Φυσική κατάσταση)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στερεό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υγρό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αέριο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αέριο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υγρό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500" y="571500"/>
            <a:ext cx="8337550" cy="1570038"/>
          </a:xfrm>
          <a:prstGeom prst="rect">
            <a:avLst/>
          </a:prstGeom>
          <a:solidFill>
            <a:srgbClr val="CAF9FE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Παρακάτω δίνεται η φυσική κατάσταση του νερού σε διάφορες θερμοκρασίες και πιέσεις:</a:t>
            </a:r>
          </a:p>
          <a:p>
            <a:pPr algn="ctr">
              <a:defRPr/>
            </a:pP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235743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l-GR" sz="3600" dirty="0" smtClean="0"/>
              <a:t>Είτε στη στερεή είτε στην υγρή είτε στην αέρια κατάσταση οι </a:t>
            </a:r>
            <a:r>
              <a:rPr lang="el-GR" sz="3600" dirty="0" smtClean="0">
                <a:solidFill>
                  <a:srgbClr val="FF0000"/>
                </a:solidFill>
              </a:rPr>
              <a:t>δομικές μονάδες </a:t>
            </a:r>
            <a:r>
              <a:rPr lang="el-GR" sz="3600" dirty="0" smtClean="0"/>
              <a:t>του σώματος </a:t>
            </a:r>
            <a:r>
              <a:rPr lang="el-GR" sz="3600" dirty="0" smtClean="0">
                <a:solidFill>
                  <a:srgbClr val="FF0000"/>
                </a:solidFill>
              </a:rPr>
              <a:t>παραμένουν οι ίδιες </a:t>
            </a:r>
            <a:br>
              <a:rPr lang="el-GR" sz="3600" dirty="0" smtClean="0">
                <a:solidFill>
                  <a:srgbClr val="FF0000"/>
                </a:solidFill>
              </a:rPr>
            </a:br>
            <a:r>
              <a:rPr lang="el-GR" sz="3600" dirty="0" smtClean="0">
                <a:solidFill>
                  <a:srgbClr val="0000FF"/>
                </a:solidFill>
              </a:rPr>
              <a:t>αλλάζει όμως η μεταξύ τους απόσταση</a:t>
            </a:r>
          </a:p>
        </p:txBody>
      </p:sp>
      <p:pic>
        <p:nvPicPr>
          <p:cNvPr id="1026" name="Picture 2" descr="C:\Documents and Settings\user\Τα έγγραφά μου\Οι εικόνες μου\3.bm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3214688"/>
            <a:ext cx="4000500" cy="2571750"/>
          </a:xfrm>
        </p:spPr>
      </p:pic>
      <p:sp>
        <p:nvSpPr>
          <p:cNvPr id="9220" name="6 - TextBox"/>
          <p:cNvSpPr txBox="1">
            <a:spLocks noChangeArrowheads="1"/>
          </p:cNvSpPr>
          <p:nvPr/>
        </p:nvSpPr>
        <p:spPr bwMode="auto">
          <a:xfrm>
            <a:off x="2428875" y="5643563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pSp>
        <p:nvGrpSpPr>
          <p:cNvPr id="3" name="7 - Ομάδα"/>
          <p:cNvGrpSpPr>
            <a:grpSpLocks/>
          </p:cNvGrpSpPr>
          <p:nvPr/>
        </p:nvGrpSpPr>
        <p:grpSpPr bwMode="auto">
          <a:xfrm>
            <a:off x="2286000" y="5572125"/>
            <a:ext cx="4357688" cy="646113"/>
            <a:chOff x="2357422" y="5500702"/>
            <a:chExt cx="4357718" cy="646331"/>
          </a:xfrm>
        </p:grpSpPr>
        <p:sp>
          <p:nvSpPr>
            <p:cNvPr id="9222" name="8 - TextBox"/>
            <p:cNvSpPr txBox="1">
              <a:spLocks noChangeArrowheads="1"/>
            </p:cNvSpPr>
            <p:nvPr/>
          </p:nvSpPr>
          <p:spPr bwMode="auto">
            <a:xfrm>
              <a:off x="2357422" y="5500702"/>
              <a:ext cx="107157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/>
                <a:t>ΠΑΓΟΣ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/>
                <a:t>στερεό</a:t>
              </a:r>
            </a:p>
          </p:txBody>
        </p:sp>
        <p:sp>
          <p:nvSpPr>
            <p:cNvPr id="9223" name="9 - TextBox"/>
            <p:cNvSpPr txBox="1">
              <a:spLocks noChangeArrowheads="1"/>
            </p:cNvSpPr>
            <p:nvPr/>
          </p:nvSpPr>
          <p:spPr bwMode="auto">
            <a:xfrm>
              <a:off x="3857620" y="5500702"/>
              <a:ext cx="107157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/>
                <a:t>ΝΕΡΟ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/>
                <a:t>υγρό</a:t>
              </a:r>
            </a:p>
          </p:txBody>
        </p:sp>
        <p:sp>
          <p:nvSpPr>
            <p:cNvPr id="9224" name="10 - TextBox"/>
            <p:cNvSpPr txBox="1">
              <a:spLocks noChangeArrowheads="1"/>
            </p:cNvSpPr>
            <p:nvPr/>
          </p:nvSpPr>
          <p:spPr bwMode="auto">
            <a:xfrm>
              <a:off x="5286380" y="5500702"/>
              <a:ext cx="14287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/>
                <a:t>ΥΔΡΑΤΜΟΣ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/>
                <a:t>αέριο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 smtClean="0"/>
              <a:t>Αλλάζοντας τη θερμοκρασία ή την πίεση ή και τα δύο μπορούμε να πάμε από τη μία φυσική κατάσταση στην άλλη</a:t>
            </a:r>
            <a:endParaRPr lang="el-GR" sz="3600" dirty="0"/>
          </a:p>
        </p:txBody>
      </p:sp>
      <p:sp>
        <p:nvSpPr>
          <p:cNvPr id="3" name="2 - TextBox">
            <a:hlinkClick r:id="rId2" action="ppaction://hlinksldjump" tooltip="http://phet.colorado.edu/el/simulation/states-of-matter"/>
          </p:cNvPr>
          <p:cNvSpPr txBox="1">
            <a:spLocks noChangeArrowheads="1"/>
          </p:cNvSpPr>
          <p:nvPr/>
        </p:nvSpPr>
        <p:spPr bwMode="auto">
          <a:xfrm>
            <a:off x="857250" y="2357438"/>
            <a:ext cx="750093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 dirty="0"/>
              <a:t>Παρακολούθησε τα παρακάτω </a:t>
            </a:r>
            <a:r>
              <a:rPr lang="en-US" altLang="el-GR" sz="2800" dirty="0"/>
              <a:t>video</a:t>
            </a:r>
            <a:r>
              <a:rPr lang="el-GR" altLang="el-GR" sz="2800" dirty="0"/>
              <a:t> και παρατήρησε τι συμβαίνει με τις δομικές μονάδες ενός σώματος όταν το θερμαίνουμε (αυξάνοντας τη θερμοκρασία του), οπότε αυτό περνά από τη μία φυσική κατάσταση στην άλλη</a:t>
            </a:r>
            <a:endParaRPr lang="en-US" altLang="el-GR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 dirty="0"/>
              <a:t> </a:t>
            </a:r>
            <a:r>
              <a:rPr lang="el-GR" altLang="el-GR" sz="2400" dirty="0"/>
              <a:t>(</a:t>
            </a:r>
            <a:r>
              <a:rPr lang="el-GR" altLang="el-GR" sz="2400" dirty="0">
                <a:solidFill>
                  <a:srgbClr val="FF0000"/>
                </a:solidFill>
              </a:rPr>
              <a:t>στερεό</a:t>
            </a:r>
            <a:r>
              <a:rPr lang="el-GR" altLang="el-GR" sz="2400" dirty="0"/>
              <a:t>                  </a:t>
            </a:r>
            <a:r>
              <a:rPr lang="el-GR" altLang="el-GR" sz="2400" dirty="0">
                <a:solidFill>
                  <a:srgbClr val="00B050"/>
                </a:solidFill>
              </a:rPr>
              <a:t>υγρό</a:t>
            </a:r>
            <a:r>
              <a:rPr lang="el-GR" altLang="el-GR" sz="2400" dirty="0"/>
              <a:t>                   </a:t>
            </a:r>
            <a:r>
              <a:rPr lang="el-GR" altLang="el-GR" sz="2400" dirty="0">
                <a:solidFill>
                  <a:srgbClr val="C00000"/>
                </a:solidFill>
              </a:rPr>
              <a:t>αέριο</a:t>
            </a:r>
            <a:r>
              <a:rPr lang="el-GR" altLang="el-GR" sz="2400" dirty="0"/>
              <a:t>)</a:t>
            </a:r>
          </a:p>
        </p:txBody>
      </p:sp>
      <p:grpSp>
        <p:nvGrpSpPr>
          <p:cNvPr id="4" name="12 - Ομάδα"/>
          <p:cNvGrpSpPr>
            <a:grpSpLocks/>
          </p:cNvGrpSpPr>
          <p:nvPr/>
        </p:nvGrpSpPr>
        <p:grpSpPr bwMode="auto">
          <a:xfrm>
            <a:off x="2143125" y="4786313"/>
            <a:ext cx="2857500" cy="1587"/>
            <a:chOff x="2071670" y="4071942"/>
            <a:chExt cx="2857520" cy="1588"/>
          </a:xfrm>
        </p:grpSpPr>
        <p:cxnSp>
          <p:nvCxnSpPr>
            <p:cNvPr id="11" name="10 - Ευθύγραμμο βέλος σύνδεσης"/>
            <p:cNvCxnSpPr/>
            <p:nvPr/>
          </p:nvCxnSpPr>
          <p:spPr>
            <a:xfrm>
              <a:off x="2071670" y="4071942"/>
              <a:ext cx="1000132" cy="1588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ύγραμμο βέλος σύνδεσης"/>
            <p:cNvCxnSpPr/>
            <p:nvPr/>
          </p:nvCxnSpPr>
          <p:spPr>
            <a:xfrm>
              <a:off x="3929058" y="4071942"/>
              <a:ext cx="1000132" cy="1588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9 - TextBox">
            <a:hlinkClick r:id="rId2" action="ppaction://hlinksldjump" tooltip="http://ts.sch.gr/repo/online-packages/gym-chimeia-b-c/chemistry/common/videos/chapt1/states.htm"/>
          </p:cNvPr>
          <p:cNvSpPr txBox="1">
            <a:spLocks noChangeArrowheads="1"/>
          </p:cNvSpPr>
          <p:nvPr/>
        </p:nvSpPr>
        <p:spPr bwMode="auto">
          <a:xfrm>
            <a:off x="1835696" y="5301208"/>
            <a:ext cx="6143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hlinkClick r:id="rId3"/>
              </a:rPr>
              <a:t>http://ts.sch.gr/repo/online-packages/gym-chimeia-b-c/chemistry/common/videos/chapt1/states.htm</a:t>
            </a:r>
            <a:endParaRPr lang="el-GR" alt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505</Words>
  <Application>Microsoft Office PowerPoint</Application>
  <PresentationFormat>Προβολή στην οθόνη (4:3)</PresentationFormat>
  <Paragraphs>187</Paragraphs>
  <Slides>18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4" baseType="lpstr">
      <vt:lpstr>Arial</vt:lpstr>
      <vt:lpstr>Calibri</vt:lpstr>
      <vt:lpstr>Palatino Linotype</vt:lpstr>
      <vt:lpstr>Symbol</vt:lpstr>
      <vt:lpstr>Times New Roman</vt:lpstr>
      <vt:lpstr>Θέμα του Office</vt:lpstr>
      <vt:lpstr>ΦΥΣΙΚΕΣ  ΚΑΤΑΣΤΑΣΕΙΣ</vt:lpstr>
      <vt:lpstr>Παρουσίαση του PowerPoint</vt:lpstr>
      <vt:lpstr> Τα υγρά  έχουν συγκεκριμένο όγκο  αλλά δεν έχουν συγκεκριμένο σχήμα. </vt:lpstr>
      <vt:lpstr> Τα αέρια  δεν έχουν συγκεκριμένο όγκο  αλλά ούτε και συγκεκριμένο σχήμα. </vt:lpstr>
      <vt:lpstr>Παρουσίαση του PowerPoint</vt:lpstr>
      <vt:lpstr>Η φυσική κατάσταση ενός σώματος (δηλαδή αν αυτό είναι στερεό ή υγρό ή αέριο) εξαρτάται από δύο παράγοντες:  τη θερμοκρασία και την πίεση</vt:lpstr>
      <vt:lpstr>Παρουσίαση του PowerPoint</vt:lpstr>
      <vt:lpstr>Είτε στη στερεή είτε στην υγρή είτε στην αέρια κατάσταση οι δομικές μονάδες του σώματος παραμένουν οι ίδιες  αλλάζει όμως η μεταξύ τους απόσταση</vt:lpstr>
      <vt:lpstr>Αλλάζοντας τη θερμοκρασία ή την πίεση ή και τα δύο μπορούμε να πάμε από τη μία φυσική κατάσταση στην άλλη</vt:lpstr>
      <vt:lpstr>Η μετατροπή ενός στερεού σε υγρό λέγεται ΤΗΞΗ Η μετατροπή ενός υγρού σε στερεό λέγεται ΠΗΞΗ</vt:lpstr>
      <vt:lpstr>Παρουσίαση του PowerPoint</vt:lpstr>
      <vt:lpstr>Η μετατροπή ενός υγρού σε αέριο λέγεται ΕΞΑΕΡΩΣΗ Η μετατροπή ενός αερίου σε υγρό λέγεται ΣΥΜΠΥΚΝΩΣΗ</vt:lpstr>
      <vt:lpstr>Η μετατροπή ενός στερεού σε αέριο λέγεται ΕΞΑΧΝΩΣΗ  Η μετατροπή ενός αερίου σε στερεό λέγεται ΑΠΟΘΕΣΗ</vt:lpstr>
      <vt:lpstr>Συνοψίζοντας:</vt:lpstr>
      <vt:lpstr>«Βαφτίζοντας» τις θερμοκρασίες</vt:lpstr>
      <vt:lpstr>          Δηλαδή το σημείο βρασμού του νερού είναι:     α. 100C σε πίεση 1atm  (στην επιφάνεια της θάλασσας)                                                                             β. 120C σε πίεση 2atm  (σε μία χύτρα μαγειρέματος)                                                                             γ.   90C σε πίεση 0,7atm  (στην κορυφή του Ολύμπου) </vt:lpstr>
      <vt:lpstr>Σημείο τήξης: η θερμοκρασία που χωρίζει τη στερεή από την υγρή κατάσταση</vt:lpstr>
      <vt:lpstr>Κάθε σώμα έχει το δικό του σημείο τήξης και σημείο βρασμού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Admin</cp:lastModifiedBy>
  <cp:revision>82</cp:revision>
  <dcterms:created xsi:type="dcterms:W3CDTF">2013-09-17T07:05:43Z</dcterms:created>
  <dcterms:modified xsi:type="dcterms:W3CDTF">2020-09-21T10:06:15Z</dcterms:modified>
</cp:coreProperties>
</file>