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5EB8CA-0FA4-4679-A58E-6D180787E7A5}"/>
              </a:ext>
            </a:extLst>
          </p:cNvPr>
          <p:cNvSpPr>
            <a:spLocks noGrp="1"/>
          </p:cNvSpPr>
          <p:nvPr>
            <p:ph type="ctrTitle"/>
          </p:nvPr>
        </p:nvSpPr>
        <p:spPr/>
        <p:txBody>
          <a:bodyPr/>
          <a:lstStyle/>
          <a:p>
            <a:r>
              <a:rPr lang="el-GR" b="1" i="1" cap="none" dirty="0"/>
              <a:t>Ελληνική επανάσταση και Ευρώπη</a:t>
            </a:r>
          </a:p>
        </p:txBody>
      </p:sp>
    </p:spTree>
    <p:extLst>
      <p:ext uri="{BB962C8B-B14F-4D97-AF65-F5344CB8AC3E}">
        <p14:creationId xmlns:p14="http://schemas.microsoft.com/office/powerpoint/2010/main" val="129345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EC6957-E194-4DA4-826B-7AC68B9E0CDB}"/>
              </a:ext>
            </a:extLst>
          </p:cNvPr>
          <p:cNvSpPr>
            <a:spLocks noGrp="1"/>
          </p:cNvSpPr>
          <p:nvPr>
            <p:ph type="title"/>
          </p:nvPr>
        </p:nvSpPr>
        <p:spPr/>
        <p:txBody>
          <a:bodyPr/>
          <a:lstStyle/>
          <a:p>
            <a:r>
              <a:rPr lang="el-GR" i="1" cap="none" dirty="0"/>
              <a:t>Ελληνική επανάσταση και ευρωπαϊκή διπλωματία (1821-1826)</a:t>
            </a:r>
          </a:p>
        </p:txBody>
      </p:sp>
      <p:sp>
        <p:nvSpPr>
          <p:cNvPr id="3" name="Θέση περιεχομένου 2">
            <a:extLst>
              <a:ext uri="{FF2B5EF4-FFF2-40B4-BE49-F238E27FC236}">
                <a16:creationId xmlns:a16="http://schemas.microsoft.com/office/drawing/2014/main" id="{10EB73E4-CBB3-47EC-B488-AF177498F46F}"/>
              </a:ext>
            </a:extLst>
          </p:cNvPr>
          <p:cNvSpPr>
            <a:spLocks noGrp="1"/>
          </p:cNvSpPr>
          <p:nvPr>
            <p:ph sz="quarter" idx="13"/>
          </p:nvPr>
        </p:nvSpPr>
        <p:spPr/>
        <p:txBody>
          <a:bodyPr>
            <a:normAutofit lnSpcReduction="10000"/>
          </a:bodyPr>
          <a:lstStyle/>
          <a:p>
            <a:pPr algn="just"/>
            <a:r>
              <a:rPr lang="el-GR" cap="none" dirty="0"/>
              <a:t>Προσπάθειες Ελλήνων από την αρχή του Αγώνα για εξασφάλιση των Ευρωπαίων ηγετών και λαών. Οι Εθνοσυνελεύσεις χαρακτηρίζουν γι’ αυτό το λόγο την Επανάσταση </a:t>
            </a:r>
            <a:r>
              <a:rPr lang="el-GR" b="1" cap="none" dirty="0"/>
              <a:t>εθνικοαπελευθερωτική</a:t>
            </a:r>
            <a:r>
              <a:rPr lang="el-GR" cap="none" dirty="0"/>
              <a:t>.</a:t>
            </a:r>
          </a:p>
          <a:p>
            <a:pPr algn="just"/>
            <a:r>
              <a:rPr lang="el-GR" b="1" cap="none" dirty="0"/>
              <a:t>Παλινόρθωση</a:t>
            </a:r>
            <a:r>
              <a:rPr lang="el-GR" cap="none" dirty="0"/>
              <a:t>: κάθε είδους επανάσταση καταδικάζεται. Επιπλέον μετά τη νίκη εναντίον του Ναπολέοντα οι ευρωπαϊκές δυνάμεις προσπαθούν ν’ αποφύγουν πολέμους μεγάλης κλίμακας.</a:t>
            </a:r>
          </a:p>
          <a:p>
            <a:pPr algn="just"/>
            <a:r>
              <a:rPr lang="el-GR" cap="none" dirty="0"/>
              <a:t>1821-1823: οι μεγάλες ευρωπαϊκές χώρες (Αγγλία, Γαλλία, Ρωσία, Αυστρία, Πρωσία) είναι αρνητικές προς την ελληνική επανάσταση. Κύρια αιτία η επιθυμία τους να μη διαλυθεί η Οθωμανική Αυτοκρατορία, γεγονός που θα προκαλούσε προστριβές μεταξύ τους.</a:t>
            </a:r>
          </a:p>
        </p:txBody>
      </p:sp>
    </p:spTree>
    <p:extLst>
      <p:ext uri="{BB962C8B-B14F-4D97-AF65-F5344CB8AC3E}">
        <p14:creationId xmlns:p14="http://schemas.microsoft.com/office/powerpoint/2010/main" val="145772314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B201B2A-49EB-4BEC-8E86-BC818DC6FB4C}"/>
              </a:ext>
            </a:extLst>
          </p:cNvPr>
          <p:cNvSpPr>
            <a:spLocks noGrp="1"/>
          </p:cNvSpPr>
          <p:nvPr>
            <p:ph sz="quarter" idx="13"/>
          </p:nvPr>
        </p:nvSpPr>
        <p:spPr>
          <a:xfrm>
            <a:off x="913774" y="503584"/>
            <a:ext cx="10363826" cy="6215268"/>
          </a:xfrm>
        </p:spPr>
        <p:txBody>
          <a:bodyPr>
            <a:normAutofit fontScale="92500" lnSpcReduction="10000"/>
          </a:bodyPr>
          <a:lstStyle/>
          <a:p>
            <a:pPr algn="just"/>
            <a:r>
              <a:rPr lang="el-GR" cap="none" dirty="0"/>
              <a:t>Επομένως, καταδικάζουν την επανάσταση του Υψηλάντη στη Μολδοβλαχία.</a:t>
            </a:r>
          </a:p>
          <a:p>
            <a:pPr algn="just"/>
            <a:r>
              <a:rPr lang="el-GR" cap="none" dirty="0"/>
              <a:t>Παρεμβάσεις του </a:t>
            </a:r>
            <a:r>
              <a:rPr lang="el-GR" cap="none" dirty="0" err="1"/>
              <a:t>Ι.Καποδίστρια</a:t>
            </a:r>
            <a:r>
              <a:rPr lang="el-GR" cap="none" dirty="0"/>
              <a:t>, τότε υπουργού Εξωτερικών της Ρωσίας, πέτυχαν τη διαμόρφωση ενός λίγο ευνοϊκότερου κλίματος για τους επαναστατημένους Έλληνες.</a:t>
            </a:r>
          </a:p>
          <a:p>
            <a:pPr algn="just"/>
            <a:r>
              <a:rPr lang="el-GR" cap="none" dirty="0"/>
              <a:t>1823: ο Άγγλος υπουργός Εξωτερικών Τζωρτζ </a:t>
            </a:r>
            <a:r>
              <a:rPr lang="el-GR" cap="none" dirty="0" err="1"/>
              <a:t>Κάνινγκ</a:t>
            </a:r>
            <a:r>
              <a:rPr lang="el-GR" cap="none" dirty="0"/>
              <a:t> θεωρεί ότι ένα ελληνικό κράτος στην ανατολική Μεσόγειο θα αποτελέσει χρήσιμο συνεργάτη της Αγγλίας και αναγνωρίζει τους Έλληνες ως εμπόλεμη δύναμη.</a:t>
            </a:r>
          </a:p>
          <a:p>
            <a:pPr algn="just"/>
            <a:r>
              <a:rPr lang="el-GR" cap="none" dirty="0"/>
              <a:t>Ρωσία: μπροστά στη στάση της Αγγλίας φοβάται για την επιρροή της στους Έλληνες. Προτείνει το </a:t>
            </a:r>
            <a:r>
              <a:rPr lang="el-GR" cap="none" dirty="0">
                <a:solidFill>
                  <a:srgbClr val="FFFF00"/>
                </a:solidFill>
              </a:rPr>
              <a:t>σχέδιο των τριών τμημάτων, </a:t>
            </a:r>
            <a:r>
              <a:rPr lang="el-GR" cap="none" dirty="0"/>
              <a:t>δηλ. τη δημιουργία τριών αυτόνομων ελληνικών ηγεμονιών. Σουλτάνος και Έλληνες το απορρίπτουν αμφότεροι.</a:t>
            </a:r>
          </a:p>
          <a:p>
            <a:pPr algn="just"/>
            <a:r>
              <a:rPr lang="el-GR" cap="none" dirty="0"/>
              <a:t>1824, 1825: Στο κλίμα εδραίωσης της αγγλικής επιρροής, σύναψη 2 δανείων με αγγλικές τράπεζες από κυβέρνηση Κουντουριώτη. </a:t>
            </a:r>
          </a:p>
          <a:p>
            <a:pPr algn="just"/>
            <a:r>
              <a:rPr lang="el-GR" cap="none" dirty="0"/>
              <a:t>1825: δυσκολία επανάστασης λόγω επιτυχιών αιγυπτιακού στρατού. Υπογραφή </a:t>
            </a:r>
            <a:r>
              <a:rPr lang="el-GR" b="1" cap="none" dirty="0">
                <a:solidFill>
                  <a:srgbClr val="FFFF00"/>
                </a:solidFill>
              </a:rPr>
              <a:t>ΠΡΑΞΗΣ ΠΡΟΣΤΑΣΙΑΣ (έγγραφο με το οποίο οι Έλληνες ζητούσαν από την Αγγλία να αναλάβει την προστασία τους).</a:t>
            </a:r>
            <a:r>
              <a:rPr lang="el-GR" cap="none" dirty="0"/>
              <a:t>  </a:t>
            </a:r>
            <a:r>
              <a:rPr lang="el-GR" sz="2300" b="1" cap="none" dirty="0"/>
              <a:t>Ελάχιστοι δεν υπέγραψαν, μεταξύ αυτών ο Δημήτριος Υψηλάντης.</a:t>
            </a:r>
          </a:p>
          <a:p>
            <a:pPr algn="just"/>
            <a:r>
              <a:rPr lang="el-GR" sz="2300" cap="none" dirty="0"/>
              <a:t>Δημιουργία 3 κομμάτων: </a:t>
            </a:r>
            <a:r>
              <a:rPr lang="el-GR" sz="2300" b="1" cap="none" dirty="0"/>
              <a:t>αγγλικό</a:t>
            </a:r>
            <a:r>
              <a:rPr lang="el-GR" sz="2300" cap="none" dirty="0"/>
              <a:t> (επικεφαλής Μαυροκορδάτος), </a:t>
            </a:r>
            <a:r>
              <a:rPr lang="el-GR" sz="2300" b="1" cap="none" dirty="0"/>
              <a:t>γαλλικό</a:t>
            </a:r>
            <a:r>
              <a:rPr lang="el-GR" sz="2300" cap="none" dirty="0"/>
              <a:t> (επικεφαλής Κωλέττης), </a:t>
            </a:r>
            <a:r>
              <a:rPr lang="el-GR" sz="2300" b="1" cap="none" dirty="0"/>
              <a:t>ρωσικό</a:t>
            </a:r>
            <a:r>
              <a:rPr lang="el-GR" sz="2300" cap="none" dirty="0"/>
              <a:t> (επικεφαλής Μεταξάς και Κολοκοτρώνης)</a:t>
            </a:r>
          </a:p>
          <a:p>
            <a:pPr marL="0" indent="0" algn="just">
              <a:buNone/>
            </a:pPr>
            <a:endParaRPr lang="el-GR" sz="2300" cap="none" dirty="0"/>
          </a:p>
          <a:p>
            <a:pPr algn="just"/>
            <a:endParaRPr lang="el-GR" sz="2300" b="1" cap="none" dirty="0"/>
          </a:p>
        </p:txBody>
      </p:sp>
    </p:spTree>
    <p:extLst>
      <p:ext uri="{BB962C8B-B14F-4D97-AF65-F5344CB8AC3E}">
        <p14:creationId xmlns:p14="http://schemas.microsoft.com/office/powerpoint/2010/main" val="37785692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80">
                                          <p:stCondLst>
                                            <p:cond delay="0"/>
                                          </p:stCondLst>
                                        </p:cTn>
                                        <p:tgtEl>
                                          <p:spTgt spid="3">
                                            <p:txEl>
                                              <p:pRg st="2" end="2"/>
                                            </p:txEl>
                                          </p:spTgt>
                                        </p:tgtEl>
                                      </p:cBhvr>
                                    </p:animEffect>
                                    <p:anim calcmode="lin" valueType="num">
                                      <p:cBhvr>
                                        <p:cTn id="2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2" end="2"/>
                                            </p:txEl>
                                          </p:spTgt>
                                        </p:tgtEl>
                                      </p:cBhvr>
                                      <p:to x="100000" y="60000"/>
                                    </p:animScale>
                                    <p:animScale>
                                      <p:cBhvr>
                                        <p:cTn id="27" dur="166" decel="50000">
                                          <p:stCondLst>
                                            <p:cond delay="676"/>
                                          </p:stCondLst>
                                        </p:cTn>
                                        <p:tgtEl>
                                          <p:spTgt spid="3">
                                            <p:txEl>
                                              <p:pRg st="2" end="2"/>
                                            </p:txEl>
                                          </p:spTgt>
                                        </p:tgtEl>
                                      </p:cBhvr>
                                      <p:to x="100000" y="100000"/>
                                    </p:animScale>
                                    <p:animScale>
                                      <p:cBhvr>
                                        <p:cTn id="28" dur="26">
                                          <p:stCondLst>
                                            <p:cond delay="1312"/>
                                          </p:stCondLst>
                                        </p:cTn>
                                        <p:tgtEl>
                                          <p:spTgt spid="3">
                                            <p:txEl>
                                              <p:pRg st="2" end="2"/>
                                            </p:txEl>
                                          </p:spTgt>
                                        </p:tgtEl>
                                      </p:cBhvr>
                                      <p:to x="100000" y="80000"/>
                                    </p:animScale>
                                    <p:animScale>
                                      <p:cBhvr>
                                        <p:cTn id="29" dur="166" decel="50000">
                                          <p:stCondLst>
                                            <p:cond delay="1338"/>
                                          </p:stCondLst>
                                        </p:cTn>
                                        <p:tgtEl>
                                          <p:spTgt spid="3">
                                            <p:txEl>
                                              <p:pRg st="2" end="2"/>
                                            </p:txEl>
                                          </p:spTgt>
                                        </p:tgtEl>
                                      </p:cBhvr>
                                      <p:to x="100000" y="100000"/>
                                    </p:animScale>
                                    <p:animScale>
                                      <p:cBhvr>
                                        <p:cTn id="30" dur="26">
                                          <p:stCondLst>
                                            <p:cond delay="1642"/>
                                          </p:stCondLst>
                                        </p:cTn>
                                        <p:tgtEl>
                                          <p:spTgt spid="3">
                                            <p:txEl>
                                              <p:pRg st="2" end="2"/>
                                            </p:txEl>
                                          </p:spTgt>
                                        </p:tgtEl>
                                      </p:cBhvr>
                                      <p:to x="100000" y="90000"/>
                                    </p:animScale>
                                    <p:animScale>
                                      <p:cBhvr>
                                        <p:cTn id="31" dur="166" decel="50000">
                                          <p:stCondLst>
                                            <p:cond delay="1668"/>
                                          </p:stCondLst>
                                        </p:cTn>
                                        <p:tgtEl>
                                          <p:spTgt spid="3">
                                            <p:txEl>
                                              <p:pRg st="2" end="2"/>
                                            </p:txEl>
                                          </p:spTgt>
                                        </p:tgtEl>
                                      </p:cBhvr>
                                      <p:to x="100000" y="100000"/>
                                    </p:animScale>
                                    <p:animScale>
                                      <p:cBhvr>
                                        <p:cTn id="32" dur="26">
                                          <p:stCondLst>
                                            <p:cond delay="1808"/>
                                          </p:stCondLst>
                                        </p:cTn>
                                        <p:tgtEl>
                                          <p:spTgt spid="3">
                                            <p:txEl>
                                              <p:pRg st="2" end="2"/>
                                            </p:txEl>
                                          </p:spTgt>
                                        </p:tgtEl>
                                      </p:cBhvr>
                                      <p:to x="100000" y="95000"/>
                                    </p:animScale>
                                    <p:animScale>
                                      <p:cBhvr>
                                        <p:cTn id="33" dur="166" decel="50000">
                                          <p:stCondLst>
                                            <p:cond delay="1834"/>
                                          </p:stCondLst>
                                        </p:cTn>
                                        <p:tgtEl>
                                          <p:spTgt spid="3">
                                            <p:txEl>
                                              <p:pRg st="2" end="2"/>
                                            </p:txEl>
                                          </p:spTgt>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3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5E14E3-9FC1-49AC-BF04-C6F45856F5B7}"/>
              </a:ext>
            </a:extLst>
          </p:cNvPr>
          <p:cNvSpPr>
            <a:spLocks noGrp="1"/>
          </p:cNvSpPr>
          <p:nvPr>
            <p:ph type="title"/>
          </p:nvPr>
        </p:nvSpPr>
        <p:spPr/>
        <p:txBody>
          <a:bodyPr/>
          <a:lstStyle/>
          <a:p>
            <a:r>
              <a:rPr lang="el-GR" b="1" i="1" cap="none" dirty="0"/>
              <a:t>Το κίνημα του φιλελληνισμού</a:t>
            </a:r>
          </a:p>
        </p:txBody>
      </p:sp>
      <p:sp>
        <p:nvSpPr>
          <p:cNvPr id="3" name="Θέση περιεχομένου 2">
            <a:extLst>
              <a:ext uri="{FF2B5EF4-FFF2-40B4-BE49-F238E27FC236}">
                <a16:creationId xmlns:a16="http://schemas.microsoft.com/office/drawing/2014/main" id="{48A81078-072E-4E24-A86C-E2CC0499E3B8}"/>
              </a:ext>
            </a:extLst>
          </p:cNvPr>
          <p:cNvSpPr>
            <a:spLocks noGrp="1"/>
          </p:cNvSpPr>
          <p:nvPr>
            <p:ph sz="quarter" idx="13"/>
          </p:nvPr>
        </p:nvSpPr>
        <p:spPr>
          <a:xfrm>
            <a:off x="913774" y="1749288"/>
            <a:ext cx="10363826" cy="4041912"/>
          </a:xfrm>
        </p:spPr>
        <p:txBody>
          <a:bodyPr>
            <a:normAutofit fontScale="92500" lnSpcReduction="20000"/>
          </a:bodyPr>
          <a:lstStyle/>
          <a:p>
            <a:r>
              <a:rPr lang="el-GR" cap="none" dirty="0"/>
              <a:t>Αίτια ανάπτυξης φιλελληνισμού: α) φιλελεύθερες ιδέες γαλλικής επανάστασης β) ριζοσπαστισμός γαλλικής επανάστασης</a:t>
            </a:r>
          </a:p>
          <a:p>
            <a:r>
              <a:rPr lang="el-GR" cap="none" dirty="0"/>
              <a:t>Φιλελληνισμός: α) κατά της οθωμανικής απολυταρχίας β) κατά της Ιεράς Συμμαχίας</a:t>
            </a:r>
          </a:p>
          <a:p>
            <a:r>
              <a:rPr lang="el-GR" cap="none" dirty="0"/>
              <a:t>Η ανάπτυξή του ευνοήθηκε από α) το θαυμασμό για τον αρχαίο ελληνικό πολιτισμό β) τις σφαγές των αμάχων Ελλήνων από τους Τούρκους γ) τη συγκίνηση που είχαν προκαλέσει οι ελληνικές πολεμικές επιτυχίες</a:t>
            </a:r>
          </a:p>
          <a:p>
            <a:r>
              <a:rPr lang="el-GR" cap="none" dirty="0"/>
              <a:t>Προσφορά: α) οικονομική (χρήματα, εφόδια) β) ηθική (εκδηλώσεις συμπαράστασης, π.χ. συγκεντρώσεις, ποιήματα, πίνακες κ.α.)</a:t>
            </a:r>
          </a:p>
          <a:p>
            <a:r>
              <a:rPr lang="el-GR" cap="none" dirty="0"/>
              <a:t>Πολλοί φιλέλληνες συμμετείχαν προσωπικά στον Αγώνα και στην προσπάθεια συγκρότησης κράτους. Κάποιοι μάλιστα έδωσαν τη ζωή τους πολεμώντας.</a:t>
            </a:r>
          </a:p>
          <a:p>
            <a:r>
              <a:rPr lang="el-GR" cap="none" dirty="0"/>
              <a:t>Ιδιαίτερη μνεία αξίζει ο Λόρδος </a:t>
            </a:r>
            <a:r>
              <a:rPr lang="el-GR" cap="none" dirty="0" err="1"/>
              <a:t>Μπάυρον</a:t>
            </a:r>
            <a:r>
              <a:rPr lang="el-GR" cap="none" dirty="0"/>
              <a:t> που πέθανε στο </a:t>
            </a:r>
            <a:r>
              <a:rPr lang="el-GR" cap="none" dirty="0" err="1"/>
              <a:t>πολιορκημένο</a:t>
            </a:r>
            <a:r>
              <a:rPr lang="el-GR" cap="none" dirty="0"/>
              <a:t> Μεσολόγγι (1824)</a:t>
            </a:r>
          </a:p>
        </p:txBody>
      </p:sp>
    </p:spTree>
    <p:extLst>
      <p:ext uri="{BB962C8B-B14F-4D97-AF65-F5344CB8AC3E}">
        <p14:creationId xmlns:p14="http://schemas.microsoft.com/office/powerpoint/2010/main" val="21084351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5D1D5F-05BF-461F-992D-B9267E20FF2F}"/>
              </a:ext>
            </a:extLst>
          </p:cNvPr>
          <p:cNvSpPr>
            <a:spLocks noGrp="1"/>
          </p:cNvSpPr>
          <p:nvPr>
            <p:ph type="title"/>
          </p:nvPr>
        </p:nvSpPr>
        <p:spPr/>
        <p:txBody>
          <a:bodyPr/>
          <a:lstStyle/>
          <a:p>
            <a:r>
              <a:rPr lang="el-GR" b="1" i="1" cap="none" dirty="0"/>
              <a:t>Προς την ίδρυση ανεξάρτητου ελληνικού κράτους (1826-1830)</a:t>
            </a:r>
          </a:p>
        </p:txBody>
      </p:sp>
      <p:sp>
        <p:nvSpPr>
          <p:cNvPr id="3" name="Θέση περιεχομένου 2">
            <a:extLst>
              <a:ext uri="{FF2B5EF4-FFF2-40B4-BE49-F238E27FC236}">
                <a16:creationId xmlns:a16="http://schemas.microsoft.com/office/drawing/2014/main" id="{ABD6AD84-6F12-4258-8E8C-B4981ACC8308}"/>
              </a:ext>
            </a:extLst>
          </p:cNvPr>
          <p:cNvSpPr>
            <a:spLocks noGrp="1"/>
          </p:cNvSpPr>
          <p:nvPr>
            <p:ph sz="quarter" idx="13"/>
          </p:nvPr>
        </p:nvSpPr>
        <p:spPr>
          <a:xfrm>
            <a:off x="913774" y="1987826"/>
            <a:ext cx="10363826" cy="3803373"/>
          </a:xfrm>
        </p:spPr>
        <p:txBody>
          <a:bodyPr>
            <a:normAutofit fontScale="85000" lnSpcReduction="10000"/>
          </a:bodyPr>
          <a:lstStyle/>
          <a:p>
            <a:r>
              <a:rPr lang="el-GR" cap="none" dirty="0"/>
              <a:t>6 Ιουλίου 1827: Ιουλιανή Συνθήκη Λονδίνου. Η Αγγλία, η Γαλλία και η Ρωσία προέβλεπαν με τη συνθήκη αυτή την ίδρυση αυτόνομου ελληνικού κράτους. Ο Σουλτάνος αρνείται και ακολουθεί ένοπλη σύγκρουση                    ναυμαχία </a:t>
            </a:r>
            <a:r>
              <a:rPr lang="el-GR" cap="none" dirty="0" err="1"/>
              <a:t>Ναυαρίνου</a:t>
            </a:r>
            <a:r>
              <a:rPr lang="el-GR" cap="none" dirty="0"/>
              <a:t> (8 Οκτωβρίου 1827): οι Μεγάλες Δυνάμεις συντρίβουν τον </a:t>
            </a:r>
            <a:r>
              <a:rPr lang="el-GR" cap="none" dirty="0" err="1"/>
              <a:t>τουρκοαιγυπτιακό</a:t>
            </a:r>
            <a:r>
              <a:rPr lang="el-GR" cap="none" dirty="0"/>
              <a:t> στόλο.</a:t>
            </a:r>
          </a:p>
          <a:p>
            <a:r>
              <a:rPr lang="el-GR" cap="none" dirty="0"/>
              <a:t>Μετά το </a:t>
            </a:r>
            <a:r>
              <a:rPr lang="el-GR" cap="none" dirty="0" err="1"/>
              <a:t>ρωσοτουρκικό</a:t>
            </a:r>
            <a:r>
              <a:rPr lang="el-GR" cap="none" dirty="0"/>
              <a:t> πόλεμο και την ήττα του σουλτάνου, ο τελευταίος είναι έτοιμος να αποδεχτεί τις ρυθμίσεις γύρω από το ελληνικό ζήτημα.</a:t>
            </a:r>
          </a:p>
          <a:p>
            <a:r>
              <a:rPr lang="el-GR" cap="none" dirty="0"/>
              <a:t>Για να μην αποκομίσει η Ρωσία μόνη της τη δόξα για ρύθμιση του ελληνικού ζητήματος οδηγούμαστε με την επέμβαση Αγγλίας και Γαλλίας στο </a:t>
            </a:r>
            <a:r>
              <a:rPr lang="el-GR" cap="none" dirty="0">
                <a:solidFill>
                  <a:srgbClr val="FFFF00"/>
                </a:solidFill>
              </a:rPr>
              <a:t>Πρωτόκολλο της Ανεξαρτησίας</a:t>
            </a:r>
            <a:r>
              <a:rPr lang="el-GR" cap="none" dirty="0"/>
              <a:t>.</a:t>
            </a:r>
          </a:p>
          <a:p>
            <a:r>
              <a:rPr lang="el-GR" b="1" cap="none" dirty="0">
                <a:solidFill>
                  <a:srgbClr val="FFFF00"/>
                </a:solidFill>
              </a:rPr>
              <a:t>Πρωτόκολλο της Ανεξαρτησίας, 22 Ιανουαρίου/3 Φεβρουαρίου 1830</a:t>
            </a:r>
            <a:r>
              <a:rPr lang="el-GR" cap="none" dirty="0"/>
              <a:t>: αναγνώριση Ελλάδας ως </a:t>
            </a:r>
            <a:r>
              <a:rPr lang="el-GR" cap="none" dirty="0">
                <a:solidFill>
                  <a:srgbClr val="FFFF00"/>
                </a:solidFill>
              </a:rPr>
              <a:t>κυρίαρχου</a:t>
            </a:r>
            <a:r>
              <a:rPr lang="el-GR" cap="none" dirty="0"/>
              <a:t> και </a:t>
            </a:r>
            <a:r>
              <a:rPr lang="el-GR" cap="none" dirty="0">
                <a:solidFill>
                  <a:srgbClr val="FFFF00"/>
                </a:solidFill>
              </a:rPr>
              <a:t>ανεξάρτητου</a:t>
            </a:r>
            <a:r>
              <a:rPr lang="el-GR" cap="none" dirty="0"/>
              <a:t> κράτους. Το νέο κράτος θα εκτεινόταν νότια της συνοριακής γραμμής που οριζόταν από τους ποταμούς Αχελώο και Σπερχειό. Οι Δυνάμεις επέλεξαν για βασιλιά τον πρίγκιπα Λεοπόλδο του </a:t>
            </a:r>
            <a:r>
              <a:rPr lang="el-GR" cap="none" dirty="0" err="1"/>
              <a:t>Σαξ</a:t>
            </a:r>
            <a:r>
              <a:rPr lang="el-GR" cap="none" dirty="0"/>
              <a:t> </a:t>
            </a:r>
            <a:r>
              <a:rPr lang="el-GR" cap="none" dirty="0" err="1"/>
              <a:t>Κόμπουργκ</a:t>
            </a:r>
            <a:r>
              <a:rPr lang="el-GR" cap="none" dirty="0"/>
              <a:t>. Εκείνος αρνήθηκε.</a:t>
            </a:r>
          </a:p>
        </p:txBody>
      </p:sp>
      <p:cxnSp>
        <p:nvCxnSpPr>
          <p:cNvPr id="5" name="Ευθύγραμμο βέλος σύνδεσης 4">
            <a:extLst>
              <a:ext uri="{FF2B5EF4-FFF2-40B4-BE49-F238E27FC236}">
                <a16:creationId xmlns:a16="http://schemas.microsoft.com/office/drawing/2014/main" id="{70BFF517-6FD8-4DED-96E7-1D77B87DC5CF}"/>
              </a:ext>
            </a:extLst>
          </p:cNvPr>
          <p:cNvCxnSpPr/>
          <p:nvPr/>
        </p:nvCxnSpPr>
        <p:spPr>
          <a:xfrm>
            <a:off x="10230680" y="2501349"/>
            <a:ext cx="9011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1077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a:extLst>
              <a:ext uri="{FF2B5EF4-FFF2-40B4-BE49-F238E27FC236}">
                <a16:creationId xmlns:a16="http://schemas.microsoft.com/office/drawing/2014/main" id="{8EE425BC-4D01-4D0E-8566-1FDBAB3EE283}"/>
              </a:ext>
            </a:extLst>
          </p:cNvPr>
          <p:cNvPicPr>
            <a:picLocks noGrp="1" noChangeAspect="1"/>
          </p:cNvPicPr>
          <p:nvPr>
            <p:ph type="pic" idx="1"/>
          </p:nvPr>
        </p:nvPicPr>
        <p:blipFill>
          <a:blip r:embed="rId2"/>
          <a:srcRect l="14416" r="14416"/>
          <a:stretch>
            <a:fillRect/>
          </a:stretch>
        </p:blipFill>
        <p:spPr>
          <a:xfrm>
            <a:off x="2703443" y="0"/>
            <a:ext cx="5791200" cy="6639339"/>
          </a:xfrm>
          <a:prstGeom prst="rect">
            <a:avLst/>
          </a:prstGeom>
        </p:spPr>
      </p:pic>
      <p:sp>
        <p:nvSpPr>
          <p:cNvPr id="4" name="Θέση κειμένου 3">
            <a:extLst>
              <a:ext uri="{FF2B5EF4-FFF2-40B4-BE49-F238E27FC236}">
                <a16:creationId xmlns:a16="http://schemas.microsoft.com/office/drawing/2014/main" id="{A78ABE0C-3CDE-4CB0-A5AE-80988E7F9F4E}"/>
              </a:ext>
            </a:extLst>
          </p:cNvPr>
          <p:cNvSpPr>
            <a:spLocks noGrp="1"/>
          </p:cNvSpPr>
          <p:nvPr>
            <p:ph type="body" sz="half" idx="2"/>
          </p:nvPr>
        </p:nvSpPr>
        <p:spPr>
          <a:xfrm>
            <a:off x="357202" y="2632854"/>
            <a:ext cx="2028189" cy="2283705"/>
          </a:xfrm>
        </p:spPr>
        <p:txBody>
          <a:bodyPr/>
          <a:lstStyle/>
          <a:p>
            <a:r>
              <a:rPr lang="el-GR" b="1" dirty="0">
                <a:solidFill>
                  <a:srgbClr val="FFFF00"/>
                </a:solidFill>
              </a:rPr>
              <a:t>Η </a:t>
            </a:r>
            <a:r>
              <a:rPr lang="el-GR" b="1" dirty="0" err="1">
                <a:solidFill>
                  <a:srgbClr val="FFFF00"/>
                </a:solidFill>
              </a:rPr>
              <a:t>επικρατεια</a:t>
            </a:r>
            <a:r>
              <a:rPr lang="el-GR" b="1" dirty="0">
                <a:solidFill>
                  <a:srgbClr val="FFFF00"/>
                </a:solidFill>
              </a:rPr>
              <a:t> του </a:t>
            </a:r>
            <a:r>
              <a:rPr lang="el-GR" b="1" dirty="0" err="1">
                <a:solidFill>
                  <a:srgbClr val="FFFF00"/>
                </a:solidFill>
              </a:rPr>
              <a:t>πρωτου</a:t>
            </a:r>
            <a:r>
              <a:rPr lang="el-GR" b="1" dirty="0">
                <a:solidFill>
                  <a:srgbClr val="FFFF00"/>
                </a:solidFill>
              </a:rPr>
              <a:t> </a:t>
            </a:r>
            <a:r>
              <a:rPr lang="el-GR" b="1" dirty="0" err="1">
                <a:solidFill>
                  <a:srgbClr val="FFFF00"/>
                </a:solidFill>
              </a:rPr>
              <a:t>ελληνικου</a:t>
            </a:r>
            <a:r>
              <a:rPr lang="el-GR" b="1" dirty="0">
                <a:solidFill>
                  <a:srgbClr val="FFFF00"/>
                </a:solidFill>
              </a:rPr>
              <a:t> </a:t>
            </a:r>
            <a:r>
              <a:rPr lang="el-GR" b="1" dirty="0" err="1">
                <a:solidFill>
                  <a:srgbClr val="FFFF00"/>
                </a:solidFill>
              </a:rPr>
              <a:t>κρατουσ</a:t>
            </a:r>
            <a:endParaRPr lang="el-GR" b="1" dirty="0">
              <a:solidFill>
                <a:srgbClr val="FFFF00"/>
              </a:solidFill>
            </a:endParaRPr>
          </a:p>
        </p:txBody>
      </p:sp>
    </p:spTree>
    <p:extLst>
      <p:ext uri="{BB962C8B-B14F-4D97-AF65-F5344CB8AC3E}">
        <p14:creationId xmlns:p14="http://schemas.microsoft.com/office/powerpoint/2010/main" val="262048083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theme/theme1.xml><?xml version="1.0" encoding="utf-8"?>
<a:theme xmlns:a="http://schemas.openxmlformats.org/drawingml/2006/main" name="Σταγονίδιο">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TM04033925[[fn=Σταγονίδιο]]</Template>
  <TotalTime>58</TotalTime>
  <Words>590</Words>
  <Application>Microsoft Office PowerPoint</Application>
  <PresentationFormat>Ευρεία οθόνη</PresentationFormat>
  <Paragraphs>25</Paragraphs>
  <Slides>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6</vt:i4>
      </vt:variant>
    </vt:vector>
  </HeadingPairs>
  <TitlesOfParts>
    <vt:vector size="9" baseType="lpstr">
      <vt:lpstr>Arial</vt:lpstr>
      <vt:lpstr>Tw Cen MT</vt:lpstr>
      <vt:lpstr>Σταγονίδιο</vt:lpstr>
      <vt:lpstr>Ελληνική επανάσταση και Ευρώπη</vt:lpstr>
      <vt:lpstr>Ελληνική επανάσταση και ευρωπαϊκή διπλωματία (1821-1826)</vt:lpstr>
      <vt:lpstr>Παρουσίαση του PowerPoint</vt:lpstr>
      <vt:lpstr>Το κίνημα του φιλελληνισμού</vt:lpstr>
      <vt:lpstr>Προς την ίδρυση ανεξάρτητου ελληνικού κράτους (1826-1830)</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Ελληνική επανάσταση και Ευρώπη</dc:title>
  <dc:creator>user</dc:creator>
  <cp:lastModifiedBy>user</cp:lastModifiedBy>
  <cp:revision>9</cp:revision>
  <dcterms:created xsi:type="dcterms:W3CDTF">2020-12-01T15:15:12Z</dcterms:created>
  <dcterms:modified xsi:type="dcterms:W3CDTF">2020-12-01T18:12:53Z</dcterms:modified>
</cp:coreProperties>
</file>