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6382BB-D4C7-4EB1-BF18-979CEBC1DABB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6C649A2B-5011-40E1-86A5-2B4F8BAF643D}">
      <dgm:prSet phldrT="[Κείμενο]"/>
      <dgm:spPr/>
      <dgm:t>
        <a:bodyPr/>
        <a:lstStyle/>
        <a:p>
          <a:r>
            <a:rPr lang="el-GR" sz="3000" b="1" dirty="0"/>
            <a:t>Ανακήρυξη ελληνικής ανεξαρτησίας</a:t>
          </a:r>
        </a:p>
      </dgm:t>
    </dgm:pt>
    <dgm:pt modelId="{5AC46C1F-FB97-462E-A065-39CF8A69C172}" type="parTrans" cxnId="{CB7E62F0-5752-46E6-A05E-03946809EE09}">
      <dgm:prSet/>
      <dgm:spPr/>
      <dgm:t>
        <a:bodyPr/>
        <a:lstStyle/>
        <a:p>
          <a:endParaRPr lang="el-GR"/>
        </a:p>
      </dgm:t>
    </dgm:pt>
    <dgm:pt modelId="{951BB96B-C92A-4A25-AD46-8B9E45CECA8A}" type="sibTrans" cxnId="{CB7E62F0-5752-46E6-A05E-03946809EE09}">
      <dgm:prSet/>
      <dgm:spPr/>
      <dgm:t>
        <a:bodyPr/>
        <a:lstStyle/>
        <a:p>
          <a:endParaRPr lang="el-GR"/>
        </a:p>
      </dgm:t>
    </dgm:pt>
    <dgm:pt modelId="{339F867B-4279-4A0E-9A28-B22478512FD1}">
      <dgm:prSet phldrT="[Κείμενο]" custT="1"/>
      <dgm:spPr/>
      <dgm:t>
        <a:bodyPr/>
        <a:lstStyle/>
        <a:p>
          <a:r>
            <a:rPr lang="el-GR" sz="2800" b="1" dirty="0"/>
            <a:t>Πολίτευμα αβασίλευτης δημοκρατίας</a:t>
          </a:r>
        </a:p>
      </dgm:t>
    </dgm:pt>
    <dgm:pt modelId="{3424635E-F114-484D-B3F1-D8FFC3B6C0B9}" type="parTrans" cxnId="{9444F4AB-34F9-466B-9A12-89C6FEF39F36}">
      <dgm:prSet/>
      <dgm:spPr/>
      <dgm:t>
        <a:bodyPr/>
        <a:lstStyle/>
        <a:p>
          <a:endParaRPr lang="el-GR"/>
        </a:p>
      </dgm:t>
    </dgm:pt>
    <dgm:pt modelId="{E197F1CE-43A1-4234-91B9-3BE065A642C2}" type="sibTrans" cxnId="{9444F4AB-34F9-466B-9A12-89C6FEF39F36}">
      <dgm:prSet/>
      <dgm:spPr/>
      <dgm:t>
        <a:bodyPr/>
        <a:lstStyle/>
        <a:p>
          <a:endParaRPr lang="el-GR"/>
        </a:p>
      </dgm:t>
    </dgm:pt>
    <dgm:pt modelId="{0C7EFCB2-FC6C-4EF7-A462-A1207923DE05}">
      <dgm:prSet phldrT="[Κείμενο]" custT="1"/>
      <dgm:spPr/>
      <dgm:t>
        <a:bodyPr/>
        <a:lstStyle/>
        <a:p>
          <a:r>
            <a:rPr lang="el-GR" sz="2500" dirty="0"/>
            <a:t>Σύσταση </a:t>
          </a:r>
          <a:r>
            <a:rPr lang="el-GR" sz="2500" b="1" dirty="0"/>
            <a:t>Εκτελεστικού</a:t>
          </a:r>
          <a:r>
            <a:rPr lang="el-GR" sz="2500" dirty="0"/>
            <a:t> σώματος: 5μελές, ετήσια θητεία, επικεφαλής ο </a:t>
          </a:r>
          <a:r>
            <a:rPr lang="el-GR" sz="2500" dirty="0" err="1"/>
            <a:t>Αλ.Μαυροκορδάτος</a:t>
          </a:r>
          <a:endParaRPr lang="el-GR" sz="2500" dirty="0"/>
        </a:p>
      </dgm:t>
    </dgm:pt>
    <dgm:pt modelId="{9B124E87-2196-4C30-8CDB-CFF7B2B18E8A}" type="parTrans" cxnId="{B3203BE9-3AFB-4DEF-988D-A7210A49ED23}">
      <dgm:prSet/>
      <dgm:spPr/>
      <dgm:t>
        <a:bodyPr/>
        <a:lstStyle/>
        <a:p>
          <a:endParaRPr lang="el-GR"/>
        </a:p>
      </dgm:t>
    </dgm:pt>
    <dgm:pt modelId="{83A9EE08-6122-444B-934D-3E48945C1EE7}" type="sibTrans" cxnId="{B3203BE9-3AFB-4DEF-988D-A7210A49ED23}">
      <dgm:prSet/>
      <dgm:spPr/>
      <dgm:t>
        <a:bodyPr/>
        <a:lstStyle/>
        <a:p>
          <a:endParaRPr lang="el-GR"/>
        </a:p>
      </dgm:t>
    </dgm:pt>
    <dgm:pt modelId="{1C50C125-7D39-414F-9729-A10FE6CA066A}">
      <dgm:prSet phldrT="[Κείμενο]" custT="1"/>
      <dgm:spPr/>
      <dgm:t>
        <a:bodyPr/>
        <a:lstStyle/>
        <a:p>
          <a:r>
            <a:rPr lang="el-GR" sz="2500" dirty="0"/>
            <a:t>Σύσταση </a:t>
          </a:r>
          <a:r>
            <a:rPr lang="el-GR" sz="2500" b="1" dirty="0"/>
            <a:t>Βουλευτικού</a:t>
          </a:r>
          <a:r>
            <a:rPr lang="el-GR" sz="2500" dirty="0"/>
            <a:t> σώματος: 70μελές, ετήσια θητεία, επικεφαλής ο </a:t>
          </a:r>
          <a:r>
            <a:rPr lang="el-GR" sz="2500" dirty="0" err="1"/>
            <a:t>Δημ.Υψηλάντης</a:t>
          </a:r>
          <a:endParaRPr lang="el-GR" sz="2500" dirty="0"/>
        </a:p>
      </dgm:t>
    </dgm:pt>
    <dgm:pt modelId="{423270A3-80F1-4F6B-B148-30360073F585}" type="parTrans" cxnId="{BB242457-A95B-422B-A42C-16752F4CCCAB}">
      <dgm:prSet/>
      <dgm:spPr/>
      <dgm:t>
        <a:bodyPr/>
        <a:lstStyle/>
        <a:p>
          <a:endParaRPr lang="el-GR"/>
        </a:p>
      </dgm:t>
    </dgm:pt>
    <dgm:pt modelId="{076A4570-E8DA-4FCA-9A2C-1E94A1C46544}" type="sibTrans" cxnId="{BB242457-A95B-422B-A42C-16752F4CCCAB}">
      <dgm:prSet/>
      <dgm:spPr/>
      <dgm:t>
        <a:bodyPr/>
        <a:lstStyle/>
        <a:p>
          <a:endParaRPr lang="el-GR"/>
        </a:p>
      </dgm:t>
    </dgm:pt>
    <dgm:pt modelId="{50E4D604-2B4F-4915-90E1-14A54C0420E4}" type="pres">
      <dgm:prSet presAssocID="{DC6382BB-D4C7-4EB1-BF18-979CEBC1DABB}" presName="linear" presStyleCnt="0">
        <dgm:presLayoutVars>
          <dgm:dir/>
          <dgm:resizeHandles val="exact"/>
        </dgm:presLayoutVars>
      </dgm:prSet>
      <dgm:spPr/>
    </dgm:pt>
    <dgm:pt modelId="{8E1C0D09-C54F-48DC-87B3-F093B949392A}" type="pres">
      <dgm:prSet presAssocID="{6C649A2B-5011-40E1-86A5-2B4F8BAF643D}" presName="comp" presStyleCnt="0"/>
      <dgm:spPr/>
    </dgm:pt>
    <dgm:pt modelId="{7A52D9A1-F002-496D-A19F-A386D7733E2A}" type="pres">
      <dgm:prSet presAssocID="{6C649A2B-5011-40E1-86A5-2B4F8BAF643D}" presName="box" presStyleLbl="node1" presStyleIdx="0" presStyleCnt="3"/>
      <dgm:spPr/>
    </dgm:pt>
    <dgm:pt modelId="{958827D8-D728-4429-96C6-27ABF5CE0772}" type="pres">
      <dgm:prSet presAssocID="{6C649A2B-5011-40E1-86A5-2B4F8BAF643D}" presName="img" presStyleLbl="fgImgPlace1" presStyleIdx="0" presStyleCnt="3" custFlipVert="1" custFlipHor="0" custScaleX="21928" custScaleY="8757"/>
      <dgm:spPr/>
    </dgm:pt>
    <dgm:pt modelId="{83F662F1-F02F-4910-8740-1218C5E2DFB6}" type="pres">
      <dgm:prSet presAssocID="{6C649A2B-5011-40E1-86A5-2B4F8BAF643D}" presName="text" presStyleLbl="node1" presStyleIdx="0" presStyleCnt="3">
        <dgm:presLayoutVars>
          <dgm:bulletEnabled val="1"/>
        </dgm:presLayoutVars>
      </dgm:prSet>
      <dgm:spPr/>
    </dgm:pt>
    <dgm:pt modelId="{6B393C1B-C7DE-464E-8A3E-C041A7EE928E}" type="pres">
      <dgm:prSet presAssocID="{951BB96B-C92A-4A25-AD46-8B9E45CECA8A}" presName="spacer" presStyleCnt="0"/>
      <dgm:spPr/>
    </dgm:pt>
    <dgm:pt modelId="{14DA4325-1FBA-4E53-B801-D92F9B381ACA}" type="pres">
      <dgm:prSet presAssocID="{0C7EFCB2-FC6C-4EF7-A462-A1207923DE05}" presName="comp" presStyleCnt="0"/>
      <dgm:spPr/>
    </dgm:pt>
    <dgm:pt modelId="{A45DD5F6-2E2B-4589-A7CC-23E1F10779C8}" type="pres">
      <dgm:prSet presAssocID="{0C7EFCB2-FC6C-4EF7-A462-A1207923DE05}" presName="box" presStyleLbl="node1" presStyleIdx="1" presStyleCnt="3"/>
      <dgm:spPr/>
    </dgm:pt>
    <dgm:pt modelId="{5929F694-C3B0-4CE9-8765-02E4424DD237}" type="pres">
      <dgm:prSet presAssocID="{0C7EFCB2-FC6C-4EF7-A462-A1207923DE05}" presName="img" presStyleLbl="fgImgPlace1" presStyleIdx="1" presStyleCnt="3" custFlipVert="0" custFlipHor="0" custScaleX="5108" custScaleY="36396"/>
      <dgm:spPr/>
    </dgm:pt>
    <dgm:pt modelId="{20990C89-3453-48A3-A199-F70586EC3656}" type="pres">
      <dgm:prSet presAssocID="{0C7EFCB2-FC6C-4EF7-A462-A1207923DE05}" presName="text" presStyleLbl="node1" presStyleIdx="1" presStyleCnt="3">
        <dgm:presLayoutVars>
          <dgm:bulletEnabled val="1"/>
        </dgm:presLayoutVars>
      </dgm:prSet>
      <dgm:spPr/>
    </dgm:pt>
    <dgm:pt modelId="{498B88B9-1724-4A8E-B995-7E0BE4C93A2C}" type="pres">
      <dgm:prSet presAssocID="{83A9EE08-6122-444B-934D-3E48945C1EE7}" presName="spacer" presStyleCnt="0"/>
      <dgm:spPr/>
    </dgm:pt>
    <dgm:pt modelId="{B356C81C-8ABB-47C7-8E01-9C228033CBC8}" type="pres">
      <dgm:prSet presAssocID="{1C50C125-7D39-414F-9729-A10FE6CA066A}" presName="comp" presStyleCnt="0"/>
      <dgm:spPr/>
    </dgm:pt>
    <dgm:pt modelId="{14C01E1A-3EEE-4311-ADE9-085AA38E39C4}" type="pres">
      <dgm:prSet presAssocID="{1C50C125-7D39-414F-9729-A10FE6CA066A}" presName="box" presStyleLbl="node1" presStyleIdx="2" presStyleCnt="3"/>
      <dgm:spPr/>
    </dgm:pt>
    <dgm:pt modelId="{9829BD35-A2AB-4743-A615-0B94E20F311B}" type="pres">
      <dgm:prSet presAssocID="{1C50C125-7D39-414F-9729-A10FE6CA066A}" presName="img" presStyleLbl="fgImgPlace1" presStyleIdx="2" presStyleCnt="3" custFlipVert="1" custScaleX="25533" custScaleY="4972"/>
      <dgm:spPr/>
    </dgm:pt>
    <dgm:pt modelId="{7987CEC9-9658-4F94-A728-6E6F575FEC7E}" type="pres">
      <dgm:prSet presAssocID="{1C50C125-7D39-414F-9729-A10FE6CA066A}" presName="text" presStyleLbl="node1" presStyleIdx="2" presStyleCnt="3">
        <dgm:presLayoutVars>
          <dgm:bulletEnabled val="1"/>
        </dgm:presLayoutVars>
      </dgm:prSet>
      <dgm:spPr/>
    </dgm:pt>
  </dgm:ptLst>
  <dgm:cxnLst>
    <dgm:cxn modelId="{0766131E-9BB1-4958-943B-F001F93C78F8}" type="presOf" srcId="{339F867B-4279-4A0E-9A28-B22478512FD1}" destId="{83F662F1-F02F-4910-8740-1218C5E2DFB6}" srcOrd="1" destOrd="1" presId="urn:microsoft.com/office/officeart/2005/8/layout/vList4"/>
    <dgm:cxn modelId="{BB242457-A95B-422B-A42C-16752F4CCCAB}" srcId="{DC6382BB-D4C7-4EB1-BF18-979CEBC1DABB}" destId="{1C50C125-7D39-414F-9729-A10FE6CA066A}" srcOrd="2" destOrd="0" parTransId="{423270A3-80F1-4F6B-B148-30360073F585}" sibTransId="{076A4570-E8DA-4FCA-9A2C-1E94A1C46544}"/>
    <dgm:cxn modelId="{95998296-F4E0-4152-88B1-1F3EEF3BF736}" type="presOf" srcId="{0C7EFCB2-FC6C-4EF7-A462-A1207923DE05}" destId="{A45DD5F6-2E2B-4589-A7CC-23E1F10779C8}" srcOrd="0" destOrd="0" presId="urn:microsoft.com/office/officeart/2005/8/layout/vList4"/>
    <dgm:cxn modelId="{CE1C1FA8-1DE6-4BCF-ADA4-824FE84636A2}" type="presOf" srcId="{6C649A2B-5011-40E1-86A5-2B4F8BAF643D}" destId="{7A52D9A1-F002-496D-A19F-A386D7733E2A}" srcOrd="0" destOrd="0" presId="urn:microsoft.com/office/officeart/2005/8/layout/vList4"/>
    <dgm:cxn modelId="{9444F4AB-34F9-466B-9A12-89C6FEF39F36}" srcId="{6C649A2B-5011-40E1-86A5-2B4F8BAF643D}" destId="{339F867B-4279-4A0E-9A28-B22478512FD1}" srcOrd="0" destOrd="0" parTransId="{3424635E-F114-484D-B3F1-D8FFC3B6C0B9}" sibTransId="{E197F1CE-43A1-4234-91B9-3BE065A642C2}"/>
    <dgm:cxn modelId="{3DD622B6-F8F5-4406-8282-E474711393BE}" type="presOf" srcId="{0C7EFCB2-FC6C-4EF7-A462-A1207923DE05}" destId="{20990C89-3453-48A3-A199-F70586EC3656}" srcOrd="1" destOrd="0" presId="urn:microsoft.com/office/officeart/2005/8/layout/vList4"/>
    <dgm:cxn modelId="{1FC705C9-B6DD-4D04-B884-CF57B1ED8BA0}" type="presOf" srcId="{DC6382BB-D4C7-4EB1-BF18-979CEBC1DABB}" destId="{50E4D604-2B4F-4915-90E1-14A54C0420E4}" srcOrd="0" destOrd="0" presId="urn:microsoft.com/office/officeart/2005/8/layout/vList4"/>
    <dgm:cxn modelId="{A4CDDFCB-602C-4993-BE3E-016B745B6640}" type="presOf" srcId="{1C50C125-7D39-414F-9729-A10FE6CA066A}" destId="{14C01E1A-3EEE-4311-ADE9-085AA38E39C4}" srcOrd="0" destOrd="0" presId="urn:microsoft.com/office/officeart/2005/8/layout/vList4"/>
    <dgm:cxn modelId="{5F39FCD5-1113-4955-85FF-2CE314F32A35}" type="presOf" srcId="{339F867B-4279-4A0E-9A28-B22478512FD1}" destId="{7A52D9A1-F002-496D-A19F-A386D7733E2A}" srcOrd="0" destOrd="1" presId="urn:microsoft.com/office/officeart/2005/8/layout/vList4"/>
    <dgm:cxn modelId="{13122ADB-AAE1-41E6-8DA6-E97F6331DEBE}" type="presOf" srcId="{6C649A2B-5011-40E1-86A5-2B4F8BAF643D}" destId="{83F662F1-F02F-4910-8740-1218C5E2DFB6}" srcOrd="1" destOrd="0" presId="urn:microsoft.com/office/officeart/2005/8/layout/vList4"/>
    <dgm:cxn modelId="{B3203BE9-3AFB-4DEF-988D-A7210A49ED23}" srcId="{DC6382BB-D4C7-4EB1-BF18-979CEBC1DABB}" destId="{0C7EFCB2-FC6C-4EF7-A462-A1207923DE05}" srcOrd="1" destOrd="0" parTransId="{9B124E87-2196-4C30-8CDB-CFF7B2B18E8A}" sibTransId="{83A9EE08-6122-444B-934D-3E48945C1EE7}"/>
    <dgm:cxn modelId="{CB7E62F0-5752-46E6-A05E-03946809EE09}" srcId="{DC6382BB-D4C7-4EB1-BF18-979CEBC1DABB}" destId="{6C649A2B-5011-40E1-86A5-2B4F8BAF643D}" srcOrd="0" destOrd="0" parTransId="{5AC46C1F-FB97-462E-A065-39CF8A69C172}" sibTransId="{951BB96B-C92A-4A25-AD46-8B9E45CECA8A}"/>
    <dgm:cxn modelId="{B3691DF6-A45C-4E12-A0DA-C3991FAFF1BB}" type="presOf" srcId="{1C50C125-7D39-414F-9729-A10FE6CA066A}" destId="{7987CEC9-9658-4F94-A728-6E6F575FEC7E}" srcOrd="1" destOrd="0" presId="urn:microsoft.com/office/officeart/2005/8/layout/vList4"/>
    <dgm:cxn modelId="{862EA6CE-7DA5-4F25-8143-07D8E5305116}" type="presParOf" srcId="{50E4D604-2B4F-4915-90E1-14A54C0420E4}" destId="{8E1C0D09-C54F-48DC-87B3-F093B949392A}" srcOrd="0" destOrd="0" presId="urn:microsoft.com/office/officeart/2005/8/layout/vList4"/>
    <dgm:cxn modelId="{1ABD3992-B28A-4448-BC7D-4865585E7CE5}" type="presParOf" srcId="{8E1C0D09-C54F-48DC-87B3-F093B949392A}" destId="{7A52D9A1-F002-496D-A19F-A386D7733E2A}" srcOrd="0" destOrd="0" presId="urn:microsoft.com/office/officeart/2005/8/layout/vList4"/>
    <dgm:cxn modelId="{6698E294-DDE0-47FB-ABFA-012C872A69F7}" type="presParOf" srcId="{8E1C0D09-C54F-48DC-87B3-F093B949392A}" destId="{958827D8-D728-4429-96C6-27ABF5CE0772}" srcOrd="1" destOrd="0" presId="urn:microsoft.com/office/officeart/2005/8/layout/vList4"/>
    <dgm:cxn modelId="{6F71E137-4942-4AB3-B824-44805A971076}" type="presParOf" srcId="{8E1C0D09-C54F-48DC-87B3-F093B949392A}" destId="{83F662F1-F02F-4910-8740-1218C5E2DFB6}" srcOrd="2" destOrd="0" presId="urn:microsoft.com/office/officeart/2005/8/layout/vList4"/>
    <dgm:cxn modelId="{8B7638EA-E261-4201-84FA-61C2B88739E6}" type="presParOf" srcId="{50E4D604-2B4F-4915-90E1-14A54C0420E4}" destId="{6B393C1B-C7DE-464E-8A3E-C041A7EE928E}" srcOrd="1" destOrd="0" presId="urn:microsoft.com/office/officeart/2005/8/layout/vList4"/>
    <dgm:cxn modelId="{B16C8D3D-1CE2-4EDB-A944-25D8A0AC94E0}" type="presParOf" srcId="{50E4D604-2B4F-4915-90E1-14A54C0420E4}" destId="{14DA4325-1FBA-4E53-B801-D92F9B381ACA}" srcOrd="2" destOrd="0" presId="urn:microsoft.com/office/officeart/2005/8/layout/vList4"/>
    <dgm:cxn modelId="{8AC68F8B-52E3-48C1-AC8A-ECCCB4CB3025}" type="presParOf" srcId="{14DA4325-1FBA-4E53-B801-D92F9B381ACA}" destId="{A45DD5F6-2E2B-4589-A7CC-23E1F10779C8}" srcOrd="0" destOrd="0" presId="urn:microsoft.com/office/officeart/2005/8/layout/vList4"/>
    <dgm:cxn modelId="{8FEB810E-80E3-4A85-99C2-EE2E6DD1E1A7}" type="presParOf" srcId="{14DA4325-1FBA-4E53-B801-D92F9B381ACA}" destId="{5929F694-C3B0-4CE9-8765-02E4424DD237}" srcOrd="1" destOrd="0" presId="urn:microsoft.com/office/officeart/2005/8/layout/vList4"/>
    <dgm:cxn modelId="{1397A877-1BA2-45AB-BE62-108995E0ABC4}" type="presParOf" srcId="{14DA4325-1FBA-4E53-B801-D92F9B381ACA}" destId="{20990C89-3453-48A3-A199-F70586EC3656}" srcOrd="2" destOrd="0" presId="urn:microsoft.com/office/officeart/2005/8/layout/vList4"/>
    <dgm:cxn modelId="{DD3A437F-A3E1-4C26-A76D-14855C44C006}" type="presParOf" srcId="{50E4D604-2B4F-4915-90E1-14A54C0420E4}" destId="{498B88B9-1724-4A8E-B995-7E0BE4C93A2C}" srcOrd="3" destOrd="0" presId="urn:microsoft.com/office/officeart/2005/8/layout/vList4"/>
    <dgm:cxn modelId="{8285D095-2EE5-47D8-9A4B-F890DDCBFD7E}" type="presParOf" srcId="{50E4D604-2B4F-4915-90E1-14A54C0420E4}" destId="{B356C81C-8ABB-47C7-8E01-9C228033CBC8}" srcOrd="4" destOrd="0" presId="urn:microsoft.com/office/officeart/2005/8/layout/vList4"/>
    <dgm:cxn modelId="{58AF29C6-8219-42BB-8C11-4AB9A361C4F1}" type="presParOf" srcId="{B356C81C-8ABB-47C7-8E01-9C228033CBC8}" destId="{14C01E1A-3EEE-4311-ADE9-085AA38E39C4}" srcOrd="0" destOrd="0" presId="urn:microsoft.com/office/officeart/2005/8/layout/vList4"/>
    <dgm:cxn modelId="{BEBDAC35-5F01-44E3-9003-C38AD6460002}" type="presParOf" srcId="{B356C81C-8ABB-47C7-8E01-9C228033CBC8}" destId="{9829BD35-A2AB-4743-A615-0B94E20F311B}" srcOrd="1" destOrd="0" presId="urn:microsoft.com/office/officeart/2005/8/layout/vList4"/>
    <dgm:cxn modelId="{8FE1580D-EDF0-4CBD-8FBB-A8E9B66AD23C}" type="presParOf" srcId="{B356C81C-8ABB-47C7-8E01-9C228033CBC8}" destId="{7987CEC9-9658-4F94-A728-6E6F575FEC7E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2D9A1-F002-496D-A19F-A386D7733E2A}">
      <dsp:nvSpPr>
        <dsp:cNvPr id="0" name=""/>
        <dsp:cNvSpPr/>
      </dsp:nvSpPr>
      <dsp:spPr>
        <a:xfrm>
          <a:off x="0" y="0"/>
          <a:ext cx="11029950" cy="114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3000" b="1" kern="1200" dirty="0"/>
            <a:t>Ανακήρυξη ελληνικής ανεξαρτησίας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l-GR" sz="2800" b="1" kern="1200" dirty="0"/>
            <a:t>Πολίτευμα αβασίλευτης δημοκρατίας</a:t>
          </a:r>
        </a:p>
      </dsp:txBody>
      <dsp:txXfrm>
        <a:off x="2320934" y="0"/>
        <a:ext cx="8709015" cy="1149449"/>
      </dsp:txXfrm>
    </dsp:sp>
    <dsp:sp modelId="{958827D8-D728-4429-96C6-27ABF5CE0772}">
      <dsp:nvSpPr>
        <dsp:cNvPr id="0" name=""/>
        <dsp:cNvSpPr/>
      </dsp:nvSpPr>
      <dsp:spPr>
        <a:xfrm flipV="1">
          <a:off x="976075" y="534461"/>
          <a:ext cx="483729" cy="8052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DD5F6-2E2B-4589-A7CC-23E1F10779C8}">
      <dsp:nvSpPr>
        <dsp:cNvPr id="0" name=""/>
        <dsp:cNvSpPr/>
      </dsp:nvSpPr>
      <dsp:spPr>
        <a:xfrm>
          <a:off x="0" y="1264394"/>
          <a:ext cx="11029950" cy="114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Σύσταση </a:t>
          </a:r>
          <a:r>
            <a:rPr lang="el-GR" sz="2500" b="1" kern="1200" dirty="0"/>
            <a:t>Εκτελεστικού</a:t>
          </a:r>
          <a:r>
            <a:rPr lang="el-GR" sz="2500" kern="1200" dirty="0"/>
            <a:t> σώματος: 5μελές, ετήσια θητεία, επικεφαλής ο </a:t>
          </a:r>
          <a:r>
            <a:rPr lang="el-GR" sz="2500" kern="1200" dirty="0" err="1"/>
            <a:t>Αλ.Μαυροκορδάτος</a:t>
          </a:r>
          <a:endParaRPr lang="el-GR" sz="2500" kern="1200" dirty="0"/>
        </a:p>
      </dsp:txBody>
      <dsp:txXfrm>
        <a:off x="2320934" y="1264394"/>
        <a:ext cx="8709015" cy="1149449"/>
      </dsp:txXfrm>
    </dsp:sp>
    <dsp:sp modelId="{5929F694-C3B0-4CE9-8765-02E4424DD237}">
      <dsp:nvSpPr>
        <dsp:cNvPr id="0" name=""/>
        <dsp:cNvSpPr/>
      </dsp:nvSpPr>
      <dsp:spPr>
        <a:xfrm>
          <a:off x="1161598" y="1671777"/>
          <a:ext cx="112681" cy="334682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01E1A-3EEE-4311-ADE9-085AA38E39C4}">
      <dsp:nvSpPr>
        <dsp:cNvPr id="0" name=""/>
        <dsp:cNvSpPr/>
      </dsp:nvSpPr>
      <dsp:spPr>
        <a:xfrm>
          <a:off x="0" y="2528788"/>
          <a:ext cx="11029950" cy="11494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/>
            <a:t>Σύσταση </a:t>
          </a:r>
          <a:r>
            <a:rPr lang="el-GR" sz="2500" b="1" kern="1200" dirty="0"/>
            <a:t>Βουλευτικού</a:t>
          </a:r>
          <a:r>
            <a:rPr lang="el-GR" sz="2500" kern="1200" dirty="0"/>
            <a:t> σώματος: 70μελές, ετήσια θητεία, επικεφαλής ο </a:t>
          </a:r>
          <a:r>
            <a:rPr lang="el-GR" sz="2500" kern="1200" dirty="0" err="1"/>
            <a:t>Δημ.Υψηλάντης</a:t>
          </a:r>
          <a:endParaRPr lang="el-GR" sz="2500" kern="1200" dirty="0"/>
        </a:p>
      </dsp:txBody>
      <dsp:txXfrm>
        <a:off x="2320934" y="2528788"/>
        <a:ext cx="8709015" cy="1149449"/>
      </dsp:txXfrm>
    </dsp:sp>
    <dsp:sp modelId="{9829BD35-A2AB-4743-A615-0B94E20F311B}">
      <dsp:nvSpPr>
        <dsp:cNvPr id="0" name=""/>
        <dsp:cNvSpPr/>
      </dsp:nvSpPr>
      <dsp:spPr>
        <a:xfrm flipV="1">
          <a:off x="936312" y="3080653"/>
          <a:ext cx="563255" cy="457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AAF3F08-F90C-412B-8D39-9A4AB67C38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b="1" i="1" cap="none" dirty="0"/>
              <a:t>Πρώτες προσπάθειες των επαναστατημένων Ελλήνων για συγκρότηση κράτους</a:t>
            </a:r>
          </a:p>
        </p:txBody>
      </p:sp>
    </p:spTree>
    <p:extLst>
      <p:ext uri="{BB962C8B-B14F-4D97-AF65-F5344CB8AC3E}">
        <p14:creationId xmlns:p14="http://schemas.microsoft.com/office/powerpoint/2010/main" val="35822143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D5F0AB-0BB8-4317-9D39-D039FE2CF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5" y="530087"/>
            <a:ext cx="10993549" cy="3154017"/>
          </a:xfrm>
        </p:spPr>
        <p:txBody>
          <a:bodyPr>
            <a:normAutofit fontScale="90000"/>
          </a:bodyPr>
          <a:lstStyle/>
          <a:p>
            <a:br>
              <a:rPr lang="el-GR" sz="2800" cap="none" dirty="0"/>
            </a:br>
            <a:br>
              <a:rPr lang="el-GR" sz="2800" cap="none" dirty="0"/>
            </a:br>
            <a:r>
              <a:rPr lang="el-GR" sz="2800" cap="none" dirty="0">
                <a:solidFill>
                  <a:schemeClr val="accent1">
                    <a:lumMod val="50000"/>
                    <a:lumOff val="50000"/>
                  </a:schemeClr>
                </a:solidFill>
              </a:rPr>
              <a:t>Ιούλιος 1824-Ιανουάριος 1825</a:t>
            </a:r>
            <a:r>
              <a:rPr lang="el-GR" sz="2800" cap="none" dirty="0"/>
              <a:t>: </a:t>
            </a:r>
            <a:br>
              <a:rPr lang="el-GR" sz="2800" cap="none" dirty="0"/>
            </a:br>
            <a:r>
              <a:rPr lang="el-GR" sz="2800" cap="none" dirty="0"/>
              <a:t>Συμμαχία Μαυροκορδάτου, Υδραίων προεστών και τον Ιωάννη Κωλέττη για αποκλεισμό </a:t>
            </a:r>
            <a:r>
              <a:rPr lang="el-GR" sz="2800" cap="none" dirty="0" err="1"/>
              <a:t>Πελοποννήσιων</a:t>
            </a:r>
            <a:r>
              <a:rPr lang="el-GR" sz="2800" cap="none" dirty="0"/>
              <a:t> από την εξουσία </a:t>
            </a:r>
            <a:br>
              <a:rPr lang="el-GR" sz="2800" cap="none" dirty="0"/>
            </a:br>
            <a:r>
              <a:rPr lang="el-GR" sz="2800" cap="none" dirty="0"/>
              <a:t>Λεηλασία βόρειας Πελοποννήσου</a:t>
            </a:r>
            <a:br>
              <a:rPr lang="el-GR" sz="2800" cap="none" dirty="0"/>
            </a:br>
            <a:r>
              <a:rPr lang="el-GR" sz="2800" cap="none" dirty="0"/>
              <a:t>Συνθηκολόγηση </a:t>
            </a:r>
            <a:r>
              <a:rPr lang="el-GR" sz="2800" cap="none" dirty="0" err="1"/>
              <a:t>Πελοποννήσιων</a:t>
            </a:r>
            <a:br>
              <a:rPr lang="el-GR" sz="2800" cap="none" dirty="0"/>
            </a:br>
            <a:r>
              <a:rPr lang="el-GR" sz="2800" cap="none" dirty="0"/>
              <a:t>Φυλάκιση Κολοκοτρώνη και Οδυσσέα Ανδρούτσου</a:t>
            </a:r>
            <a:br>
              <a:rPr lang="el-GR" sz="2800" cap="none" dirty="0"/>
            </a:br>
            <a:r>
              <a:rPr lang="el-GR" sz="2800" cap="none" dirty="0"/>
              <a:t>Δολοφονία Ανδρούτσου</a:t>
            </a:r>
            <a:br>
              <a:rPr lang="el-GR" cap="none" dirty="0"/>
            </a:br>
            <a:endParaRPr lang="el-GR" cap="none" dirty="0"/>
          </a:p>
        </p:txBody>
      </p:sp>
    </p:spTree>
    <p:extLst>
      <p:ext uri="{BB962C8B-B14F-4D97-AF65-F5344CB8AC3E}">
        <p14:creationId xmlns:p14="http://schemas.microsoft.com/office/powerpoint/2010/main" val="16420985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4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BA6ED4-D091-4D18-B344-40AA33A0F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Γ΄ ΕΘΝΟΣΥΝΕΛΕΥΣΗ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7D1A27-FA36-4DEE-8820-A3053EFFD5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1826 στην Επίδαυρο. Διάλυση όταν έγινε γνωστή η πτώση του Μεσολογγίου.</a:t>
            </a:r>
          </a:p>
          <a:p>
            <a:r>
              <a:rPr lang="el-GR" sz="2500" dirty="0"/>
              <a:t>1827: Σύγκληση εκ νέου στην </a:t>
            </a:r>
            <a:r>
              <a:rPr lang="el-GR" sz="2500" dirty="0" err="1"/>
              <a:t>Τροιζήνα</a:t>
            </a:r>
            <a:r>
              <a:rPr lang="el-GR" sz="2500" dirty="0"/>
              <a:t>. Εκλογή Ιωάννη Καποδίστρια ως Κυβερνήτη της Ελλάδος με επταετή θητεία. Ψήφιση Πολιτικού Συντάγματος της Ελλάδος με τις αρχές της διάκρισης των εξουσιών.</a:t>
            </a:r>
          </a:p>
        </p:txBody>
      </p:sp>
    </p:spTree>
    <p:extLst>
      <p:ext uri="{BB962C8B-B14F-4D97-AF65-F5344CB8AC3E}">
        <p14:creationId xmlns:p14="http://schemas.microsoft.com/office/powerpoint/2010/main" val="42740132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E593BB-4CE0-41A5-BB06-3DA10C55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/>
              <a:t>Πώς θα χαρακτηρίζαμε τον Κολοκοτρώνη με βάση την παρακάτω πηγή;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7F2EF5C-07D6-4FC2-BE02-2C15A12A8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1. Ο Κολοκοτρώνης μιλά σε αγωνιστές</a:t>
            </a:r>
          </a:p>
          <a:p>
            <a:pPr marL="0" indent="0" algn="ctr">
              <a:buNone/>
            </a:pP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που απειλούσαν προκρίτους</a:t>
            </a:r>
          </a:p>
          <a:p>
            <a:pPr marL="0" indent="0" algn="just">
              <a:buNone/>
            </a:pP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Έλληνες! Είμαι κι εγώ σύντροφός σας. Αλλά πρώτα να με ακούσετε που θα σας μιλήσω. […] Γιατί θέλουμε να χάσουμε την πατρίδα μας σκοτώνοντας ο ένας τον άλλο; Εμείς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εσηκώσαμε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τ’ άρματα για τους Τούρκους και ακουστήκαμε στην Ευρώπη ότι σηκωθήκαμε οι Έλληνες για τους τυράννους [...]. Αν σκοτώσουμε τους προεστούς, τι θα μας πουν τότε; Θ’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ακουσθή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σ’ όλον τον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κόσμον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και θα μας πουν τα βασίλεια ότι τούτοι δεν σηκώθηκαν για την πατρίδα και την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ελευθερίαν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τους, αλλά για να σκοτωθούνε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συνατοί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τους [ενν. αναμεταξύ τους]. […] Θα μας πούνε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Καρμπουνάρους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ρέμπελους κι ακατάστατους και κανένας δεν θα μας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βοηθήση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[…].</a:t>
            </a:r>
          </a:p>
          <a:p>
            <a:pPr marL="0" indent="0">
              <a:buNone/>
            </a:pPr>
            <a:br>
              <a:rPr lang="el-GR" dirty="0"/>
            </a:b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Πηγή: Δ. Κόκκινος, Η Ελληνική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Επανάστασις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Μέλισσα, Αθήνα 1959-1960,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τόμ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1, σ. 479-480.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90527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C50995-0603-45B6-9A79-0A8435C22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cap="none" dirty="0"/>
              <a:t>Ποια εντύπωση σχηματίζουμε για τον Κωλέττη με βάση την παρακάτω πηγή;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2E3B318-F879-4059-BDEA-6FA3371A3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3. Η ένοπλη εμφύλια σύγκρουση</a:t>
            </a:r>
          </a:p>
          <a:p>
            <a:pPr marL="0" indent="0" algn="ctr">
              <a:buNone/>
            </a:pPr>
            <a:r>
              <a:rPr lang="el-GR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Μετά τον Μάιο του 1824, διάφοροι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Πελοποννήσιοι</a:t>
            </a:r>
            <a:r>
              <a:rPr lang="el-GR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ηγέτες άρχισαν να καλούν σε ανταρσία. Την ίδια στιγμή οι αντίπαλοί τους, με επικεφαλής τους αδερφούς Κουντουριώτη και τον Ι. Κωλέττη, προσπαθούσαν να εντάξουν στο στρατόπεδό τους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Στερεοελλαδίτες</a:t>
            </a:r>
            <a:r>
              <a:rPr lang="el-GR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οπλαρχηγούς με επιστολές σαν την παρακάτω (πιθανόν συντάχθηκε από τον Ι. </a:t>
            </a:r>
            <a:r>
              <a:rPr lang="el-GR" b="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Κωλέτη</a:t>
            </a:r>
            <a:r>
              <a:rPr lang="el-GR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).</a:t>
            </a:r>
          </a:p>
          <a:p>
            <a:pPr marL="0" indent="0" algn="just">
              <a:buNone/>
            </a:pP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Οι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Μωραΐτες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ελύσσαξαν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από τα πολλά πλούτη, τα οποία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ήρπασαν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από τους Τούρκους […] και προσπαθούν ν’ αντικαταστήσουν […] τους μπέηδες και τους αγάδες. Και σεις τρέχετε αυτού χωρίς ψωμί, χωρίς τσαρούχι, χωρίς φορέματα, με μίαν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παλαιοκάπαν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καταβασανίζεσθε. Τι λοιπόν περιμένετε; Άλλην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αρμοδιωτέραν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και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ευτυχεστέραν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διά σας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περίστασιν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δεν θέλει εύρετε ποτέ, διά να πλουτίσετε μεγάλοι και μικροί. Τώρα άνοιξαν διά σας δύο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πηγαί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πλούτου, οι λίρες του δανείου και τα πλούσια λάφυρα του Μωρέως.</a:t>
            </a:r>
            <a:b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Πηγή: Δ. Κόκκινος, Η Ελληνική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Επανάστασις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Μέλισσα, </a:t>
            </a:r>
            <a:r>
              <a:rPr lang="el-GR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τόμ</a:t>
            </a:r>
            <a:r>
              <a:rPr lang="el-GR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4, Αθήνα 1959-1960, σ. 509.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072616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E44A82-1493-4693-9631-2C9AFB39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cap="none" dirty="0"/>
              <a:t>Τοπικοί οργανισμοί:</a:t>
            </a:r>
            <a:br>
              <a:rPr lang="el-GR" b="1" cap="none" dirty="0"/>
            </a:br>
            <a:r>
              <a:rPr lang="el-GR" b="1" cap="none" dirty="0"/>
              <a:t>είδος τοπικών κυβερνήσεων</a:t>
            </a:r>
            <a:br>
              <a:rPr lang="el-GR" b="1" cap="none" dirty="0"/>
            </a:br>
            <a:r>
              <a:rPr lang="el-GR" i="1" cap="none" dirty="0"/>
              <a:t>Αίτια δημιουργίας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3C8DE22-A0A8-4913-B24D-58EB45F26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SzPct val="100000"/>
              <a:buFont typeface="+mj-lt"/>
              <a:buAutoNum type="arabicParenR"/>
            </a:pPr>
            <a:r>
              <a:rPr lang="el-GR" sz="2200" dirty="0"/>
              <a:t>Ανάγκη εφοδιασμού των ελληνικών στρατευμάτων</a:t>
            </a:r>
          </a:p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SzPct val="100000"/>
              <a:buFont typeface="+mj-lt"/>
              <a:buAutoNum type="arabicParenR"/>
            </a:pPr>
            <a:r>
              <a:rPr lang="el-GR" sz="2200" dirty="0"/>
              <a:t>Πολιτική οργάνωση των απελευθερωμένων περιοχών</a:t>
            </a:r>
          </a:p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SzPct val="100000"/>
              <a:buFont typeface="+mj-lt"/>
              <a:buAutoNum type="arabicParenR"/>
            </a:pPr>
            <a:r>
              <a:rPr lang="el-GR" sz="2200" dirty="0"/>
              <a:t>Διαχείριση εθνικών γαιών ή εθνικών κτημάτων</a:t>
            </a:r>
          </a:p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SzPct val="100000"/>
              <a:buFont typeface="+mj-lt"/>
              <a:buAutoNum type="arabicParenR"/>
            </a:pPr>
            <a:endParaRPr lang="el-GR" sz="2200" dirty="0"/>
          </a:p>
          <a:p>
            <a:pPr marL="0" indent="0">
              <a:buClr>
                <a:schemeClr val="tx1">
                  <a:lumMod val="95000"/>
                  <a:lumOff val="5000"/>
                </a:schemeClr>
              </a:buClr>
              <a:buSzPct val="100000"/>
              <a:buNone/>
            </a:pPr>
            <a:r>
              <a:rPr lang="el-GR" sz="2200" b="1" dirty="0"/>
              <a:t>Εθνικές γαίες ή εθνικά κτήματα</a:t>
            </a:r>
            <a:r>
              <a:rPr lang="el-GR" sz="2200" dirty="0"/>
              <a:t>: οι ακίνητες οθωμανικές περιουσίες που είχαν περιέλθει υπό ελληνική κατοχή.</a:t>
            </a:r>
          </a:p>
          <a:p>
            <a:pPr marL="0" indent="0">
              <a:buClr>
                <a:schemeClr val="tx1">
                  <a:lumMod val="95000"/>
                  <a:lumOff val="5000"/>
                </a:schemeClr>
              </a:buClr>
              <a:buSzPct val="100000"/>
              <a:buNone/>
            </a:pPr>
            <a:r>
              <a:rPr lang="el-GR" sz="2200" b="1" dirty="0"/>
              <a:t>Οι περισσότεροι τοπικοί οργανισμοί ελέγχονταν από προεστούς, </a:t>
            </a:r>
            <a:r>
              <a:rPr lang="el-GR" sz="2200" b="1" dirty="0" err="1"/>
              <a:t>Φαναριώτες</a:t>
            </a:r>
            <a:r>
              <a:rPr lang="el-GR" sz="2200" b="1" dirty="0"/>
              <a:t> και ιεράρχες.</a:t>
            </a:r>
          </a:p>
          <a:p>
            <a:pPr marL="457200" indent="-457200">
              <a:buClr>
                <a:schemeClr val="tx1">
                  <a:lumMod val="95000"/>
                  <a:lumOff val="5000"/>
                </a:schemeClr>
              </a:buClr>
              <a:buSzPct val="100000"/>
              <a:buFont typeface="+mj-lt"/>
              <a:buAutoNum type="arabicParenR"/>
            </a:pPr>
            <a:endParaRPr lang="el-GR" sz="2200" dirty="0"/>
          </a:p>
        </p:txBody>
      </p:sp>
    </p:spTree>
    <p:extLst>
      <p:ext uri="{BB962C8B-B14F-4D97-AF65-F5344CB8AC3E}">
        <p14:creationId xmlns:p14="http://schemas.microsoft.com/office/powerpoint/2010/main" val="250628369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7DA82A5-209E-4549-B696-E66FF2987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cap="none" dirty="0"/>
              <a:t>Παραδείγματα τοπικών οργανισμών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F6585B-F34E-48BD-8227-22AE9CB4A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l-GR" sz="2800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Πελοποννησιακή Γερουσία</a:t>
            </a:r>
            <a:r>
              <a:rPr lang="el-GR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: </a:t>
            </a:r>
            <a:r>
              <a:rPr lang="el-GR" sz="2800" dirty="0"/>
              <a:t>τοπικός οργανισμός της Πελοποννήσου, ελεγχόταν από </a:t>
            </a:r>
            <a:r>
              <a:rPr lang="el-GR" sz="2800" dirty="0" err="1"/>
              <a:t>Πελοποννήσιους</a:t>
            </a:r>
            <a:r>
              <a:rPr lang="el-GR" sz="2800" dirty="0"/>
              <a:t> προεστούς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l-GR" sz="2800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Γερουσία της Δυτικής Χέρσου Ελλάδος</a:t>
            </a:r>
            <a:r>
              <a:rPr lang="el-GR" sz="2800" dirty="0"/>
              <a:t>: τοπικός οργανισμός της Δυτικής Στερεάς Ελλάδας, επικεφαλής ο </a:t>
            </a:r>
            <a:r>
              <a:rPr lang="el-GR" sz="2800" dirty="0" err="1"/>
              <a:t>Φαναριώτης</a:t>
            </a:r>
            <a:r>
              <a:rPr lang="el-GR" sz="2800" dirty="0"/>
              <a:t> Αλέξανδρος Μαυροκορδάτος</a:t>
            </a:r>
          </a:p>
          <a:p>
            <a:pPr marL="514350" indent="-514350">
              <a:buClrTx/>
              <a:buSzPct val="100000"/>
              <a:buFont typeface="+mj-lt"/>
              <a:buAutoNum type="arabicPeriod"/>
            </a:pPr>
            <a:r>
              <a:rPr lang="el-GR" sz="2800" b="1" i="1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Άρειος Πάγος</a:t>
            </a:r>
            <a:r>
              <a:rPr lang="el-GR" sz="2800" dirty="0"/>
              <a:t>: τοπικός οργανισμός της Ανατολικής Στερεάς Ελλάδας, επικεφαλής ο </a:t>
            </a:r>
            <a:r>
              <a:rPr lang="el-GR" sz="2800" dirty="0" err="1"/>
              <a:t>Φαναριώτης</a:t>
            </a:r>
            <a:r>
              <a:rPr lang="el-GR" sz="2800" dirty="0"/>
              <a:t> Θεόδωρος Νέγρης</a:t>
            </a:r>
          </a:p>
        </p:txBody>
      </p:sp>
    </p:spTree>
    <p:extLst>
      <p:ext uri="{BB962C8B-B14F-4D97-AF65-F5344CB8AC3E}">
        <p14:creationId xmlns:p14="http://schemas.microsoft.com/office/powerpoint/2010/main" val="3248416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0E8DA6-BF8E-4401-B6FA-7FF49FAC1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err="1"/>
              <a:t>διαμαχεσ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40A1E1-A613-4C65-ADAB-C5ED18D6A7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Καλοκαίρι 1821: ερχομός Δημήτριου Υψηλάντη, ως εκπροσώπου του αδελφού του Αλέξανδρου, στην Ελλάδα. Σκοπός του η ανάληψη της ηγεσίας του Αγώνα. Συνασπίζονται μαζί του οι οπλαρχηγοί και οι Φιλικοί.</a:t>
            </a:r>
          </a:p>
          <a:p>
            <a:r>
              <a:rPr lang="el-GR" sz="2500" dirty="0"/>
              <a:t>Το δεύτερο μέτωπο αποτελούν οι προεστοί, οι </a:t>
            </a:r>
            <a:r>
              <a:rPr lang="el-GR" sz="2500" dirty="0" err="1"/>
              <a:t>Φαναριώτες</a:t>
            </a:r>
            <a:r>
              <a:rPr lang="el-GR" sz="2500" dirty="0"/>
              <a:t> και οι ιεράρχες, οι οποίοι μονοπωλούσαν ως τότε την εξουσία.</a:t>
            </a:r>
          </a:p>
          <a:p>
            <a:r>
              <a:rPr lang="el-GR" sz="2500" dirty="0"/>
              <a:t>Καλοκαίρι 1821: μετά την άρνηση των </a:t>
            </a:r>
            <a:r>
              <a:rPr lang="el-GR" sz="2500" dirty="0" err="1"/>
              <a:t>Πελοποννήσιων</a:t>
            </a:r>
            <a:r>
              <a:rPr lang="el-GR" sz="2500" dirty="0"/>
              <a:t> προεστών να συνεργαστούν με το </a:t>
            </a:r>
            <a:r>
              <a:rPr lang="el-GR" sz="2500" dirty="0" err="1"/>
              <a:t>Δ.Υψηλάντη</a:t>
            </a:r>
            <a:r>
              <a:rPr lang="el-GR" sz="2500" dirty="0"/>
              <a:t>, εξοργισμένοι αγωνιστές απειλούν να τους σφάξουν. Σωτήρια η επέμβαση του Κολοκοτρώνη.</a:t>
            </a:r>
          </a:p>
        </p:txBody>
      </p:sp>
    </p:spTree>
    <p:extLst>
      <p:ext uri="{BB962C8B-B14F-4D97-AF65-F5344CB8AC3E}">
        <p14:creationId xmlns:p14="http://schemas.microsoft.com/office/powerpoint/2010/main" val="1795771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5318362-B011-4585-A37E-4C524F0F1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i="1" cap="none" dirty="0"/>
              <a:t>Α΄ Εθνοσυνέλευση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DCFED9E-40CC-4675-BB5B-9B66517E2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Ανάγκη δημιουργίας κεντρικής διοίκησης.</a:t>
            </a:r>
          </a:p>
          <a:p>
            <a:r>
              <a:rPr lang="el-GR" sz="2500" dirty="0"/>
              <a:t>Προκήρυξη εκλογών για την ανάδειξη παραστατών, δηλ. εκπροσώπων του λαού στην Εθνική Συνέλευση.</a:t>
            </a:r>
          </a:p>
          <a:p>
            <a:r>
              <a:rPr lang="el-GR" sz="2500" dirty="0"/>
              <a:t>Τόπος διεξαγωγής: Επίδαυρος. Χρόνος: Δεκέμβριος 1821-Ιανουάριος 1822.</a:t>
            </a:r>
          </a:p>
          <a:p>
            <a:r>
              <a:rPr lang="el-GR" sz="2500" dirty="0"/>
              <a:t>Ψήφιση συντάγματος: </a:t>
            </a:r>
            <a:r>
              <a:rPr lang="el-GR" sz="25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το σύνταγμα της Επιδαύρου.</a:t>
            </a:r>
          </a:p>
        </p:txBody>
      </p:sp>
    </p:spTree>
    <p:extLst>
      <p:ext uri="{BB962C8B-B14F-4D97-AF65-F5344CB8AC3E}">
        <p14:creationId xmlns:p14="http://schemas.microsoft.com/office/powerpoint/2010/main" val="120819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9272E71-61C0-4F69-B4CE-8F0094E32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43339"/>
            <a:ext cx="11029616" cy="1172617"/>
          </a:xfrm>
        </p:spPr>
        <p:txBody>
          <a:bodyPr/>
          <a:lstStyle/>
          <a:p>
            <a:pPr algn="ctr"/>
            <a:r>
              <a:rPr lang="el-GR" b="1" i="1" dirty="0"/>
              <a:t>Το </a:t>
            </a:r>
            <a:r>
              <a:rPr lang="el-GR" b="1" i="1" dirty="0" err="1"/>
              <a:t>συνταγμα</a:t>
            </a:r>
            <a:r>
              <a:rPr lang="el-GR" b="1" i="1" dirty="0"/>
              <a:t> της </a:t>
            </a:r>
            <a:r>
              <a:rPr lang="el-GR" b="1" i="1" dirty="0" err="1"/>
              <a:t>επιδαυρου</a:t>
            </a:r>
            <a:endParaRPr lang="el-GR" b="1" i="1" dirty="0"/>
          </a:p>
        </p:txBody>
      </p:sp>
      <p:graphicFrame>
        <p:nvGraphicFramePr>
          <p:cNvPr id="7" name="Θέση περιεχομένου 6">
            <a:extLst>
              <a:ext uri="{FF2B5EF4-FFF2-40B4-BE49-F238E27FC236}">
                <a16:creationId xmlns:a16="http://schemas.microsoft.com/office/drawing/2014/main" id="{CAA7A447-C6D1-40C5-8E88-83055C5591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244791"/>
              </p:ext>
            </p:extLst>
          </p:nvPr>
        </p:nvGraphicFramePr>
        <p:xfrm>
          <a:off x="581025" y="2181225"/>
          <a:ext cx="11029950" cy="3678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07670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059412B-3F77-488E-A779-2154F383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Η β΄ </a:t>
            </a:r>
            <a:r>
              <a:rPr lang="el-GR" b="1" dirty="0" err="1"/>
              <a:t>εθνοσυνελευση</a:t>
            </a:r>
            <a:endParaRPr lang="el-GR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816092-A084-4F60-BAEE-84495323B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Τόπος διεξαγωγής: Άστρος Κυνουρίας. Μάρτιος-Απρίλιος 1823.</a:t>
            </a:r>
          </a:p>
          <a:p>
            <a:r>
              <a:rPr lang="el-GR" sz="2500" dirty="0"/>
              <a:t>Τροποποίηση συντάγματος: </a:t>
            </a:r>
            <a:r>
              <a:rPr lang="el-GR" sz="25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ο νόμος της Επιδαύρου: </a:t>
            </a:r>
            <a:r>
              <a:rPr lang="el-GR" sz="2500" dirty="0">
                <a:solidFill>
                  <a:schemeClr val="tx1"/>
                </a:solidFill>
              </a:rPr>
              <a:t>α)</a:t>
            </a:r>
            <a:r>
              <a:rPr lang="el-GR" sz="25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el-GR" sz="2500" dirty="0">
                <a:solidFill>
                  <a:schemeClr val="tx1"/>
                </a:solidFill>
              </a:rPr>
              <a:t>κατάργηση τοπικών οργανισμών β) κατάργηση αξιώματος αρχιστράτηγου Κολοκοτρώνη                   γ) Πρόεδρος του Εκτελεστικού ο Πετρόμπεης Μαυρομιχάλης δ) πρόεδρος του Βουλευτικού ο Αλ. Μαυροκορδάτος.</a:t>
            </a: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765533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00516C-1BB9-41DF-A439-C92C43DE5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cap="none" dirty="0"/>
              <a:t>Ο εμφύλιος πόλεμος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89DB00B-0ADA-4F69-BFB6-0A24AC5445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Φθινόπωρο 1823: πολιτική σύγκρουση που εξελίσσεται σε ένοπλη σύρραξη</a:t>
            </a:r>
          </a:p>
          <a:p>
            <a:pPr marL="0" indent="0">
              <a:buNone/>
            </a:pPr>
            <a:r>
              <a:rPr lang="el-GR" sz="2500" dirty="0"/>
              <a:t>											Αίτια: </a:t>
            </a:r>
          </a:p>
          <a:p>
            <a:pPr marL="0" indent="0">
              <a:buNone/>
            </a:pPr>
            <a:r>
              <a:rPr lang="el-GR" sz="2500" dirty="0"/>
              <a:t>Α. αντιθέσεις : προεστοί-</a:t>
            </a:r>
            <a:r>
              <a:rPr lang="el-GR" sz="2500" dirty="0" err="1"/>
              <a:t>Φαναριώτες</a:t>
            </a:r>
            <a:r>
              <a:rPr lang="el-GR" sz="2500" dirty="0"/>
              <a:t>-ιεράρχες ΕΝΑΝΤΙΟΝ οπλαρχηγών-Φιλικών</a:t>
            </a:r>
          </a:p>
          <a:p>
            <a:pPr marL="0" indent="0">
              <a:buNone/>
            </a:pPr>
            <a:r>
              <a:rPr lang="el-GR" sz="2500" dirty="0"/>
              <a:t>Β. τοπικιστικές διαφορές</a:t>
            </a:r>
          </a:p>
          <a:p>
            <a:pPr marL="0" indent="0">
              <a:buNone/>
            </a:pPr>
            <a:r>
              <a:rPr lang="el-GR" sz="2500" dirty="0"/>
              <a:t>Γ. διαφωνίες σχετικά με τη διαχείριση των χρημάτων του δανείου από Αγγλία</a:t>
            </a:r>
          </a:p>
          <a:p>
            <a:pPr marL="0" indent="0">
              <a:buNone/>
            </a:pPr>
            <a:r>
              <a:rPr lang="el-GR" sz="2500" dirty="0"/>
              <a:t>Δ. προσωπικές διαφορές, φιλοδοξίες</a:t>
            </a:r>
          </a:p>
          <a:p>
            <a:pPr marL="0" indent="0">
              <a:buNone/>
            </a:pPr>
            <a:endParaRPr lang="el-GR" sz="2500" dirty="0"/>
          </a:p>
        </p:txBody>
      </p:sp>
    </p:spTree>
    <p:extLst>
      <p:ext uri="{BB962C8B-B14F-4D97-AF65-F5344CB8AC3E}">
        <p14:creationId xmlns:p14="http://schemas.microsoft.com/office/powerpoint/2010/main" val="27748859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48A5A7-5242-4B18-87D9-4C34AC0E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Οι </a:t>
            </a:r>
            <a:r>
              <a:rPr lang="el-GR" dirty="0" err="1"/>
              <a:t>παραταξεις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27CB0A3-2B38-44BD-98A7-2B6DCA38CF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500" dirty="0"/>
              <a:t>ΠΑΡΑΤΑΞΗ Α΄: επικεφαλής ο Θεόδωρος Κολοκοτρώνης, αντιπρόεδρος Εκτελεστικού σώματος</a:t>
            </a:r>
          </a:p>
          <a:p>
            <a:r>
              <a:rPr lang="el-GR" sz="2500" dirty="0"/>
              <a:t>ΠΑΡΑΤΑΞΗ Β΄: επικεφαλής ο </a:t>
            </a:r>
            <a:r>
              <a:rPr lang="el-GR" sz="2500" dirty="0" err="1"/>
              <a:t>Αλ.Μαυροκορδάτος</a:t>
            </a:r>
            <a:r>
              <a:rPr lang="el-GR" sz="2500" dirty="0"/>
              <a:t>, πρόεδρος του Βουλευτικού σώματος</a:t>
            </a:r>
          </a:p>
        </p:txBody>
      </p:sp>
    </p:spTree>
    <p:extLst>
      <p:ext uri="{BB962C8B-B14F-4D97-AF65-F5344CB8AC3E}">
        <p14:creationId xmlns:p14="http://schemas.microsoft.com/office/powerpoint/2010/main" val="171027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Μέρισμα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TM03457464[[fn=Μέρισμα]]</Template>
  <TotalTime>94</TotalTime>
  <Words>847</Words>
  <Application>Microsoft Office PowerPoint</Application>
  <PresentationFormat>Ευρεία οθόνη</PresentationFormat>
  <Paragraphs>52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Corbel</vt:lpstr>
      <vt:lpstr>Gill Sans MT</vt:lpstr>
      <vt:lpstr>Wingdings 2</vt:lpstr>
      <vt:lpstr>Μέρισμα</vt:lpstr>
      <vt:lpstr>Πρώτες προσπάθειες των επαναστατημένων Ελλήνων για συγκρότηση κράτους</vt:lpstr>
      <vt:lpstr>Τοπικοί οργανισμοί: είδος τοπικών κυβερνήσεων Αίτια δημιουργίας</vt:lpstr>
      <vt:lpstr>Παραδείγματα τοπικών οργανισμών</vt:lpstr>
      <vt:lpstr>διαμαχεσ</vt:lpstr>
      <vt:lpstr>Α΄ Εθνοσυνέλευση</vt:lpstr>
      <vt:lpstr>Το συνταγμα της επιδαυρου</vt:lpstr>
      <vt:lpstr>Η β΄ εθνοσυνελευση</vt:lpstr>
      <vt:lpstr>Ο εμφύλιος πόλεμος</vt:lpstr>
      <vt:lpstr>Οι παραταξεις</vt:lpstr>
      <vt:lpstr>  Ιούλιος 1824-Ιανουάριος 1825:  Συμμαχία Μαυροκορδάτου, Υδραίων προεστών και τον Ιωάννη Κωλέττη για αποκλεισμό Πελοποννήσιων από την εξουσία  Λεηλασία βόρειας Πελοποννήσου Συνθηκολόγηση Πελοποννήσιων Φυλάκιση Κολοκοτρώνη και Οδυσσέα Ανδρούτσου Δολοφονία Ανδρούτσου </vt:lpstr>
      <vt:lpstr>Γ΄ ΕΘΝΟΣΥΝΕΛΕΥΣΗ</vt:lpstr>
      <vt:lpstr>Πώς θα χαρακτηρίζαμε τον Κολοκοτρώνη με βάση την παρακάτω πηγή;</vt:lpstr>
      <vt:lpstr>Ποια εντύπωση σχηματίζουμε για τον Κωλέττη με βάση την παρακάτω πηγή;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Πρώτες προσπάθειες των επαναστατημένων Ελλήνων για συγκρότηση κράτους</dc:title>
  <dc:creator>user</dc:creator>
  <cp:lastModifiedBy>user</cp:lastModifiedBy>
  <cp:revision>12</cp:revision>
  <dcterms:created xsi:type="dcterms:W3CDTF">2020-11-25T15:03:52Z</dcterms:created>
  <dcterms:modified xsi:type="dcterms:W3CDTF">2020-11-25T16:38:04Z</dcterms:modified>
</cp:coreProperties>
</file>