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8T18:40:28.766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0C569-874B-471E-B681-6CFD53BA91C4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AB4E005-E16F-4066-AA71-FF4B49F6411C}">
      <dgm:prSet phldrT="[Κείμενο]" phldr="1"/>
      <dgm:spPr/>
      <dgm:t>
        <a:bodyPr/>
        <a:lstStyle/>
        <a:p>
          <a:endParaRPr lang="el-GR"/>
        </a:p>
      </dgm:t>
    </dgm:pt>
    <dgm:pt modelId="{32039CFF-0360-499F-9F68-47D4FB527365}" type="parTrans" cxnId="{1C1A65E4-493C-4F86-B3F2-6B5268801F9A}">
      <dgm:prSet/>
      <dgm:spPr/>
      <dgm:t>
        <a:bodyPr/>
        <a:lstStyle/>
        <a:p>
          <a:endParaRPr lang="el-GR"/>
        </a:p>
      </dgm:t>
    </dgm:pt>
    <dgm:pt modelId="{6D57F214-368A-4526-97A7-DE977B55ADBE}" type="sibTrans" cxnId="{1C1A65E4-493C-4F86-B3F2-6B5268801F9A}">
      <dgm:prSet/>
      <dgm:spPr/>
      <dgm:t>
        <a:bodyPr/>
        <a:lstStyle/>
        <a:p>
          <a:endParaRPr lang="el-GR"/>
        </a:p>
      </dgm:t>
    </dgm:pt>
    <dgm:pt modelId="{F21961F6-7BC0-493B-860E-424930ED8BCD}">
      <dgm:prSet phldrT="[Κείμενο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l-GR" sz="1800" dirty="0">
              <a:solidFill>
                <a:schemeClr val="bg1"/>
              </a:solidFill>
            </a:rPr>
            <a:t>Διάσπαρτος ελληνισμός</a:t>
          </a:r>
        </a:p>
      </dgm:t>
    </dgm:pt>
    <dgm:pt modelId="{BDBA9D1E-78FB-46A8-9CA1-C042C6EEB522}" type="parTrans" cxnId="{2B5D3D19-C40A-40B1-93D2-568FC06025B1}">
      <dgm:prSet/>
      <dgm:spPr/>
      <dgm:t>
        <a:bodyPr/>
        <a:lstStyle/>
        <a:p>
          <a:endParaRPr lang="el-GR"/>
        </a:p>
      </dgm:t>
    </dgm:pt>
    <dgm:pt modelId="{6867AD67-9AD3-458E-9BD9-C0897FCA583A}" type="sibTrans" cxnId="{2B5D3D19-C40A-40B1-93D2-568FC06025B1}">
      <dgm:prSet/>
      <dgm:spPr/>
      <dgm:t>
        <a:bodyPr/>
        <a:lstStyle/>
        <a:p>
          <a:endParaRPr lang="el-GR"/>
        </a:p>
      </dgm:t>
    </dgm:pt>
    <dgm:pt modelId="{4E48C305-BCA3-4925-8984-E2C6F8FDC7DF}">
      <dgm:prSet phldrT="[Κείμενο]" phldr="1"/>
      <dgm:spPr/>
      <dgm:t>
        <a:bodyPr/>
        <a:lstStyle/>
        <a:p>
          <a:endParaRPr lang="el-GR"/>
        </a:p>
      </dgm:t>
    </dgm:pt>
    <dgm:pt modelId="{DC1B0B35-AA61-439C-B359-1B069DB34A21}" type="parTrans" cxnId="{82F7031E-0370-4569-8AC5-1D3201174613}">
      <dgm:prSet/>
      <dgm:spPr/>
      <dgm:t>
        <a:bodyPr/>
        <a:lstStyle/>
        <a:p>
          <a:endParaRPr lang="el-GR"/>
        </a:p>
      </dgm:t>
    </dgm:pt>
    <dgm:pt modelId="{64F9CF16-CE70-4361-961C-74AAD0E4449C}" type="sibTrans" cxnId="{82F7031E-0370-4569-8AC5-1D3201174613}">
      <dgm:prSet/>
      <dgm:spPr/>
      <dgm:t>
        <a:bodyPr/>
        <a:lstStyle/>
        <a:p>
          <a:endParaRPr lang="el-GR"/>
        </a:p>
      </dgm:t>
    </dgm:pt>
    <dgm:pt modelId="{E040F4DF-A8CB-4CAD-871B-A1F705DE1739}">
      <dgm:prSet phldrT="[Κείμενο]" custT="1"/>
      <dgm:spPr>
        <a:solidFill>
          <a:schemeClr val="tx1">
            <a:lumMod val="75000"/>
          </a:schemeClr>
        </a:solidFill>
      </dgm:spPr>
      <dgm:t>
        <a:bodyPr/>
        <a:lstStyle/>
        <a:p>
          <a:r>
            <a:rPr lang="el-GR" sz="1800" dirty="0">
              <a:solidFill>
                <a:schemeClr val="bg1"/>
              </a:solidFill>
            </a:rPr>
            <a:t>Δεν έπρεπε να γίνουν αντιληπτοί από το Σουλτάνο αλλά ούτε τις ευρωπαϊκές απολυταρχίες</a:t>
          </a:r>
        </a:p>
      </dgm:t>
    </dgm:pt>
    <dgm:pt modelId="{66382B56-A426-4863-A05C-249565E1FE35}" type="parTrans" cxnId="{DBF676F7-ADBC-4F40-BC6C-7752B44F1CFC}">
      <dgm:prSet/>
      <dgm:spPr/>
      <dgm:t>
        <a:bodyPr/>
        <a:lstStyle/>
        <a:p>
          <a:endParaRPr lang="el-GR"/>
        </a:p>
      </dgm:t>
    </dgm:pt>
    <dgm:pt modelId="{E251D886-9AA2-4ADB-9A40-9FC8F7264F38}" type="sibTrans" cxnId="{DBF676F7-ADBC-4F40-BC6C-7752B44F1CFC}">
      <dgm:prSet/>
      <dgm:spPr/>
      <dgm:t>
        <a:bodyPr/>
        <a:lstStyle/>
        <a:p>
          <a:endParaRPr lang="el-GR"/>
        </a:p>
      </dgm:t>
    </dgm:pt>
    <dgm:pt modelId="{3C7B3E1D-3F8E-48F0-ABB5-411027E29E30}">
      <dgm:prSet phldrT="[Κείμενο]" phldr="1"/>
      <dgm:spPr/>
      <dgm:t>
        <a:bodyPr/>
        <a:lstStyle/>
        <a:p>
          <a:endParaRPr lang="el-GR"/>
        </a:p>
      </dgm:t>
    </dgm:pt>
    <dgm:pt modelId="{F52BFCE9-F92E-4B11-B78A-3B1D5BCBF6C2}" type="parTrans" cxnId="{B08ACD41-6D41-485F-869A-21A3252E5D8A}">
      <dgm:prSet/>
      <dgm:spPr/>
      <dgm:t>
        <a:bodyPr/>
        <a:lstStyle/>
        <a:p>
          <a:endParaRPr lang="el-GR"/>
        </a:p>
      </dgm:t>
    </dgm:pt>
    <dgm:pt modelId="{D4BCBC01-FEC6-49A6-87D6-8B780C8CD674}" type="sibTrans" cxnId="{B08ACD41-6D41-485F-869A-21A3252E5D8A}">
      <dgm:prSet/>
      <dgm:spPr/>
      <dgm:t>
        <a:bodyPr/>
        <a:lstStyle/>
        <a:p>
          <a:endParaRPr lang="el-GR"/>
        </a:p>
      </dgm:t>
    </dgm:pt>
    <dgm:pt modelId="{9CEFA108-BEC4-422D-98FB-9A7FDE529C78}">
      <dgm:prSet phldrT="[Κείμενο]" custT="1"/>
      <dgm:spPr>
        <a:solidFill>
          <a:schemeClr val="tx1">
            <a:lumMod val="75000"/>
          </a:schemeClr>
        </a:solidFill>
      </dgm:spPr>
      <dgm:t>
        <a:bodyPr/>
        <a:lstStyle/>
        <a:p>
          <a:r>
            <a:rPr lang="el-GR" sz="1800" dirty="0">
              <a:solidFill>
                <a:schemeClr val="bg1"/>
              </a:solidFill>
            </a:rPr>
            <a:t>Κινητοποίηση ανθρώπων από διαφορετικά κοινωνικά και οικονομικά στρώματα</a:t>
          </a:r>
        </a:p>
      </dgm:t>
    </dgm:pt>
    <dgm:pt modelId="{5BE4DC9B-F275-4596-A997-58D213843A63}" type="parTrans" cxnId="{042BAE60-672D-4DE4-AA19-9DDC5FB887A3}">
      <dgm:prSet/>
      <dgm:spPr/>
      <dgm:t>
        <a:bodyPr/>
        <a:lstStyle/>
        <a:p>
          <a:endParaRPr lang="el-GR"/>
        </a:p>
      </dgm:t>
    </dgm:pt>
    <dgm:pt modelId="{8E80B862-3B4B-426F-9837-6DB17BBE946D}" type="sibTrans" cxnId="{042BAE60-672D-4DE4-AA19-9DDC5FB887A3}">
      <dgm:prSet/>
      <dgm:spPr/>
      <dgm:t>
        <a:bodyPr/>
        <a:lstStyle/>
        <a:p>
          <a:endParaRPr lang="el-GR"/>
        </a:p>
      </dgm:t>
    </dgm:pt>
    <dgm:pt modelId="{B14B8211-FBD8-4638-9763-0AE5A5DE6F7E}" type="pres">
      <dgm:prSet presAssocID="{88E0C569-874B-471E-B681-6CFD53BA91C4}" presName="linearFlow" presStyleCnt="0">
        <dgm:presLayoutVars>
          <dgm:dir/>
          <dgm:animLvl val="lvl"/>
          <dgm:resizeHandles/>
        </dgm:presLayoutVars>
      </dgm:prSet>
      <dgm:spPr/>
    </dgm:pt>
    <dgm:pt modelId="{6387836A-F32E-4345-AD23-1F95C8BFC9F9}" type="pres">
      <dgm:prSet presAssocID="{0AB4E005-E16F-4066-AA71-FF4B49F6411C}" presName="compositeNode" presStyleCnt="0">
        <dgm:presLayoutVars>
          <dgm:bulletEnabled val="1"/>
        </dgm:presLayoutVars>
      </dgm:prSet>
      <dgm:spPr/>
    </dgm:pt>
    <dgm:pt modelId="{660D33DF-DDD8-44AC-AB62-C430E08BC5CA}" type="pres">
      <dgm:prSet presAssocID="{0AB4E005-E16F-4066-AA71-FF4B49F6411C}" presName="image" presStyleLbl="fgImgPlace1" presStyleIdx="0" presStyleCnt="3" custFlipVert="1" custFlipHor="1" custScaleX="51968" custScaleY="39048" custLinFactX="100000" custLinFactY="347558" custLinFactNeighborX="189095" custLinFactNeighborY="400000"/>
      <dgm:spPr/>
    </dgm:pt>
    <dgm:pt modelId="{E6C63D64-E92B-4750-AE70-8E8F85396C01}" type="pres">
      <dgm:prSet presAssocID="{0AB4E005-E16F-4066-AA71-FF4B49F6411C}" presName="childNode" presStyleLbl="node1" presStyleIdx="0" presStyleCnt="3" custScaleX="218973" custScaleY="128205" custLinFactNeighborY="-112">
        <dgm:presLayoutVars>
          <dgm:bulletEnabled val="1"/>
        </dgm:presLayoutVars>
      </dgm:prSet>
      <dgm:spPr/>
    </dgm:pt>
    <dgm:pt modelId="{5A1DF4A3-2EF1-4257-8E99-981C82E93231}" type="pres">
      <dgm:prSet presAssocID="{0AB4E005-E16F-4066-AA71-FF4B49F6411C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9C2149F2-93FC-44BD-83A5-1CB6CAB202F2}" type="pres">
      <dgm:prSet presAssocID="{6D57F214-368A-4526-97A7-DE977B55ADBE}" presName="sibTrans" presStyleCnt="0"/>
      <dgm:spPr/>
    </dgm:pt>
    <dgm:pt modelId="{9B4905EA-903C-4710-B46E-6C294562E98A}" type="pres">
      <dgm:prSet presAssocID="{4E48C305-BCA3-4925-8984-E2C6F8FDC7DF}" presName="compositeNode" presStyleCnt="0">
        <dgm:presLayoutVars>
          <dgm:bulletEnabled val="1"/>
        </dgm:presLayoutVars>
      </dgm:prSet>
      <dgm:spPr/>
    </dgm:pt>
    <dgm:pt modelId="{C9B7DACE-36EE-456B-9A60-A94FFE87E367}" type="pres">
      <dgm:prSet presAssocID="{4E48C305-BCA3-4925-8984-E2C6F8FDC7DF}" presName="image" presStyleLbl="fgImgPlace1" presStyleIdx="1" presStyleCnt="3" custFlipVert="1" custFlipHor="1" custScaleX="15411" custScaleY="10697" custLinFactX="100000" custLinFactY="328034" custLinFactNeighborX="151142" custLinFactNeighborY="400000"/>
      <dgm:spPr/>
    </dgm:pt>
    <dgm:pt modelId="{71A23B12-8D81-4D68-B5A4-F49187E9AAAE}" type="pres">
      <dgm:prSet presAssocID="{4E48C305-BCA3-4925-8984-E2C6F8FDC7DF}" presName="childNode" presStyleLbl="node1" presStyleIdx="1" presStyleCnt="3" custScaleX="187897" custScaleY="128205" custLinFactNeighborX="-3487" custLinFactNeighborY="0">
        <dgm:presLayoutVars>
          <dgm:bulletEnabled val="1"/>
        </dgm:presLayoutVars>
      </dgm:prSet>
      <dgm:spPr/>
    </dgm:pt>
    <dgm:pt modelId="{5539A9FB-01B6-4445-8ED1-1DCDD365A03C}" type="pres">
      <dgm:prSet presAssocID="{4E48C305-BCA3-4925-8984-E2C6F8FDC7DF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03B6A98A-386E-4F6D-8E36-CC51B10BA892}" type="pres">
      <dgm:prSet presAssocID="{64F9CF16-CE70-4361-961C-74AAD0E4449C}" presName="sibTrans" presStyleCnt="0"/>
      <dgm:spPr/>
    </dgm:pt>
    <dgm:pt modelId="{DB176B4D-C614-485C-873E-FCBD90BAC187}" type="pres">
      <dgm:prSet presAssocID="{3C7B3E1D-3F8E-48F0-ABB5-411027E29E30}" presName="compositeNode" presStyleCnt="0">
        <dgm:presLayoutVars>
          <dgm:bulletEnabled val="1"/>
        </dgm:presLayoutVars>
      </dgm:prSet>
      <dgm:spPr/>
    </dgm:pt>
    <dgm:pt modelId="{BD6C95B9-8D8C-46E2-BE0E-0EF1F6C100B7}" type="pres">
      <dgm:prSet presAssocID="{3C7B3E1D-3F8E-48F0-ABB5-411027E29E30}" presName="image" presStyleLbl="fgImgPlace1" presStyleIdx="2" presStyleCnt="3" custFlipVert="1" custFlipHor="1" custScaleX="47205" custScaleY="48434" custLinFactX="100000" custLinFactY="352251" custLinFactNeighborX="144941" custLinFactNeighborY="400000"/>
      <dgm:spPr/>
    </dgm:pt>
    <dgm:pt modelId="{6DBD9241-EA76-4E52-84F4-4BB0F80A1393}" type="pres">
      <dgm:prSet presAssocID="{3C7B3E1D-3F8E-48F0-ABB5-411027E29E30}" presName="childNode" presStyleLbl="node1" presStyleIdx="2" presStyleCnt="3" custScaleX="184873" custScaleY="128205">
        <dgm:presLayoutVars>
          <dgm:bulletEnabled val="1"/>
        </dgm:presLayoutVars>
      </dgm:prSet>
      <dgm:spPr/>
    </dgm:pt>
    <dgm:pt modelId="{167942C3-9810-4890-8AA4-6A707B1639CB}" type="pres">
      <dgm:prSet presAssocID="{3C7B3E1D-3F8E-48F0-ABB5-411027E29E30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2BDCEC0F-84BA-4B6F-B372-79802D3D5BDA}" type="presOf" srcId="{E040F4DF-A8CB-4CAD-871B-A1F705DE1739}" destId="{71A23B12-8D81-4D68-B5A4-F49187E9AAAE}" srcOrd="0" destOrd="0" presId="urn:microsoft.com/office/officeart/2005/8/layout/hList2"/>
    <dgm:cxn modelId="{2B5D3D19-C40A-40B1-93D2-568FC06025B1}" srcId="{0AB4E005-E16F-4066-AA71-FF4B49F6411C}" destId="{F21961F6-7BC0-493B-860E-424930ED8BCD}" srcOrd="0" destOrd="0" parTransId="{BDBA9D1E-78FB-46A8-9CA1-C042C6EEB522}" sibTransId="{6867AD67-9AD3-458E-9BD9-C0897FCA583A}"/>
    <dgm:cxn modelId="{82F7031E-0370-4569-8AC5-1D3201174613}" srcId="{88E0C569-874B-471E-B681-6CFD53BA91C4}" destId="{4E48C305-BCA3-4925-8984-E2C6F8FDC7DF}" srcOrd="1" destOrd="0" parTransId="{DC1B0B35-AA61-439C-B359-1B069DB34A21}" sibTransId="{64F9CF16-CE70-4361-961C-74AAD0E4449C}"/>
    <dgm:cxn modelId="{042BAE60-672D-4DE4-AA19-9DDC5FB887A3}" srcId="{3C7B3E1D-3F8E-48F0-ABB5-411027E29E30}" destId="{9CEFA108-BEC4-422D-98FB-9A7FDE529C78}" srcOrd="0" destOrd="0" parTransId="{5BE4DC9B-F275-4596-A997-58D213843A63}" sibTransId="{8E80B862-3B4B-426F-9837-6DB17BBE946D}"/>
    <dgm:cxn modelId="{B08ACD41-6D41-485F-869A-21A3252E5D8A}" srcId="{88E0C569-874B-471E-B681-6CFD53BA91C4}" destId="{3C7B3E1D-3F8E-48F0-ABB5-411027E29E30}" srcOrd="2" destOrd="0" parTransId="{F52BFCE9-F92E-4B11-B78A-3B1D5BCBF6C2}" sibTransId="{D4BCBC01-FEC6-49A6-87D6-8B780C8CD674}"/>
    <dgm:cxn modelId="{7DDE1962-A4BA-487D-B7A6-FCA47F24943B}" type="presOf" srcId="{9CEFA108-BEC4-422D-98FB-9A7FDE529C78}" destId="{6DBD9241-EA76-4E52-84F4-4BB0F80A1393}" srcOrd="0" destOrd="0" presId="urn:microsoft.com/office/officeart/2005/8/layout/hList2"/>
    <dgm:cxn modelId="{C06DA84D-6290-4EE4-9AAC-A419AA575835}" type="presOf" srcId="{0AB4E005-E16F-4066-AA71-FF4B49F6411C}" destId="{5A1DF4A3-2EF1-4257-8E99-981C82E93231}" srcOrd="0" destOrd="0" presId="urn:microsoft.com/office/officeart/2005/8/layout/hList2"/>
    <dgm:cxn modelId="{C708F373-A7A2-45AA-81EB-A3F67263D254}" type="presOf" srcId="{88E0C569-874B-471E-B681-6CFD53BA91C4}" destId="{B14B8211-FBD8-4638-9763-0AE5A5DE6F7E}" srcOrd="0" destOrd="0" presId="urn:microsoft.com/office/officeart/2005/8/layout/hList2"/>
    <dgm:cxn modelId="{D102F08E-8CEF-4659-8083-D0E36299111B}" type="presOf" srcId="{4E48C305-BCA3-4925-8984-E2C6F8FDC7DF}" destId="{5539A9FB-01B6-4445-8ED1-1DCDD365A03C}" srcOrd="0" destOrd="0" presId="urn:microsoft.com/office/officeart/2005/8/layout/hList2"/>
    <dgm:cxn modelId="{3BC4089F-0DCC-47C6-8808-65644D4DAA69}" type="presOf" srcId="{3C7B3E1D-3F8E-48F0-ABB5-411027E29E30}" destId="{167942C3-9810-4890-8AA4-6A707B1639CB}" srcOrd="0" destOrd="0" presId="urn:microsoft.com/office/officeart/2005/8/layout/hList2"/>
    <dgm:cxn modelId="{0A236FB5-FC8B-4881-A8C5-2212273E1551}" type="presOf" srcId="{F21961F6-7BC0-493B-860E-424930ED8BCD}" destId="{E6C63D64-E92B-4750-AE70-8E8F85396C01}" srcOrd="0" destOrd="0" presId="urn:microsoft.com/office/officeart/2005/8/layout/hList2"/>
    <dgm:cxn modelId="{1C1A65E4-493C-4F86-B3F2-6B5268801F9A}" srcId="{88E0C569-874B-471E-B681-6CFD53BA91C4}" destId="{0AB4E005-E16F-4066-AA71-FF4B49F6411C}" srcOrd="0" destOrd="0" parTransId="{32039CFF-0360-499F-9F68-47D4FB527365}" sibTransId="{6D57F214-368A-4526-97A7-DE977B55ADBE}"/>
    <dgm:cxn modelId="{DBF676F7-ADBC-4F40-BC6C-7752B44F1CFC}" srcId="{4E48C305-BCA3-4925-8984-E2C6F8FDC7DF}" destId="{E040F4DF-A8CB-4CAD-871B-A1F705DE1739}" srcOrd="0" destOrd="0" parTransId="{66382B56-A426-4863-A05C-249565E1FE35}" sibTransId="{E251D886-9AA2-4ADB-9A40-9FC8F7264F38}"/>
    <dgm:cxn modelId="{DE132A43-B72C-40CE-88FE-E4C6D576659A}" type="presParOf" srcId="{B14B8211-FBD8-4638-9763-0AE5A5DE6F7E}" destId="{6387836A-F32E-4345-AD23-1F95C8BFC9F9}" srcOrd="0" destOrd="0" presId="urn:microsoft.com/office/officeart/2005/8/layout/hList2"/>
    <dgm:cxn modelId="{293E2B37-D5C3-4675-8EFB-9B9E35B513CF}" type="presParOf" srcId="{6387836A-F32E-4345-AD23-1F95C8BFC9F9}" destId="{660D33DF-DDD8-44AC-AB62-C430E08BC5CA}" srcOrd="0" destOrd="0" presId="urn:microsoft.com/office/officeart/2005/8/layout/hList2"/>
    <dgm:cxn modelId="{E19A28EE-5F01-4F9D-A462-8C9FD57502CE}" type="presParOf" srcId="{6387836A-F32E-4345-AD23-1F95C8BFC9F9}" destId="{E6C63D64-E92B-4750-AE70-8E8F85396C01}" srcOrd="1" destOrd="0" presId="urn:microsoft.com/office/officeart/2005/8/layout/hList2"/>
    <dgm:cxn modelId="{D0F11A9B-DFAD-4794-8389-BCDE1AD6FAA6}" type="presParOf" srcId="{6387836A-F32E-4345-AD23-1F95C8BFC9F9}" destId="{5A1DF4A3-2EF1-4257-8E99-981C82E93231}" srcOrd="2" destOrd="0" presId="urn:microsoft.com/office/officeart/2005/8/layout/hList2"/>
    <dgm:cxn modelId="{CD46743A-76AA-41B5-ABD8-45F38ED72E10}" type="presParOf" srcId="{B14B8211-FBD8-4638-9763-0AE5A5DE6F7E}" destId="{9C2149F2-93FC-44BD-83A5-1CB6CAB202F2}" srcOrd="1" destOrd="0" presId="urn:microsoft.com/office/officeart/2005/8/layout/hList2"/>
    <dgm:cxn modelId="{41E5922D-326D-417F-B87D-E53D6E50DC46}" type="presParOf" srcId="{B14B8211-FBD8-4638-9763-0AE5A5DE6F7E}" destId="{9B4905EA-903C-4710-B46E-6C294562E98A}" srcOrd="2" destOrd="0" presId="urn:microsoft.com/office/officeart/2005/8/layout/hList2"/>
    <dgm:cxn modelId="{924F9434-C5E8-4667-83CD-F2BE44B6822B}" type="presParOf" srcId="{9B4905EA-903C-4710-B46E-6C294562E98A}" destId="{C9B7DACE-36EE-456B-9A60-A94FFE87E367}" srcOrd="0" destOrd="0" presId="urn:microsoft.com/office/officeart/2005/8/layout/hList2"/>
    <dgm:cxn modelId="{7E5973D3-1274-405B-8153-12B96BCB75B1}" type="presParOf" srcId="{9B4905EA-903C-4710-B46E-6C294562E98A}" destId="{71A23B12-8D81-4D68-B5A4-F49187E9AAAE}" srcOrd="1" destOrd="0" presId="urn:microsoft.com/office/officeart/2005/8/layout/hList2"/>
    <dgm:cxn modelId="{F6E83148-C404-44CD-A0C6-0CA1AA4E8277}" type="presParOf" srcId="{9B4905EA-903C-4710-B46E-6C294562E98A}" destId="{5539A9FB-01B6-4445-8ED1-1DCDD365A03C}" srcOrd="2" destOrd="0" presId="urn:microsoft.com/office/officeart/2005/8/layout/hList2"/>
    <dgm:cxn modelId="{E6148123-5BE1-4567-89FD-6CC42C1F058D}" type="presParOf" srcId="{B14B8211-FBD8-4638-9763-0AE5A5DE6F7E}" destId="{03B6A98A-386E-4F6D-8E36-CC51B10BA892}" srcOrd="3" destOrd="0" presId="urn:microsoft.com/office/officeart/2005/8/layout/hList2"/>
    <dgm:cxn modelId="{123B3181-B72E-4422-A30A-501738DF8A6C}" type="presParOf" srcId="{B14B8211-FBD8-4638-9763-0AE5A5DE6F7E}" destId="{DB176B4D-C614-485C-873E-FCBD90BAC187}" srcOrd="4" destOrd="0" presId="urn:microsoft.com/office/officeart/2005/8/layout/hList2"/>
    <dgm:cxn modelId="{1E78F31F-6664-4069-8DC6-120DA90240E6}" type="presParOf" srcId="{DB176B4D-C614-485C-873E-FCBD90BAC187}" destId="{BD6C95B9-8D8C-46E2-BE0E-0EF1F6C100B7}" srcOrd="0" destOrd="0" presId="urn:microsoft.com/office/officeart/2005/8/layout/hList2"/>
    <dgm:cxn modelId="{F5FC9B61-D0E8-43D6-8CED-3EAB3C342759}" type="presParOf" srcId="{DB176B4D-C614-485C-873E-FCBD90BAC187}" destId="{6DBD9241-EA76-4E52-84F4-4BB0F80A1393}" srcOrd="1" destOrd="0" presId="urn:microsoft.com/office/officeart/2005/8/layout/hList2"/>
    <dgm:cxn modelId="{013E1307-348F-4DB9-8F4D-BBCE8129807D}" type="presParOf" srcId="{DB176B4D-C614-485C-873E-FCBD90BAC187}" destId="{167942C3-9810-4890-8AA4-6A707B1639C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DF4A3-2EF1-4257-8E99-981C82E93231}">
      <dsp:nvSpPr>
        <dsp:cNvPr id="0" name=""/>
        <dsp:cNvSpPr/>
      </dsp:nvSpPr>
      <dsp:spPr>
        <a:xfrm rot="16200000">
          <a:off x="-823498" y="1889097"/>
          <a:ext cx="3095839" cy="19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68302" bIns="0" numCol="1" spcCol="1270" anchor="t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300" kern="1200"/>
        </a:p>
      </dsp:txBody>
      <dsp:txXfrm>
        <a:off x="-823498" y="1889097"/>
        <a:ext cx="3095839" cy="190830"/>
      </dsp:txXfrm>
    </dsp:sp>
    <dsp:sp modelId="{E6C63D64-E92B-4750-AE70-8E8F85396C01}">
      <dsp:nvSpPr>
        <dsp:cNvPr id="0" name=""/>
        <dsp:cNvSpPr/>
      </dsp:nvSpPr>
      <dsp:spPr>
        <a:xfrm>
          <a:off x="254393" y="0"/>
          <a:ext cx="2081422" cy="396902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68302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>
              <a:solidFill>
                <a:schemeClr val="bg1"/>
              </a:solidFill>
            </a:rPr>
            <a:t>Διάσπαρτος ελληνισμός</a:t>
          </a:r>
        </a:p>
      </dsp:txBody>
      <dsp:txXfrm>
        <a:off x="254393" y="0"/>
        <a:ext cx="2081422" cy="3969021"/>
      </dsp:txXfrm>
    </dsp:sp>
    <dsp:sp modelId="{660D33DF-DDD8-44AC-AB62-C430E08BC5CA}">
      <dsp:nvSpPr>
        <dsp:cNvPr id="0" name=""/>
        <dsp:cNvSpPr/>
      </dsp:nvSpPr>
      <dsp:spPr>
        <a:xfrm flipH="1" flipV="1">
          <a:off x="1824028" y="3154149"/>
          <a:ext cx="198341" cy="14903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39A9FB-01B6-4445-8ED1-1DCDD365A03C}">
      <dsp:nvSpPr>
        <dsp:cNvPr id="0" name=""/>
        <dsp:cNvSpPr/>
      </dsp:nvSpPr>
      <dsp:spPr>
        <a:xfrm rot="16200000">
          <a:off x="1353992" y="1889097"/>
          <a:ext cx="3095839" cy="19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68302" bIns="0" numCol="1" spcCol="1270" anchor="t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300" kern="1200"/>
        </a:p>
      </dsp:txBody>
      <dsp:txXfrm>
        <a:off x="1353992" y="1889097"/>
        <a:ext cx="3095839" cy="190830"/>
      </dsp:txXfrm>
    </dsp:sp>
    <dsp:sp modelId="{71A23B12-8D81-4D68-B5A4-F49187E9AAAE}">
      <dsp:nvSpPr>
        <dsp:cNvPr id="0" name=""/>
        <dsp:cNvSpPr/>
      </dsp:nvSpPr>
      <dsp:spPr>
        <a:xfrm>
          <a:off x="2546435" y="1"/>
          <a:ext cx="1786033" cy="3969021"/>
        </a:xfrm>
        <a:prstGeom prst="rect">
          <a:avLst/>
        </a:prstGeom>
        <a:solidFill>
          <a:schemeClr val="tx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68302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>
              <a:solidFill>
                <a:schemeClr val="bg1"/>
              </a:solidFill>
            </a:rPr>
            <a:t>Δεν έπρεπε να γίνουν αντιληπτοί από το Σουλτάνο αλλά ούτε τις ευρωπαϊκές απολυταρχίες</a:t>
          </a:r>
        </a:p>
      </dsp:txBody>
      <dsp:txXfrm>
        <a:off x="2546435" y="1"/>
        <a:ext cx="1786033" cy="3969021"/>
      </dsp:txXfrm>
    </dsp:sp>
    <dsp:sp modelId="{C9B7DACE-36EE-456B-9A60-A94FFE87E367}">
      <dsp:nvSpPr>
        <dsp:cNvPr id="0" name=""/>
        <dsp:cNvSpPr/>
      </dsp:nvSpPr>
      <dsp:spPr>
        <a:xfrm flipH="1" flipV="1">
          <a:off x="3926430" y="3133736"/>
          <a:ext cx="58817" cy="408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7942C3-9810-4890-8AA4-6A707B1639CB}">
      <dsp:nvSpPr>
        <dsp:cNvPr id="0" name=""/>
        <dsp:cNvSpPr/>
      </dsp:nvSpPr>
      <dsp:spPr>
        <a:xfrm rot="16200000">
          <a:off x="3369418" y="1889097"/>
          <a:ext cx="3095839" cy="19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68302" bIns="0" numCol="1" spcCol="1270" anchor="t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300" kern="1200"/>
        </a:p>
      </dsp:txBody>
      <dsp:txXfrm>
        <a:off x="3369418" y="1889097"/>
        <a:ext cx="3095839" cy="190830"/>
      </dsp:txXfrm>
    </dsp:sp>
    <dsp:sp modelId="{6DBD9241-EA76-4E52-84F4-4BB0F80A1393}">
      <dsp:nvSpPr>
        <dsp:cNvPr id="0" name=""/>
        <dsp:cNvSpPr/>
      </dsp:nvSpPr>
      <dsp:spPr>
        <a:xfrm>
          <a:off x="4609377" y="1"/>
          <a:ext cx="1757289" cy="3969021"/>
        </a:xfrm>
        <a:prstGeom prst="rect">
          <a:avLst/>
        </a:prstGeom>
        <a:solidFill>
          <a:schemeClr val="tx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68302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>
              <a:solidFill>
                <a:schemeClr val="bg1"/>
              </a:solidFill>
            </a:rPr>
            <a:t>Κινητοποίηση ανθρώπων από διαφορετικά κοινωνικά και οικονομικά στρώματα</a:t>
          </a:r>
        </a:p>
      </dsp:txBody>
      <dsp:txXfrm>
        <a:off x="4609377" y="1"/>
        <a:ext cx="1757289" cy="3969021"/>
      </dsp:txXfrm>
    </dsp:sp>
    <dsp:sp modelId="{BD6C95B9-8D8C-46E2-BE0E-0EF1F6C100B7}">
      <dsp:nvSpPr>
        <dsp:cNvPr id="0" name=""/>
        <dsp:cNvSpPr/>
      </dsp:nvSpPr>
      <dsp:spPr>
        <a:xfrm flipH="1" flipV="1">
          <a:off x="5857516" y="3154149"/>
          <a:ext cx="180163" cy="1848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8ADF14-CD78-4A02-A7E7-BBEFD3A912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i="1" dirty="0"/>
              <a:t>ΦΙΛΙΚΗ ΕΤΑΙΡΕΙΑ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A277C0-9309-4333-B31E-1A64DA4929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err="1"/>
              <a:t>Κηρυξη</a:t>
            </a:r>
            <a:r>
              <a:rPr lang="el-GR" b="1" dirty="0"/>
              <a:t> της </a:t>
            </a:r>
            <a:r>
              <a:rPr lang="el-GR" b="1" dirty="0" err="1"/>
              <a:t>ελληνικησ</a:t>
            </a:r>
            <a:r>
              <a:rPr lang="el-GR" b="1" dirty="0"/>
              <a:t> </a:t>
            </a:r>
            <a:r>
              <a:rPr lang="el-GR" b="1" dirty="0" err="1"/>
              <a:t>επαναστασησ</a:t>
            </a:r>
            <a:r>
              <a:rPr lang="el-GR" b="1" dirty="0"/>
              <a:t> στις </a:t>
            </a:r>
            <a:r>
              <a:rPr lang="el-GR" b="1" dirty="0" err="1"/>
              <a:t>παραδουναβιεσ</a:t>
            </a:r>
            <a:r>
              <a:rPr lang="el-GR" b="1" dirty="0"/>
              <a:t> </a:t>
            </a:r>
            <a:r>
              <a:rPr lang="el-GR" b="1" dirty="0" err="1"/>
              <a:t>ηγεμονιεσ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806128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A1D5514-FBFD-4EF3-8550-F4A2A9000AA2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el-GR" sz="2200" b="1" dirty="0"/>
              <a:t>Οι </a:t>
            </a:r>
            <a:r>
              <a:rPr lang="el-GR" sz="2200" b="1" dirty="0" err="1"/>
              <a:t>πλουσιοι</a:t>
            </a:r>
            <a:r>
              <a:rPr lang="el-GR" sz="2200" b="1" dirty="0"/>
              <a:t> </a:t>
            </a:r>
            <a:r>
              <a:rPr lang="el-GR" sz="2200" b="1" dirty="0" err="1"/>
              <a:t>ελληνεσ</a:t>
            </a:r>
            <a:r>
              <a:rPr lang="el-GR" sz="2200" b="1" dirty="0"/>
              <a:t> δε </a:t>
            </a:r>
            <a:r>
              <a:rPr lang="el-GR" sz="2200" b="1" dirty="0" err="1"/>
              <a:t>βοηθουσαν</a:t>
            </a:r>
            <a:endParaRPr lang="el-GR" sz="2200" b="1" dirty="0"/>
          </a:p>
          <a:p>
            <a:r>
              <a:rPr lang="el-GR" sz="2200" b="1" dirty="0" err="1"/>
              <a:t>Σταματησε</a:t>
            </a:r>
            <a:r>
              <a:rPr lang="el-GR" sz="2200" b="1" dirty="0"/>
              <a:t> η </a:t>
            </a:r>
            <a:r>
              <a:rPr lang="el-GR" sz="2200" b="1" dirty="0" err="1"/>
              <a:t>στρατολογηση</a:t>
            </a:r>
            <a:endParaRPr lang="el-GR" sz="2200" b="1" dirty="0"/>
          </a:p>
        </p:txBody>
      </p:sp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1A8986D0-4E3C-4F42-AC10-D03055DE5E59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el-GR" sz="2200" b="1" dirty="0"/>
              <a:t>Ο </a:t>
            </a:r>
            <a:r>
              <a:rPr lang="el-GR" sz="2200" b="1" dirty="0" err="1"/>
              <a:t>τσαροσ</a:t>
            </a:r>
            <a:r>
              <a:rPr lang="el-GR" sz="2200" b="1" dirty="0"/>
              <a:t> </a:t>
            </a:r>
            <a:r>
              <a:rPr lang="el-GR" sz="2200" b="1" dirty="0" err="1"/>
              <a:t>αποκηρυξε</a:t>
            </a:r>
            <a:r>
              <a:rPr lang="el-GR" sz="2200" b="1" dirty="0"/>
              <a:t> την </a:t>
            </a:r>
            <a:r>
              <a:rPr lang="el-GR" sz="2200" b="1" dirty="0" err="1"/>
              <a:t>επανασταση</a:t>
            </a:r>
            <a:r>
              <a:rPr lang="el-GR" sz="2200" b="1" dirty="0"/>
              <a:t> </a:t>
            </a:r>
          </a:p>
          <a:p>
            <a:r>
              <a:rPr lang="el-GR" sz="2200" b="1" dirty="0" err="1"/>
              <a:t>Επετρεψε</a:t>
            </a:r>
            <a:r>
              <a:rPr lang="el-GR" sz="2200" b="1" dirty="0"/>
              <a:t> την </a:t>
            </a:r>
            <a:r>
              <a:rPr lang="el-GR" sz="2200" b="1" dirty="0" err="1"/>
              <a:t>εισοδο</a:t>
            </a:r>
            <a:r>
              <a:rPr lang="el-GR" sz="2200" b="1" dirty="0"/>
              <a:t> </a:t>
            </a:r>
            <a:r>
              <a:rPr lang="el-GR" sz="2200" b="1" dirty="0" err="1"/>
              <a:t>τουρκικου</a:t>
            </a:r>
            <a:r>
              <a:rPr lang="el-GR" sz="2200" b="1" dirty="0"/>
              <a:t> </a:t>
            </a:r>
            <a:r>
              <a:rPr lang="el-GR" sz="2200" b="1" dirty="0" err="1"/>
              <a:t>στρατου</a:t>
            </a:r>
            <a:r>
              <a:rPr lang="el-GR" sz="2200" b="1" dirty="0"/>
              <a:t> στη </a:t>
            </a:r>
            <a:r>
              <a:rPr lang="el-GR" sz="2200" b="1" dirty="0" err="1"/>
              <a:t>βλαχια</a:t>
            </a:r>
            <a:endParaRPr lang="el-GR" sz="2200" b="1" dirty="0"/>
          </a:p>
        </p:txBody>
      </p:sp>
      <p:sp>
        <p:nvSpPr>
          <p:cNvPr id="8" name="Θέση κειμένου 7">
            <a:extLst>
              <a:ext uri="{FF2B5EF4-FFF2-40B4-BE49-F238E27FC236}">
                <a16:creationId xmlns:a16="http://schemas.microsoft.com/office/drawing/2014/main" id="{DEAAE861-F4A9-401E-BA3A-4A28862F2ED2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el-GR" sz="2200" b="1" dirty="0"/>
              <a:t>Ο </a:t>
            </a:r>
            <a:r>
              <a:rPr lang="el-GR" sz="2200" b="1" dirty="0" err="1"/>
              <a:t>πατριαρχησ</a:t>
            </a:r>
            <a:r>
              <a:rPr lang="el-GR" sz="2200" b="1" dirty="0"/>
              <a:t> </a:t>
            </a:r>
            <a:r>
              <a:rPr lang="el-GR" sz="2200" b="1" dirty="0" err="1"/>
              <a:t>γρηγοριοσ</a:t>
            </a:r>
            <a:r>
              <a:rPr lang="el-GR" sz="2200" b="1" dirty="0"/>
              <a:t> ε΄ </a:t>
            </a:r>
            <a:r>
              <a:rPr lang="el-GR" sz="2200" b="1" dirty="0" err="1"/>
              <a:t>αφορισε</a:t>
            </a:r>
            <a:r>
              <a:rPr lang="el-GR" sz="2200" b="1" dirty="0"/>
              <a:t> τους </a:t>
            </a:r>
            <a:r>
              <a:rPr lang="el-GR" sz="2200" b="1" dirty="0" err="1"/>
              <a:t>επαναστατεσ</a:t>
            </a:r>
            <a:endParaRPr lang="el-GR" sz="2200" b="1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8FAAE72-D183-433C-B429-BD3D2F4AD9D5}"/>
              </a:ext>
            </a:extLst>
          </p:cNvPr>
          <p:cNvSpPr/>
          <p:nvPr/>
        </p:nvSpPr>
        <p:spPr>
          <a:xfrm>
            <a:off x="4053699" y="866903"/>
            <a:ext cx="3919599" cy="923330"/>
          </a:xfrm>
          <a:prstGeom prst="rect">
            <a:avLst/>
          </a:prstGeom>
          <a:noFill/>
          <a:ln w="76200"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Προβλήματα</a:t>
            </a:r>
          </a:p>
        </p:txBody>
      </p:sp>
    </p:spTree>
    <p:extLst>
      <p:ext uri="{BB962C8B-B14F-4D97-AF65-F5344CB8AC3E}">
        <p14:creationId xmlns:p14="http://schemas.microsoft.com/office/powerpoint/2010/main" val="19785747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8" grpId="0" build="p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533C1C-B10A-490E-96F1-9F39F9C29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797" y="473868"/>
            <a:ext cx="10821658" cy="1706624"/>
          </a:xfrm>
          <a:solidFill>
            <a:schemeClr val="bg2">
              <a:lumMod val="75000"/>
            </a:schemeClr>
          </a:solidFill>
          <a:ln w="76200">
            <a:solidFill>
              <a:schemeClr val="tx1"/>
            </a:solidFill>
          </a:ln>
          <a:scene3d>
            <a:camera prst="isometricOffAxis1Righ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el-GR" b="1" cap="none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Ηρωικές στιγμές</a:t>
            </a: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3815256-3EF3-4EFB-817E-F68EE25B8B73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>
            <a:normAutofit fontScale="92500"/>
          </a:bodyPr>
          <a:lstStyle/>
          <a:p>
            <a:r>
              <a:rPr lang="el-GR" sz="2200" b="1" dirty="0" err="1">
                <a:solidFill>
                  <a:srgbClr val="00B0F0"/>
                </a:solidFill>
              </a:rPr>
              <a:t>Δραγατσανι</a:t>
            </a:r>
            <a:r>
              <a:rPr lang="el-GR" sz="2200" b="1" dirty="0"/>
              <a:t> (7 </a:t>
            </a:r>
            <a:r>
              <a:rPr lang="el-GR" sz="2200" b="1" dirty="0" err="1"/>
              <a:t>ιουνιου</a:t>
            </a:r>
            <a:r>
              <a:rPr lang="el-GR" sz="2200" b="1" dirty="0"/>
              <a:t> 1821):</a:t>
            </a:r>
          </a:p>
          <a:p>
            <a:r>
              <a:rPr lang="el-GR" sz="2200" b="1" dirty="0"/>
              <a:t>Ο </a:t>
            </a:r>
            <a:r>
              <a:rPr lang="el-GR" sz="2200" b="1" dirty="0" err="1"/>
              <a:t>υψηλαντησ</a:t>
            </a:r>
            <a:r>
              <a:rPr lang="el-GR" sz="2200" b="1" dirty="0"/>
              <a:t> </a:t>
            </a:r>
            <a:r>
              <a:rPr lang="el-GR" sz="2200" b="1" dirty="0" err="1"/>
              <a:t>μαζι</a:t>
            </a:r>
            <a:r>
              <a:rPr lang="el-GR" sz="2200" b="1" dirty="0"/>
              <a:t> με τον </a:t>
            </a:r>
            <a:r>
              <a:rPr lang="el-GR" sz="2200" b="1" dirty="0" err="1">
                <a:solidFill>
                  <a:srgbClr val="00B0F0"/>
                </a:solidFill>
              </a:rPr>
              <a:t>ιερο</a:t>
            </a:r>
            <a:r>
              <a:rPr lang="el-GR" sz="2200" b="1" dirty="0">
                <a:solidFill>
                  <a:srgbClr val="00B0F0"/>
                </a:solidFill>
              </a:rPr>
              <a:t> </a:t>
            </a:r>
            <a:r>
              <a:rPr lang="el-GR" sz="2200" b="1" dirty="0" err="1">
                <a:solidFill>
                  <a:srgbClr val="00B0F0"/>
                </a:solidFill>
              </a:rPr>
              <a:t>λοχο</a:t>
            </a:r>
            <a:r>
              <a:rPr lang="el-GR" sz="2200" b="1" dirty="0"/>
              <a:t>, </a:t>
            </a:r>
            <a:r>
              <a:rPr lang="el-GR" sz="2200" b="1" dirty="0" err="1"/>
              <a:t>εθελοντεσ</a:t>
            </a:r>
            <a:r>
              <a:rPr lang="el-GR" sz="2200" b="1" dirty="0"/>
              <a:t> </a:t>
            </a:r>
            <a:r>
              <a:rPr lang="el-GR" sz="2200" b="1" dirty="0" err="1"/>
              <a:t>ελληνεσ</a:t>
            </a:r>
            <a:r>
              <a:rPr lang="el-GR" sz="2200" b="1" dirty="0"/>
              <a:t> </a:t>
            </a:r>
            <a:r>
              <a:rPr lang="el-GR" sz="2200" b="1" dirty="0" err="1"/>
              <a:t>σπουδαστεσ</a:t>
            </a:r>
            <a:r>
              <a:rPr lang="el-GR" sz="2200" b="1" dirty="0"/>
              <a:t> </a:t>
            </a:r>
            <a:r>
              <a:rPr lang="el-GR" sz="2200" b="1" dirty="0" err="1"/>
              <a:t>διακρινονται</a:t>
            </a:r>
            <a:r>
              <a:rPr lang="el-GR" sz="2200" b="1" dirty="0"/>
              <a:t> στη </a:t>
            </a:r>
            <a:r>
              <a:rPr lang="el-GR" sz="2200" b="1" dirty="0" err="1"/>
              <a:t>μαχη</a:t>
            </a:r>
            <a:r>
              <a:rPr lang="el-GR" sz="2200" b="1" dirty="0"/>
              <a:t> </a:t>
            </a:r>
            <a:r>
              <a:rPr lang="el-GR" sz="2200" b="1" dirty="0" err="1"/>
              <a:t>αλλα</a:t>
            </a:r>
            <a:r>
              <a:rPr lang="el-GR" sz="2200" b="1" dirty="0"/>
              <a:t> </a:t>
            </a:r>
            <a:r>
              <a:rPr lang="el-GR" sz="2200" b="1" dirty="0" err="1"/>
              <a:t>ηττωνται</a:t>
            </a:r>
            <a:r>
              <a:rPr lang="el-GR" sz="2200" b="1" dirty="0"/>
              <a:t>.</a:t>
            </a:r>
          </a:p>
          <a:p>
            <a:endParaRPr lang="el-GR" dirty="0"/>
          </a:p>
        </p:txBody>
      </p:sp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A4F9A45A-5838-431E-A933-3D16E4AF7474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el-GR" sz="2200" b="1" dirty="0"/>
              <a:t>Ο </a:t>
            </a:r>
            <a:r>
              <a:rPr lang="el-GR" sz="2200" b="1" dirty="0" err="1"/>
              <a:t>υψηλαντησ</a:t>
            </a:r>
            <a:r>
              <a:rPr lang="el-GR" sz="2200" b="1" dirty="0"/>
              <a:t> </a:t>
            </a:r>
            <a:r>
              <a:rPr lang="el-GR" sz="2200" b="1" dirty="0" err="1"/>
              <a:t>περναει</a:t>
            </a:r>
            <a:r>
              <a:rPr lang="el-GR" sz="2200" b="1" dirty="0"/>
              <a:t> στην </a:t>
            </a:r>
            <a:r>
              <a:rPr lang="el-GR" sz="2200" b="1" dirty="0" err="1"/>
              <a:t>αυστρια</a:t>
            </a:r>
            <a:r>
              <a:rPr lang="el-GR" sz="2200" b="1" dirty="0"/>
              <a:t> </a:t>
            </a:r>
            <a:r>
              <a:rPr lang="el-GR" sz="2200" b="1" dirty="0" err="1"/>
              <a:t>οπου</a:t>
            </a:r>
            <a:r>
              <a:rPr lang="el-GR" sz="2200" b="1" dirty="0"/>
              <a:t> </a:t>
            </a:r>
            <a:r>
              <a:rPr lang="el-GR" sz="2200" b="1" dirty="0" err="1"/>
              <a:t>συλλαμβανεται</a:t>
            </a:r>
            <a:endParaRPr lang="el-GR" sz="2200" b="1" dirty="0"/>
          </a:p>
        </p:txBody>
      </p:sp>
      <p:sp>
        <p:nvSpPr>
          <p:cNvPr id="8" name="Θέση κειμένου 7">
            <a:extLst>
              <a:ext uri="{FF2B5EF4-FFF2-40B4-BE49-F238E27FC236}">
                <a16:creationId xmlns:a16="http://schemas.microsoft.com/office/drawing/2014/main" id="{49F982DE-6BD5-46F9-A9F7-53CE0CA83288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071772" y="1829664"/>
            <a:ext cx="3304928" cy="5028336"/>
          </a:xfrm>
        </p:spPr>
        <p:txBody>
          <a:bodyPr>
            <a:noAutofit/>
          </a:bodyPr>
          <a:lstStyle/>
          <a:p>
            <a:r>
              <a:rPr lang="el-GR" sz="2000" b="1" dirty="0" err="1">
                <a:solidFill>
                  <a:srgbClr val="00B0F0"/>
                </a:solidFill>
              </a:rPr>
              <a:t>Μονη</a:t>
            </a:r>
            <a:r>
              <a:rPr lang="el-GR" sz="2000" b="1" dirty="0">
                <a:solidFill>
                  <a:srgbClr val="00B0F0"/>
                </a:solidFill>
              </a:rPr>
              <a:t> </a:t>
            </a:r>
            <a:r>
              <a:rPr lang="el-GR" sz="2000" b="1" dirty="0" err="1">
                <a:solidFill>
                  <a:srgbClr val="00B0F0"/>
                </a:solidFill>
              </a:rPr>
              <a:t>σεκκου</a:t>
            </a:r>
            <a:r>
              <a:rPr lang="el-GR" sz="2000" b="1" dirty="0"/>
              <a:t>, </a:t>
            </a:r>
            <a:r>
              <a:rPr lang="el-GR" sz="2000" b="1" dirty="0" err="1"/>
              <a:t>λιγουσ</a:t>
            </a:r>
            <a:r>
              <a:rPr lang="el-GR" sz="2000" b="1" dirty="0"/>
              <a:t> </a:t>
            </a:r>
            <a:r>
              <a:rPr lang="el-GR" sz="2000" b="1" dirty="0" err="1"/>
              <a:t>μηνεσ</a:t>
            </a:r>
            <a:r>
              <a:rPr lang="el-GR" sz="2000" b="1" dirty="0"/>
              <a:t> </a:t>
            </a:r>
            <a:r>
              <a:rPr lang="el-GR" sz="2000" b="1" dirty="0" err="1"/>
              <a:t>αργοτερα</a:t>
            </a:r>
            <a:r>
              <a:rPr lang="el-GR" sz="2000" b="1" dirty="0"/>
              <a:t>:</a:t>
            </a:r>
          </a:p>
          <a:p>
            <a:r>
              <a:rPr lang="el-GR" sz="2000" b="1" dirty="0"/>
              <a:t>Οι </a:t>
            </a:r>
            <a:r>
              <a:rPr lang="el-GR" sz="2000" b="1" dirty="0" err="1"/>
              <a:t>οπλαρχηγοι</a:t>
            </a:r>
            <a:r>
              <a:rPr lang="el-GR" sz="2000" b="1" dirty="0"/>
              <a:t> </a:t>
            </a:r>
            <a:r>
              <a:rPr lang="el-GR" sz="2000" b="1" dirty="0" err="1">
                <a:solidFill>
                  <a:srgbClr val="00B0F0"/>
                </a:solidFill>
              </a:rPr>
              <a:t>γιωργακησ</a:t>
            </a:r>
            <a:r>
              <a:rPr lang="el-GR" sz="2000" b="1" dirty="0">
                <a:solidFill>
                  <a:srgbClr val="00B0F0"/>
                </a:solidFill>
              </a:rPr>
              <a:t> </a:t>
            </a:r>
            <a:r>
              <a:rPr lang="el-GR" sz="2000" b="1" dirty="0" err="1">
                <a:solidFill>
                  <a:srgbClr val="00B0F0"/>
                </a:solidFill>
              </a:rPr>
              <a:t>ολυμπιοσ</a:t>
            </a:r>
            <a:r>
              <a:rPr lang="el-GR" sz="2000" b="1" dirty="0">
                <a:solidFill>
                  <a:srgbClr val="00B0F0"/>
                </a:solidFill>
              </a:rPr>
              <a:t> και </a:t>
            </a:r>
            <a:r>
              <a:rPr lang="el-GR" sz="2000" b="1" dirty="0" err="1">
                <a:solidFill>
                  <a:srgbClr val="00B0F0"/>
                </a:solidFill>
              </a:rPr>
              <a:t>ιωαννησ</a:t>
            </a:r>
            <a:r>
              <a:rPr lang="el-GR" sz="2000" b="1" dirty="0">
                <a:solidFill>
                  <a:srgbClr val="00B0F0"/>
                </a:solidFill>
              </a:rPr>
              <a:t> </a:t>
            </a:r>
            <a:r>
              <a:rPr lang="el-GR" sz="2000" b="1" dirty="0" err="1">
                <a:solidFill>
                  <a:srgbClr val="00B0F0"/>
                </a:solidFill>
              </a:rPr>
              <a:t>φαρμακησ</a:t>
            </a:r>
            <a:r>
              <a:rPr lang="el-GR" sz="2000" b="1" dirty="0"/>
              <a:t> </a:t>
            </a:r>
            <a:r>
              <a:rPr lang="el-GR" sz="2000" b="1" dirty="0" err="1"/>
              <a:t>εγκλωβιζονται</a:t>
            </a:r>
            <a:r>
              <a:rPr lang="el-GR" sz="2000" b="1" dirty="0"/>
              <a:t>.</a:t>
            </a:r>
          </a:p>
          <a:p>
            <a:r>
              <a:rPr lang="el-GR" sz="2000" b="1" dirty="0"/>
              <a:t>Ο </a:t>
            </a:r>
            <a:r>
              <a:rPr lang="el-GR" sz="2000" b="1" dirty="0" err="1"/>
              <a:t>ολυμπιοσ</a:t>
            </a:r>
            <a:r>
              <a:rPr lang="el-GR" sz="2000" b="1" dirty="0"/>
              <a:t> </a:t>
            </a:r>
            <a:r>
              <a:rPr lang="el-GR" sz="2000" b="1" dirty="0" err="1"/>
              <a:t>αυτοανατινασσεται</a:t>
            </a:r>
            <a:r>
              <a:rPr lang="el-GR" sz="2000" b="1" dirty="0"/>
              <a:t> με τους </a:t>
            </a:r>
            <a:r>
              <a:rPr lang="el-GR" sz="2000" b="1" dirty="0" err="1"/>
              <a:t>συμπολεμιστεσ</a:t>
            </a:r>
            <a:r>
              <a:rPr lang="el-GR" sz="2000" b="1" dirty="0"/>
              <a:t> του.</a:t>
            </a:r>
          </a:p>
          <a:p>
            <a:r>
              <a:rPr lang="el-GR" sz="2000" b="1" dirty="0"/>
              <a:t>Ο </a:t>
            </a:r>
            <a:r>
              <a:rPr lang="el-GR" sz="2000" b="1" dirty="0" err="1"/>
              <a:t>φαρμακησ</a:t>
            </a:r>
            <a:r>
              <a:rPr lang="el-GR" sz="2000" b="1" dirty="0"/>
              <a:t> </a:t>
            </a:r>
            <a:r>
              <a:rPr lang="el-GR" sz="2000" b="1" dirty="0" err="1"/>
              <a:t>μετα</a:t>
            </a:r>
            <a:r>
              <a:rPr lang="el-GR" sz="2000" b="1" dirty="0"/>
              <a:t> από </a:t>
            </a:r>
            <a:r>
              <a:rPr lang="el-GR" sz="2000" b="1" dirty="0" err="1"/>
              <a:t>αντισταση</a:t>
            </a:r>
            <a:r>
              <a:rPr lang="el-GR" sz="2000" b="1" dirty="0"/>
              <a:t> 2 </a:t>
            </a:r>
            <a:r>
              <a:rPr lang="el-GR" sz="2000" b="1" dirty="0" err="1"/>
              <a:t>εβδομαδων</a:t>
            </a:r>
            <a:r>
              <a:rPr lang="el-GR" sz="2000" b="1" dirty="0"/>
              <a:t> </a:t>
            </a:r>
            <a:r>
              <a:rPr lang="el-GR" sz="2000" b="1" dirty="0" err="1"/>
              <a:t>αιχμαλωτιζεται</a:t>
            </a:r>
            <a:r>
              <a:rPr lang="el-GR" sz="2000" b="1" dirty="0"/>
              <a:t> και </a:t>
            </a:r>
            <a:r>
              <a:rPr lang="el-GR" sz="2000" b="1" dirty="0" err="1"/>
              <a:t>αποκεφαλιζεται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314974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  <p:bldP spid="6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286CBC-3F0D-4518-8A9D-5F2A2EBE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64509"/>
          </a:xfrm>
        </p:spPr>
        <p:txBody>
          <a:bodyPr/>
          <a:lstStyle/>
          <a:p>
            <a:r>
              <a:rPr lang="el-GR" dirty="0" err="1"/>
              <a:t>Ιδρυση</a:t>
            </a:r>
            <a:r>
              <a:rPr lang="el-GR" dirty="0"/>
              <a:t> και </a:t>
            </a:r>
            <a:r>
              <a:rPr lang="el-GR" dirty="0" err="1"/>
              <a:t>αναπτυξη</a:t>
            </a:r>
            <a:r>
              <a:rPr lang="el-GR" dirty="0"/>
              <a:t> </a:t>
            </a:r>
            <a:r>
              <a:rPr lang="el-GR" dirty="0" err="1"/>
              <a:t>φιλικησ</a:t>
            </a:r>
            <a:r>
              <a:rPr lang="el-GR" dirty="0"/>
              <a:t> </a:t>
            </a:r>
            <a:r>
              <a:rPr lang="el-GR" dirty="0" err="1"/>
              <a:t>εταιρειασ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9FE037-0EA7-4A1B-8975-5D0CF6DAB6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83026"/>
            <a:ext cx="10363826" cy="4108173"/>
          </a:xfrm>
        </p:spPr>
        <p:txBody>
          <a:bodyPr>
            <a:normAutofit/>
          </a:bodyPr>
          <a:lstStyle/>
          <a:p>
            <a:r>
              <a:rPr lang="el-GR" cap="none" dirty="0"/>
              <a:t>Μυστική οργάνωση</a:t>
            </a:r>
          </a:p>
          <a:p>
            <a:r>
              <a:rPr lang="el-GR" cap="none" dirty="0"/>
              <a:t>Ίδρυση:</a:t>
            </a:r>
          </a:p>
          <a:p>
            <a:r>
              <a:rPr lang="el-GR" cap="none" dirty="0"/>
              <a:t>1814, </a:t>
            </a:r>
            <a:r>
              <a:rPr lang="el-GR" cap="none" dirty="0" err="1"/>
              <a:t>Οδησσός</a:t>
            </a:r>
            <a:r>
              <a:rPr lang="el-GR" cap="none" dirty="0"/>
              <a:t> Ρωσίας</a:t>
            </a:r>
          </a:p>
          <a:p>
            <a:r>
              <a:rPr lang="el-GR" cap="none" dirty="0" err="1"/>
              <a:t>Ίδρυτές</a:t>
            </a:r>
            <a:r>
              <a:rPr lang="el-GR" cap="none" dirty="0"/>
              <a:t>: «Το </a:t>
            </a:r>
            <a:r>
              <a:rPr lang="el-GR" cap="none" dirty="0">
                <a:solidFill>
                  <a:srgbClr val="FF0000"/>
                </a:solidFill>
              </a:rPr>
              <a:t>ξανθό</a:t>
            </a:r>
            <a:r>
              <a:rPr lang="el-GR" cap="none" dirty="0"/>
              <a:t> </a:t>
            </a:r>
            <a:r>
              <a:rPr lang="el-GR" cap="none" dirty="0">
                <a:solidFill>
                  <a:srgbClr val="FF0000"/>
                </a:solidFill>
              </a:rPr>
              <a:t>τσακάλι</a:t>
            </a:r>
            <a:r>
              <a:rPr lang="el-GR" cap="none" dirty="0"/>
              <a:t> με το </a:t>
            </a:r>
            <a:r>
              <a:rPr lang="el-GR" cap="none" dirty="0">
                <a:solidFill>
                  <a:srgbClr val="FF0000"/>
                </a:solidFill>
              </a:rPr>
              <a:t>σκουφί</a:t>
            </a:r>
            <a:r>
              <a:rPr lang="el-GR" cap="none" dirty="0"/>
              <a:t> ήξερε </a:t>
            </a:r>
            <a:r>
              <a:rPr lang="el-GR" cap="none" dirty="0">
                <a:solidFill>
                  <a:srgbClr val="FF0000"/>
                </a:solidFill>
              </a:rPr>
              <a:t>ανάγνωση</a:t>
            </a:r>
            <a:r>
              <a:rPr lang="el-GR" cap="none" dirty="0"/>
              <a:t>»</a:t>
            </a:r>
          </a:p>
          <a:p>
            <a:r>
              <a:rPr lang="el-GR" cap="none" dirty="0">
                <a:solidFill>
                  <a:srgbClr val="00B0F0"/>
                </a:solidFill>
              </a:rPr>
              <a:t>Εμμανουήλ Ξάνθος</a:t>
            </a:r>
          </a:p>
          <a:p>
            <a:r>
              <a:rPr lang="el-GR" cap="none" dirty="0">
                <a:solidFill>
                  <a:srgbClr val="00B0F0"/>
                </a:solidFill>
              </a:rPr>
              <a:t>Αθανάσιος Τσακάλωφ</a:t>
            </a:r>
          </a:p>
          <a:p>
            <a:r>
              <a:rPr lang="el-GR" cap="none" dirty="0">
                <a:solidFill>
                  <a:srgbClr val="00B0F0"/>
                </a:solidFill>
              </a:rPr>
              <a:t>Νικόλαος </a:t>
            </a:r>
            <a:r>
              <a:rPr lang="el-GR" cap="none" dirty="0" err="1">
                <a:solidFill>
                  <a:srgbClr val="00B0F0"/>
                </a:solidFill>
              </a:rPr>
              <a:t>Σκουφάς</a:t>
            </a:r>
            <a:endParaRPr lang="el-GR" cap="none" dirty="0">
              <a:solidFill>
                <a:srgbClr val="00B0F0"/>
              </a:solidFill>
            </a:endParaRPr>
          </a:p>
          <a:p>
            <a:r>
              <a:rPr lang="el-GR" cap="none" dirty="0">
                <a:solidFill>
                  <a:srgbClr val="00B0F0"/>
                </a:solidFill>
              </a:rPr>
              <a:t>Παναγιώτης Αναγνωστόπουλος</a:t>
            </a:r>
          </a:p>
          <a:p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1864067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6F1FF4-8A94-48EA-879D-809FD594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834887"/>
          </a:xfrm>
        </p:spPr>
        <p:txBody>
          <a:bodyPr/>
          <a:lstStyle/>
          <a:p>
            <a:r>
              <a:rPr lang="el-GR" dirty="0" err="1"/>
              <a:t>δυσκολιεσ</a:t>
            </a:r>
            <a:endParaRPr lang="el-GR" dirty="0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B987610-2237-4CA4-ACB3-144CFC70678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81AD8BF-0AB1-4DEE-B76C-69BDF3361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94" y="1444488"/>
            <a:ext cx="5934949" cy="4346712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648A805-D816-472D-82B7-2318E2678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4804" y="609601"/>
            <a:ext cx="3255358" cy="4293703"/>
          </a:xfrm>
          <a:prstGeom prst="rect">
            <a:avLst/>
          </a:prstGeom>
        </p:spPr>
      </p:pic>
      <p:graphicFrame>
        <p:nvGraphicFramePr>
          <p:cNvPr id="6" name="Διάγραμμα 5">
            <a:extLst>
              <a:ext uri="{FF2B5EF4-FFF2-40B4-BE49-F238E27FC236}">
                <a16:creationId xmlns:a16="http://schemas.microsoft.com/office/drawing/2014/main" id="{BB50DAA7-7032-487E-9B4D-A4FCB20CBE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0061378"/>
              </p:ext>
            </p:extLst>
          </p:nvPr>
        </p:nvGraphicFramePr>
        <p:xfrm>
          <a:off x="562708" y="1444486"/>
          <a:ext cx="6621061" cy="396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Διάγραμμα ροής: Διάτρητη ταινία 6">
            <a:extLst>
              <a:ext uri="{FF2B5EF4-FFF2-40B4-BE49-F238E27FC236}">
                <a16:creationId xmlns:a16="http://schemas.microsoft.com/office/drawing/2014/main" id="{B426594F-7AE8-4921-B78D-49BFB34994F8}"/>
              </a:ext>
            </a:extLst>
          </p:cNvPr>
          <p:cNvSpPr/>
          <p:nvPr/>
        </p:nvSpPr>
        <p:spPr>
          <a:xfrm>
            <a:off x="7580243" y="4903305"/>
            <a:ext cx="2703444" cy="795130"/>
          </a:xfrm>
          <a:prstGeom prst="flowChartPunchedTape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bg1"/>
                </a:solidFill>
              </a:rPr>
              <a:t>ΤΑ ΣΥΜΒΟΛΑ ΤΗΣ ΦΙΛΙΚΗΣ ΕΤΑΙΡΕΙΑΣ</a:t>
            </a:r>
          </a:p>
        </p:txBody>
      </p:sp>
    </p:spTree>
    <p:extLst>
      <p:ext uri="{BB962C8B-B14F-4D97-AF65-F5344CB8AC3E}">
        <p14:creationId xmlns:p14="http://schemas.microsoft.com/office/powerpoint/2010/main" val="189109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D0A196-942E-4593-8B13-097FB30D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cap="none" dirty="0"/>
              <a:t>Η Φιλική Εταιρεία ευνοούνταν από </a:t>
            </a:r>
            <a:br>
              <a:rPr lang="el-GR" sz="2800" cap="none" dirty="0"/>
            </a:br>
            <a:r>
              <a:rPr lang="el-GR" sz="2800" cap="none" dirty="0"/>
              <a:t>α) τα εσωτερικά προβλήματα της Οθωμανικής αυτοκρατορίας</a:t>
            </a:r>
            <a:br>
              <a:rPr lang="el-GR" sz="2800" cap="none" dirty="0"/>
            </a:br>
            <a:r>
              <a:rPr lang="el-GR" sz="2800" cap="none" dirty="0"/>
              <a:t>β) τη διάδοση των ιδεών της γαλλικής επανάστασης</a:t>
            </a:r>
            <a:br>
              <a:rPr lang="el-GR" sz="2800" cap="none" dirty="0"/>
            </a:br>
            <a:r>
              <a:rPr lang="el-GR" sz="2800" cap="none" dirty="0"/>
              <a:t>γ) την επιθυμία των Ελλήνων για ελευθερία και δημιουργία ελληνικού κράτους</a:t>
            </a:r>
          </a:p>
        </p:txBody>
      </p:sp>
    </p:spTree>
    <p:extLst>
      <p:ext uri="{BB962C8B-B14F-4D97-AF65-F5344CB8AC3E}">
        <p14:creationId xmlns:p14="http://schemas.microsoft.com/office/powerpoint/2010/main" val="287081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AA3FE1-EC1D-4DE6-B107-7DE4FC8020D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cap="none" dirty="0"/>
              <a:t>Δοκιμαστική περίοδος για τα υποψήφια μέλη πριν γίνουν δεκτά στην οργάνωση.</a:t>
            </a:r>
          </a:p>
          <a:p>
            <a:r>
              <a:rPr lang="el-GR" cap="none" dirty="0"/>
              <a:t>Όρκος για πίστη και αφοσίωση.</a:t>
            </a:r>
          </a:p>
          <a:p>
            <a:r>
              <a:rPr lang="el-GR" cap="none" dirty="0"/>
              <a:t>Παράβαση όρκου ισοδυναμούσε με θάνατο.</a:t>
            </a:r>
          </a:p>
          <a:p>
            <a:r>
              <a:rPr lang="el-GR" cap="none" dirty="0"/>
              <a:t>Χρήση ψευδωνύμων.</a:t>
            </a:r>
          </a:p>
          <a:p>
            <a:r>
              <a:rPr lang="el-GR" cap="none" dirty="0"/>
              <a:t>Χρήση κρυπτογραφικού αλφαβήτου.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F084B0A7-8CAF-4FF7-906F-658C2395A2BA}"/>
              </a:ext>
            </a:extLst>
          </p:cNvPr>
          <p:cNvSpPr/>
          <p:nvPr/>
        </p:nvSpPr>
        <p:spPr>
          <a:xfrm>
            <a:off x="4252473" y="905898"/>
            <a:ext cx="3321294" cy="92333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lumMod val="95000"/>
              </a:scheme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Ο</a:t>
            </a:r>
            <a:r>
              <a:rPr lang="el-G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ργάνωση</a:t>
            </a:r>
          </a:p>
        </p:txBody>
      </p:sp>
    </p:spTree>
    <p:extLst>
      <p:ext uri="{BB962C8B-B14F-4D97-AF65-F5344CB8AC3E}">
        <p14:creationId xmlns:p14="http://schemas.microsoft.com/office/powerpoint/2010/main" val="3288903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2BC9E2-2834-43E2-A1FC-3833835F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cap="none" dirty="0"/>
              <a:t>Αρχικά απευθύνονταν σε πλούσιους Έλληνες εμπόρους. Δεν βρήκαν όμως ανταπόκριση. Η ανάπτυξη ήρθε όταν απευθύνθηκαν σε μικρέμπορους και διανοούμενους.</a:t>
            </a:r>
            <a:br>
              <a:rPr lang="el-GR" cap="none" dirty="0"/>
            </a:br>
            <a:endParaRPr lang="el-GR" cap="none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C7B0C72-946A-4F80-8B27-3A8DF2C2A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Γυναίκες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γίνονταν δεκτές κατ’ εξαίρεση.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6561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8926FE-24BE-44CA-9C3B-B6159A690DE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744394"/>
            <a:ext cx="10363826" cy="2897945"/>
          </a:xfrm>
        </p:spPr>
        <p:txBody>
          <a:bodyPr>
            <a:normAutofit/>
          </a:bodyPr>
          <a:lstStyle/>
          <a:p>
            <a:r>
              <a:rPr lang="el-GR" sz="2400" cap="none" dirty="0"/>
              <a:t>Η ηγεσία της Φιλικής Εταιρείας: </a:t>
            </a:r>
            <a:r>
              <a:rPr lang="el-GR" sz="2400" b="1" cap="none" dirty="0"/>
              <a:t>ΑΟΡΑΤΗ ΑΡΧΗ</a:t>
            </a:r>
          </a:p>
          <a:p>
            <a:r>
              <a:rPr lang="el-GR" sz="2400" cap="none" dirty="0"/>
              <a:t>Αρχικά απευθύνθηκαν στον </a:t>
            </a:r>
            <a:r>
              <a:rPr lang="el-GR" sz="2400" b="1" cap="none" dirty="0"/>
              <a:t>Ιωάννη Καποδίστρια</a:t>
            </a:r>
            <a:r>
              <a:rPr lang="el-GR" sz="2400" cap="none" dirty="0"/>
              <a:t>, τότε </a:t>
            </a:r>
            <a:r>
              <a:rPr lang="el-GR" sz="2400" b="1" cap="none" dirty="0"/>
              <a:t>υπουργό Εξωτερικών της Ρωσίας</a:t>
            </a:r>
            <a:r>
              <a:rPr lang="el-GR" sz="2400" cap="none" dirty="0"/>
              <a:t>. ΑΡΝΕΙΤΑΙ.</a:t>
            </a:r>
          </a:p>
          <a:p>
            <a:r>
              <a:rPr lang="el-GR" sz="2400" cap="none" dirty="0"/>
              <a:t>Ακολούθως η ηγεσία ανατίθεται στον </a:t>
            </a:r>
            <a:r>
              <a:rPr lang="el-GR" sz="2400" b="1" cap="none" dirty="0">
                <a:solidFill>
                  <a:srgbClr val="00B0F0"/>
                </a:solidFill>
              </a:rPr>
              <a:t>Αλέξανδρο Υψηλάντη</a:t>
            </a:r>
            <a:r>
              <a:rPr lang="el-GR" sz="2400" cap="none" dirty="0"/>
              <a:t>, </a:t>
            </a:r>
            <a:r>
              <a:rPr lang="el-GR" sz="2400" b="1" cap="none" dirty="0"/>
              <a:t>ανώτερο αξιωματικό του στρατού</a:t>
            </a:r>
            <a:r>
              <a:rPr lang="el-GR" sz="2400" cap="none" dirty="0"/>
              <a:t>. Ανακηρύσσεται </a:t>
            </a:r>
            <a:r>
              <a:rPr lang="el-GR" sz="2400" b="1" cap="none" dirty="0"/>
              <a:t>Γενικός Επίτροπος της Αρχής</a:t>
            </a:r>
            <a:r>
              <a:rPr lang="el-GR" sz="2400" cap="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9198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D6B0B9-1806-4073-A6D3-55E2546C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701729"/>
            <a:ext cx="10364451" cy="3207895"/>
          </a:xfrm>
        </p:spPr>
        <p:txBody>
          <a:bodyPr>
            <a:normAutofit/>
          </a:bodyPr>
          <a:lstStyle/>
          <a:p>
            <a:r>
              <a:rPr lang="el-GR" cap="none" dirty="0"/>
              <a:t>Η έναρξη της επανάστασης ορίστηκε να ξεκινήσει από της παραδουνάβιες ηγεμονίες (σημερινή Ρουμανία) λόγω:</a:t>
            </a:r>
            <a:br>
              <a:rPr lang="el-GR" cap="none" dirty="0"/>
            </a:br>
            <a:r>
              <a:rPr lang="el-GR" cap="none" dirty="0"/>
              <a:t>α) της απουσίας τουρκικού στρατού</a:t>
            </a:r>
            <a:br>
              <a:rPr lang="el-GR" cap="none" dirty="0"/>
            </a:br>
            <a:r>
              <a:rPr lang="el-GR" cap="none" dirty="0"/>
              <a:t>β) της παρουσίας ρωσικού στρατού βορειότερα</a:t>
            </a:r>
          </a:p>
        </p:txBody>
      </p:sp>
    </p:spTree>
    <p:extLst>
      <p:ext uri="{BB962C8B-B14F-4D97-AF65-F5344CB8AC3E}">
        <p14:creationId xmlns:p14="http://schemas.microsoft.com/office/powerpoint/2010/main" val="312140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CACA3E-4E5C-4C26-8314-6A14E30B8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3658061"/>
          </a:xfrm>
        </p:spPr>
        <p:txBody>
          <a:bodyPr>
            <a:normAutofit/>
          </a:bodyPr>
          <a:lstStyle/>
          <a:p>
            <a:r>
              <a:rPr lang="el-GR" cap="none" dirty="0"/>
              <a:t>Ο Αλέξανδρος Υψηλάντης κήρυξε στις Ηγεμονίες (Ιάσιο Βλαχίας) την επανάσταση στις 24 Φεβρουαρίου 1821.</a:t>
            </a:r>
            <a:br>
              <a:rPr lang="el-GR" cap="none" dirty="0"/>
            </a:br>
            <a:r>
              <a:rPr lang="el-GR" cap="none" dirty="0"/>
              <a:t>Κυκλοφόρησε προκηρύξεις υπονοώντας συμμετοχή της Ρωσίας.</a:t>
            </a:r>
            <a:br>
              <a:rPr lang="el-GR" cap="none" dirty="0"/>
            </a:br>
            <a:r>
              <a:rPr lang="el-GR" cap="none" dirty="0"/>
              <a:t>Συγκρότησε στρατό.</a:t>
            </a:r>
          </a:p>
        </p:txBody>
      </p:sp>
    </p:spTree>
    <p:extLst>
      <p:ext uri="{BB962C8B-B14F-4D97-AF65-F5344CB8AC3E}">
        <p14:creationId xmlns:p14="http://schemas.microsoft.com/office/powerpoint/2010/main" val="121662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Σταγονίδιο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TM04033925[[fn=Σταγονίδιο]]</Template>
  <TotalTime>85</TotalTime>
  <Words>367</Words>
  <Application>Microsoft Office PowerPoint</Application>
  <PresentationFormat>Ευρεία οθόνη</PresentationFormat>
  <Paragraphs>44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Tw Cen MT</vt:lpstr>
      <vt:lpstr>Σταγονίδιο</vt:lpstr>
      <vt:lpstr>ΦΙΛΙΚΗ ΕΤΑΙΡΕΙΑ</vt:lpstr>
      <vt:lpstr>Ιδρυση και αναπτυξη φιλικησ εταιρειασ</vt:lpstr>
      <vt:lpstr>δυσκολιεσ</vt:lpstr>
      <vt:lpstr>Η Φιλική Εταιρεία ευνοούνταν από  α) τα εσωτερικά προβλήματα της Οθωμανικής αυτοκρατορίας β) τη διάδοση των ιδεών της γαλλικής επανάστασης γ) την επιθυμία των Ελλήνων για ελευθερία και δημιουργία ελληνικού κράτους</vt:lpstr>
      <vt:lpstr>Παρουσίαση του PowerPoint</vt:lpstr>
      <vt:lpstr>Αρχικά απευθύνονταν σε πλούσιους Έλληνες εμπόρους. Δεν βρήκαν όμως ανταπόκριση. Η ανάπτυξη ήρθε όταν απευθύνθηκαν σε μικρέμπορους και διανοούμενους. </vt:lpstr>
      <vt:lpstr>Παρουσίαση του PowerPoint</vt:lpstr>
      <vt:lpstr>Η έναρξη της επανάστασης ορίστηκε να ξεκινήσει από της παραδουνάβιες ηγεμονίες (σημερινή Ρουμανία) λόγω: α) της απουσίας τουρκικού στρατού β) της παρουσίας ρωσικού στρατού βορειότερα</vt:lpstr>
      <vt:lpstr>Ο Αλέξανδρος Υψηλάντης κήρυξε στις Ηγεμονίες (Ιάσιο Βλαχίας) την επανάσταση στις 24 Φεβρουαρίου 1821. Κυκλοφόρησε προκηρύξεις υπονοώντας συμμετοχή της Ρωσίας. Συγκρότησε στρατό.</vt:lpstr>
      <vt:lpstr>Παρουσίαση του PowerPoint</vt:lpstr>
      <vt:lpstr>Ηρωικές στιγμές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ΦΙΛΙΚΗ ΕΤΑΙΡΕΙΑ</dc:title>
  <dc:creator>user</dc:creator>
  <cp:lastModifiedBy>user</cp:lastModifiedBy>
  <cp:revision>12</cp:revision>
  <dcterms:created xsi:type="dcterms:W3CDTF">2020-11-18T16:23:57Z</dcterms:created>
  <dcterms:modified xsi:type="dcterms:W3CDTF">2020-11-18T17:49:37Z</dcterms:modified>
</cp:coreProperties>
</file>