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595CA8-9405-46B5-B83F-828ECC4CD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7EEC1B0-9422-45D0-B2B2-467253831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6B8434-7AB5-4683-9D77-6FBCCFFA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EAD146-5C34-4A01-9D28-A260DF86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C4FEE7B-0791-4405-B099-7CC38342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680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DA9116-1D58-48D2-98A8-590F1E4D3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92E434E9-8584-4B1D-AA03-EE13B5F8F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9790A2E-F515-4F5A-974F-49E0668F2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71B6973-D40B-4023-A11B-55F19D69A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C3AF959-AB13-4DA3-A205-0822C8E5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341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0F585DF-930B-44EF-9A3F-26375FC6E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62E2915-F282-4FE2-9993-34DF88C84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572B98-0F27-40A8-A231-77D2B499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6776B7D-426C-42E2-9A4A-5C0BE8A6E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351BDF8-AE1E-41DD-8788-1D2DF624E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723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6585ACB-CB01-4342-B2BD-98714369D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EF53AED-3751-47F5-AA9F-1B27CB23E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2A30164-CC76-44C0-81B6-063FB7498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62907F9-3DD3-431C-84FD-D39D88F3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7DB48A2-1B71-4C3B-9AF6-463D88B3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659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FE0480-7EB7-4440-9C95-A05488426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32782E9-A22A-45A0-9ECC-13410E697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7B5046D-A58A-4C35-BF55-0320C4518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0722EDC-5ABB-454F-B3C1-B87534FF6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44F9877-6FBA-4EF0-B565-E52F19DC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819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C0AE4E-B86A-4FA2-B830-3416E38D1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91457F-7B86-4773-955A-79FF30C7A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AB19F36-9963-48E0-996C-965B540EC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5B53EB8-019D-4D1B-B7DD-6C16F93BF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E7BD62A-D20E-4004-B200-4F72B95B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B97664B-983E-4B3F-BA1F-752CA693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27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9B3AADD-189C-4E9C-B6CB-FF07247F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9462F0-450C-4EF1-A970-AB0F439DB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DD8429F-9661-45F1-8794-0C2D3FC30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DE45240-211F-479D-9CB3-C32712FFB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5B74E0D-780D-4728-8959-78F8CC266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F0ABF37-0DA9-45DA-8813-778D3807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DBA381F-6B76-498A-8117-87657448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1445BC1-8F92-4D48-80F4-BE76719E1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0684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BD8CE9-10E6-45F3-9831-BA2D3B43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1BBF8D2-8D48-40D0-B7B5-F7CA9DC77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C2223D76-264A-45CB-87CE-A1A82D93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A2BF4B7-1DD2-490B-9289-D21C2AF4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660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3E25C24-6F13-43C1-8526-4A483A03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45994A8-6133-4D9C-BBBB-A70CA1DB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424C8F3-636E-4CF1-AFDB-B076678C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99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1E789E-2109-4AC0-9E1B-344C9738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73368B-1BBF-45B9-9E7A-F158465D7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67642EF-FFC9-46BA-9467-5E39675DD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CC94A1-0297-481F-9E2F-9C9CDCC71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5D94DB-D3A7-4191-B67F-A6A587E8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26D0D83-971F-4F3F-B91B-9D8926CA8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3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3C014E-33EE-4D81-834F-D5E9C69C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E46BF62-57B9-4C9E-B9B5-9778F9CD80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27ACF41-B2FC-4500-8AC2-889BF868D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75A6D37-74D3-41B5-8C20-B0FFA190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A6C108-795C-4466-974D-F7E52941F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DF16257-6414-48C5-B886-DAE7220E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473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D19798B-1D22-4BC9-B2AE-0F8560502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D5B5743-F8D7-415A-BFDA-4B2B4D912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25B011D-DC3A-4E18-BFC6-9A13D33B1F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97B9A-DDD0-442D-A784-699C943E0B14}" type="datetimeFigureOut">
              <a:rPr lang="el-GR" smtClean="0"/>
              <a:t>28/4/2020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C571861-FE23-46C9-8241-30184226A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AA70A2-2C2E-4DAB-AA9C-5971E5D53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7EE69-CD37-4204-8677-B084B94F127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972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Mk10Oot58" TargetMode="External"/><Relationship Id="rId2" Type="http://schemas.openxmlformats.org/officeDocument/2006/relationships/hyperlink" Target="https://www.youtube.com/watch?v=GSVYE3SE0G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630330-50AC-4949-9366-5F1BAB340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i="1" u="sng" dirty="0"/>
              <a:t>ΛΑΥΡΕΩΤΙΚΑ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5C57505-2D02-4462-8028-E8D1684E5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ΠΩΣ Η ΜΕΓΑΛΗ ΕΠΕΝΔΥΣΗ ΘΑ ΣΥΜΒΑΛΕΙ ΚΑΘΟΡΙΣΤΙΚΑ ΣΤΗ ΧΡΕΩΚΟΠΙΑ ΤΟΥ 1893</a:t>
            </a:r>
          </a:p>
        </p:txBody>
      </p:sp>
    </p:spTree>
    <p:extLst>
      <p:ext uri="{BB962C8B-B14F-4D97-AF65-F5344CB8AC3E}">
        <p14:creationId xmlns:p14="http://schemas.microsoft.com/office/powerpoint/2010/main" val="123394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87BA21-CFE4-4398-9EA5-26D397C85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9270"/>
            <a:ext cx="9144000" cy="3390693"/>
          </a:xfrm>
        </p:spPr>
        <p:txBody>
          <a:bodyPr>
            <a:normAutofit fontScale="90000"/>
          </a:bodyPr>
          <a:lstStyle/>
          <a:p>
            <a:r>
              <a:rPr lang="el-GR" sz="4000" dirty="0"/>
              <a:t>Για όσους γνώριζαν από χρηματοοικονομικά η κατάρρευση της μετοχής της ΕΜΛ δεν ήταν έκπληξη. </a:t>
            </a:r>
            <a:r>
              <a:rPr lang="el-GR" sz="4000" b="1" dirty="0"/>
              <a:t>Ήταν αδύνατο η τιμή της μετοχής ν’ ανεβαίνει διαρκώς</a:t>
            </a:r>
            <a:r>
              <a:rPr lang="el-GR" sz="4000" dirty="0"/>
              <a:t>. Άρα ήταν </a:t>
            </a:r>
            <a:r>
              <a:rPr lang="el-GR" sz="4000" b="1" dirty="0"/>
              <a:t>αδύνατο</a:t>
            </a:r>
            <a:r>
              <a:rPr lang="el-GR" sz="4000" dirty="0"/>
              <a:t> οι μέτοχοι, αφού την είχαν αγοράσει </a:t>
            </a:r>
            <a:r>
              <a:rPr lang="el-GR" sz="4000" b="1" dirty="0"/>
              <a:t>φθηνότερα</a:t>
            </a:r>
            <a:r>
              <a:rPr lang="el-GR" sz="4000" dirty="0"/>
              <a:t>, πουλώντας την μετά να κερδίζουν σε </a:t>
            </a:r>
            <a:r>
              <a:rPr lang="el-GR" sz="4000" b="1" dirty="0"/>
              <a:t>συνεχή βάση.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753437E-0702-4EA2-B6FB-FEB9561C9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Ακόμα κι αν η εταιρεία άκμαζε κι αναπτυσσόταν, κάποια στιγμή η τιμή της μετοχής θα κυμαινόταν σε σταθερά επίπεδα!</a:t>
            </a:r>
          </a:p>
        </p:txBody>
      </p:sp>
    </p:spTree>
    <p:extLst>
      <p:ext uri="{BB962C8B-B14F-4D97-AF65-F5344CB8AC3E}">
        <p14:creationId xmlns:p14="http://schemas.microsoft.com/office/powerpoint/2010/main" val="75891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5051A1-6C06-4236-828C-25A3A3A011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i="1" dirty="0"/>
              <a:t>Όμως οι περισσότεροι, ακόμα και οι μορφωμένοι, δεν κατανοούσαν τον τρόπο λειτουργίας του χρηματοοικονομικού συστήματος.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D84C29-EC63-43ED-BB5D-30D8670C8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Επηρεασμένοι από πολιτικούς κι εφημερίδες αγόραζαν διαρκώς, πιστεύοντας ότι θα κερδίζουν διαρκώς!</a:t>
            </a:r>
          </a:p>
        </p:txBody>
      </p:sp>
    </p:spTree>
    <p:extLst>
      <p:ext uri="{BB962C8B-B14F-4D97-AF65-F5344CB8AC3E}">
        <p14:creationId xmlns:p14="http://schemas.microsoft.com/office/powerpoint/2010/main" val="4774515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544708B-6FB0-497B-80BB-CB589B49A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1391"/>
            <a:ext cx="9144000" cy="2648572"/>
          </a:xfrm>
        </p:spPr>
        <p:txBody>
          <a:bodyPr>
            <a:normAutofit fontScale="90000"/>
          </a:bodyPr>
          <a:lstStyle/>
          <a:p>
            <a:r>
              <a:rPr lang="el-GR" sz="4000" b="1" i="1" dirty="0"/>
              <a:t>Επένδυσαν τις οικονομίες τους, τις προίκες των κοριτσιών τους, καταχράστηκαν κεφάλαια των εργοδοτών τους, χρησιμοποίησαν τα κεφάλαια των επιχειρήσεών τους, δανείστηκαν, πούλησαν περιουσίες.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D208CB8-EDCD-48E0-866A-D4B5B1897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Ακόμα κι όταν η μετοχή έπεφτε, ο κόσμος συνέχιζε με την ελπίδα (που ενίσχυαν οι εφημερίδες) ότι η μετοχή θ’ ανακάμψει και θα αναπληρώσουν τις απώλειες.</a:t>
            </a:r>
          </a:p>
        </p:txBody>
      </p:sp>
    </p:spTree>
    <p:extLst>
      <p:ext uri="{BB962C8B-B14F-4D97-AF65-F5344CB8AC3E}">
        <p14:creationId xmlns:p14="http://schemas.microsoft.com/office/powerpoint/2010/main" val="3551417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1122F89-5A03-4ED7-A16D-712C999DA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7809"/>
            <a:ext cx="9144000" cy="3152154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Όταν τέλος η μετοχή κατέρρευσε και κανείς δεν αγόραζε, οι περισσότεροι πτώχευσαν ή υπέστησαν τραγική οικονομική καταστροφή.</a:t>
            </a:r>
            <a:br>
              <a:rPr lang="el-GR" sz="4000" b="1" dirty="0"/>
            </a:br>
            <a:br>
              <a:rPr lang="el-GR" sz="4000" b="1" dirty="0"/>
            </a:br>
            <a:r>
              <a:rPr lang="el-GR" sz="22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Η Λαυρεωτική στα παλιά τα χρόνια</a:t>
            </a:r>
            <a:br>
              <a:rPr lang="el-GR" sz="2200" b="1" dirty="0">
                <a:solidFill>
                  <a:srgbClr val="FF0000"/>
                </a:solidFill>
              </a:rPr>
            </a:br>
            <a:r>
              <a:rPr lang="el-GR" sz="2200" b="1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Στοά Λαυρίου</a:t>
            </a:r>
            <a:br>
              <a:rPr lang="el-GR" sz="4000" b="1" dirty="0">
                <a:solidFill>
                  <a:srgbClr val="FF0000"/>
                </a:solidFill>
              </a:rPr>
            </a:br>
            <a:endParaRPr lang="el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728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64683D-4FD5-4674-9265-F02C845EC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765"/>
            <a:ext cx="10515600" cy="6533322"/>
          </a:xfrm>
        </p:spPr>
        <p:txBody>
          <a:bodyPr>
            <a:normAutofit/>
          </a:bodyPr>
          <a:lstStyle/>
          <a:p>
            <a:r>
              <a:rPr lang="el-GR" sz="2000" b="1" dirty="0"/>
              <a:t>1864</a:t>
            </a:r>
            <a:r>
              <a:rPr lang="el-GR" sz="2000" dirty="0"/>
              <a:t>: </a:t>
            </a:r>
            <a:r>
              <a:rPr lang="el-GR" sz="2000" b="1" dirty="0"/>
              <a:t>Η </a:t>
            </a:r>
            <a:r>
              <a:rPr lang="el-GR" sz="2000" b="1" dirty="0" err="1"/>
              <a:t>γαλλοϊταλική</a:t>
            </a:r>
            <a:r>
              <a:rPr lang="el-GR" sz="2000" b="1" dirty="0"/>
              <a:t> εταιρεία Ρου-</a:t>
            </a:r>
            <a:r>
              <a:rPr lang="el-GR" sz="2000" b="1" dirty="0" err="1"/>
              <a:t>Σερπιέρι</a:t>
            </a:r>
            <a:r>
              <a:rPr lang="el-GR" sz="2000" b="1" dirty="0"/>
              <a:t> </a:t>
            </a:r>
            <a:r>
              <a:rPr lang="el-GR" sz="2000" dirty="0"/>
              <a:t>επενδύει στην Ελλάδα ένα </a:t>
            </a:r>
            <a:r>
              <a:rPr lang="el-GR" sz="2000" b="1" dirty="0"/>
              <a:t>τεράστιο</a:t>
            </a:r>
            <a:r>
              <a:rPr lang="el-GR" sz="2000" dirty="0"/>
              <a:t> για την εποχή ποσό (</a:t>
            </a:r>
            <a:r>
              <a:rPr lang="el-GR" sz="2000" b="1" dirty="0"/>
              <a:t>16.000.000 </a:t>
            </a:r>
            <a:r>
              <a:rPr lang="el-GR" sz="2000" b="1" dirty="0" err="1"/>
              <a:t>δρχ</a:t>
            </a:r>
            <a:r>
              <a:rPr lang="el-GR" sz="2000" dirty="0"/>
              <a:t>) για ν’ αγοράσει τα εγκαταλειμμένα ως τότε </a:t>
            </a:r>
            <a:r>
              <a:rPr lang="el-GR" sz="2000" b="1" dirty="0"/>
              <a:t>μεταλλεία του Λαυρίου.</a:t>
            </a:r>
          </a:p>
          <a:p>
            <a:r>
              <a:rPr lang="el-GR" sz="2000" dirty="0"/>
              <a:t>Με νέες τεχνικές εκμεταλλεύονται τις «</a:t>
            </a:r>
            <a:r>
              <a:rPr lang="el-GR" sz="2000" b="1" dirty="0" err="1"/>
              <a:t>σκωρίες</a:t>
            </a:r>
            <a:r>
              <a:rPr lang="el-GR" sz="2000" dirty="0"/>
              <a:t>» ή «</a:t>
            </a:r>
            <a:r>
              <a:rPr lang="el-GR" sz="2000" b="1" dirty="0" err="1"/>
              <a:t>εκβολάδες</a:t>
            </a:r>
            <a:r>
              <a:rPr lang="el-GR" sz="2000" dirty="0"/>
              <a:t>», οι οποίες περιέχουν </a:t>
            </a:r>
            <a:r>
              <a:rPr lang="el-GR" sz="2000" b="1" dirty="0"/>
              <a:t>μόλυβδο</a:t>
            </a:r>
            <a:r>
              <a:rPr lang="el-GR" sz="2000" dirty="0"/>
              <a:t>.</a:t>
            </a:r>
          </a:p>
          <a:p>
            <a:r>
              <a:rPr lang="el-GR" sz="2000" dirty="0"/>
              <a:t>Στο Λαύριο κτίζεται ένα ολόκληρο χωριό με σπίτια, δρόμους, πλατείες και ό,τι άλλο χρειάζονταν οι εργάτες προκειμένου να μείνουν εκεί μόνιμα.</a:t>
            </a:r>
          </a:p>
          <a:p>
            <a:pPr marL="0" indent="0">
              <a:buNone/>
            </a:pPr>
            <a:endParaRPr lang="el-GR" sz="2000" dirty="0"/>
          </a:p>
          <a:p>
            <a:r>
              <a:rPr lang="el-GR" sz="2000" b="1" dirty="0"/>
              <a:t>1866 και εξής</a:t>
            </a:r>
            <a:r>
              <a:rPr lang="el-GR" sz="2000" dirty="0"/>
              <a:t>: επί κυβέρνησης Κουμουνδούρου διαδίδονται φήμες ότι το Λαύριο έχει ακόμα χρυσό και ότι η εταιρεία Ρου-</a:t>
            </a:r>
            <a:r>
              <a:rPr lang="el-GR" sz="2000" dirty="0" err="1"/>
              <a:t>Σερπιέρι</a:t>
            </a:r>
            <a:r>
              <a:rPr lang="el-GR" sz="2000" dirty="0"/>
              <a:t> εκμεταλλεύεται </a:t>
            </a:r>
            <a:r>
              <a:rPr lang="el-GR" sz="2000" b="1" dirty="0"/>
              <a:t>παράνομα</a:t>
            </a:r>
            <a:r>
              <a:rPr lang="el-GR" sz="2000" dirty="0"/>
              <a:t> την εθνική μας περιουσία.</a:t>
            </a:r>
          </a:p>
          <a:p>
            <a:r>
              <a:rPr lang="el-GR" sz="2000" dirty="0"/>
              <a:t>Γρήγορα το θέμα αποκτά, εκτός από οικονομικές, πολιτικές και διπλωματικές διαστάσεις.</a:t>
            </a:r>
          </a:p>
          <a:p>
            <a:r>
              <a:rPr lang="el-GR" sz="2000" dirty="0"/>
              <a:t>Οι πρέσβεις της Γαλλίας και της Ιταλίας επεμβαίνουν και υπερασπίζονται την εταιρεία Ρου-</a:t>
            </a:r>
            <a:r>
              <a:rPr lang="el-GR" sz="2000" dirty="0" err="1"/>
              <a:t>Σερπιέρι</a:t>
            </a:r>
            <a:r>
              <a:rPr lang="el-GR" sz="2000" dirty="0"/>
              <a:t>.</a:t>
            </a:r>
          </a:p>
          <a:p>
            <a:r>
              <a:rPr lang="el-GR" sz="2000" dirty="0"/>
              <a:t>Ζητούνται οι γνώμες Ελλήνων και ξένων μεταλλειολόγων. </a:t>
            </a:r>
          </a:p>
          <a:p>
            <a:r>
              <a:rPr lang="el-GR" sz="2000" dirty="0"/>
              <a:t>Η υπόθεση φτάνει στα δικαστήρια και η εταιρεία </a:t>
            </a:r>
            <a:r>
              <a:rPr lang="el-GR" sz="2000" b="1" dirty="0"/>
              <a:t>δικαιώνεται</a:t>
            </a:r>
            <a:r>
              <a:rPr lang="el-GR" sz="2000" dirty="0"/>
              <a:t>.</a:t>
            </a:r>
          </a:p>
          <a:p>
            <a:r>
              <a:rPr lang="el-GR" sz="2000" dirty="0"/>
              <a:t>Ωστόσο, οι εφημερίδες και οι πολιτικάντηδες της εποχής μιλούν για «</a:t>
            </a:r>
            <a:r>
              <a:rPr lang="el-GR" sz="2000" b="1" dirty="0"/>
              <a:t>προδοσία</a:t>
            </a:r>
            <a:r>
              <a:rPr lang="el-GR" sz="2000" dirty="0"/>
              <a:t>» εναντίον του ελληνικού λαού.</a:t>
            </a:r>
          </a:p>
          <a:p>
            <a:r>
              <a:rPr lang="el-GR" sz="2000" dirty="0"/>
              <a:t>Οι λίγες φωνές της λογικής όχι μόνο δεν εισακούονται αλλά θεωρούνται προδότες της πατρίδας. </a:t>
            </a:r>
            <a:r>
              <a:rPr lang="el-GR" sz="2000" b="1" dirty="0"/>
              <a:t>Εσχάτη προδοσία τότε σήμαινε ποινή θανάτου</a:t>
            </a:r>
            <a:r>
              <a:rPr lang="el-GR" sz="2000" dirty="0"/>
              <a:t>.</a:t>
            </a:r>
          </a:p>
          <a:p>
            <a:r>
              <a:rPr lang="el-GR" sz="2000" dirty="0"/>
              <a:t>Οι εκθέσεις των μεταλλειολόγων «</a:t>
            </a:r>
            <a:r>
              <a:rPr lang="el-GR" sz="2000" b="1" dirty="0"/>
              <a:t>θάβονται</a:t>
            </a:r>
            <a:r>
              <a:rPr lang="el-GR" sz="2000" dirty="0"/>
              <a:t>» και </a:t>
            </a:r>
            <a:r>
              <a:rPr lang="el-GR" sz="2000" b="1" dirty="0"/>
              <a:t>αποκρύπτονται</a:t>
            </a:r>
            <a:r>
              <a:rPr lang="el-GR" sz="2000" dirty="0"/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8707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7C2F5F-F5E9-43CB-95F1-A236D7AC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Το Λαύριο της εταιρείας Ρου-</a:t>
            </a:r>
            <a:r>
              <a:rPr lang="el-GR" b="1" dirty="0" err="1"/>
              <a:t>Σερπιέρι</a:t>
            </a:r>
            <a:endParaRPr lang="el-GR" b="1" dirty="0"/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CA276B65-74C3-44EC-8F8C-C8DADE1EC71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96" r="8496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2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8A0769-4200-418B-A31B-CE8D768E9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Σωρός από </a:t>
            </a:r>
            <a:r>
              <a:rPr lang="el-GR" b="1" dirty="0" err="1"/>
              <a:t>σκωρίες</a:t>
            </a:r>
            <a:endParaRPr lang="el-GR" b="1" dirty="0"/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7CEF126E-9545-494D-A821-EDD404EE012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79" r="957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1C1E0B-E001-4996-9F36-0427F58E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Ιταλός </a:t>
            </a:r>
            <a:r>
              <a:rPr lang="el-GR" b="1" dirty="0" err="1"/>
              <a:t>Σερπιέρι</a:t>
            </a:r>
            <a:endParaRPr lang="el-GR" b="1" dirty="0"/>
          </a:p>
        </p:txBody>
      </p:sp>
      <p:pic>
        <p:nvPicPr>
          <p:cNvPr id="5" name="Θέση εικόνας 4">
            <a:extLst>
              <a:ext uri="{FF2B5EF4-FFF2-40B4-BE49-F238E27FC236}">
                <a16:creationId xmlns:a16="http://schemas.microsoft.com/office/drawing/2014/main" id="{897C84AE-0B47-4105-9413-4AF807DABB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717" b="1071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19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B61F54-7238-41A0-94D0-496A8350B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/>
          </a:bodyPr>
          <a:lstStyle/>
          <a:p>
            <a:r>
              <a:rPr lang="el-GR" dirty="0"/>
              <a:t>1870: Η μάχη του ελληνικού δημοσίου, των εφημερίδων και του λαού </a:t>
            </a:r>
            <a:r>
              <a:rPr lang="el-GR" dirty="0" err="1"/>
              <a:t>έναντίον</a:t>
            </a:r>
            <a:r>
              <a:rPr lang="el-GR" dirty="0"/>
              <a:t> των Ρου-</a:t>
            </a:r>
            <a:r>
              <a:rPr lang="el-GR" dirty="0" err="1"/>
              <a:t>Σερπιέρι</a:t>
            </a:r>
            <a:r>
              <a:rPr lang="el-GR" dirty="0"/>
              <a:t> συνεχίζεται.</a:t>
            </a:r>
          </a:p>
          <a:p>
            <a:r>
              <a:rPr lang="el-GR" dirty="0"/>
              <a:t>1873: ο Ανδρέας Συγγρός, χρηματιστής από την Πόλη, ιδρύει την Εταιρεία Μεταλλουργείων Λαυρίου και αγοράζει τις εγκαταστάσεις του </a:t>
            </a:r>
            <a:r>
              <a:rPr lang="el-GR" dirty="0" err="1"/>
              <a:t>Σερπιέρι</a:t>
            </a:r>
            <a:r>
              <a:rPr lang="el-GR" dirty="0"/>
              <a:t>.</a:t>
            </a:r>
          </a:p>
          <a:p>
            <a:r>
              <a:rPr lang="el-GR" dirty="0"/>
              <a:t>Όπως γράφει ο ίδιος ο Συγγρός στην αυτοβιογραφία του «Διάλεξα την Ελλάδα γιατί από χρηματοοικονομικής πλευράς βρισκόταν σε εμβρυακό στάδιο».</a:t>
            </a:r>
          </a:p>
          <a:p>
            <a:r>
              <a:rPr lang="el-GR" dirty="0"/>
              <a:t>Σε κλίμα κερδοσκοπίας και μυστικών συνεννοήσεων μεταξύ του Συγγρού, του πρωθυπουργού </a:t>
            </a:r>
            <a:r>
              <a:rPr lang="el-GR" dirty="0" err="1"/>
              <a:t>Δεληγιώργη</a:t>
            </a:r>
            <a:r>
              <a:rPr lang="el-GR" dirty="0"/>
              <a:t> και του βασιλιά Γεώργιου, η σειρά των γεγονότων είναι η ακόλουθη:</a:t>
            </a:r>
          </a:p>
        </p:txBody>
      </p:sp>
    </p:spTree>
    <p:extLst>
      <p:ext uri="{BB962C8B-B14F-4D97-AF65-F5344CB8AC3E}">
        <p14:creationId xmlns:p14="http://schemas.microsoft.com/office/powerpoint/2010/main" val="377696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10B537-51C4-419C-9EDF-0B7477FB5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dirty="0"/>
              <a:t>Η Εταιρεία Μεταλλουργείων Λαυρίου ιδρύεται με την οικονομική συμμετοχή των πολιτών.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08B518F-D0B6-44A0-9E5E-0F0093C84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b="1" i="1" dirty="0"/>
              <a:t>Οι πολίτες, νιώθοντας εμπιστοσύνη λόγω της συμμετοχής του Συγγρού, αγοράζουν μετοχές.</a:t>
            </a:r>
          </a:p>
          <a:p>
            <a:r>
              <a:rPr lang="el-GR" b="1" dirty="0"/>
              <a:t>ΑΡΑ ΟΙ ΙΔΡΥΤΕΣ ΤΗΣ ΕΤΑΙΡΕΙΑΣ ΜΕΤΑΛΛΟΥΡΓΕΙΩΝ ΛΑΥΡΙΟΥ (</a:t>
            </a:r>
            <a:r>
              <a:rPr lang="el-GR" sz="3000" b="1" dirty="0"/>
              <a:t>ΕΜΛ</a:t>
            </a:r>
            <a:r>
              <a:rPr lang="el-GR" b="1" dirty="0"/>
              <a:t>) ΔΕΝ ΧΡΗΣΙΜΟΠΟΙΟΥΝ ΙΔΙΩΤΙΚΑ ΚΕΦΑΛΑΙΑ ΑΛΛΑ ΤΑ ΧΡΗΜΑΤΑ ΟΣΩΝ ΑΓΟΡΑΣΑΝ ΜΕΤΟΧΕΣ</a:t>
            </a:r>
          </a:p>
        </p:txBody>
      </p:sp>
    </p:spTree>
    <p:extLst>
      <p:ext uri="{BB962C8B-B14F-4D97-AF65-F5344CB8AC3E}">
        <p14:creationId xmlns:p14="http://schemas.microsoft.com/office/powerpoint/2010/main" val="23822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50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CC25FCE-14C4-42BD-8601-B4D58462EC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000" b="1" i="1" dirty="0"/>
              <a:t>Η ΕΜΛ, αφού μαζέψει τα πρώτα εκατομμύρια από την εγγραφή σε μετοχές, ζητά ν’ αλλάξει 8-10 εκατομμύρια χαρτονομισμάτων σε ΧΡΥΣΟ.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B28820C-3C79-4413-8B5F-33432B8813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4000" b="1" dirty="0"/>
              <a:t>Έτσι αφενός κερδίζουν στις ισοτιμίες αφετέρου καταφέρνουν να εξαγάγουν το χρυσό στο εξωτερικό.</a:t>
            </a:r>
          </a:p>
        </p:txBody>
      </p:sp>
    </p:spTree>
    <p:extLst>
      <p:ext uri="{BB962C8B-B14F-4D97-AF65-F5344CB8AC3E}">
        <p14:creationId xmlns:p14="http://schemas.microsoft.com/office/powerpoint/2010/main" val="15837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F9CD33-D4FF-4E67-BB73-C3F960E4B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11308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l-GR" sz="4000" b="1" i="1" dirty="0"/>
              <a:t>Η συνεχής εξαγωγή χρηματικών ποσών (υπό τη μορφή χρυσού) στο εξωτερικό σημαίνει ΑΔΥΝΑΜΙΑ ΚΑΛΥΨΗΣ ΕΞΟΔΩΝ της εταιρείας.</a:t>
            </a:r>
            <a:br>
              <a:rPr lang="el-GR" sz="4000" b="1" i="1" dirty="0"/>
            </a:br>
            <a:r>
              <a:rPr lang="el-GR" sz="4000" b="1" i="1" dirty="0"/>
              <a:t>ΔΕΝ ΞΕΧΝΑΜΕ: ΤΑ ΧΡΗΜΑΤΑ ΑΝΗΚΟΥΝ ΣΤΟΥΣ ΠΟΛΙΤΕΣ!!!!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5434E0B-981E-47E9-ACC6-B326F8AB3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87599"/>
          </a:xfrm>
        </p:spPr>
        <p:txBody>
          <a:bodyPr>
            <a:noAutofit/>
          </a:bodyPr>
          <a:lstStyle/>
          <a:p>
            <a:r>
              <a:rPr lang="el-GR" sz="4000" b="1" dirty="0"/>
              <a:t>Ως εκ τούτου οι </a:t>
            </a:r>
            <a:r>
              <a:rPr lang="el-GR" sz="4000" b="1" dirty="0" err="1"/>
              <a:t>σκωρίες</a:t>
            </a:r>
            <a:r>
              <a:rPr lang="el-GR" sz="4000" b="1" dirty="0"/>
              <a:t> μένουν ανεκμετάλλευτες, δεν υπάρχουν έσοδα, η μετοχή της ΕΜΛ διακυμαίνεται όλο το 1873 ώσπου τελικά καταρρέει.</a:t>
            </a:r>
          </a:p>
        </p:txBody>
      </p:sp>
    </p:spTree>
    <p:extLst>
      <p:ext uri="{BB962C8B-B14F-4D97-AF65-F5344CB8AC3E}">
        <p14:creationId xmlns:p14="http://schemas.microsoft.com/office/powerpoint/2010/main" val="1877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639</Words>
  <Application>Microsoft Office PowerPoint</Application>
  <PresentationFormat>Ευρεία οθόνη</PresentationFormat>
  <Paragraphs>35</Paragraphs>
  <Slides>13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Θέμα του Office</vt:lpstr>
      <vt:lpstr>ΛΑΥΡΕΩΤΙΚΑ</vt:lpstr>
      <vt:lpstr>Παρουσίαση του PowerPoint</vt:lpstr>
      <vt:lpstr>Το Λαύριο της εταιρείας Ρου-Σερπιέρι</vt:lpstr>
      <vt:lpstr>Σωρός από σκωρίες</vt:lpstr>
      <vt:lpstr>Ο Ιταλός Σερπιέρι</vt:lpstr>
      <vt:lpstr>Παρουσίαση του PowerPoint</vt:lpstr>
      <vt:lpstr>Η Εταιρεία Μεταλλουργείων Λαυρίου ιδρύεται με την οικονομική συμμετοχή των πολιτών.</vt:lpstr>
      <vt:lpstr>Η ΕΜΛ, αφού μαζέψει τα πρώτα εκατομμύρια από την εγγραφή σε μετοχές, ζητά ν’ αλλάξει 8-10 εκατομμύρια χαρτονομισμάτων σε ΧΡΥΣΟ. </vt:lpstr>
      <vt:lpstr>Η συνεχής εξαγωγή χρηματικών ποσών (υπό τη μορφή χρυσού) στο εξωτερικό σημαίνει ΑΔΥΝΑΜΙΑ ΚΑΛΥΨΗΣ ΕΞΟΔΩΝ της εταιρείας. ΔΕΝ ΞΕΧΝΑΜΕ: ΤΑ ΧΡΗΜΑΤΑ ΑΝΗΚΟΥΝ ΣΤΟΥΣ ΠΟΛΙΤΕΣ!!!!</vt:lpstr>
      <vt:lpstr>Για όσους γνώριζαν από χρηματοοικονομικά η κατάρρευση της μετοχής της ΕΜΛ δεν ήταν έκπληξη. Ήταν αδύνατο η τιμή της μετοχής ν’ ανεβαίνει διαρκώς. Άρα ήταν αδύνατο οι μέτοχοι, αφού την είχαν αγοράσει φθηνότερα, πουλώντας την μετά να κερδίζουν σε συνεχή βάση.</vt:lpstr>
      <vt:lpstr>Όμως οι περισσότεροι, ακόμα και οι μορφωμένοι, δεν κατανοούσαν τον τρόπο λειτουργίας του χρηματοοικονομικού συστήματος.</vt:lpstr>
      <vt:lpstr>Επένδυσαν τις οικονομίες τους, τις προίκες των κοριτσιών τους, καταχράστηκαν κεφάλαια των εργοδοτών τους, χρησιμοποίησαν τα κεφάλαια των επιχειρήσεών τους, δανείστηκαν, πούλησαν περιουσίες.</vt:lpstr>
      <vt:lpstr>Όταν τέλος η μετοχή κατέρρευσε και κανείς δεν αγόραζε, οι περισσότεροι πτώχευσαν ή υπέστησαν τραγική οικονομική καταστροφή.  Η Λαυρεωτική στα παλιά τα χρόνια Στοά Λαυρίου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12</cp:revision>
  <dcterms:created xsi:type="dcterms:W3CDTF">2020-04-28T15:51:20Z</dcterms:created>
  <dcterms:modified xsi:type="dcterms:W3CDTF">2020-04-28T17:39:17Z</dcterms:modified>
</cp:coreProperties>
</file>