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3047D1-0022-4314-A799-E74DC5270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1" y="543339"/>
            <a:ext cx="8144135" cy="3563440"/>
          </a:xfrm>
        </p:spPr>
        <p:txBody>
          <a:bodyPr/>
          <a:lstStyle/>
          <a:p>
            <a:br>
              <a:rPr lang="el-GR" b="1" dirty="0"/>
            </a:br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45025D3-67BD-42A5-AC75-450B92C969AA}"/>
              </a:ext>
            </a:extLst>
          </p:cNvPr>
          <p:cNvSpPr/>
          <p:nvPr/>
        </p:nvSpPr>
        <p:spPr>
          <a:xfrm>
            <a:off x="304800" y="268903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/>
              <a:t>ΕΠΙΣΤΗΜΕΣ, ΠΝΕYΜΑΤΙΚΗ ΚΑΙ ΚΑΛΛΙΤΕΧΝΙΚΗ ΔΗΜΙΟYΡΓΙΑ</a:t>
            </a:r>
            <a:br>
              <a:rPr lang="el-GR" b="1" dirty="0"/>
            </a:br>
            <a:r>
              <a:rPr lang="el-GR" b="1" dirty="0"/>
              <a:t>ΚΑΤΑ ΤΟΝ 19o ΑΙΩΝΑ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73330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ED8FE5-492F-4DE9-ABB8-AC7D3623D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Α. ΕΠΙΣΤΗΜΕΣ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C83971-5A6A-456C-93AB-277845E4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275962"/>
          </a:xfrm>
        </p:spPr>
        <p:txBody>
          <a:bodyPr>
            <a:normAutofit lnSpcReduction="10000"/>
          </a:bodyPr>
          <a:lstStyle/>
          <a:p>
            <a:r>
              <a:rPr lang="el-GR" dirty="0"/>
              <a:t>Πολλά επιστημονικά επιτεύγματα.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Κυρίαρχη επιστήμη: ΧΗΜΕΙΑ</a:t>
            </a:r>
          </a:p>
          <a:p>
            <a:r>
              <a:rPr lang="el-GR" dirty="0"/>
              <a:t>Οι επιστήμονες γίνονται πλέον από απλοί ερευνητές επαγγελματίες. Οι περισσότεροι είναι χημικοί.</a:t>
            </a:r>
          </a:p>
          <a:p>
            <a:endParaRPr lang="el-GR" dirty="0"/>
          </a:p>
        </p:txBody>
      </p:sp>
      <p:sp>
        <p:nvSpPr>
          <p:cNvPr id="4" name="Φυσαλίδα σκέψης: Σύννεφο 3">
            <a:extLst>
              <a:ext uri="{FF2B5EF4-FFF2-40B4-BE49-F238E27FC236}">
                <a16:creationId xmlns:a16="http://schemas.microsoft.com/office/drawing/2014/main" id="{6F63E36C-9BDF-4570-88D8-603E03934CE4}"/>
              </a:ext>
            </a:extLst>
          </p:cNvPr>
          <p:cNvSpPr/>
          <p:nvPr/>
        </p:nvSpPr>
        <p:spPr>
          <a:xfrm rot="179860">
            <a:off x="3876260" y="2736572"/>
            <a:ext cx="3750366" cy="239864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Συνθετικά υφάσματα, χρώματα (ΥΦΑΝΤΟΥΡΓΙΑ), λιπάσματα (ΓΕΩΡΓΙΑ), εμβόλια, φάρμακα (ΙΑΤΡΙΚΗ)</a:t>
            </a:r>
          </a:p>
        </p:txBody>
      </p:sp>
    </p:spTree>
    <p:extLst>
      <p:ext uri="{BB962C8B-B14F-4D97-AF65-F5344CB8AC3E}">
        <p14:creationId xmlns:p14="http://schemas.microsoft.com/office/powerpoint/2010/main" val="17587411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675AC5-DB5F-44FA-B66F-536275174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/>
              <a:t>Επιστημονικά επιτεύγματα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D8BACF-E6FF-4D27-86A5-8B0F59E59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err="1"/>
              <a:t>Φαραντέι</a:t>
            </a:r>
            <a:r>
              <a:rPr lang="el-GR" dirty="0"/>
              <a:t>: ανακάλυψη σχέσης ηλεκτρισμού-μαγνητισμού</a:t>
            </a:r>
          </a:p>
          <a:p>
            <a:r>
              <a:rPr lang="el-GR" dirty="0"/>
              <a:t>Μάξγουελ: α) ανακάλυψη παραγωγής ηλεκτρομαγνητικών κυμάτων, τα οποία, κάτω από συγκεκριμένες συνθήκες, μεταδίδονται μέσω αέρα</a:t>
            </a:r>
          </a:p>
          <a:p>
            <a:pPr marL="0" indent="0">
              <a:buNone/>
            </a:pPr>
            <a:r>
              <a:rPr lang="el-GR" dirty="0"/>
              <a:t>		β) βάσεις για εφαρμογές όπως τηλέφωνο, κινηματογράφος, ηλεκτροφωτισμός</a:t>
            </a:r>
          </a:p>
          <a:p>
            <a:r>
              <a:rPr lang="el-GR" dirty="0"/>
              <a:t>Μπελ: εφεύρεση τηλεφώνου</a:t>
            </a:r>
          </a:p>
          <a:p>
            <a:r>
              <a:rPr lang="el-GR" dirty="0" err="1"/>
              <a:t>Έντισον</a:t>
            </a:r>
            <a:r>
              <a:rPr lang="el-GR" dirty="0"/>
              <a:t>: εφεύρεση λαμπτήρα, ίδρυση πρώτου ηλεκτροπαραγωγικού σταθμού σε Νέα Υόρκη (η πρώτη πόλη που ηλεκτροφωτίστηκε)</a:t>
            </a:r>
          </a:p>
          <a:p>
            <a:r>
              <a:rPr lang="el-GR" dirty="0"/>
              <a:t>Μορς: πρώτο τηλεγραφικό δίκτυο στις ΗΠΑ</a:t>
            </a:r>
          </a:p>
          <a:p>
            <a:r>
              <a:rPr lang="el-GR" dirty="0"/>
              <a:t>Παστέρ και Κοχ: μελέτη μικροβίων, εμβόλιο κατά της λύσσας, παστερίωση τροφίμων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9957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0CC828-B62E-427D-877E-648ED214C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/>
              <a:t>Δαρβίνος : θεωρία της εξέλιξης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E7D637-74D5-4122-A97D-B4E5AD7E8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1859: δημοσίευση έργου «Η καταγωγή των ειδών»</a:t>
            </a:r>
          </a:p>
          <a:p>
            <a:r>
              <a:rPr lang="el-GR" dirty="0"/>
              <a:t>Υποστηρίζει ότι τα ζώα και τα φυτά </a:t>
            </a:r>
            <a:r>
              <a:rPr lang="el-GR" b="1" dirty="0">
                <a:solidFill>
                  <a:srgbClr val="FFFF00"/>
                </a:solidFill>
              </a:rPr>
              <a:t>εξελίχθηκαν</a:t>
            </a:r>
            <a:r>
              <a:rPr lang="el-GR" dirty="0"/>
              <a:t> από άλλα, απλούστερα αρχικά, είδη. Τα είδη αυτά </a:t>
            </a:r>
            <a:r>
              <a:rPr lang="el-GR" b="1" dirty="0">
                <a:solidFill>
                  <a:srgbClr val="FFFF00"/>
                </a:solidFill>
              </a:rPr>
              <a:t>μεταλλάχθηκαν</a:t>
            </a:r>
            <a:r>
              <a:rPr lang="el-GR" dirty="0"/>
              <a:t> πολλές φορές και τελικά επικράτησαν εκείνα που μπορούσαν να προσαρμοστούν στις εκάστοτε συνθήκες.</a:t>
            </a:r>
          </a:p>
          <a:p>
            <a:r>
              <a:rPr lang="el-GR" dirty="0"/>
              <a:t>Το έργο αμφισβητούσε τη δημιουργία του ανθρώπου από το Θεό. Έτσι δέχτηκε έντονη κριτική, κυρίως από την εκκλησία.</a:t>
            </a:r>
          </a:p>
          <a:p>
            <a:r>
              <a:rPr lang="el-GR" b="1" i="1" u="sng" dirty="0"/>
              <a:t>Κοινωνικός δαρβινισμός</a:t>
            </a:r>
            <a:r>
              <a:rPr lang="el-GR" dirty="0"/>
              <a:t>: η </a:t>
            </a:r>
            <a:r>
              <a:rPr lang="el-GR" dirty="0">
                <a:solidFill>
                  <a:srgbClr val="FFFF00"/>
                </a:solidFill>
              </a:rPr>
              <a:t>αυθαίρετη</a:t>
            </a:r>
            <a:r>
              <a:rPr lang="el-GR" dirty="0"/>
              <a:t> προσπάθεια κάποιων να μεταφέρουν τη διαδικασία της φυσικής επιλογής στην κοινωνία. Μέσω αυτής της </a:t>
            </a:r>
            <a:r>
              <a:rPr lang="el-GR" b="1" dirty="0">
                <a:solidFill>
                  <a:srgbClr val="FFFF00"/>
                </a:solidFill>
              </a:rPr>
              <a:t>δήθεν</a:t>
            </a:r>
            <a:r>
              <a:rPr lang="el-GR" dirty="0"/>
              <a:t> επιστημονικής θεωρίας έγινε προσπάθεια κυριαρχίας κάποιων ομάδων πάνω σε άλλες, π.χ. πλούσιοι σε φτωχούς, λευκοί σε μαύρους, δύση σε ανατολή κ.α.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1647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63C763-22A2-4685-882B-8C7AF029C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Β. ΣΤΟΧΑΣΜΟΣ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A08B18-1502-4964-96DF-F87D39971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Κοντ</a:t>
            </a:r>
            <a:r>
              <a:rPr lang="el-GR" dirty="0"/>
              <a:t>: Νόμος των τριών σταδίων, </a:t>
            </a:r>
          </a:p>
          <a:p>
            <a:pPr marL="0" indent="0">
              <a:buNone/>
            </a:pPr>
            <a:r>
              <a:rPr lang="el-GR" dirty="0"/>
              <a:t>	θεολογικό-μεταφυσικό-επιστημονικό/θετικό</a:t>
            </a:r>
          </a:p>
        </p:txBody>
      </p:sp>
      <p:sp>
        <p:nvSpPr>
          <p:cNvPr id="4" name="Επεξήγηση: Επάνω βέλος 3">
            <a:extLst>
              <a:ext uri="{FF2B5EF4-FFF2-40B4-BE49-F238E27FC236}">
                <a16:creationId xmlns:a16="http://schemas.microsoft.com/office/drawing/2014/main" id="{C59CC217-9B83-42BC-B3DC-985059785085}"/>
              </a:ext>
            </a:extLst>
          </p:cNvPr>
          <p:cNvSpPr/>
          <p:nvPr/>
        </p:nvSpPr>
        <p:spPr>
          <a:xfrm>
            <a:off x="2372139" y="3180522"/>
            <a:ext cx="5724939" cy="292425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Α΄ στάδιο: ο άνθρωπος θεωρεί τα πάντα εξαρτημένα από υπερφυσικά όντα</a:t>
            </a:r>
          </a:p>
          <a:p>
            <a:r>
              <a:rPr lang="el-GR" dirty="0"/>
              <a:t>Β΄ στάδιο: ο άνθρωπος ερμηνεύει τα πάντα με βάση αφηρημένες ιδέες</a:t>
            </a:r>
          </a:p>
          <a:p>
            <a:r>
              <a:rPr lang="el-GR" dirty="0"/>
              <a:t>Γ΄ στάδιο: ο άνθρωπος ερμηνεύει τα πάντα επιστημονικά</a:t>
            </a:r>
          </a:p>
        </p:txBody>
      </p:sp>
    </p:spTree>
    <p:extLst>
      <p:ext uri="{BB962C8B-B14F-4D97-AF65-F5344CB8AC3E}">
        <p14:creationId xmlns:p14="http://schemas.microsoft.com/office/powerpoint/2010/main" val="655122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161B86-2988-4EFA-A4EC-212F5FEEF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ED8A11-E7B1-483E-8254-1B9A95DC6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318983" cy="3599316"/>
          </a:xfrm>
        </p:spPr>
        <p:txBody>
          <a:bodyPr/>
          <a:lstStyle/>
          <a:p>
            <a:r>
              <a:rPr lang="el-GR" dirty="0"/>
              <a:t>Χέγκελ: το σύμπαν διακρίνεται σε Λόγο, Φύση, Πνεύμα. Κυριαρχεί το Πνεύμα.</a:t>
            </a:r>
          </a:p>
          <a:p>
            <a:pPr marL="0" indent="0">
              <a:buNone/>
            </a:pPr>
            <a:r>
              <a:rPr lang="el-GR" dirty="0"/>
              <a:t>	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Σύγχρονος εισηγητής της </a:t>
            </a:r>
            <a:r>
              <a:rPr lang="el-GR" b="1" dirty="0"/>
              <a:t>διαλεκτικής μεθόδου</a:t>
            </a:r>
            <a:r>
              <a:rPr lang="el-GR" dirty="0"/>
              <a:t>.</a:t>
            </a:r>
          </a:p>
        </p:txBody>
      </p:sp>
      <p:sp>
        <p:nvSpPr>
          <p:cNvPr id="4" name="Φυσαλίδα σκέψης: Σύννεφο 3">
            <a:extLst>
              <a:ext uri="{FF2B5EF4-FFF2-40B4-BE49-F238E27FC236}">
                <a16:creationId xmlns:a16="http://schemas.microsoft.com/office/drawing/2014/main" id="{8FC7288E-E1C1-4373-B948-AF3F9B5877DD}"/>
              </a:ext>
            </a:extLst>
          </p:cNvPr>
          <p:cNvSpPr/>
          <p:nvPr/>
        </p:nvSpPr>
        <p:spPr>
          <a:xfrm>
            <a:off x="6559827" y="2712686"/>
            <a:ext cx="4041912" cy="181680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Θέση-αντίθεση-σύνθεση</a:t>
            </a:r>
          </a:p>
          <a:p>
            <a:pPr algn="ctr"/>
            <a:r>
              <a:rPr lang="el-GR" dirty="0"/>
              <a:t>ΜΟΝΟ ΕΤΣΙ ΜΠΟΡΟΥΝ ΝΑ ΕΡΜΗΝΕΥΘΟΥΝ ΤΑ ΙΣΤΟΡΙΚΑ ΦΑΙΝΟΜΕΝΑ</a:t>
            </a:r>
          </a:p>
        </p:txBody>
      </p:sp>
    </p:spTree>
    <p:extLst>
      <p:ext uri="{BB962C8B-B14F-4D97-AF65-F5344CB8AC3E}">
        <p14:creationId xmlns:p14="http://schemas.microsoft.com/office/powerpoint/2010/main" val="3253768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DB4512-D381-408F-A189-57CDAF354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1B5DD3-EE03-476A-ADD6-6D7145D28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782809" cy="3997666"/>
          </a:xfrm>
        </p:spPr>
        <p:txBody>
          <a:bodyPr/>
          <a:lstStyle/>
          <a:p>
            <a:r>
              <a:rPr lang="el-GR" dirty="0"/>
              <a:t>Καρλ Μαρξ, Φρίντριχ </a:t>
            </a:r>
            <a:r>
              <a:rPr lang="el-GR" dirty="0" err="1"/>
              <a:t>Ένγκελς</a:t>
            </a:r>
            <a:r>
              <a:rPr lang="el-GR" dirty="0"/>
              <a:t>: Στο κέντρο της ιστορίας </a:t>
            </a:r>
            <a:r>
              <a:rPr lang="el-GR" b="1" i="1" dirty="0"/>
              <a:t>η πάλη των τάξεων                </a:t>
            </a:r>
            <a:r>
              <a:rPr lang="el-GR" i="1" dirty="0"/>
              <a:t>η σύγκρουση ανάμεσα στην κυρίαρχη κοινωνική τάξη και την κοινωνική εκείνη τάξη που προσπαθεί να της αφαιρέσει την εξουσία.</a:t>
            </a:r>
          </a:p>
          <a:p>
            <a:pPr marL="0" indent="0">
              <a:buNone/>
            </a:pPr>
            <a:endParaRPr lang="el-GR" b="1" i="1" dirty="0"/>
          </a:p>
          <a:p>
            <a:pPr marL="0" indent="0">
              <a:buNone/>
            </a:pPr>
            <a:endParaRPr lang="el-GR" b="1" i="1" dirty="0"/>
          </a:p>
          <a:p>
            <a:pPr marL="0" indent="0">
              <a:buNone/>
            </a:pPr>
            <a:r>
              <a:rPr lang="el-GR" b="1" i="1" dirty="0"/>
              <a:t>	ΘΕΩΡΙΑ ΚΟΜΜΟΥΝΙΣΜΟΥ:</a:t>
            </a:r>
          </a:p>
        </p:txBody>
      </p:sp>
      <p:sp>
        <p:nvSpPr>
          <p:cNvPr id="5" name="Πάπυρος: Οριζόντιος 4">
            <a:extLst>
              <a:ext uri="{FF2B5EF4-FFF2-40B4-BE49-F238E27FC236}">
                <a16:creationId xmlns:a16="http://schemas.microsoft.com/office/drawing/2014/main" id="{366F018B-B0D5-4F4F-B59B-FF3470FE0280}"/>
              </a:ext>
            </a:extLst>
          </p:cNvPr>
          <p:cNvSpPr/>
          <p:nvPr/>
        </p:nvSpPr>
        <p:spPr>
          <a:xfrm>
            <a:off x="5605668" y="3877522"/>
            <a:ext cx="5128591" cy="229262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σύγκρουση ανάμεσα στην κυρίαρχη αστική τάξη και την εργατική τάξη θα οδηγήσει στην επανάσταση, θα εξαλείψει τις κοινωνικές τάξεις και μαζί την κοινωνική αδικία</a:t>
            </a:r>
          </a:p>
        </p:txBody>
      </p: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9ADBDBAD-07AA-415E-8EB2-6215B7C161DE}"/>
              </a:ext>
            </a:extLst>
          </p:cNvPr>
          <p:cNvCxnSpPr/>
          <p:nvPr/>
        </p:nvCxnSpPr>
        <p:spPr>
          <a:xfrm>
            <a:off x="2915478" y="2980478"/>
            <a:ext cx="1113183" cy="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7810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22C4A5-E19B-42DB-8EC3-4CDECF7FC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3193AA-B580-4A70-B131-9A8126886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Νίτσε: </a:t>
            </a:r>
            <a:r>
              <a:rPr lang="el-GR" b="1" dirty="0"/>
              <a:t>Υπεράνθρωπος</a:t>
            </a:r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r>
              <a:rPr lang="el-GR" dirty="0"/>
              <a:t>Τη θεωρία εκμεταλλεύτηκαν λανθασμένα και για τους ρατσιστικούς σκοπούς τους οι Ναζί.</a:t>
            </a:r>
          </a:p>
        </p:txBody>
      </p:sp>
      <p:sp>
        <p:nvSpPr>
          <p:cNvPr id="4" name="Κορδέλα: Με κλίση προς τα κάτω 3">
            <a:extLst>
              <a:ext uri="{FF2B5EF4-FFF2-40B4-BE49-F238E27FC236}">
                <a16:creationId xmlns:a16="http://schemas.microsoft.com/office/drawing/2014/main" id="{AB66A39A-BE26-4C1A-AD5B-DBB4E04D0546}"/>
              </a:ext>
            </a:extLst>
          </p:cNvPr>
          <p:cNvSpPr/>
          <p:nvPr/>
        </p:nvSpPr>
        <p:spPr>
          <a:xfrm>
            <a:off x="4028661" y="2213113"/>
            <a:ext cx="5645426" cy="2252870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αξία του ανθρώπου έγκειται σε αυτό που μπορεί να γίνει και όχι σε αυτό που είναι. Κύριο γνώρισμα του </a:t>
            </a:r>
            <a:r>
              <a:rPr lang="el-GR" dirty="0" err="1"/>
              <a:t>υπερανθρώπου</a:t>
            </a:r>
            <a:r>
              <a:rPr lang="el-GR" dirty="0"/>
              <a:t>: η υπερδύναμη!</a:t>
            </a:r>
          </a:p>
        </p:txBody>
      </p:sp>
    </p:spTree>
    <p:extLst>
      <p:ext uri="{BB962C8B-B14F-4D97-AF65-F5344CB8AC3E}">
        <p14:creationId xmlns:p14="http://schemas.microsoft.com/office/powerpoint/2010/main" val="2994232681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Βερολίνο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TM04033917[[fn=Βερολίνο]]</Template>
  <TotalTime>56</TotalTime>
  <Words>448</Words>
  <Application>Microsoft Office PowerPoint</Application>
  <PresentationFormat>Ευρεία οθόνη</PresentationFormat>
  <Paragraphs>52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Βερολίνο</vt:lpstr>
      <vt:lpstr> </vt:lpstr>
      <vt:lpstr>Α. ΕΠΙΣΤΗΜΕΣ</vt:lpstr>
      <vt:lpstr>Επιστημονικά επιτεύγματα</vt:lpstr>
      <vt:lpstr>Δαρβίνος : θεωρία της εξέλιξης</vt:lpstr>
      <vt:lpstr>Β. ΣΤΟΧΑΣΜΟΣ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user</cp:lastModifiedBy>
  <cp:revision>9</cp:revision>
  <dcterms:created xsi:type="dcterms:W3CDTF">2020-05-12T15:58:06Z</dcterms:created>
  <dcterms:modified xsi:type="dcterms:W3CDTF">2020-05-12T16:54:54Z</dcterms:modified>
</cp:coreProperties>
</file>