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91" r:id="rId5"/>
    <p:sldId id="292" r:id="rId6"/>
    <p:sldId id="295" r:id="rId7"/>
    <p:sldId id="293" r:id="rId8"/>
    <p:sldId id="294" r:id="rId9"/>
    <p:sldId id="259" r:id="rId10"/>
    <p:sldId id="261" r:id="rId11"/>
    <p:sldId id="260" r:id="rId12"/>
    <p:sldId id="296" r:id="rId13"/>
    <p:sldId id="262" r:id="rId14"/>
    <p:sldId id="263" r:id="rId15"/>
    <p:sldId id="290" r:id="rId16"/>
    <p:sldId id="264" r:id="rId17"/>
    <p:sldId id="265" r:id="rId18"/>
    <p:sldId id="297" r:id="rId19"/>
    <p:sldId id="266" r:id="rId20"/>
    <p:sldId id="286" r:id="rId21"/>
    <p:sldId id="298" r:id="rId22"/>
    <p:sldId id="301" r:id="rId23"/>
    <p:sldId id="269" r:id="rId24"/>
    <p:sldId id="267" r:id="rId25"/>
    <p:sldId id="284" r:id="rId26"/>
    <p:sldId id="270" r:id="rId27"/>
    <p:sldId id="299" r:id="rId28"/>
    <p:sldId id="300" r:id="rId29"/>
    <p:sldId id="268" r:id="rId30"/>
    <p:sldId id="285" r:id="rId31"/>
    <p:sldId id="289" r:id="rId32"/>
    <p:sldId id="271" r:id="rId33"/>
    <p:sldId id="272" r:id="rId34"/>
    <p:sldId id="302" r:id="rId35"/>
    <p:sldId id="303" r:id="rId36"/>
    <p:sldId id="273" r:id="rId37"/>
    <p:sldId id="274" r:id="rId38"/>
    <p:sldId id="275" r:id="rId39"/>
    <p:sldId id="276" r:id="rId40"/>
    <p:sldId id="277" r:id="rId41"/>
    <p:sldId id="278" r:id="rId42"/>
    <p:sldId id="279" r:id="rId43"/>
    <p:sldId id="287" r:id="rId44"/>
    <p:sldId id="280" r:id="rId45"/>
    <p:sldId id="282" r:id="rId46"/>
    <p:sldId id="28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3" d="100"/>
          <a:sy n="43" d="100"/>
        </p:scale>
        <p:origin x="9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5518A9-B687-4302-9395-2322403C6656}" type="datetimeFigureOut">
              <a:rPr lang="en-US" dirty="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A99A684-0CB7-41E9-A4DF-5D1C2CA5BF6F}" type="datetimeFigureOut">
              <a:rPr lang="en-US" dirty="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EDD7C35-9E19-4518-A4B2-3B09CD8CC756}" type="datetimeFigureOut">
              <a:rPr lang="en-US" dirty="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6196DA8-8897-4DDF-BFB6-5D83863C837A}" type="datetimeFigureOut">
              <a:rPr lang="en-US" dirty="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DCBBA708-C5F0-412D-90E2-1919F0D196AE}" type="datetimeFigureOut">
              <a:rPr lang="en-US" dirty="0"/>
              <a:t>11/21/2020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A9C8F8FA-EF43-4642-9368-3F4E33039BD9}" type="datetimeFigureOut">
              <a:rPr lang="en-US" dirty="0"/>
              <a:t>11/21/2020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11/21/2020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EB9C5D3-0140-4E75-8D7F-C0623D06DFD7}"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3AE0757-B101-4811-9189-10EB2F458E2D}" type="datetimeFigureOut">
              <a:rPr lang="en-US" dirty="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EBDC078-589F-40E3-816C-EE21D62B5BBA}" type="datetimeFigureOut">
              <a:rPr lang="en-US" dirty="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11/21/2020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ideo" Target="https://www.youtube.com/embed/Sh2Rfgzd1VE" TargetMode="Externa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ΠΡΟΣΛΗΨΗ ΟΥΣΙΩΝ ΚΑΙ ΠΕΨΗ</a:t>
            </a:r>
            <a:endParaRPr lang="el-GR" dirty="0"/>
          </a:p>
        </p:txBody>
      </p:sp>
      <p:sp>
        <p:nvSpPr>
          <p:cNvPr id="3" name="Υπότιτλος 2"/>
          <p:cNvSpPr>
            <a:spLocks noGrp="1"/>
          </p:cNvSpPr>
          <p:nvPr>
            <p:ph type="subTitle" idx="1"/>
          </p:nvPr>
        </p:nvSpPr>
        <p:spPr/>
        <p:txBody>
          <a:bodyPr/>
          <a:lstStyle/>
          <a:p>
            <a:r>
              <a:rPr lang="el-GR" dirty="0" smtClean="0"/>
              <a:t>ΒΙΟΛΟΓΙΑ Α΄ΓΥΜΝΑΣΙΟΥ</a:t>
            </a:r>
            <a:endParaRPr lang="el-GR" dirty="0"/>
          </a:p>
        </p:txBody>
      </p:sp>
      <p:pic>
        <p:nvPicPr>
          <p:cNvPr id="4" name="Εικόνα 3"/>
          <p:cNvPicPr>
            <a:picLocks noChangeAspect="1"/>
          </p:cNvPicPr>
          <p:nvPr/>
        </p:nvPicPr>
        <p:blipFill>
          <a:blip r:embed="rId2"/>
          <a:stretch>
            <a:fillRect/>
          </a:stretch>
        </p:blipFill>
        <p:spPr>
          <a:xfrm>
            <a:off x="410158" y="3574473"/>
            <a:ext cx="5180151" cy="3283527"/>
          </a:xfrm>
          <a:prstGeom prst="rect">
            <a:avLst/>
          </a:prstGeom>
        </p:spPr>
      </p:pic>
      <p:pic>
        <p:nvPicPr>
          <p:cNvPr id="5" name="Εικόνα 4"/>
          <p:cNvPicPr>
            <a:picLocks noChangeAspect="1"/>
          </p:cNvPicPr>
          <p:nvPr/>
        </p:nvPicPr>
        <p:blipFill>
          <a:blip r:embed="rId3"/>
          <a:stretch>
            <a:fillRect/>
          </a:stretch>
        </p:blipFill>
        <p:spPr>
          <a:xfrm>
            <a:off x="8130886" y="663535"/>
            <a:ext cx="3162300" cy="1447800"/>
          </a:xfrm>
          <a:prstGeom prst="rect">
            <a:avLst/>
          </a:prstGeom>
        </p:spPr>
      </p:pic>
      <p:pic>
        <p:nvPicPr>
          <p:cNvPr id="6" name="Εικόνα 5"/>
          <p:cNvPicPr>
            <a:picLocks noChangeAspect="1"/>
          </p:cNvPicPr>
          <p:nvPr/>
        </p:nvPicPr>
        <p:blipFill>
          <a:blip r:embed="rId4"/>
          <a:stretch>
            <a:fillRect/>
          </a:stretch>
        </p:blipFill>
        <p:spPr>
          <a:xfrm>
            <a:off x="9430183" y="4456385"/>
            <a:ext cx="2143125" cy="2143125"/>
          </a:xfrm>
          <a:prstGeom prst="rect">
            <a:avLst/>
          </a:prstGeom>
        </p:spPr>
      </p:pic>
      <p:pic>
        <p:nvPicPr>
          <p:cNvPr id="7" name="Εικόνα 6"/>
          <p:cNvPicPr>
            <a:picLocks noChangeAspect="1"/>
          </p:cNvPicPr>
          <p:nvPr/>
        </p:nvPicPr>
        <p:blipFill>
          <a:blip r:embed="rId5"/>
          <a:stretch>
            <a:fillRect/>
          </a:stretch>
        </p:blipFill>
        <p:spPr>
          <a:xfrm>
            <a:off x="4085567" y="244203"/>
            <a:ext cx="2455861" cy="2019300"/>
          </a:xfrm>
          <a:prstGeom prst="rect">
            <a:avLst/>
          </a:prstGeom>
        </p:spPr>
      </p:pic>
      <p:pic>
        <p:nvPicPr>
          <p:cNvPr id="8" name="Εικόνα 7"/>
          <p:cNvPicPr>
            <a:picLocks noChangeAspect="1"/>
          </p:cNvPicPr>
          <p:nvPr/>
        </p:nvPicPr>
        <p:blipFill>
          <a:blip r:embed="rId6"/>
          <a:stretch>
            <a:fillRect/>
          </a:stretch>
        </p:blipFill>
        <p:spPr>
          <a:xfrm>
            <a:off x="716473" y="363266"/>
            <a:ext cx="2562225" cy="1781175"/>
          </a:xfrm>
          <a:prstGeom prst="rect">
            <a:avLst/>
          </a:prstGeom>
        </p:spPr>
      </p:pic>
    </p:spTree>
    <p:extLst>
      <p:ext uri="{BB962C8B-B14F-4D97-AF65-F5344CB8AC3E}">
        <p14:creationId xmlns:p14="http://schemas.microsoft.com/office/powerpoint/2010/main" val="190559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680320" y="1915655"/>
            <a:ext cx="9613861" cy="3599316"/>
          </a:xfrm>
        </p:spPr>
        <p:txBody>
          <a:bodyPr/>
          <a:lstStyle/>
          <a:p>
            <a:r>
              <a:rPr lang="el-GR" dirty="0" smtClean="0"/>
              <a:t>Τα </a:t>
            </a:r>
            <a:r>
              <a:rPr lang="el-GR" dirty="0" err="1" smtClean="0"/>
              <a:t>προιόντα</a:t>
            </a:r>
            <a:r>
              <a:rPr lang="el-GR" dirty="0" smtClean="0"/>
              <a:t> της φωτοσύνθεσης είναι η γλυκόζη και το </a:t>
            </a:r>
            <a:r>
              <a:rPr lang="el-GR" dirty="0" err="1" smtClean="0"/>
              <a:t>οξυγόνο,το</a:t>
            </a:r>
            <a:r>
              <a:rPr lang="el-GR" dirty="0" smtClean="0"/>
              <a:t> οποίο απελευθερώνεται στον αέρα</a:t>
            </a:r>
          </a:p>
          <a:p>
            <a:r>
              <a:rPr lang="el-GR" dirty="0" smtClean="0"/>
              <a:t>Η ηλιακή ενέργεια με τη διαδικασία της φωτοσύνθεσης μετατρέπεται σε χημική ενέργεια στους χημικούς δεσμούς στα μόρια της ΓΛΥΚΟΖΗΣ.</a:t>
            </a:r>
          </a:p>
          <a:p>
            <a:endParaRPr lang="el-GR" dirty="0"/>
          </a:p>
        </p:txBody>
      </p:sp>
      <p:pic>
        <p:nvPicPr>
          <p:cNvPr id="4" name="Εικόνα 3"/>
          <p:cNvPicPr>
            <a:picLocks noChangeAspect="1"/>
          </p:cNvPicPr>
          <p:nvPr/>
        </p:nvPicPr>
        <p:blipFill>
          <a:blip r:embed="rId2"/>
          <a:stretch>
            <a:fillRect/>
          </a:stretch>
        </p:blipFill>
        <p:spPr>
          <a:xfrm>
            <a:off x="913966" y="4052455"/>
            <a:ext cx="3283961" cy="2535381"/>
          </a:xfrm>
          <a:prstGeom prst="rect">
            <a:avLst/>
          </a:prstGeom>
        </p:spPr>
      </p:pic>
      <p:pic>
        <p:nvPicPr>
          <p:cNvPr id="5" name="Εικόνα 4"/>
          <p:cNvPicPr>
            <a:picLocks noChangeAspect="1"/>
          </p:cNvPicPr>
          <p:nvPr/>
        </p:nvPicPr>
        <p:blipFill>
          <a:blip r:embed="rId3"/>
          <a:stretch>
            <a:fillRect/>
          </a:stretch>
        </p:blipFill>
        <p:spPr>
          <a:xfrm>
            <a:off x="5508607" y="4052455"/>
            <a:ext cx="3474894" cy="2422813"/>
          </a:xfrm>
          <a:prstGeom prst="rect">
            <a:avLst/>
          </a:prstGeom>
        </p:spPr>
      </p:pic>
    </p:spTree>
    <p:extLst>
      <p:ext uri="{BB962C8B-B14F-4D97-AF65-F5344CB8AC3E}">
        <p14:creationId xmlns:p14="http://schemas.microsoft.com/office/powerpoint/2010/main" val="688858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91796" y="2353711"/>
            <a:ext cx="10390909" cy="3756143"/>
          </a:xfrm>
          <a:prstGeom prst="rect">
            <a:avLst/>
          </a:prstGeom>
        </p:spPr>
      </p:pic>
    </p:spTree>
    <p:extLst>
      <p:ext uri="{BB962C8B-B14F-4D97-AF65-F5344CB8AC3E}">
        <p14:creationId xmlns:p14="http://schemas.microsoft.com/office/powerpoint/2010/main" val="127679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191746" y="935182"/>
            <a:ext cx="9102436" cy="5507182"/>
          </a:xfrm>
          <a:prstGeom prst="rect">
            <a:avLst/>
          </a:prstGeom>
        </p:spPr>
      </p:pic>
    </p:spTree>
    <p:extLst>
      <p:ext uri="{BB962C8B-B14F-4D97-AF65-F5344CB8AC3E}">
        <p14:creationId xmlns:p14="http://schemas.microsoft.com/office/powerpoint/2010/main" val="119154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ΓΛΥΚΟΖΗ (</a:t>
            </a:r>
            <a:r>
              <a:rPr lang="en-GB" dirty="0" smtClean="0"/>
              <a:t>C6H1206)</a:t>
            </a:r>
            <a:endParaRPr lang="el-GR" dirty="0"/>
          </a:p>
        </p:txBody>
      </p:sp>
      <p:sp>
        <p:nvSpPr>
          <p:cNvPr id="3" name="Θέση περιεχομένου 2"/>
          <p:cNvSpPr>
            <a:spLocks noGrp="1"/>
          </p:cNvSpPr>
          <p:nvPr>
            <p:ph idx="1"/>
          </p:nvPr>
        </p:nvSpPr>
        <p:spPr/>
        <p:txBody>
          <a:bodyPr/>
          <a:lstStyle/>
          <a:p>
            <a:pPr marL="0" indent="0">
              <a:buNone/>
            </a:pPr>
            <a:r>
              <a:rPr lang="el-GR" dirty="0" smtClean="0"/>
              <a:t>Η γλυκόζη που παράγεται με τη φωτοσύνθεση μεταφέρεται σε όλα τα μέρη του φυτού και χρησιμοποιείται:</a:t>
            </a:r>
          </a:p>
          <a:p>
            <a:pPr marL="0" indent="0">
              <a:buNone/>
            </a:pPr>
            <a:r>
              <a:rPr lang="el-GR" dirty="0" smtClean="0"/>
              <a:t>Α) Για τη σύνθεση άλλων απαραίτητων ουσιών για το φυτό</a:t>
            </a:r>
          </a:p>
          <a:p>
            <a:pPr marL="0" indent="0">
              <a:buNone/>
            </a:pPr>
            <a:r>
              <a:rPr lang="el-GR" dirty="0" smtClean="0"/>
              <a:t>Β)Για την απελευθέρωση ενέργειας (χημικής ενέργειας από το σπάσιμο των δεσμών στο μόριο της γλυκόζης) που είναι απαραίτητη για τις λειτουργίες των οργανισμών.</a:t>
            </a:r>
            <a:endParaRPr lang="el-GR" dirty="0"/>
          </a:p>
        </p:txBody>
      </p:sp>
      <p:pic>
        <p:nvPicPr>
          <p:cNvPr id="4" name="Εικόνα 3"/>
          <p:cNvPicPr>
            <a:picLocks noChangeAspect="1"/>
          </p:cNvPicPr>
          <p:nvPr/>
        </p:nvPicPr>
        <p:blipFill>
          <a:blip r:embed="rId2"/>
          <a:stretch>
            <a:fillRect/>
          </a:stretch>
        </p:blipFill>
        <p:spPr>
          <a:xfrm>
            <a:off x="6642822" y="307859"/>
            <a:ext cx="2314575" cy="1971675"/>
          </a:xfrm>
          <a:prstGeom prst="rect">
            <a:avLst/>
          </a:prstGeom>
        </p:spPr>
      </p:pic>
      <p:pic>
        <p:nvPicPr>
          <p:cNvPr id="5" name="Εικόνα 4"/>
          <p:cNvPicPr>
            <a:picLocks noChangeAspect="1"/>
          </p:cNvPicPr>
          <p:nvPr/>
        </p:nvPicPr>
        <p:blipFill>
          <a:blip r:embed="rId3"/>
          <a:stretch>
            <a:fillRect/>
          </a:stretch>
        </p:blipFill>
        <p:spPr>
          <a:xfrm>
            <a:off x="2038350" y="4655127"/>
            <a:ext cx="2628900" cy="1976092"/>
          </a:xfrm>
          <a:prstGeom prst="rect">
            <a:avLst/>
          </a:prstGeom>
        </p:spPr>
      </p:pic>
      <p:pic>
        <p:nvPicPr>
          <p:cNvPr id="6" name="Εικόνα 5"/>
          <p:cNvPicPr>
            <a:picLocks noChangeAspect="1"/>
          </p:cNvPicPr>
          <p:nvPr/>
        </p:nvPicPr>
        <p:blipFill>
          <a:blip r:embed="rId4"/>
          <a:stretch>
            <a:fillRect/>
          </a:stretch>
        </p:blipFill>
        <p:spPr>
          <a:xfrm>
            <a:off x="5651356" y="4947026"/>
            <a:ext cx="2676525" cy="1704975"/>
          </a:xfrm>
          <a:prstGeom prst="rect">
            <a:avLst/>
          </a:prstGeom>
        </p:spPr>
      </p:pic>
    </p:spTree>
    <p:extLst>
      <p:ext uri="{BB962C8B-B14F-4D97-AF65-F5344CB8AC3E}">
        <p14:creationId xmlns:p14="http://schemas.microsoft.com/office/powerpoint/2010/main" val="99691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1720" y="632763"/>
            <a:ext cx="9897625" cy="3599316"/>
          </a:xfrm>
        </p:spPr>
        <p:txBody>
          <a:bodyPr/>
          <a:lstStyle/>
          <a:p>
            <a:pPr marL="0" indent="0">
              <a:buNone/>
            </a:pPr>
            <a:r>
              <a:rPr lang="el-GR" dirty="0" smtClean="0"/>
              <a:t>Τα φυτά αποτελούν τροφή για τους φυτοφάγους οργανισμούς,</a:t>
            </a:r>
          </a:p>
          <a:p>
            <a:pPr marL="0" indent="0">
              <a:buNone/>
            </a:pPr>
            <a:r>
              <a:rPr lang="el-GR" dirty="0" smtClean="0"/>
              <a:t>οι οποίοι αποτελούν τροφή για άλλους σαρκοφάγους οργανισμούς.</a:t>
            </a:r>
          </a:p>
          <a:p>
            <a:pPr marL="0" indent="0">
              <a:buNone/>
            </a:pPr>
            <a:r>
              <a:rPr lang="el-GR" dirty="0" smtClean="0"/>
              <a:t>Επομένως όλοι οι οργανισμοί εξαρτώνται άμεσα ή έμμεσα από τους </a:t>
            </a:r>
            <a:r>
              <a:rPr lang="el-GR" dirty="0" err="1" smtClean="0"/>
              <a:t>αυτότροφους</a:t>
            </a:r>
            <a:r>
              <a:rPr lang="el-GR" dirty="0" smtClean="0"/>
              <a:t> οργανισμούς.</a:t>
            </a:r>
            <a:endParaRPr lang="el-GR" dirty="0"/>
          </a:p>
        </p:txBody>
      </p:sp>
      <p:pic>
        <p:nvPicPr>
          <p:cNvPr id="2" name="Εικόνα 1"/>
          <p:cNvPicPr>
            <a:picLocks noChangeAspect="1"/>
          </p:cNvPicPr>
          <p:nvPr/>
        </p:nvPicPr>
        <p:blipFill>
          <a:blip r:embed="rId2"/>
          <a:stretch>
            <a:fillRect/>
          </a:stretch>
        </p:blipFill>
        <p:spPr>
          <a:xfrm>
            <a:off x="3052910" y="2432421"/>
            <a:ext cx="6319690" cy="4030724"/>
          </a:xfrm>
          <a:prstGeom prst="rect">
            <a:avLst/>
          </a:prstGeom>
        </p:spPr>
      </p:pic>
    </p:spTree>
    <p:extLst>
      <p:ext uri="{BB962C8B-B14F-4D97-AF65-F5344CB8AC3E}">
        <p14:creationId xmlns:p14="http://schemas.microsoft.com/office/powerpoint/2010/main" val="312877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ΤΡΟΦΙΚΗ ΑΛΥΣΙΔΑ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311727" y="1834166"/>
            <a:ext cx="10972800" cy="5273499"/>
          </a:xfrm>
          <a:prstGeom prst="rect">
            <a:avLst/>
          </a:prstGeom>
        </p:spPr>
      </p:pic>
    </p:spTree>
    <p:extLst>
      <p:ext uri="{BB962C8B-B14F-4D97-AF65-F5344CB8AC3E}">
        <p14:creationId xmlns:p14="http://schemas.microsoft.com/office/powerpoint/2010/main" val="2258309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ΣΠΟΥΔΑΙΟΤΗΤΑ ΦΩΤΟΣΥΝΘΕΣΗΣ </a:t>
            </a:r>
            <a:br>
              <a:rPr lang="el-GR" dirty="0" smtClean="0"/>
            </a:br>
            <a:r>
              <a:rPr lang="el-GR" dirty="0" smtClean="0"/>
              <a:t>ΓΙΑ ΤΗ ΖΩΗ ΣΤΗ ΓΗ</a:t>
            </a:r>
            <a:endParaRPr lang="el-GR" dirty="0"/>
          </a:p>
        </p:txBody>
      </p:sp>
      <p:sp>
        <p:nvSpPr>
          <p:cNvPr id="3" name="Θέση περιεχομένου 2"/>
          <p:cNvSpPr>
            <a:spLocks noGrp="1"/>
          </p:cNvSpPr>
          <p:nvPr>
            <p:ph idx="1"/>
          </p:nvPr>
        </p:nvSpPr>
        <p:spPr>
          <a:xfrm>
            <a:off x="680321" y="2336873"/>
            <a:ext cx="10521079" cy="3599316"/>
          </a:xfrm>
        </p:spPr>
        <p:txBody>
          <a:bodyPr>
            <a:normAutofit/>
          </a:bodyPr>
          <a:lstStyle/>
          <a:p>
            <a:pPr marL="457200" indent="-457200">
              <a:buAutoNum type="arabicPeriod"/>
            </a:pPr>
            <a:r>
              <a:rPr lang="el-GR" dirty="0" smtClean="0"/>
              <a:t>Η ΓΛΥΚΟΖΗ που παράγεται με τη φωτοσύνθεση χρησιμοποιείται ως </a:t>
            </a:r>
            <a:r>
              <a:rPr lang="el-GR" dirty="0" smtClean="0">
                <a:solidFill>
                  <a:srgbClr val="FF0000"/>
                </a:solidFill>
              </a:rPr>
              <a:t>πηγή ενέργειας </a:t>
            </a:r>
            <a:r>
              <a:rPr lang="el-GR" dirty="0" smtClean="0"/>
              <a:t>,αλλά και για τη </a:t>
            </a:r>
            <a:r>
              <a:rPr lang="el-GR" dirty="0" smtClean="0">
                <a:solidFill>
                  <a:srgbClr val="FF0000"/>
                </a:solidFill>
              </a:rPr>
              <a:t>σύνθεση άλλων οργανικών ενώσεων</a:t>
            </a:r>
            <a:r>
              <a:rPr lang="el-GR" dirty="0" smtClean="0"/>
              <a:t> από τους </a:t>
            </a:r>
            <a:r>
              <a:rPr lang="el-GR" dirty="0" err="1" smtClean="0"/>
              <a:t>ετερότροφους</a:t>
            </a:r>
            <a:r>
              <a:rPr lang="el-GR" dirty="0" smtClean="0"/>
              <a:t> οργανισμούς (πχ ζώα και άνθρωποι</a:t>
            </a:r>
            <a:r>
              <a:rPr lang="el-GR" dirty="0"/>
              <a:t>)</a:t>
            </a:r>
            <a:endParaRPr lang="el-GR" dirty="0" smtClean="0"/>
          </a:p>
          <a:p>
            <a:pPr marL="0" indent="0">
              <a:buNone/>
            </a:pPr>
            <a:r>
              <a:rPr lang="el-GR" dirty="0" smtClean="0"/>
              <a:t>2. Το </a:t>
            </a:r>
            <a:r>
              <a:rPr lang="el-GR" dirty="0" smtClean="0">
                <a:solidFill>
                  <a:srgbClr val="FF0000"/>
                </a:solidFill>
              </a:rPr>
              <a:t>οξυγόνο</a:t>
            </a:r>
            <a:r>
              <a:rPr lang="el-GR" dirty="0" smtClean="0"/>
              <a:t> που παράγεται με τη φωτοσύνθεση και αποβάλλεται στην ατμόσφαιρα είναι βασικό για την παραγωγή ενέργειας από τους  οργανισμούς (κυτταρική αναπνοή-</a:t>
            </a:r>
            <a:r>
              <a:rPr lang="el-GR" dirty="0" err="1" smtClean="0"/>
              <a:t>οξειδωση</a:t>
            </a:r>
            <a:r>
              <a:rPr lang="el-GR" dirty="0" smtClean="0"/>
              <a:t>)</a:t>
            </a:r>
          </a:p>
          <a:p>
            <a:pPr marL="0" indent="0">
              <a:buNone/>
            </a:pPr>
            <a:r>
              <a:rPr lang="el-GR" dirty="0" smtClean="0"/>
              <a:t>3.Τα φυτά συμμετέχουν μέσα από τη φωτοσύνθεση (και την αναπνοή των φυτών) στον </a:t>
            </a:r>
            <a:r>
              <a:rPr lang="el-GR" dirty="0" smtClean="0">
                <a:solidFill>
                  <a:srgbClr val="FF0000"/>
                </a:solidFill>
              </a:rPr>
              <a:t>κύκλο των αερίων οξυγόνου και διοξειδίου του άνθρακα</a:t>
            </a:r>
            <a:endParaRPr lang="el-GR" dirty="0">
              <a:solidFill>
                <a:srgbClr val="FF0000"/>
              </a:solidFill>
            </a:endParaRPr>
          </a:p>
        </p:txBody>
      </p:sp>
      <p:pic>
        <p:nvPicPr>
          <p:cNvPr id="4" name="Εικόνα 3"/>
          <p:cNvPicPr>
            <a:picLocks noChangeAspect="1"/>
          </p:cNvPicPr>
          <p:nvPr/>
        </p:nvPicPr>
        <p:blipFill>
          <a:blip r:embed="rId2"/>
          <a:stretch>
            <a:fillRect/>
          </a:stretch>
        </p:blipFill>
        <p:spPr>
          <a:xfrm>
            <a:off x="7958825" y="474547"/>
            <a:ext cx="2800350" cy="1638300"/>
          </a:xfrm>
          <a:prstGeom prst="rect">
            <a:avLst/>
          </a:prstGeom>
        </p:spPr>
      </p:pic>
    </p:spTree>
    <p:extLst>
      <p:ext uri="{BB962C8B-B14F-4D97-AF65-F5344CB8AC3E}">
        <p14:creationId xmlns:p14="http://schemas.microsoft.com/office/powerpoint/2010/main" val="341693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ΠΡΟΣΛΗΨΗ ΟΥΣΙΩΝ ΚΑΙ ΠΕΨΗ ΣΤΟΥΣ ΜΟΝΟΚΥΤΤΑΡΟΥΣ ΟΡΓΑΝΙΣΜΟΥΣ</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308165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a:lstStyle/>
          <a:p>
            <a:endParaRPr lang="el-GR"/>
          </a:p>
        </p:txBody>
      </p:sp>
      <p:pic>
        <p:nvPicPr>
          <p:cNvPr id="4" name="Εικόνα 3"/>
          <p:cNvPicPr>
            <a:picLocks noChangeAspect="1"/>
          </p:cNvPicPr>
          <p:nvPr/>
        </p:nvPicPr>
        <p:blipFill>
          <a:blip r:embed="rId2"/>
          <a:stretch>
            <a:fillRect/>
          </a:stretch>
        </p:blipFill>
        <p:spPr>
          <a:xfrm>
            <a:off x="1309256" y="311727"/>
            <a:ext cx="8984926" cy="6234546"/>
          </a:xfrm>
          <a:prstGeom prst="rect">
            <a:avLst/>
          </a:prstGeom>
        </p:spPr>
      </p:pic>
    </p:spTree>
    <p:extLst>
      <p:ext uri="{BB962C8B-B14F-4D97-AF65-F5344CB8AC3E}">
        <p14:creationId xmlns:p14="http://schemas.microsoft.com/office/powerpoint/2010/main" val="2823418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ΠΟΙΟΙ ΕΊΝΑΙ ΟΙ ΜΟΝΟΚΥΤΤΑΡΟΙ ΟΡΓΑΝΙΣΜΟΙ ΚΑΙ ΠΩΣ ΛΑΜΒΑΝΟΥΝ ΤΗΝ ΤΡΟΦΗ ΤΟΥΣ</a:t>
            </a:r>
            <a:endParaRPr lang="el-GR" dirty="0"/>
          </a:p>
        </p:txBody>
      </p:sp>
      <p:sp>
        <p:nvSpPr>
          <p:cNvPr id="3" name="Θέση περιεχομένου 2"/>
          <p:cNvSpPr>
            <a:spLocks noGrp="1"/>
          </p:cNvSpPr>
          <p:nvPr>
            <p:ph idx="1"/>
          </p:nvPr>
        </p:nvSpPr>
        <p:spPr>
          <a:xfrm>
            <a:off x="680321" y="2336872"/>
            <a:ext cx="9613861" cy="3856109"/>
          </a:xfrm>
        </p:spPr>
        <p:txBody>
          <a:bodyPr>
            <a:normAutofit fontScale="92500" lnSpcReduction="10000"/>
          </a:bodyPr>
          <a:lstStyle/>
          <a:p>
            <a:r>
              <a:rPr lang="el-GR" dirty="0" smtClean="0"/>
              <a:t>Μονοκύτταροι οργανισμοί είναι όσοι αποτελούνται από ένα κύτταρο (</a:t>
            </a:r>
            <a:r>
              <a:rPr lang="el-GR" dirty="0" err="1" smtClean="0"/>
              <a:t>προκαρυωτικοί</a:t>
            </a:r>
            <a:r>
              <a:rPr lang="el-GR" dirty="0" smtClean="0"/>
              <a:t> όπως τα βακτήρια ή </a:t>
            </a:r>
            <a:r>
              <a:rPr lang="el-GR" dirty="0" err="1" smtClean="0"/>
              <a:t>ευκαρυωτικοί</a:t>
            </a:r>
            <a:r>
              <a:rPr lang="el-GR" dirty="0" smtClean="0"/>
              <a:t> όπως  τα πρωτόζωα ή τα μονοκύτταρα </a:t>
            </a:r>
            <a:r>
              <a:rPr lang="el-GR" dirty="0" err="1" smtClean="0"/>
              <a:t>φύκη</a:t>
            </a:r>
            <a:r>
              <a:rPr lang="el-GR" dirty="0" smtClean="0"/>
              <a:t>)</a:t>
            </a:r>
          </a:p>
          <a:p>
            <a:r>
              <a:rPr lang="el-GR" dirty="0" smtClean="0"/>
              <a:t>Οι </a:t>
            </a:r>
            <a:r>
              <a:rPr lang="el-GR" dirty="0"/>
              <a:t>μονοκύτταροι οργανισμοί, αφού προσλάβουν την τροφή τους, τη διασπούν στο εσωτερικό του μοναδικού τους κυττάρου. Κάνουν δηλαδή </a:t>
            </a:r>
            <a:r>
              <a:rPr lang="el-GR" dirty="0">
                <a:solidFill>
                  <a:srgbClr val="FF0000"/>
                </a:solidFill>
              </a:rPr>
              <a:t>ενδοκυτταρική πέψη. </a:t>
            </a:r>
            <a:endParaRPr lang="el-GR" dirty="0" smtClean="0">
              <a:solidFill>
                <a:srgbClr val="FF0000"/>
              </a:solidFill>
            </a:endParaRPr>
          </a:p>
          <a:p>
            <a:r>
              <a:rPr lang="el-GR" dirty="0" smtClean="0"/>
              <a:t>Χαρακτηριστικό </a:t>
            </a:r>
            <a:r>
              <a:rPr lang="el-GR" dirty="0"/>
              <a:t>παράδειγμα αποτελεί η αμοιβάδα, η οποία τρέφεται με άλλους μονοκύτταρους οργανισμούς</a:t>
            </a:r>
            <a:r>
              <a:rPr lang="el-GR" dirty="0" smtClean="0"/>
              <a:t>.</a:t>
            </a:r>
          </a:p>
          <a:p>
            <a:r>
              <a:rPr lang="el-GR" dirty="0" smtClean="0"/>
              <a:t> </a:t>
            </a:r>
            <a:r>
              <a:rPr lang="el-GR" dirty="0"/>
              <a:t>Η αμοιβάδα εγκλωβίζει την τροφή της στο εσωτερικό της σχηματίζοντας </a:t>
            </a:r>
            <a:r>
              <a:rPr lang="el-GR" dirty="0" err="1"/>
              <a:t>ψευδοπόδια</a:t>
            </a:r>
            <a:r>
              <a:rPr lang="el-GR" dirty="0"/>
              <a:t>. Στη συνέχεια, η τροφή διασπάται και παράγονται διάφορες ουσίες. Οι χρήσιμες συγκρατούνται από την αμοιβάδα, ενώ οι άχρηστες αποβάλλονται στο περιβάλλον.</a:t>
            </a:r>
          </a:p>
        </p:txBody>
      </p:sp>
    </p:spTree>
    <p:extLst>
      <p:ext uri="{BB962C8B-B14F-4D97-AF65-F5344CB8AC3E}">
        <p14:creationId xmlns:p14="http://schemas.microsoft.com/office/powerpoint/2010/main" val="428556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ΠΡΟΣΛΗΨΗ ΟΥΣΙΩΝ ΣΤΑ ΦΥΤΑ</a:t>
            </a:r>
            <a:endParaRPr lang="el-GR" dirty="0"/>
          </a:p>
        </p:txBody>
      </p:sp>
      <p:sp>
        <p:nvSpPr>
          <p:cNvPr id="3" name="Θέση περιεχομένου 2"/>
          <p:cNvSpPr>
            <a:spLocks noGrp="1"/>
          </p:cNvSpPr>
          <p:nvPr>
            <p:ph idx="1"/>
          </p:nvPr>
        </p:nvSpPr>
        <p:spPr>
          <a:xfrm>
            <a:off x="680321" y="2336872"/>
            <a:ext cx="9613861" cy="4521128"/>
          </a:xfrm>
        </p:spPr>
        <p:txBody>
          <a:bodyPr>
            <a:normAutofit fontScale="92500" lnSpcReduction="20000"/>
          </a:bodyPr>
          <a:lstStyle/>
          <a:p>
            <a:pPr marL="0" indent="0">
              <a:buNone/>
            </a:pPr>
            <a:r>
              <a:rPr lang="el-GR" dirty="0" smtClean="0"/>
              <a:t>Οι </a:t>
            </a:r>
            <a:r>
              <a:rPr lang="el-GR" dirty="0" err="1" smtClean="0"/>
              <a:t>αυτότροφοι</a:t>
            </a:r>
            <a:r>
              <a:rPr lang="el-GR" dirty="0" smtClean="0"/>
              <a:t> οργανισμοί (ή Παραγωγοί) παράγουν μόνοι τους την τροφή τους με τη διαδικασία της φωτοσύνθεσης.</a:t>
            </a:r>
          </a:p>
          <a:p>
            <a:pPr marL="0" indent="0">
              <a:buNone/>
            </a:pPr>
            <a:endParaRPr lang="el-GR" dirty="0"/>
          </a:p>
          <a:p>
            <a:pPr marL="0" indent="0">
              <a:buNone/>
            </a:pPr>
            <a:endParaRPr lang="el-GR" dirty="0" smtClean="0"/>
          </a:p>
          <a:p>
            <a:pPr marL="0" indent="0">
              <a:buNone/>
            </a:pPr>
            <a:r>
              <a:rPr lang="el-GR" dirty="0" smtClean="0"/>
              <a:t>ΔΙΟΞΕΙΔΙΟ ΤΟΥ ΑΝΘΡΑΚΑ + ΝΕΡΟ -------</a:t>
            </a:r>
            <a:r>
              <a:rPr lang="el-GR" dirty="0" smtClean="0">
                <a:sym typeface="Wingdings" panose="05000000000000000000" pitchFamily="2" charset="2"/>
              </a:rPr>
              <a:t>ΓΛΥΚΟΖΗ +ΟΞΥΓΟΝ</a:t>
            </a:r>
            <a:r>
              <a:rPr lang="en-GB" dirty="0">
                <a:sym typeface="Wingdings" panose="05000000000000000000" pitchFamily="2" charset="2"/>
              </a:rPr>
              <a:t>O</a:t>
            </a:r>
            <a:endParaRPr lang="el-GR" dirty="0">
              <a:sym typeface="Wingdings" panose="05000000000000000000" pitchFamily="2" charset="2"/>
            </a:endParaRPr>
          </a:p>
          <a:p>
            <a:pPr marL="0" indent="0">
              <a:buNone/>
            </a:pPr>
            <a:endParaRPr lang="en-GB" dirty="0" smtClean="0">
              <a:sym typeface="Wingdings" panose="05000000000000000000" pitchFamily="2" charset="2"/>
            </a:endParaRPr>
          </a:p>
          <a:p>
            <a:pPr marL="0" indent="0">
              <a:buNone/>
            </a:pPr>
            <a:endParaRPr lang="el-GR" dirty="0" smtClean="0">
              <a:sym typeface="Wingdings" panose="05000000000000000000" pitchFamily="2" charset="2"/>
            </a:endParaRPr>
          </a:p>
          <a:p>
            <a:pPr marL="0" indent="0">
              <a:buNone/>
            </a:pPr>
            <a:r>
              <a:rPr lang="el-GR" dirty="0" smtClean="0">
                <a:sym typeface="Wingdings" panose="05000000000000000000" pitchFamily="2" charset="2"/>
              </a:rPr>
              <a:t> Η φωτοσύνθεση γίνεται στους </a:t>
            </a:r>
            <a:r>
              <a:rPr lang="el-GR" dirty="0" err="1" smtClean="0">
                <a:sym typeface="Wingdings" panose="05000000000000000000" pitchFamily="2" charset="2"/>
              </a:rPr>
              <a:t>χλωροπλάστες</a:t>
            </a:r>
            <a:r>
              <a:rPr lang="el-GR" dirty="0" smtClean="0">
                <a:sym typeface="Wingdings" panose="05000000000000000000" pitchFamily="2" charset="2"/>
              </a:rPr>
              <a:t> (οργανίδια των κυττάρων),οι οποίοι περιέχουν  μια χρωστική ουσία που δεσμεύει την ηλιακή ακτινοβολία, την ΧΛΩΡΟΦΥΛΛΗ ,και σε αυτήν οφείλεται το πράσινο χρώμα των φυτών και των φωτοσυνθετικών </a:t>
            </a:r>
            <a:r>
              <a:rPr lang="el-GR" dirty="0" err="1" smtClean="0">
                <a:sym typeface="Wingdings" panose="05000000000000000000" pitchFamily="2" charset="2"/>
              </a:rPr>
              <a:t>φυκών</a:t>
            </a:r>
            <a:r>
              <a:rPr lang="el-GR" dirty="0" smtClean="0">
                <a:sym typeface="Wingdings" panose="05000000000000000000" pitchFamily="2" charset="2"/>
              </a:rPr>
              <a:t> και βακτηρίων.</a:t>
            </a:r>
            <a:endParaRPr lang="el-GR" dirty="0">
              <a:sym typeface="Wingdings" panose="05000000000000000000" pitchFamily="2" charset="2"/>
            </a:endParaRPr>
          </a:p>
          <a:p>
            <a:pPr marL="0" indent="0">
              <a:buNone/>
            </a:pPr>
            <a:endParaRPr lang="el-GR" dirty="0" smtClean="0">
              <a:sym typeface="Wingdings" panose="05000000000000000000" pitchFamily="2" charset="2"/>
            </a:endParaRPr>
          </a:p>
          <a:p>
            <a:pPr marL="0" indent="0">
              <a:buNone/>
            </a:pPr>
            <a:r>
              <a:rPr lang="el-GR" dirty="0">
                <a:sym typeface="Wingdings" panose="05000000000000000000" pitchFamily="2" charset="2"/>
              </a:rPr>
              <a:t> </a:t>
            </a:r>
            <a:r>
              <a:rPr lang="el-GR" dirty="0" smtClean="0">
                <a:sym typeface="Wingdings" panose="05000000000000000000" pitchFamily="2" charset="2"/>
              </a:rPr>
              <a:t>      </a:t>
            </a:r>
            <a:endParaRPr lang="el-GR" dirty="0"/>
          </a:p>
        </p:txBody>
      </p:sp>
      <p:sp>
        <p:nvSpPr>
          <p:cNvPr id="4" name="TextBox 3"/>
          <p:cNvSpPr txBox="1"/>
          <p:nvPr/>
        </p:nvSpPr>
        <p:spPr>
          <a:xfrm>
            <a:off x="10889673" y="5507182"/>
            <a:ext cx="184731" cy="369332"/>
          </a:xfrm>
          <a:prstGeom prst="rect">
            <a:avLst/>
          </a:prstGeom>
          <a:noFill/>
        </p:spPr>
        <p:txBody>
          <a:bodyPr wrap="none" rtlCol="0">
            <a:spAutoFit/>
          </a:bodyPr>
          <a:lstStyle/>
          <a:p>
            <a:endParaRPr lang="el-GR" dirty="0"/>
          </a:p>
        </p:txBody>
      </p:sp>
      <p:sp>
        <p:nvSpPr>
          <p:cNvPr id="5" name="TextBox 4"/>
          <p:cNvSpPr txBox="1"/>
          <p:nvPr/>
        </p:nvSpPr>
        <p:spPr>
          <a:xfrm>
            <a:off x="11263745" y="3532909"/>
            <a:ext cx="184731" cy="369332"/>
          </a:xfrm>
          <a:prstGeom prst="rect">
            <a:avLst/>
          </a:prstGeom>
          <a:noFill/>
        </p:spPr>
        <p:txBody>
          <a:bodyPr wrap="none" rtlCol="0">
            <a:spAutoFit/>
          </a:bodyPr>
          <a:lstStyle/>
          <a:p>
            <a:endParaRPr lang="el-GR" dirty="0"/>
          </a:p>
        </p:txBody>
      </p:sp>
      <p:sp>
        <p:nvSpPr>
          <p:cNvPr id="6" name="TextBox 5"/>
          <p:cNvSpPr txBox="1"/>
          <p:nvPr/>
        </p:nvSpPr>
        <p:spPr>
          <a:xfrm>
            <a:off x="6504709" y="6026727"/>
            <a:ext cx="184731" cy="369332"/>
          </a:xfrm>
          <a:prstGeom prst="rect">
            <a:avLst/>
          </a:prstGeom>
          <a:noFill/>
        </p:spPr>
        <p:txBody>
          <a:bodyPr wrap="none" rtlCol="0">
            <a:spAutoFit/>
          </a:bodyPr>
          <a:lstStyle/>
          <a:p>
            <a:endParaRPr lang="el-GR" dirty="0"/>
          </a:p>
        </p:txBody>
      </p:sp>
      <p:sp>
        <p:nvSpPr>
          <p:cNvPr id="7" name="TextBox 6"/>
          <p:cNvSpPr txBox="1"/>
          <p:nvPr/>
        </p:nvSpPr>
        <p:spPr>
          <a:xfrm>
            <a:off x="5029200" y="3076368"/>
            <a:ext cx="1870363" cy="646331"/>
          </a:xfrm>
          <a:prstGeom prst="rect">
            <a:avLst/>
          </a:prstGeom>
          <a:noFill/>
        </p:spPr>
        <p:txBody>
          <a:bodyPr wrap="square" rtlCol="0">
            <a:spAutoFit/>
          </a:bodyPr>
          <a:lstStyle/>
          <a:p>
            <a:r>
              <a:rPr lang="el-GR" dirty="0" smtClean="0"/>
              <a:t>Ηλιακή ακτινοβολία</a:t>
            </a:r>
            <a:endParaRPr lang="el-GR" dirty="0"/>
          </a:p>
        </p:txBody>
      </p:sp>
      <p:sp>
        <p:nvSpPr>
          <p:cNvPr id="8" name="TextBox 7"/>
          <p:cNvSpPr txBox="1"/>
          <p:nvPr/>
        </p:nvSpPr>
        <p:spPr>
          <a:xfrm>
            <a:off x="5029200" y="3902241"/>
            <a:ext cx="1660240" cy="369332"/>
          </a:xfrm>
          <a:prstGeom prst="rect">
            <a:avLst/>
          </a:prstGeom>
          <a:noFill/>
        </p:spPr>
        <p:txBody>
          <a:bodyPr wrap="square" rtlCol="0">
            <a:spAutoFit/>
          </a:bodyPr>
          <a:lstStyle/>
          <a:p>
            <a:r>
              <a:rPr lang="el-GR" dirty="0" smtClean="0"/>
              <a:t>Χλωροφύλλη</a:t>
            </a:r>
            <a:endParaRPr lang="el-GR" dirty="0"/>
          </a:p>
        </p:txBody>
      </p:sp>
      <p:pic>
        <p:nvPicPr>
          <p:cNvPr id="9" name="Εικόνα 8"/>
          <p:cNvPicPr>
            <a:picLocks noChangeAspect="1"/>
          </p:cNvPicPr>
          <p:nvPr/>
        </p:nvPicPr>
        <p:blipFill>
          <a:blip r:embed="rId2"/>
          <a:stretch>
            <a:fillRect/>
          </a:stretch>
        </p:blipFill>
        <p:spPr>
          <a:xfrm>
            <a:off x="7890596" y="304344"/>
            <a:ext cx="2562225" cy="1781175"/>
          </a:xfrm>
          <a:prstGeom prst="rect">
            <a:avLst/>
          </a:prstGeom>
        </p:spPr>
      </p:pic>
    </p:spTree>
    <p:extLst>
      <p:ext uri="{BB962C8B-B14F-4D97-AF65-F5344CB8AC3E}">
        <p14:creationId xmlns:p14="http://schemas.microsoft.com/office/powerpoint/2010/main" val="3583999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0321" y="540328"/>
            <a:ext cx="7445369" cy="5985161"/>
          </a:xfrm>
          <a:prstGeom prst="rect">
            <a:avLst/>
          </a:prstGeom>
        </p:spPr>
      </p:pic>
      <p:pic>
        <p:nvPicPr>
          <p:cNvPr id="3" name="Εικόνα 2"/>
          <p:cNvPicPr>
            <a:picLocks noChangeAspect="1"/>
          </p:cNvPicPr>
          <p:nvPr/>
        </p:nvPicPr>
        <p:blipFill>
          <a:blip r:embed="rId3"/>
          <a:stretch>
            <a:fillRect/>
          </a:stretch>
        </p:blipFill>
        <p:spPr>
          <a:xfrm>
            <a:off x="7959436" y="1360484"/>
            <a:ext cx="3844638" cy="4344847"/>
          </a:xfrm>
          <a:prstGeom prst="rect">
            <a:avLst/>
          </a:prstGeom>
        </p:spPr>
      </p:pic>
    </p:spTree>
    <p:extLst>
      <p:ext uri="{BB962C8B-B14F-4D97-AF65-F5344CB8AC3E}">
        <p14:creationId xmlns:p14="http://schemas.microsoft.com/office/powerpoint/2010/main" val="3888839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stretch>
            <a:fillRect/>
          </a:stretch>
        </p:blipFill>
        <p:spPr>
          <a:xfrm>
            <a:off x="277956" y="748146"/>
            <a:ext cx="6683953" cy="5112327"/>
          </a:xfrm>
          <a:prstGeom prst="rect">
            <a:avLst/>
          </a:prstGeom>
        </p:spPr>
      </p:pic>
      <p:pic>
        <p:nvPicPr>
          <p:cNvPr id="3" name="Sh2Rfgzd1VE"/>
          <p:cNvPicPr>
            <a:picLocks noRot="1" noChangeAspect="1"/>
          </p:cNvPicPr>
          <p:nvPr>
            <a:videoFile r:link="rId1"/>
          </p:nvPr>
        </p:nvPicPr>
        <p:blipFill>
          <a:blip r:embed="rId4"/>
          <a:stretch>
            <a:fillRect/>
          </a:stretch>
        </p:blipFill>
        <p:spPr>
          <a:xfrm>
            <a:off x="6961909" y="2018434"/>
            <a:ext cx="4572000" cy="2571750"/>
          </a:xfrm>
          <a:prstGeom prst="rect">
            <a:avLst/>
          </a:prstGeom>
        </p:spPr>
      </p:pic>
    </p:spTree>
    <p:extLst>
      <p:ext uri="{BB962C8B-B14F-4D97-AF65-F5344CB8AC3E}">
        <p14:creationId xmlns:p14="http://schemas.microsoft.com/office/powerpoint/2010/main" val="381753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662545" y="477981"/>
            <a:ext cx="8520546" cy="5361709"/>
          </a:xfrm>
          <a:prstGeom prst="rect">
            <a:avLst/>
          </a:prstGeom>
        </p:spPr>
      </p:pic>
    </p:spTree>
    <p:extLst>
      <p:ext uri="{BB962C8B-B14F-4D97-AF65-F5344CB8AC3E}">
        <p14:creationId xmlns:p14="http://schemas.microsoft.com/office/powerpoint/2010/main" val="2348709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ΠΡΟΣΛΗΨΗ ΚΑΙ ΠΕΨΗ ΣΕ ΖΩΪΚΟΥΣ ΟΡΓΑΝΙΣΜΟΥΣ</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2622385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stretch>
            <a:fillRect/>
          </a:stretch>
        </p:blipFill>
        <p:spPr>
          <a:xfrm>
            <a:off x="6973166" y="590094"/>
            <a:ext cx="3067050" cy="1495425"/>
          </a:xfrm>
          <a:prstGeom prst="rect">
            <a:avLst/>
          </a:prstGeom>
        </p:spPr>
      </p:pic>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marL="0" indent="0">
              <a:buNone/>
            </a:pPr>
            <a:r>
              <a:rPr lang="el-GR" dirty="0"/>
              <a:t>Για την πρόσληψη της τροφής τα ασπόνδυλα ζώα διαθέτουν όργανα, όπως προβοσκίδα ή </a:t>
            </a:r>
            <a:r>
              <a:rPr lang="el-GR" dirty="0" err="1" smtClean="0"/>
              <a:t>δαγκάνες,το</a:t>
            </a:r>
            <a:r>
              <a:rPr lang="el-GR" dirty="0" smtClean="0"/>
              <a:t> στόμα.</a:t>
            </a:r>
            <a:endParaRPr lang="el-GR" dirty="0"/>
          </a:p>
        </p:txBody>
      </p:sp>
      <p:pic>
        <p:nvPicPr>
          <p:cNvPr id="4" name="Εικόνα 3"/>
          <p:cNvPicPr>
            <a:picLocks noChangeAspect="1"/>
          </p:cNvPicPr>
          <p:nvPr/>
        </p:nvPicPr>
        <p:blipFill>
          <a:blip r:embed="rId3"/>
          <a:stretch>
            <a:fillRect/>
          </a:stretch>
        </p:blipFill>
        <p:spPr>
          <a:xfrm>
            <a:off x="503958" y="3366655"/>
            <a:ext cx="4068041" cy="2888672"/>
          </a:xfrm>
          <a:prstGeom prst="rect">
            <a:avLst/>
          </a:prstGeom>
        </p:spPr>
      </p:pic>
      <p:pic>
        <p:nvPicPr>
          <p:cNvPr id="5" name="Εικόνα 4"/>
          <p:cNvPicPr>
            <a:picLocks noChangeAspect="1"/>
          </p:cNvPicPr>
          <p:nvPr/>
        </p:nvPicPr>
        <p:blipFill>
          <a:blip r:embed="rId4"/>
          <a:stretch>
            <a:fillRect/>
          </a:stretch>
        </p:blipFill>
        <p:spPr>
          <a:xfrm>
            <a:off x="4748362" y="3366655"/>
            <a:ext cx="3314983" cy="2805545"/>
          </a:xfrm>
          <a:prstGeom prst="rect">
            <a:avLst/>
          </a:prstGeom>
        </p:spPr>
      </p:pic>
      <p:pic>
        <p:nvPicPr>
          <p:cNvPr id="6" name="Εικόνα 5"/>
          <p:cNvPicPr>
            <a:picLocks noChangeAspect="1"/>
          </p:cNvPicPr>
          <p:nvPr/>
        </p:nvPicPr>
        <p:blipFill>
          <a:blip r:embed="rId5"/>
          <a:stretch>
            <a:fillRect/>
          </a:stretch>
        </p:blipFill>
        <p:spPr>
          <a:xfrm>
            <a:off x="8239708" y="3366655"/>
            <a:ext cx="2857500" cy="2805545"/>
          </a:xfrm>
          <a:prstGeom prst="rect">
            <a:avLst/>
          </a:prstGeom>
        </p:spPr>
      </p:pic>
      <p:pic>
        <p:nvPicPr>
          <p:cNvPr id="8" name="Εικόνα 7"/>
          <p:cNvPicPr>
            <a:picLocks noChangeAspect="1"/>
          </p:cNvPicPr>
          <p:nvPr/>
        </p:nvPicPr>
        <p:blipFill>
          <a:blip r:embed="rId6"/>
          <a:stretch>
            <a:fillRect/>
          </a:stretch>
        </p:blipFill>
        <p:spPr>
          <a:xfrm>
            <a:off x="3861700" y="417535"/>
            <a:ext cx="2857500" cy="1600200"/>
          </a:xfrm>
          <a:prstGeom prst="rect">
            <a:avLst/>
          </a:prstGeom>
        </p:spPr>
      </p:pic>
      <p:pic>
        <p:nvPicPr>
          <p:cNvPr id="9" name="Εικόνα 8"/>
          <p:cNvPicPr>
            <a:picLocks noChangeAspect="1"/>
          </p:cNvPicPr>
          <p:nvPr/>
        </p:nvPicPr>
        <p:blipFill>
          <a:blip r:embed="rId7"/>
          <a:stretch>
            <a:fillRect/>
          </a:stretch>
        </p:blipFill>
        <p:spPr>
          <a:xfrm>
            <a:off x="851786" y="511920"/>
            <a:ext cx="2838450" cy="1609725"/>
          </a:xfrm>
          <a:prstGeom prst="rect">
            <a:avLst/>
          </a:prstGeom>
        </p:spPr>
      </p:pic>
    </p:spTree>
    <p:extLst>
      <p:ext uri="{BB962C8B-B14F-4D97-AF65-F5344CB8AC3E}">
        <p14:creationId xmlns:p14="http://schemas.microsoft.com/office/powerpoint/2010/main" val="415452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0321" y="394855"/>
            <a:ext cx="9793715" cy="5839690"/>
          </a:xfrm>
          <a:prstGeom prst="rect">
            <a:avLst/>
          </a:prstGeom>
        </p:spPr>
      </p:pic>
    </p:spTree>
    <p:extLst>
      <p:ext uri="{BB962C8B-B14F-4D97-AF65-F5344CB8AC3E}">
        <p14:creationId xmlns:p14="http://schemas.microsoft.com/office/powerpoint/2010/main" val="3188454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Στη συνέχεια, η πέψη της τροφής γίνεται σε ειδικά όργανα, δηλαδή στην πεπτική κοιλότητα ή στον πεπτικό σωλήνα </a:t>
            </a:r>
            <a:r>
              <a:rPr lang="el-GR" dirty="0">
                <a:solidFill>
                  <a:srgbClr val="FF0000"/>
                </a:solidFill>
              </a:rPr>
              <a:t>(</a:t>
            </a:r>
            <a:r>
              <a:rPr lang="el-GR" dirty="0" err="1">
                <a:solidFill>
                  <a:srgbClr val="FF0000"/>
                </a:solidFill>
              </a:rPr>
              <a:t>εξωκυτταρική</a:t>
            </a:r>
            <a:r>
              <a:rPr lang="el-GR" dirty="0">
                <a:solidFill>
                  <a:srgbClr val="FF0000"/>
                </a:solidFill>
              </a:rPr>
              <a:t> πέψη</a:t>
            </a:r>
            <a:r>
              <a:rPr lang="el-GR" dirty="0" smtClean="0">
                <a:solidFill>
                  <a:srgbClr val="FF0000"/>
                </a:solidFill>
              </a:rPr>
              <a:t>).</a:t>
            </a:r>
          </a:p>
          <a:p>
            <a:r>
              <a:rPr lang="el-GR" dirty="0" smtClean="0"/>
              <a:t> </a:t>
            </a:r>
            <a:r>
              <a:rPr lang="el-GR" dirty="0"/>
              <a:t>Τα μικρότερα μόρια που παράγονται με τη διαδικασία της </a:t>
            </a:r>
            <a:r>
              <a:rPr lang="el-GR" dirty="0" err="1"/>
              <a:t>εξωκυτταρικής</a:t>
            </a:r>
            <a:r>
              <a:rPr lang="el-GR" dirty="0"/>
              <a:t> πέψης </a:t>
            </a:r>
            <a:r>
              <a:rPr lang="el-GR" dirty="0" err="1"/>
              <a:t>απορροφώνται</a:t>
            </a:r>
            <a:r>
              <a:rPr lang="el-GR" dirty="0"/>
              <a:t> από τα κύτταρα. </a:t>
            </a:r>
            <a:endParaRPr lang="el-GR" dirty="0" smtClean="0"/>
          </a:p>
          <a:p>
            <a:r>
              <a:rPr lang="el-GR" dirty="0" smtClean="0"/>
              <a:t>Η </a:t>
            </a:r>
            <a:r>
              <a:rPr lang="el-GR" dirty="0"/>
              <a:t>διάσπαση των ουσιών της τροφής ολοκληρώνεται στο εσωτερικό των κυττάρων </a:t>
            </a:r>
            <a:r>
              <a:rPr lang="el-GR" dirty="0">
                <a:solidFill>
                  <a:srgbClr val="FF0000"/>
                </a:solidFill>
              </a:rPr>
              <a:t>(ενδοκυτταρική πέψη). </a:t>
            </a:r>
          </a:p>
        </p:txBody>
      </p:sp>
    </p:spTree>
    <p:extLst>
      <p:ext uri="{BB962C8B-B14F-4D97-AF65-F5344CB8AC3E}">
        <p14:creationId xmlns:p14="http://schemas.microsoft.com/office/powerpoint/2010/main" val="3912436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Εξωκυτταρική</a:t>
            </a:r>
            <a:r>
              <a:rPr lang="el-GR" dirty="0" smtClean="0"/>
              <a:t> πέψη</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3180469" y="2078182"/>
            <a:ext cx="4613564" cy="4509653"/>
          </a:xfrm>
          <a:prstGeom prst="rect">
            <a:avLst/>
          </a:prstGeom>
        </p:spPr>
      </p:pic>
    </p:spTree>
    <p:extLst>
      <p:ext uri="{BB962C8B-B14F-4D97-AF65-F5344CB8AC3E}">
        <p14:creationId xmlns:p14="http://schemas.microsoft.com/office/powerpoint/2010/main" val="1318900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Ενδοκυτταρική πέψη </a:t>
            </a:r>
            <a:br>
              <a:rPr lang="el-GR" dirty="0" smtClean="0"/>
            </a:br>
            <a:r>
              <a:rPr lang="el-GR" dirty="0" smtClean="0"/>
              <a:t>(κυτταρική αναπνοή στα μιτοχόνδρια)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5174673" y="2015836"/>
            <a:ext cx="4730750" cy="4405745"/>
          </a:xfrm>
          <a:prstGeom prst="rect">
            <a:avLst/>
          </a:prstGeom>
        </p:spPr>
      </p:pic>
      <p:pic>
        <p:nvPicPr>
          <p:cNvPr id="5" name="Εικόνα 4"/>
          <p:cNvPicPr>
            <a:picLocks noChangeAspect="1"/>
          </p:cNvPicPr>
          <p:nvPr/>
        </p:nvPicPr>
        <p:blipFill>
          <a:blip r:embed="rId3"/>
          <a:stretch>
            <a:fillRect/>
          </a:stretch>
        </p:blipFill>
        <p:spPr>
          <a:xfrm>
            <a:off x="680321" y="2015836"/>
            <a:ext cx="4494352" cy="4405745"/>
          </a:xfrm>
          <a:prstGeom prst="rect">
            <a:avLst/>
          </a:prstGeom>
        </p:spPr>
      </p:pic>
    </p:spTree>
    <p:extLst>
      <p:ext uri="{BB962C8B-B14F-4D97-AF65-F5344CB8AC3E}">
        <p14:creationId xmlns:p14="http://schemas.microsoft.com/office/powerpoint/2010/main" val="3823929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ΑΣΠΟΝΔΥΛΑ (=Ζώα χωρίς σπονδυλική στήλη)</a:t>
            </a:r>
            <a:endParaRPr lang="el-GR" dirty="0"/>
          </a:p>
        </p:txBody>
      </p:sp>
      <p:sp>
        <p:nvSpPr>
          <p:cNvPr id="3" name="Θέση περιεχομένου 2"/>
          <p:cNvSpPr>
            <a:spLocks noGrp="1"/>
          </p:cNvSpPr>
          <p:nvPr>
            <p:ph idx="1"/>
          </p:nvPr>
        </p:nvSpPr>
        <p:spPr>
          <a:xfrm>
            <a:off x="493285" y="1987525"/>
            <a:ext cx="11227661" cy="3599316"/>
          </a:xfrm>
        </p:spPr>
        <p:txBody>
          <a:bodyPr>
            <a:normAutofit/>
          </a:bodyPr>
          <a:lstStyle/>
          <a:p>
            <a:r>
              <a:rPr lang="el-GR" dirty="0"/>
              <a:t>Στην </a:t>
            </a:r>
            <a:r>
              <a:rPr lang="el-GR" dirty="0">
                <a:solidFill>
                  <a:srgbClr val="FF0000"/>
                </a:solidFill>
              </a:rPr>
              <a:t>Ύ</a:t>
            </a:r>
            <a:r>
              <a:rPr lang="el-GR" dirty="0" smtClean="0">
                <a:solidFill>
                  <a:srgbClr val="FF0000"/>
                </a:solidFill>
              </a:rPr>
              <a:t>δρα</a:t>
            </a:r>
            <a:r>
              <a:rPr lang="el-GR" dirty="0" smtClean="0"/>
              <a:t> </a:t>
            </a:r>
            <a:r>
              <a:rPr lang="el-GR" dirty="0"/>
              <a:t>τα νημάτια που υπάρχουν στην είσοδο </a:t>
            </a:r>
            <a:r>
              <a:rPr lang="el-GR" dirty="0" smtClean="0"/>
              <a:t>της </a:t>
            </a:r>
            <a:r>
              <a:rPr lang="el-GR" dirty="0"/>
              <a:t>πεπτικής κοιλότητας παγιδεύουν μικρούς </a:t>
            </a:r>
            <a:r>
              <a:rPr lang="el-GR" dirty="0" err="1" smtClean="0"/>
              <a:t>οργανισμούς.Στη</a:t>
            </a:r>
            <a:r>
              <a:rPr lang="el-GR" dirty="0" smtClean="0"/>
              <a:t> </a:t>
            </a:r>
            <a:r>
              <a:rPr lang="el-GR" dirty="0"/>
              <a:t>συνέχεια, η τροφή προωθείται στην </a:t>
            </a:r>
            <a:r>
              <a:rPr lang="el-GR" dirty="0" smtClean="0"/>
              <a:t>πεπτική </a:t>
            </a:r>
            <a:r>
              <a:rPr lang="el-GR" dirty="0"/>
              <a:t>κοιλότητα, όπου γίνεται </a:t>
            </a:r>
            <a:r>
              <a:rPr lang="el-GR" dirty="0" err="1"/>
              <a:t>εξωκυτταρική</a:t>
            </a:r>
            <a:r>
              <a:rPr lang="el-GR" dirty="0"/>
              <a:t> πέψη. </a:t>
            </a:r>
          </a:p>
          <a:p>
            <a:r>
              <a:rPr lang="el-GR" dirty="0"/>
              <a:t>Ο </a:t>
            </a:r>
            <a:r>
              <a:rPr lang="el-GR" dirty="0" err="1">
                <a:solidFill>
                  <a:srgbClr val="FF0000"/>
                </a:solidFill>
              </a:rPr>
              <a:t>Γ</a:t>
            </a:r>
            <a:r>
              <a:rPr lang="el-GR" dirty="0" err="1" smtClean="0">
                <a:solidFill>
                  <a:srgbClr val="FF0000"/>
                </a:solidFill>
              </a:rPr>
              <a:t>εωσκώληκας</a:t>
            </a:r>
            <a:r>
              <a:rPr lang="el-GR" dirty="0" smtClean="0"/>
              <a:t> </a:t>
            </a:r>
            <a:r>
              <a:rPr lang="el-GR" dirty="0"/>
              <a:t>μαζί με την τροφή του, π.χ. τα </a:t>
            </a:r>
            <a:r>
              <a:rPr lang="el-GR" dirty="0" smtClean="0"/>
              <a:t>πεσμένα </a:t>
            </a:r>
            <a:r>
              <a:rPr lang="el-GR" dirty="0"/>
              <a:t>φύλλα, προσλαμβάνει και χώμα. Το χώμα </a:t>
            </a:r>
            <a:r>
              <a:rPr lang="el-GR" dirty="0" smtClean="0"/>
              <a:t>αυτό </a:t>
            </a:r>
            <a:r>
              <a:rPr lang="el-GR" dirty="0"/>
              <a:t>αναμειγνύεται με το σάλιο του και, μαζί με τις </a:t>
            </a:r>
            <a:r>
              <a:rPr lang="el-GR" dirty="0" smtClean="0"/>
              <a:t>άχρηστες ουσίες </a:t>
            </a:r>
            <a:r>
              <a:rPr lang="el-GR" dirty="0"/>
              <a:t>του μεταβολισμού του, αποβάλλεται στο </a:t>
            </a:r>
          </a:p>
          <a:p>
            <a:pPr marL="0" indent="0">
              <a:buNone/>
            </a:pPr>
            <a:r>
              <a:rPr lang="el-GR" dirty="0" smtClean="0"/>
              <a:t>   </a:t>
            </a:r>
            <a:r>
              <a:rPr lang="el-GR" dirty="0"/>
              <a:t>περιβάλλον.</a:t>
            </a:r>
          </a:p>
          <a:p>
            <a:endParaRPr lang="el-GR" dirty="0"/>
          </a:p>
        </p:txBody>
      </p:sp>
      <p:pic>
        <p:nvPicPr>
          <p:cNvPr id="4" name="Εικόνα 3"/>
          <p:cNvPicPr>
            <a:picLocks noChangeAspect="1"/>
          </p:cNvPicPr>
          <p:nvPr/>
        </p:nvPicPr>
        <p:blipFill>
          <a:blip r:embed="rId2"/>
          <a:stretch>
            <a:fillRect/>
          </a:stretch>
        </p:blipFill>
        <p:spPr>
          <a:xfrm>
            <a:off x="1870364" y="4687687"/>
            <a:ext cx="8070690" cy="2105025"/>
          </a:xfrm>
          <a:prstGeom prst="rect">
            <a:avLst/>
          </a:prstGeom>
        </p:spPr>
      </p:pic>
    </p:spTree>
    <p:extLst>
      <p:ext uri="{BB962C8B-B14F-4D97-AF65-F5344CB8AC3E}">
        <p14:creationId xmlns:p14="http://schemas.microsoft.com/office/powerpoint/2010/main" val="261180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371599" y="753228"/>
            <a:ext cx="9602903" cy="5876172"/>
          </a:xfrm>
          <a:prstGeom prst="rect">
            <a:avLst/>
          </a:prstGeom>
        </p:spPr>
      </p:pic>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2988855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810492" y="602673"/>
            <a:ext cx="9476508" cy="5507182"/>
          </a:xfrm>
          <a:prstGeom prst="rect">
            <a:avLst/>
          </a:prstGeom>
        </p:spPr>
      </p:pic>
    </p:spTree>
    <p:extLst>
      <p:ext uri="{BB962C8B-B14F-4D97-AF65-F5344CB8AC3E}">
        <p14:creationId xmlns:p14="http://schemas.microsoft.com/office/powerpoint/2010/main" val="2004335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74073" y="519545"/>
            <a:ext cx="7232072" cy="5590310"/>
          </a:xfrm>
          <a:prstGeom prst="rect">
            <a:avLst/>
          </a:prstGeom>
        </p:spPr>
      </p:pic>
      <p:sp>
        <p:nvSpPr>
          <p:cNvPr id="3" name="TextBox 2"/>
          <p:cNvSpPr txBox="1"/>
          <p:nvPr/>
        </p:nvSpPr>
        <p:spPr>
          <a:xfrm>
            <a:off x="8458200" y="2992582"/>
            <a:ext cx="3304309" cy="369332"/>
          </a:xfrm>
          <a:prstGeom prst="rect">
            <a:avLst/>
          </a:prstGeom>
          <a:noFill/>
        </p:spPr>
        <p:txBody>
          <a:bodyPr wrap="square" rtlCol="0">
            <a:spAutoFit/>
          </a:bodyPr>
          <a:lstStyle/>
          <a:p>
            <a:r>
              <a:rPr lang="en-GB" dirty="0" smtClean="0"/>
              <a:t>Hydra sp.</a:t>
            </a:r>
            <a:endParaRPr lang="el-GR" dirty="0"/>
          </a:p>
        </p:txBody>
      </p:sp>
    </p:spTree>
    <p:extLst>
      <p:ext uri="{BB962C8B-B14F-4D97-AF65-F5344CB8AC3E}">
        <p14:creationId xmlns:p14="http://schemas.microsoft.com/office/powerpoint/2010/main" val="4221774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0" indent="0">
              <a:buNone/>
            </a:pPr>
            <a:r>
              <a:rPr lang="el-GR" dirty="0" smtClean="0">
                <a:solidFill>
                  <a:srgbClr val="FF0000"/>
                </a:solidFill>
                <a:effectLst/>
              </a:rPr>
              <a:t>Τα </a:t>
            </a:r>
            <a:r>
              <a:rPr lang="el-GR" dirty="0">
                <a:solidFill>
                  <a:srgbClr val="FF0000"/>
                </a:solidFill>
                <a:effectLst/>
              </a:rPr>
              <a:t>μύδια και οι </a:t>
            </a:r>
            <a:r>
              <a:rPr lang="el-GR" dirty="0" smtClean="0">
                <a:solidFill>
                  <a:srgbClr val="FF0000"/>
                </a:solidFill>
                <a:effectLst/>
              </a:rPr>
              <a:t>αχιβάδες</a:t>
            </a:r>
            <a:r>
              <a:rPr lang="el-GR" dirty="0">
                <a:effectLst/>
              </a:rPr>
              <a:t/>
            </a:r>
            <a:br>
              <a:rPr lang="el-GR" dirty="0">
                <a:effectLst/>
              </a:rPr>
            </a:br>
            <a:r>
              <a:rPr lang="el-GR" dirty="0">
                <a:effectLst/>
              </a:rPr>
              <a:t>ονομάζονται δίθυρα μαλάκια και</a:t>
            </a:r>
            <a:br>
              <a:rPr lang="el-GR" dirty="0">
                <a:effectLst/>
              </a:rPr>
            </a:br>
            <a:r>
              <a:rPr lang="el-GR" dirty="0">
                <a:effectLst/>
              </a:rPr>
              <a:t>η τροφή τους εισέρχεται μαζί με </a:t>
            </a:r>
            <a:br>
              <a:rPr lang="el-GR" dirty="0">
                <a:effectLst/>
              </a:rPr>
            </a:br>
            <a:r>
              <a:rPr lang="el-GR" dirty="0">
                <a:effectLst/>
              </a:rPr>
              <a:t>το </a:t>
            </a:r>
            <a:r>
              <a:rPr lang="el-GR" dirty="0" smtClean="0">
                <a:effectLst/>
              </a:rPr>
              <a:t>νερό. </a:t>
            </a:r>
          </a:p>
          <a:p>
            <a:pPr marL="0" indent="0">
              <a:buNone/>
            </a:pPr>
            <a:r>
              <a:rPr lang="el-GR" dirty="0" smtClean="0">
                <a:effectLst/>
              </a:rPr>
              <a:t>Συγκρατείται </a:t>
            </a:r>
            <a:r>
              <a:rPr lang="el-GR" dirty="0">
                <a:effectLst/>
              </a:rPr>
              <a:t>από ειδικά </a:t>
            </a:r>
            <a:br>
              <a:rPr lang="el-GR" dirty="0">
                <a:effectLst/>
              </a:rPr>
            </a:br>
            <a:r>
              <a:rPr lang="el-GR" dirty="0">
                <a:effectLst/>
              </a:rPr>
              <a:t>όργανα, τα βράγχια, και στη </a:t>
            </a:r>
            <a:br>
              <a:rPr lang="el-GR" dirty="0">
                <a:effectLst/>
              </a:rPr>
            </a:br>
            <a:r>
              <a:rPr lang="el-GR" dirty="0">
                <a:effectLst/>
              </a:rPr>
              <a:t>συνέχεια περνά στον πεπτικό </a:t>
            </a:r>
            <a:br>
              <a:rPr lang="el-GR" dirty="0">
                <a:effectLst/>
              </a:rPr>
            </a:br>
            <a:r>
              <a:rPr lang="el-GR" dirty="0">
                <a:effectLst/>
              </a:rPr>
              <a:t>σωλήνα.</a:t>
            </a:r>
          </a:p>
          <a:p>
            <a:endParaRPr lang="el-GR" dirty="0"/>
          </a:p>
        </p:txBody>
      </p:sp>
      <p:pic>
        <p:nvPicPr>
          <p:cNvPr id="4" name="Εικόνα 3"/>
          <p:cNvPicPr>
            <a:picLocks noChangeAspect="1"/>
          </p:cNvPicPr>
          <p:nvPr/>
        </p:nvPicPr>
        <p:blipFill>
          <a:blip r:embed="rId2"/>
          <a:stretch>
            <a:fillRect/>
          </a:stretch>
        </p:blipFill>
        <p:spPr>
          <a:xfrm>
            <a:off x="5875626" y="1834166"/>
            <a:ext cx="5637501" cy="4338033"/>
          </a:xfrm>
          <a:prstGeom prst="rect">
            <a:avLst/>
          </a:prstGeom>
        </p:spPr>
      </p:pic>
    </p:spTree>
    <p:extLst>
      <p:ext uri="{BB962C8B-B14F-4D97-AF65-F5344CB8AC3E}">
        <p14:creationId xmlns:p14="http://schemas.microsoft.com/office/powerpoint/2010/main" val="121918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32500" lnSpcReduction="20000"/>
          </a:bodyPr>
          <a:lstStyle/>
          <a:p>
            <a:r>
              <a:rPr lang="el-GR" sz="6200" dirty="0"/>
              <a:t>Το </a:t>
            </a:r>
            <a:r>
              <a:rPr lang="el-GR" sz="6200" dirty="0">
                <a:solidFill>
                  <a:srgbClr val="FF0000"/>
                </a:solidFill>
              </a:rPr>
              <a:t>σαλιγκάρι </a:t>
            </a:r>
            <a:r>
              <a:rPr lang="el-GR" sz="6200" dirty="0"/>
              <a:t>διαθέτει παχιά χείλη και μια </a:t>
            </a:r>
            <a:r>
              <a:rPr lang="el-GR" sz="6200" dirty="0" smtClean="0"/>
              <a:t>οδοντωτή </a:t>
            </a:r>
            <a:r>
              <a:rPr lang="el-GR" sz="6200" dirty="0"/>
              <a:t>προεξοχή με την οποία ροκανίζει την τροφή του. Η </a:t>
            </a:r>
            <a:r>
              <a:rPr lang="el-GR" sz="6200" dirty="0" smtClean="0"/>
              <a:t>τροφή </a:t>
            </a:r>
            <a:r>
              <a:rPr lang="el-GR" sz="6200" dirty="0"/>
              <a:t>προωθείται στον οισοφάγο και στη συνέχεια στο στομάχι. </a:t>
            </a:r>
            <a:r>
              <a:rPr lang="el-GR" sz="6200" dirty="0" smtClean="0"/>
              <a:t>Η </a:t>
            </a:r>
            <a:r>
              <a:rPr lang="el-GR" sz="6200" dirty="0"/>
              <a:t>πέψη συνεχίζεται στο έντερο, απ’ όπου θα γίνει </a:t>
            </a:r>
            <a:r>
              <a:rPr lang="el-GR" sz="6200" dirty="0" smtClean="0"/>
              <a:t>η </a:t>
            </a:r>
            <a:r>
              <a:rPr lang="el-GR" sz="6200" dirty="0"/>
              <a:t>απορρόφηση των θρεπτικών συστατικών</a:t>
            </a:r>
            <a:r>
              <a:rPr lang="el-GR" sz="6200" dirty="0" smtClean="0"/>
              <a:t>.</a:t>
            </a:r>
          </a:p>
          <a:p>
            <a:endParaRPr lang="el-GR" sz="6200" dirty="0" smtClean="0"/>
          </a:p>
          <a:p>
            <a:r>
              <a:rPr lang="el-GR" sz="6200" dirty="0" smtClean="0"/>
              <a:t>Τα </a:t>
            </a:r>
            <a:r>
              <a:rPr lang="el-GR" sz="6200" dirty="0">
                <a:solidFill>
                  <a:srgbClr val="FF0000"/>
                </a:solidFill>
              </a:rPr>
              <a:t>έντομα</a:t>
            </a:r>
            <a:r>
              <a:rPr lang="el-GR" sz="6200" dirty="0"/>
              <a:t> διαθέτουν κεραίες και μάτια, με τη βοήθεια </a:t>
            </a:r>
            <a:r>
              <a:rPr lang="el-GR" sz="6200" dirty="0" smtClean="0"/>
              <a:t>των </a:t>
            </a:r>
            <a:r>
              <a:rPr lang="el-GR" sz="6200" dirty="0"/>
              <a:t>οποίων εντοπίζουν την τροφή τους. Η πρόσληψη </a:t>
            </a:r>
            <a:r>
              <a:rPr lang="el-GR" sz="6200" dirty="0" smtClean="0"/>
              <a:t>της τροφής </a:t>
            </a:r>
            <a:r>
              <a:rPr lang="el-GR" sz="6200" dirty="0"/>
              <a:t>γίνεται με τις δαγκάνες, τα σαγόνια ή </a:t>
            </a:r>
            <a:r>
              <a:rPr lang="el-GR" sz="6200" dirty="0" smtClean="0"/>
              <a:t>την προβοσκίδα </a:t>
            </a:r>
            <a:r>
              <a:rPr lang="el-GR" sz="6200" dirty="0"/>
              <a:t>που διαθέτουν. Μετά τη διάσπαση, οι ουσίες </a:t>
            </a:r>
            <a:r>
              <a:rPr lang="el-GR" sz="6200" dirty="0" smtClean="0"/>
              <a:t> </a:t>
            </a:r>
            <a:r>
              <a:rPr lang="el-GR" sz="6200" dirty="0" err="1"/>
              <a:t>απορροφώνται</a:t>
            </a:r>
            <a:r>
              <a:rPr lang="el-GR" sz="6200" dirty="0"/>
              <a:t> από το έντερο.</a:t>
            </a:r>
          </a:p>
          <a:p>
            <a:r>
              <a:rPr lang="el-GR" dirty="0"/>
              <a:t> </a:t>
            </a:r>
          </a:p>
          <a:p>
            <a:endParaRPr lang="el-GR" dirty="0"/>
          </a:p>
          <a:p>
            <a:endParaRPr lang="el-GR" dirty="0"/>
          </a:p>
          <a:p>
            <a:r>
              <a:rPr lang="el-GR" dirty="0"/>
              <a:t>ΚΑΙ </a:t>
            </a:r>
          </a:p>
        </p:txBody>
      </p:sp>
      <p:pic>
        <p:nvPicPr>
          <p:cNvPr id="4" name="Εικόνα 3"/>
          <p:cNvPicPr>
            <a:picLocks noChangeAspect="1"/>
          </p:cNvPicPr>
          <p:nvPr/>
        </p:nvPicPr>
        <p:blipFill>
          <a:blip r:embed="rId2"/>
          <a:stretch>
            <a:fillRect/>
          </a:stretch>
        </p:blipFill>
        <p:spPr>
          <a:xfrm>
            <a:off x="2234463" y="4662050"/>
            <a:ext cx="6505575" cy="1943100"/>
          </a:xfrm>
          <a:prstGeom prst="rect">
            <a:avLst/>
          </a:prstGeom>
        </p:spPr>
      </p:pic>
    </p:spTree>
    <p:extLst>
      <p:ext uri="{BB962C8B-B14F-4D97-AF65-F5344CB8AC3E}">
        <p14:creationId xmlns:p14="http://schemas.microsoft.com/office/powerpoint/2010/main" val="2279291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496291" y="789709"/>
            <a:ext cx="8395853" cy="5444835"/>
          </a:xfrm>
          <a:prstGeom prst="rect">
            <a:avLst/>
          </a:prstGeom>
        </p:spPr>
      </p:pic>
      <p:sp>
        <p:nvSpPr>
          <p:cNvPr id="3" name="TextBox 2"/>
          <p:cNvSpPr txBox="1"/>
          <p:nvPr/>
        </p:nvSpPr>
        <p:spPr>
          <a:xfrm>
            <a:off x="3512128" y="270163"/>
            <a:ext cx="8395854" cy="369332"/>
          </a:xfrm>
          <a:prstGeom prst="rect">
            <a:avLst/>
          </a:prstGeom>
          <a:noFill/>
        </p:spPr>
        <p:txBody>
          <a:bodyPr wrap="square" rtlCol="0">
            <a:spAutoFit/>
          </a:bodyPr>
          <a:lstStyle/>
          <a:p>
            <a:r>
              <a:rPr lang="el-GR" dirty="0" smtClean="0"/>
              <a:t>Η Πεταλούδα έχει προβοσκίδα!!!!!</a:t>
            </a:r>
            <a:endParaRPr lang="el-GR" dirty="0"/>
          </a:p>
        </p:txBody>
      </p:sp>
    </p:spTree>
    <p:extLst>
      <p:ext uri="{BB962C8B-B14F-4D97-AF65-F5344CB8AC3E}">
        <p14:creationId xmlns:p14="http://schemas.microsoft.com/office/powerpoint/2010/main" val="2471440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184565" y="748145"/>
            <a:ext cx="7876308" cy="5382491"/>
          </a:xfrm>
          <a:prstGeom prst="rect">
            <a:avLst/>
          </a:prstGeom>
        </p:spPr>
      </p:pic>
    </p:spTree>
    <p:extLst>
      <p:ext uri="{BB962C8B-B14F-4D97-AF65-F5344CB8AC3E}">
        <p14:creationId xmlns:p14="http://schemas.microsoft.com/office/powerpoint/2010/main" val="724061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ΣΠΟΝΔΥΛΩΤΑ</a:t>
            </a:r>
            <a:endParaRPr lang="el-GR" dirty="0"/>
          </a:p>
        </p:txBody>
      </p:sp>
      <p:sp>
        <p:nvSpPr>
          <p:cNvPr id="3" name="Θέση περιεχομένου 2"/>
          <p:cNvSpPr>
            <a:spLocks noGrp="1"/>
          </p:cNvSpPr>
          <p:nvPr>
            <p:ph idx="1"/>
          </p:nvPr>
        </p:nvSpPr>
        <p:spPr>
          <a:xfrm>
            <a:off x="1012829" y="3220203"/>
            <a:ext cx="10292480" cy="3599316"/>
          </a:xfrm>
        </p:spPr>
        <p:txBody>
          <a:bodyPr>
            <a:normAutofit/>
          </a:bodyPr>
          <a:lstStyle/>
          <a:p>
            <a:r>
              <a:rPr lang="el-GR" dirty="0"/>
              <a:t>Τα </a:t>
            </a:r>
            <a:r>
              <a:rPr lang="el-GR" dirty="0">
                <a:solidFill>
                  <a:srgbClr val="FF0000"/>
                </a:solidFill>
              </a:rPr>
              <a:t>ψάρια</a:t>
            </a:r>
            <a:r>
              <a:rPr lang="el-GR" dirty="0"/>
              <a:t> εντοπίζουν την τροφή τους με τη βοήθεια της </a:t>
            </a:r>
            <a:r>
              <a:rPr lang="el-GR" dirty="0" smtClean="0"/>
              <a:t> </a:t>
            </a:r>
            <a:r>
              <a:rPr lang="el-GR" dirty="0"/>
              <a:t>όρασης, της όσφρησης και της αφής. Το πεπτικό τους </a:t>
            </a:r>
            <a:r>
              <a:rPr lang="el-GR" dirty="0" smtClean="0"/>
              <a:t>σύστημα </a:t>
            </a:r>
            <a:r>
              <a:rPr lang="el-GR" dirty="0"/>
              <a:t>αρχίζει από το στόμα και συνεχίζεται με </a:t>
            </a:r>
            <a:r>
              <a:rPr lang="el-GR" dirty="0" smtClean="0"/>
              <a:t>τον φάρυγγα</a:t>
            </a:r>
            <a:r>
              <a:rPr lang="el-GR" dirty="0"/>
              <a:t>, τον οισοφάγο, το στομάχι και το έντερο, </a:t>
            </a:r>
            <a:r>
              <a:rPr lang="el-GR" dirty="0" smtClean="0"/>
              <a:t>το </a:t>
            </a:r>
            <a:r>
              <a:rPr lang="el-GR" dirty="0"/>
              <a:t>οποίο τελειώνει στον πρωκτό. </a:t>
            </a:r>
            <a:endParaRPr lang="el-GR" dirty="0" smtClean="0"/>
          </a:p>
          <a:p>
            <a:pPr marL="0" indent="0">
              <a:buNone/>
            </a:pPr>
            <a:r>
              <a:rPr lang="el-GR" dirty="0"/>
              <a:t> </a:t>
            </a:r>
            <a:r>
              <a:rPr lang="el-GR" dirty="0" smtClean="0"/>
              <a:t> Τα </a:t>
            </a:r>
            <a:r>
              <a:rPr lang="el-GR" dirty="0"/>
              <a:t>ψάρια δεν </a:t>
            </a:r>
            <a:r>
              <a:rPr lang="el-GR" dirty="0" smtClean="0"/>
              <a:t>έχουν </a:t>
            </a:r>
            <a:r>
              <a:rPr lang="el-GR" dirty="0"/>
              <a:t>σιελογόνους αδένες. </a:t>
            </a:r>
            <a:endParaRPr lang="el-GR" dirty="0" smtClean="0"/>
          </a:p>
          <a:p>
            <a:r>
              <a:rPr lang="el-GR" dirty="0" smtClean="0"/>
              <a:t>Ο </a:t>
            </a:r>
            <a:r>
              <a:rPr lang="el-GR" dirty="0">
                <a:solidFill>
                  <a:srgbClr val="FF0000"/>
                </a:solidFill>
              </a:rPr>
              <a:t>βάτραχος</a:t>
            </a:r>
            <a:r>
              <a:rPr lang="el-GR" dirty="0"/>
              <a:t> έχει στο στόμα του δόντια και μεγάλη διχαλωτή γλώσσα που τον βοηθάει στη σύλληψη της τροφής. Από το στόμα η τροφή περνάει στον φάρυγγα, στον οισοφάγο, στο στομάχι και στο έντερο</a:t>
            </a:r>
            <a:r>
              <a:rPr lang="el-GR" dirty="0" smtClean="0"/>
              <a:t>.</a:t>
            </a:r>
          </a:p>
          <a:p>
            <a:pPr marL="0" indent="0">
              <a:buNone/>
            </a:pPr>
            <a:r>
              <a:rPr lang="el-GR" dirty="0"/>
              <a:t> </a:t>
            </a:r>
            <a:r>
              <a:rPr lang="el-GR" dirty="0" smtClean="0"/>
              <a:t>  </a:t>
            </a:r>
            <a:r>
              <a:rPr lang="el-GR" dirty="0"/>
              <a:t>Τα περιττώματα αποβάλλονται από την αμάρα.</a:t>
            </a:r>
          </a:p>
          <a:p>
            <a:endParaRPr lang="el-GR" dirty="0"/>
          </a:p>
        </p:txBody>
      </p:sp>
      <p:pic>
        <p:nvPicPr>
          <p:cNvPr id="4" name="Εικόνα 3"/>
          <p:cNvPicPr>
            <a:picLocks noChangeAspect="1"/>
          </p:cNvPicPr>
          <p:nvPr/>
        </p:nvPicPr>
        <p:blipFill>
          <a:blip r:embed="rId2"/>
          <a:stretch>
            <a:fillRect/>
          </a:stretch>
        </p:blipFill>
        <p:spPr>
          <a:xfrm>
            <a:off x="3761077" y="394855"/>
            <a:ext cx="6124575" cy="2466975"/>
          </a:xfrm>
          <a:prstGeom prst="rect">
            <a:avLst/>
          </a:prstGeom>
        </p:spPr>
      </p:pic>
    </p:spTree>
    <p:extLst>
      <p:ext uri="{BB962C8B-B14F-4D97-AF65-F5344CB8AC3E}">
        <p14:creationId xmlns:p14="http://schemas.microsoft.com/office/powerpoint/2010/main" val="3558409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680321" y="2191400"/>
            <a:ext cx="9613861" cy="3599316"/>
          </a:xfrm>
        </p:spPr>
        <p:txBody>
          <a:bodyPr/>
          <a:lstStyle/>
          <a:p>
            <a:r>
              <a:rPr lang="el-GR" dirty="0"/>
              <a:t>Σε μερικά </a:t>
            </a:r>
            <a:r>
              <a:rPr lang="el-GR" dirty="0">
                <a:solidFill>
                  <a:srgbClr val="FF0000"/>
                </a:solidFill>
              </a:rPr>
              <a:t>φίδια</a:t>
            </a:r>
            <a:r>
              <a:rPr lang="el-GR" dirty="0"/>
              <a:t> τα σαγόνια συνδέονται χαλαρά, με αποτέλεσμα το στόμα τους να ανοίγει αρκετά ώστε να καταπίνουν ολόκληρο ζώο, π.χ. ποντίκι. Στην επάνω σιαγόνα φέρουν δύο κοίλα δόντια, οι κοιλότητες των οποίων συνδέονται με αδένες που εκκρίνουν δηλητήριο</a:t>
            </a:r>
          </a:p>
        </p:txBody>
      </p:sp>
      <p:pic>
        <p:nvPicPr>
          <p:cNvPr id="4" name="Εικόνα 3"/>
          <p:cNvPicPr>
            <a:picLocks noChangeAspect="1"/>
          </p:cNvPicPr>
          <p:nvPr/>
        </p:nvPicPr>
        <p:blipFill>
          <a:blip r:embed="rId2"/>
          <a:stretch>
            <a:fillRect/>
          </a:stretch>
        </p:blipFill>
        <p:spPr>
          <a:xfrm>
            <a:off x="2414587" y="3991058"/>
            <a:ext cx="2333625" cy="2609850"/>
          </a:xfrm>
          <a:prstGeom prst="rect">
            <a:avLst/>
          </a:prstGeom>
        </p:spPr>
      </p:pic>
      <p:pic>
        <p:nvPicPr>
          <p:cNvPr id="5" name="Εικόνα 4"/>
          <p:cNvPicPr>
            <a:picLocks noChangeAspect="1"/>
          </p:cNvPicPr>
          <p:nvPr/>
        </p:nvPicPr>
        <p:blipFill>
          <a:blip r:embed="rId3"/>
          <a:stretch>
            <a:fillRect/>
          </a:stretch>
        </p:blipFill>
        <p:spPr>
          <a:xfrm>
            <a:off x="4822157" y="3991058"/>
            <a:ext cx="2466975" cy="2609850"/>
          </a:xfrm>
          <a:prstGeom prst="rect">
            <a:avLst/>
          </a:prstGeom>
        </p:spPr>
      </p:pic>
      <p:pic>
        <p:nvPicPr>
          <p:cNvPr id="6" name="Εικόνα 5"/>
          <p:cNvPicPr>
            <a:picLocks noChangeAspect="1"/>
          </p:cNvPicPr>
          <p:nvPr/>
        </p:nvPicPr>
        <p:blipFill>
          <a:blip r:embed="rId4"/>
          <a:stretch>
            <a:fillRect/>
          </a:stretch>
        </p:blipFill>
        <p:spPr>
          <a:xfrm>
            <a:off x="7491494" y="3991059"/>
            <a:ext cx="2600325" cy="2609850"/>
          </a:xfrm>
          <a:prstGeom prst="rect">
            <a:avLst/>
          </a:prstGeom>
        </p:spPr>
      </p:pic>
    </p:spTree>
    <p:extLst>
      <p:ext uri="{BB962C8B-B14F-4D97-AF65-F5344CB8AC3E}">
        <p14:creationId xmlns:p14="http://schemas.microsoft.com/office/powerpoint/2010/main" val="4028594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680320" y="3258684"/>
            <a:ext cx="9613861" cy="3599316"/>
          </a:xfrm>
        </p:spPr>
        <p:txBody>
          <a:bodyPr>
            <a:normAutofit/>
          </a:bodyPr>
          <a:lstStyle/>
          <a:p>
            <a:r>
              <a:rPr lang="el-GR" dirty="0"/>
              <a:t>Τα </a:t>
            </a:r>
            <a:r>
              <a:rPr lang="el-GR" dirty="0">
                <a:solidFill>
                  <a:srgbClr val="FF0000"/>
                </a:solidFill>
              </a:rPr>
              <a:t>πτηνά </a:t>
            </a:r>
            <a:r>
              <a:rPr lang="el-GR" dirty="0"/>
              <a:t>συλλαμβάνουν την τροφή τους με το </a:t>
            </a:r>
            <a:r>
              <a:rPr lang="el-GR" dirty="0" smtClean="0"/>
              <a:t>ράμφος </a:t>
            </a:r>
            <a:r>
              <a:rPr lang="el-GR" dirty="0"/>
              <a:t>τους. Δεν έχουν δόντια και η τροφή αμάσητη </a:t>
            </a:r>
            <a:r>
              <a:rPr lang="el-GR" dirty="0" smtClean="0"/>
              <a:t>προωθείται </a:t>
            </a:r>
            <a:r>
              <a:rPr lang="el-GR" dirty="0"/>
              <a:t>στον φάρυγγα και στον οισοφάγο. Μαζί με την τροφή </a:t>
            </a:r>
            <a:r>
              <a:rPr lang="el-GR" dirty="0" smtClean="0"/>
              <a:t> </a:t>
            </a:r>
            <a:r>
              <a:rPr lang="el-GR" dirty="0"/>
              <a:t>καταπίνουν και πετραδάκια, που αλέθουν την </a:t>
            </a:r>
            <a:r>
              <a:rPr lang="el-GR" dirty="0" err="1" smtClean="0"/>
              <a:t>τροφή.Τα</a:t>
            </a:r>
            <a:r>
              <a:rPr lang="el-GR" dirty="0" smtClean="0"/>
              <a:t> </a:t>
            </a:r>
            <a:r>
              <a:rPr lang="el-GR" dirty="0"/>
              <a:t>περιττώματα αποβάλλονται από την αμάρα</a:t>
            </a:r>
            <a:r>
              <a:rPr lang="el-GR" dirty="0" smtClean="0"/>
              <a:t>.</a:t>
            </a:r>
          </a:p>
          <a:p>
            <a:r>
              <a:rPr lang="el-GR" dirty="0"/>
              <a:t>Τα </a:t>
            </a:r>
            <a:r>
              <a:rPr lang="el-GR" dirty="0" err="1">
                <a:solidFill>
                  <a:srgbClr val="FF0000"/>
                </a:solidFill>
              </a:rPr>
              <a:t>σαρκοφάγα</a:t>
            </a:r>
            <a:r>
              <a:rPr lang="el-GR" dirty="0">
                <a:solidFill>
                  <a:srgbClr val="FF0000"/>
                </a:solidFill>
              </a:rPr>
              <a:t> ζώα </a:t>
            </a:r>
            <a:r>
              <a:rPr lang="el-GR" dirty="0"/>
              <a:t>έχουν δόντια κατάλληλα για τη σύλληψη και τη μάσηση της λείας τους. Ο πεπτικός σωλήνας περιλαμβάνει το στόμα, τον φάρυγγα, τον οισοφάγο, το στομάχι και το έντερο, το οποίο καταλήγει στον πρωκτό.</a:t>
            </a:r>
          </a:p>
        </p:txBody>
      </p:sp>
      <p:pic>
        <p:nvPicPr>
          <p:cNvPr id="4" name="Εικόνα 3"/>
          <p:cNvPicPr>
            <a:picLocks noChangeAspect="1"/>
          </p:cNvPicPr>
          <p:nvPr/>
        </p:nvPicPr>
        <p:blipFill>
          <a:blip r:embed="rId2"/>
          <a:stretch>
            <a:fillRect/>
          </a:stretch>
        </p:blipFill>
        <p:spPr>
          <a:xfrm>
            <a:off x="5431831" y="365009"/>
            <a:ext cx="6467475" cy="2523664"/>
          </a:xfrm>
          <a:prstGeom prst="rect">
            <a:avLst/>
          </a:prstGeom>
        </p:spPr>
      </p:pic>
    </p:spTree>
    <p:extLst>
      <p:ext uri="{BB962C8B-B14F-4D97-AF65-F5344CB8AC3E}">
        <p14:creationId xmlns:p14="http://schemas.microsoft.com/office/powerpoint/2010/main" val="340303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739774" y="2653546"/>
            <a:ext cx="9734261" cy="3726472"/>
          </a:xfrm>
          <a:prstGeom prst="rect">
            <a:avLst/>
          </a:prstGeom>
        </p:spPr>
      </p:pic>
      <p:sp>
        <p:nvSpPr>
          <p:cNvPr id="5" name="Ορθογώνιο 4"/>
          <p:cNvSpPr/>
          <p:nvPr/>
        </p:nvSpPr>
        <p:spPr>
          <a:xfrm>
            <a:off x="1093063" y="1132325"/>
            <a:ext cx="9983643" cy="369332"/>
          </a:xfrm>
          <a:prstGeom prst="rect">
            <a:avLst/>
          </a:prstGeom>
        </p:spPr>
        <p:txBody>
          <a:bodyPr wrap="square">
            <a:spAutoFit/>
          </a:bodyPr>
          <a:lstStyle/>
          <a:p>
            <a:r>
              <a:rPr lang="el-GR" dirty="0" smtClean="0"/>
              <a:t>Στα φυτοφάγα ζώα  π.χ. στο  </a:t>
            </a:r>
            <a:r>
              <a:rPr lang="el-GR" dirty="0"/>
              <a:t>λαγό </a:t>
            </a:r>
            <a:r>
              <a:rPr lang="el-GR" dirty="0" smtClean="0"/>
              <a:t> </a:t>
            </a:r>
            <a:r>
              <a:rPr lang="el-GR" dirty="0"/>
              <a:t>ο πεπτικός σωλήνας </a:t>
            </a:r>
            <a:r>
              <a:rPr lang="el-GR" dirty="0" smtClean="0"/>
              <a:t>είναι </a:t>
            </a:r>
            <a:r>
              <a:rPr lang="el-GR" dirty="0"/>
              <a:t>αρκετά μακρύς.</a:t>
            </a:r>
          </a:p>
        </p:txBody>
      </p:sp>
    </p:spTree>
    <p:extLst>
      <p:ext uri="{BB962C8B-B14F-4D97-AF65-F5344CB8AC3E}">
        <p14:creationId xmlns:p14="http://schemas.microsoft.com/office/powerpoint/2010/main" val="6691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059873" y="1059873"/>
            <a:ext cx="8437418" cy="5091545"/>
          </a:xfrm>
          <a:prstGeom prst="rect">
            <a:avLst/>
          </a:prstGeom>
        </p:spPr>
      </p:pic>
    </p:spTree>
    <p:extLst>
      <p:ext uri="{BB962C8B-B14F-4D97-AF65-F5344CB8AC3E}">
        <p14:creationId xmlns:p14="http://schemas.microsoft.com/office/powerpoint/2010/main" val="1767743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ΓΕΝΙΚΑ:</a:t>
            </a:r>
            <a:endParaRPr lang="el-GR" dirty="0"/>
          </a:p>
        </p:txBody>
      </p:sp>
      <p:sp>
        <p:nvSpPr>
          <p:cNvPr id="3" name="Θέση περιεχομένου 2"/>
          <p:cNvSpPr>
            <a:spLocks noGrp="1"/>
          </p:cNvSpPr>
          <p:nvPr>
            <p:ph idx="1"/>
          </p:nvPr>
        </p:nvSpPr>
        <p:spPr>
          <a:xfrm>
            <a:off x="680321" y="2087491"/>
            <a:ext cx="9613861" cy="3599316"/>
          </a:xfrm>
        </p:spPr>
        <p:txBody>
          <a:bodyPr/>
          <a:lstStyle/>
          <a:p>
            <a:r>
              <a:rPr lang="el-GR" dirty="0"/>
              <a:t>Τα σπονδυλωτά διαθέτουν πεπτικό σωλήνα, ο οποίος αρχίζει από το στόμα και συνεχίζεται με τον φάρυγγα, τον οισοφάγο, το στομάχι και το έντερο.</a:t>
            </a:r>
          </a:p>
        </p:txBody>
      </p:sp>
      <p:pic>
        <p:nvPicPr>
          <p:cNvPr id="4" name="Εικόνα 3"/>
          <p:cNvPicPr>
            <a:picLocks noChangeAspect="1"/>
          </p:cNvPicPr>
          <p:nvPr/>
        </p:nvPicPr>
        <p:blipFill>
          <a:blip r:embed="rId2"/>
          <a:stretch>
            <a:fillRect/>
          </a:stretch>
        </p:blipFill>
        <p:spPr>
          <a:xfrm>
            <a:off x="4197494" y="2888673"/>
            <a:ext cx="3969760" cy="3761509"/>
          </a:xfrm>
          <a:prstGeom prst="rect">
            <a:avLst/>
          </a:prstGeom>
        </p:spPr>
      </p:pic>
    </p:spTree>
    <p:extLst>
      <p:ext uri="{BB962C8B-B14F-4D97-AF65-F5344CB8AC3E}">
        <p14:creationId xmlns:p14="http://schemas.microsoft.com/office/powerpoint/2010/main" val="4210743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Στα ψάρια και στα θηλαστικά τα περιττώματα εξέρχονται από τον πρωκτό, που βρίσκεται στο τέλος του εντέρου. Τα αμφίβια, τα ερπετά και τα πτηνά διαθέτουν κοινή έξοδο για το πεπτικό, το ουροποιητικό και το αναπαραγωγικό σύστημα, την αμάρα.</a:t>
            </a:r>
          </a:p>
        </p:txBody>
      </p:sp>
      <p:pic>
        <p:nvPicPr>
          <p:cNvPr id="4" name="Εικόνα 3"/>
          <p:cNvPicPr>
            <a:picLocks noChangeAspect="1"/>
          </p:cNvPicPr>
          <p:nvPr/>
        </p:nvPicPr>
        <p:blipFill>
          <a:blip r:embed="rId2"/>
          <a:stretch>
            <a:fillRect/>
          </a:stretch>
        </p:blipFill>
        <p:spPr>
          <a:xfrm>
            <a:off x="3728448" y="3906982"/>
            <a:ext cx="3517606" cy="2531914"/>
          </a:xfrm>
          <a:prstGeom prst="rect">
            <a:avLst/>
          </a:prstGeom>
        </p:spPr>
      </p:pic>
    </p:spTree>
    <p:extLst>
      <p:ext uri="{BB962C8B-B14F-4D97-AF65-F5344CB8AC3E}">
        <p14:creationId xmlns:p14="http://schemas.microsoft.com/office/powerpoint/2010/main" val="791317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680320" y="2169669"/>
            <a:ext cx="9613861" cy="3599316"/>
          </a:xfrm>
        </p:spPr>
        <p:txBody>
          <a:bodyPr/>
          <a:lstStyle/>
          <a:p>
            <a:r>
              <a:rPr lang="el-GR" dirty="0"/>
              <a:t>Στα περισσότερα σπονδυλωτά το πεπτικό σύστημα περιλαμβάνει επίσης τους προσαρτημένους αδένες. Αυτοί είναι οι σιελογόνοι, το πάγκρεας και το συκώτι (ήπαρ), οι οποίοι εκκρίνουν ουσίες που βοηθούν στην πέψη των τροφών. </a:t>
            </a:r>
          </a:p>
        </p:txBody>
      </p:sp>
      <p:pic>
        <p:nvPicPr>
          <p:cNvPr id="4" name="Εικόνα 3"/>
          <p:cNvPicPr>
            <a:picLocks noChangeAspect="1"/>
          </p:cNvPicPr>
          <p:nvPr/>
        </p:nvPicPr>
        <p:blipFill>
          <a:blip r:embed="rId2"/>
          <a:stretch>
            <a:fillRect/>
          </a:stretch>
        </p:blipFill>
        <p:spPr>
          <a:xfrm>
            <a:off x="1095958" y="3636818"/>
            <a:ext cx="3517606" cy="2951017"/>
          </a:xfrm>
          <a:prstGeom prst="rect">
            <a:avLst/>
          </a:prstGeom>
        </p:spPr>
      </p:pic>
      <p:pic>
        <p:nvPicPr>
          <p:cNvPr id="5" name="Εικόνα 4"/>
          <p:cNvPicPr>
            <a:picLocks noChangeAspect="1"/>
          </p:cNvPicPr>
          <p:nvPr/>
        </p:nvPicPr>
        <p:blipFill>
          <a:blip r:embed="rId3"/>
          <a:stretch>
            <a:fillRect/>
          </a:stretch>
        </p:blipFill>
        <p:spPr>
          <a:xfrm>
            <a:off x="6130203" y="3636819"/>
            <a:ext cx="4323052" cy="2951017"/>
          </a:xfrm>
          <a:prstGeom prst="rect">
            <a:avLst/>
          </a:prstGeom>
        </p:spPr>
      </p:pic>
    </p:spTree>
    <p:extLst>
      <p:ext uri="{BB962C8B-B14F-4D97-AF65-F5344CB8AC3E}">
        <p14:creationId xmlns:p14="http://schemas.microsoft.com/office/powerpoint/2010/main" val="656116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872836" y="498763"/>
            <a:ext cx="10099964" cy="6047509"/>
          </a:xfrm>
          <a:prstGeom prst="rect">
            <a:avLst/>
          </a:prstGeom>
        </p:spPr>
      </p:pic>
    </p:spTree>
    <p:extLst>
      <p:ext uri="{BB962C8B-B14F-4D97-AF65-F5344CB8AC3E}">
        <p14:creationId xmlns:p14="http://schemas.microsoft.com/office/powerpoint/2010/main" val="1438615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θηλαστικά μπορεί να είναι:</a:t>
            </a:r>
            <a:br>
              <a:rPr lang="el-GR" dirty="0"/>
            </a:br>
            <a:endParaRPr lang="el-GR" dirty="0"/>
          </a:p>
        </p:txBody>
      </p:sp>
      <p:sp>
        <p:nvSpPr>
          <p:cNvPr id="3" name="Θέση περιεχομένου 2"/>
          <p:cNvSpPr>
            <a:spLocks noGrp="1"/>
          </p:cNvSpPr>
          <p:nvPr>
            <p:ph idx="1"/>
          </p:nvPr>
        </p:nvSpPr>
        <p:spPr>
          <a:xfrm>
            <a:off x="680321" y="2336873"/>
            <a:ext cx="10126224" cy="3599316"/>
          </a:xfrm>
        </p:spPr>
        <p:txBody>
          <a:bodyPr>
            <a:normAutofit lnSpcReduction="10000"/>
          </a:bodyPr>
          <a:lstStyle/>
          <a:p>
            <a:pPr marL="0" indent="0">
              <a:buNone/>
            </a:pPr>
            <a:r>
              <a:rPr lang="el-GR" dirty="0" smtClean="0"/>
              <a:t>Α)</a:t>
            </a:r>
            <a:r>
              <a:rPr lang="el-GR" dirty="0" err="1" smtClean="0"/>
              <a:t>Σαρκοφάγα</a:t>
            </a:r>
            <a:r>
              <a:rPr lang="el-GR" dirty="0"/>
              <a:t>, όπως η γάτα και το λιοντάρι, ή </a:t>
            </a:r>
            <a:endParaRPr lang="el-GR" dirty="0" smtClean="0"/>
          </a:p>
          <a:p>
            <a:pPr marL="0" indent="0">
              <a:buNone/>
            </a:pPr>
            <a:r>
              <a:rPr lang="el-GR" dirty="0" smtClean="0"/>
              <a:t>Β)Φυτοφάγα</a:t>
            </a:r>
            <a:r>
              <a:rPr lang="el-GR" dirty="0"/>
              <a:t>, όπως ο λαγός και η αγελάδα. </a:t>
            </a:r>
            <a:endParaRPr lang="el-GR" dirty="0" smtClean="0"/>
          </a:p>
          <a:p>
            <a:pPr marL="0" indent="0">
              <a:buNone/>
            </a:pPr>
            <a:endParaRPr lang="el-GR" dirty="0"/>
          </a:p>
          <a:p>
            <a:pPr marL="0" indent="0">
              <a:buNone/>
            </a:pPr>
            <a:r>
              <a:rPr lang="el-GR" dirty="0" smtClean="0"/>
              <a:t>Στα </a:t>
            </a:r>
            <a:r>
              <a:rPr lang="el-GR" dirty="0"/>
              <a:t>φυτοφάγα ζώα ο πεπτικός σωλήνας είναι μακρύτερος. </a:t>
            </a:r>
            <a:endParaRPr lang="el-GR" dirty="0" smtClean="0"/>
          </a:p>
          <a:p>
            <a:pPr marL="0" indent="0">
              <a:buNone/>
            </a:pPr>
            <a:r>
              <a:rPr lang="el-GR" dirty="0" smtClean="0"/>
              <a:t>Αυτό </a:t>
            </a:r>
            <a:r>
              <a:rPr lang="el-GR" dirty="0"/>
              <a:t>συμβαίνει επειδή η τροφή τους περιέχει πολύ κυτταρίνη και είναι δύσπεπτη. </a:t>
            </a:r>
            <a:endParaRPr lang="el-GR" dirty="0" smtClean="0"/>
          </a:p>
          <a:p>
            <a:pPr marL="0" indent="0">
              <a:buNone/>
            </a:pPr>
            <a:r>
              <a:rPr lang="el-GR" dirty="0" smtClean="0"/>
              <a:t>Ορισμένα </a:t>
            </a:r>
            <a:r>
              <a:rPr lang="el-GR" dirty="0"/>
              <a:t>φυτοφάγα ονομάζονται μηρυκαστικά, επειδή μηρυκάζουν, δηλαδή αναμασούν την τροφή </a:t>
            </a:r>
            <a:r>
              <a:rPr lang="el-GR" dirty="0" smtClean="0"/>
              <a:t>τους</a:t>
            </a:r>
            <a:r>
              <a:rPr lang="el-GR" dirty="0"/>
              <a:t> </a:t>
            </a:r>
            <a:r>
              <a:rPr lang="el-GR" dirty="0" smtClean="0"/>
              <a:t>π.χ. αγελάδα </a:t>
            </a:r>
            <a:r>
              <a:rPr lang="el-GR" dirty="0" smtClean="0"/>
              <a:t>(έχει δυο στομάχια: το </a:t>
            </a:r>
            <a:r>
              <a:rPr lang="el-GR" dirty="0" err="1" smtClean="0"/>
              <a:t>κύρίως</a:t>
            </a:r>
            <a:r>
              <a:rPr lang="el-GR" dirty="0" smtClean="0"/>
              <a:t> στομάχι </a:t>
            </a:r>
            <a:r>
              <a:rPr lang="el-GR" dirty="0" smtClean="0"/>
              <a:t>και </a:t>
            </a:r>
            <a:r>
              <a:rPr lang="el-GR" dirty="0" smtClean="0"/>
              <a:t>τον </a:t>
            </a:r>
            <a:r>
              <a:rPr lang="el-GR" dirty="0" err="1" smtClean="0"/>
              <a:t>προστόμαχο</a:t>
            </a:r>
            <a:r>
              <a:rPr lang="el-GR" dirty="0" smtClean="0"/>
              <a:t>)</a:t>
            </a:r>
            <a:endParaRPr lang="el-GR" dirty="0"/>
          </a:p>
        </p:txBody>
      </p:sp>
    </p:spTree>
    <p:extLst>
      <p:ext uri="{BB962C8B-B14F-4D97-AF65-F5344CB8AC3E}">
        <p14:creationId xmlns:p14="http://schemas.microsoft.com/office/powerpoint/2010/main" val="3939402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ΕΡΩΤΗΣΕΙΣ:</a:t>
            </a:r>
            <a:endParaRPr lang="el-GR" dirty="0"/>
          </a:p>
        </p:txBody>
      </p:sp>
      <p:sp>
        <p:nvSpPr>
          <p:cNvPr id="3" name="Θέση περιεχομένου 2"/>
          <p:cNvSpPr>
            <a:spLocks noGrp="1"/>
          </p:cNvSpPr>
          <p:nvPr>
            <p:ph idx="1"/>
          </p:nvPr>
        </p:nvSpPr>
        <p:spPr/>
        <p:txBody>
          <a:bodyPr/>
          <a:lstStyle/>
          <a:p>
            <a:pPr marL="0" indent="0">
              <a:buNone/>
            </a:pPr>
            <a:r>
              <a:rPr lang="el-GR" dirty="0" smtClean="0"/>
              <a:t>1.Η </a:t>
            </a:r>
            <a:r>
              <a:rPr lang="el-GR" dirty="0"/>
              <a:t>κότα δεν έχει δόντια και καταπίνει αμάσητη την τροφή της. </a:t>
            </a:r>
            <a:endParaRPr lang="el-GR" dirty="0" smtClean="0"/>
          </a:p>
          <a:p>
            <a:pPr marL="0" indent="0">
              <a:buNone/>
            </a:pPr>
            <a:r>
              <a:rPr lang="el-GR" dirty="0" smtClean="0"/>
              <a:t>Με </a:t>
            </a:r>
            <a:r>
              <a:rPr lang="el-GR" dirty="0"/>
              <a:t>ποιον τρόπο πολτοποιείται η τροφή στον πεπτικό της σωλήνα; Να κάνετε μια μικρή έρευνα, να αναζητήσετε πληροφορίες και να γράψετε μια </a:t>
            </a:r>
            <a:r>
              <a:rPr lang="el-GR" dirty="0" smtClean="0"/>
              <a:t>εργασία.</a:t>
            </a:r>
          </a:p>
          <a:p>
            <a:pPr marL="0" indent="0">
              <a:buNone/>
            </a:pPr>
            <a:r>
              <a:rPr lang="el-GR" dirty="0" smtClean="0"/>
              <a:t>2. Μερικοί </a:t>
            </a:r>
            <a:r>
              <a:rPr lang="el-GR" dirty="0"/>
              <a:t>άνθρωποι ισχυρίζονται ότι ο </a:t>
            </a:r>
            <a:r>
              <a:rPr lang="el-GR" dirty="0" err="1"/>
              <a:t>γεωσκώληκας</a:t>
            </a:r>
            <a:r>
              <a:rPr lang="el-GR" dirty="0"/>
              <a:t> είναι πολύ βλαβερό ζώο, επειδή καταστρέφει τις ρίζες των φυτών</a:t>
            </a:r>
            <a:r>
              <a:rPr lang="el-GR" dirty="0" smtClean="0"/>
              <a:t>.</a:t>
            </a:r>
          </a:p>
          <a:p>
            <a:pPr marL="0" indent="0">
              <a:buNone/>
            </a:pPr>
            <a:r>
              <a:rPr lang="el-GR" dirty="0" smtClean="0"/>
              <a:t> </a:t>
            </a:r>
            <a:r>
              <a:rPr lang="el-GR" dirty="0"/>
              <a:t>Να ανατρέξετε σε σχετικά βιβλία και να συγκεντρώσετε επιπλέον στοιχεία. Να γράψετε μία παράγραφο με την οποία θα απαντάτε σε αυτούς τους ανθρώπους και θα τεκμηριώνετε την άποψή σας.</a:t>
            </a:r>
          </a:p>
          <a:p>
            <a:endParaRPr lang="el-GR" dirty="0"/>
          </a:p>
        </p:txBody>
      </p:sp>
    </p:spTree>
    <p:extLst>
      <p:ext uri="{BB962C8B-B14F-4D97-AF65-F5344CB8AC3E}">
        <p14:creationId xmlns:p14="http://schemas.microsoft.com/office/powerpoint/2010/main" val="2249728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ΕΡΩΤΗΣΕΙΣ:</a:t>
            </a:r>
            <a:endParaRPr lang="el-GR"/>
          </a:p>
        </p:txBody>
      </p:sp>
      <p:sp>
        <p:nvSpPr>
          <p:cNvPr id="3" name="Θέση περιεχομένου 2"/>
          <p:cNvSpPr>
            <a:spLocks noGrp="1"/>
          </p:cNvSpPr>
          <p:nvPr>
            <p:ph idx="1"/>
          </p:nvPr>
        </p:nvSpPr>
        <p:spPr/>
        <p:txBody>
          <a:bodyPr/>
          <a:lstStyle/>
          <a:p>
            <a:pPr marL="0" indent="0">
              <a:buNone/>
            </a:pPr>
            <a:r>
              <a:rPr lang="el-GR" dirty="0" smtClean="0"/>
              <a:t>3.Να </a:t>
            </a:r>
            <a:r>
              <a:rPr lang="el-GR" dirty="0"/>
              <a:t>επιλέξετε ένα ασπόνδυλο και στη συνέχεια ένα σπονδυλωτό και να περιγράψετε συνοπτικά την πορεία της πέψης σε αυτό.</a:t>
            </a:r>
          </a:p>
        </p:txBody>
      </p:sp>
    </p:spTree>
    <p:extLst>
      <p:ext uri="{BB962C8B-B14F-4D97-AF65-F5344CB8AC3E}">
        <p14:creationId xmlns:p14="http://schemas.microsoft.com/office/powerpoint/2010/main" val="263018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870363" y="436419"/>
            <a:ext cx="8271164" cy="6047508"/>
          </a:xfrm>
          <a:prstGeom prst="rect">
            <a:avLst/>
          </a:prstGeom>
        </p:spPr>
      </p:pic>
    </p:spTree>
    <p:extLst>
      <p:ext uri="{BB962C8B-B14F-4D97-AF65-F5344CB8AC3E}">
        <p14:creationId xmlns:p14="http://schemas.microsoft.com/office/powerpoint/2010/main" val="126561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2410501" y="1947384"/>
            <a:ext cx="6153500" cy="4552575"/>
          </a:xfrm>
          <a:prstGeom prst="rect">
            <a:avLst/>
          </a:prstGeom>
        </p:spPr>
      </p:pic>
      <p:sp>
        <p:nvSpPr>
          <p:cNvPr id="2" name="Τίτλος 1"/>
          <p:cNvSpPr>
            <a:spLocks noGrp="1"/>
          </p:cNvSpPr>
          <p:nvPr>
            <p:ph type="title"/>
          </p:nvPr>
        </p:nvSpPr>
        <p:spPr/>
        <p:txBody>
          <a:bodyPr/>
          <a:lstStyle/>
          <a:p>
            <a:r>
              <a:rPr lang="el-GR" dirty="0" smtClean="0"/>
              <a:t>ΧΛΩΡΟΠΛΑΣΤΕΣ</a:t>
            </a:r>
            <a:endParaRPr lang="el-GR" dirty="0"/>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345447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4" name="Θέση περιεχομένου 3"/>
          <p:cNvPicPr>
            <a:picLocks noGrp="1" noChangeAspect="1"/>
          </p:cNvPicPr>
          <p:nvPr>
            <p:ph idx="1"/>
          </p:nvPr>
        </p:nvPicPr>
        <p:blipFill>
          <a:blip r:embed="rId2"/>
          <a:stretch>
            <a:fillRect/>
          </a:stretch>
        </p:blipFill>
        <p:spPr>
          <a:xfrm>
            <a:off x="270163" y="1662545"/>
            <a:ext cx="3906982" cy="4426528"/>
          </a:xfrm>
          <a:prstGeom prst="rect">
            <a:avLst/>
          </a:prstGeom>
        </p:spPr>
      </p:pic>
      <p:pic>
        <p:nvPicPr>
          <p:cNvPr id="5" name="Εικόνα 4"/>
          <p:cNvPicPr>
            <a:picLocks noChangeAspect="1"/>
          </p:cNvPicPr>
          <p:nvPr/>
        </p:nvPicPr>
        <p:blipFill>
          <a:blip r:embed="rId3"/>
          <a:stretch>
            <a:fillRect/>
          </a:stretch>
        </p:blipFill>
        <p:spPr>
          <a:xfrm>
            <a:off x="4177145" y="1662545"/>
            <a:ext cx="3867023" cy="2389910"/>
          </a:xfrm>
          <a:prstGeom prst="rect">
            <a:avLst/>
          </a:prstGeom>
        </p:spPr>
      </p:pic>
      <p:pic>
        <p:nvPicPr>
          <p:cNvPr id="6" name="Εικόνα 5"/>
          <p:cNvPicPr>
            <a:picLocks noChangeAspect="1"/>
          </p:cNvPicPr>
          <p:nvPr/>
        </p:nvPicPr>
        <p:blipFill>
          <a:blip r:embed="rId4"/>
          <a:stretch>
            <a:fillRect/>
          </a:stretch>
        </p:blipFill>
        <p:spPr>
          <a:xfrm>
            <a:off x="4177145" y="4052455"/>
            <a:ext cx="3947694" cy="2470871"/>
          </a:xfrm>
          <a:prstGeom prst="rect">
            <a:avLst/>
          </a:prstGeom>
        </p:spPr>
      </p:pic>
      <p:pic>
        <p:nvPicPr>
          <p:cNvPr id="9" name="Εικόνα 8"/>
          <p:cNvPicPr>
            <a:picLocks noChangeAspect="1"/>
          </p:cNvPicPr>
          <p:nvPr/>
        </p:nvPicPr>
        <p:blipFill>
          <a:blip r:embed="rId5"/>
          <a:stretch>
            <a:fillRect/>
          </a:stretch>
        </p:blipFill>
        <p:spPr>
          <a:xfrm>
            <a:off x="8179632" y="1834166"/>
            <a:ext cx="3739123" cy="3636818"/>
          </a:xfrm>
          <a:prstGeom prst="rect">
            <a:avLst/>
          </a:prstGeom>
        </p:spPr>
      </p:pic>
    </p:spTree>
    <p:extLst>
      <p:ext uri="{BB962C8B-B14F-4D97-AF65-F5344CB8AC3E}">
        <p14:creationId xmlns:p14="http://schemas.microsoft.com/office/powerpoint/2010/main" val="1133862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140528" y="935182"/>
            <a:ext cx="7377546" cy="5673436"/>
          </a:xfrm>
          <a:prstGeom prst="rect">
            <a:avLst/>
          </a:prstGeom>
        </p:spPr>
      </p:pic>
    </p:spTree>
    <p:extLst>
      <p:ext uri="{BB962C8B-B14F-4D97-AF65-F5344CB8AC3E}">
        <p14:creationId xmlns:p14="http://schemas.microsoft.com/office/powerpoint/2010/main" val="393283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A</a:t>
            </a:r>
            <a:r>
              <a:rPr lang="el-GR" dirty="0" err="1"/>
              <a:t>υτότροφοι</a:t>
            </a:r>
            <a:r>
              <a:rPr lang="el-GR" dirty="0"/>
              <a:t> οργανισμοί είναι τα φυτά και ορισμένα φωτοσυνθετικά </a:t>
            </a:r>
            <a:r>
              <a:rPr lang="el-GR" dirty="0" err="1"/>
              <a:t>φύκη</a:t>
            </a:r>
            <a:r>
              <a:rPr lang="el-GR" dirty="0"/>
              <a:t> και βακτήρια.</a:t>
            </a:r>
            <a:br>
              <a:rPr lang="el-GR" dirty="0"/>
            </a:br>
            <a:endParaRPr lang="el-GR" dirty="0"/>
          </a:p>
        </p:txBody>
      </p:sp>
      <p:sp>
        <p:nvSpPr>
          <p:cNvPr id="3" name="Θέση περιεχομένου 2"/>
          <p:cNvSpPr>
            <a:spLocks noGrp="1"/>
          </p:cNvSpPr>
          <p:nvPr>
            <p:ph idx="1"/>
          </p:nvPr>
        </p:nvSpPr>
        <p:spPr/>
        <p:txBody>
          <a:bodyPr/>
          <a:lstStyle/>
          <a:p>
            <a:pPr marL="0" indent="0">
              <a:buNone/>
            </a:pPr>
            <a:endParaRPr lang="el-GR" dirty="0"/>
          </a:p>
        </p:txBody>
      </p:sp>
      <p:pic>
        <p:nvPicPr>
          <p:cNvPr id="4" name="Εικόνα 3"/>
          <p:cNvPicPr>
            <a:picLocks noChangeAspect="1"/>
          </p:cNvPicPr>
          <p:nvPr/>
        </p:nvPicPr>
        <p:blipFill>
          <a:blip r:embed="rId2"/>
          <a:stretch>
            <a:fillRect/>
          </a:stretch>
        </p:blipFill>
        <p:spPr>
          <a:xfrm>
            <a:off x="3283527" y="1948704"/>
            <a:ext cx="5361709" cy="4743041"/>
          </a:xfrm>
          <a:prstGeom prst="rect">
            <a:avLst/>
          </a:prstGeom>
        </p:spPr>
      </p:pic>
      <p:pic>
        <p:nvPicPr>
          <p:cNvPr id="7" name="Εικόνα 6"/>
          <p:cNvPicPr>
            <a:picLocks noChangeAspect="1"/>
          </p:cNvPicPr>
          <p:nvPr/>
        </p:nvPicPr>
        <p:blipFill>
          <a:blip r:embed="rId3"/>
          <a:stretch>
            <a:fillRect/>
          </a:stretch>
        </p:blipFill>
        <p:spPr>
          <a:xfrm>
            <a:off x="416503" y="3425501"/>
            <a:ext cx="2705100" cy="1695450"/>
          </a:xfrm>
          <a:prstGeom prst="rect">
            <a:avLst/>
          </a:prstGeom>
        </p:spPr>
      </p:pic>
      <p:pic>
        <p:nvPicPr>
          <p:cNvPr id="9" name="Εικόνα 8"/>
          <p:cNvPicPr>
            <a:picLocks noChangeAspect="1"/>
          </p:cNvPicPr>
          <p:nvPr/>
        </p:nvPicPr>
        <p:blipFill>
          <a:blip r:embed="rId4"/>
          <a:stretch>
            <a:fillRect/>
          </a:stretch>
        </p:blipFill>
        <p:spPr>
          <a:xfrm>
            <a:off x="8620415" y="2105168"/>
            <a:ext cx="2466975" cy="1847850"/>
          </a:xfrm>
          <a:prstGeom prst="rect">
            <a:avLst/>
          </a:prstGeom>
        </p:spPr>
      </p:pic>
      <p:pic>
        <p:nvPicPr>
          <p:cNvPr id="10" name="Εικόνα 9"/>
          <p:cNvPicPr>
            <a:picLocks noChangeAspect="1"/>
          </p:cNvPicPr>
          <p:nvPr/>
        </p:nvPicPr>
        <p:blipFill>
          <a:blip r:embed="rId5"/>
          <a:stretch>
            <a:fillRect/>
          </a:stretch>
        </p:blipFill>
        <p:spPr>
          <a:xfrm>
            <a:off x="382943" y="5099543"/>
            <a:ext cx="2847975" cy="1609725"/>
          </a:xfrm>
          <a:prstGeom prst="rect">
            <a:avLst/>
          </a:prstGeom>
        </p:spPr>
      </p:pic>
      <p:pic>
        <p:nvPicPr>
          <p:cNvPr id="11" name="Εικόνα 10"/>
          <p:cNvPicPr>
            <a:picLocks noChangeAspect="1"/>
          </p:cNvPicPr>
          <p:nvPr/>
        </p:nvPicPr>
        <p:blipFill>
          <a:blip r:embed="rId6"/>
          <a:stretch>
            <a:fillRect/>
          </a:stretch>
        </p:blipFill>
        <p:spPr>
          <a:xfrm>
            <a:off x="8807160" y="4455725"/>
            <a:ext cx="2143125" cy="2143125"/>
          </a:xfrm>
          <a:prstGeom prst="rect">
            <a:avLst/>
          </a:prstGeom>
        </p:spPr>
      </p:pic>
      <p:pic>
        <p:nvPicPr>
          <p:cNvPr id="12" name="Εικόνα 11"/>
          <p:cNvPicPr>
            <a:picLocks noChangeAspect="1"/>
          </p:cNvPicPr>
          <p:nvPr/>
        </p:nvPicPr>
        <p:blipFill>
          <a:blip r:embed="rId7"/>
          <a:stretch>
            <a:fillRect/>
          </a:stretch>
        </p:blipFill>
        <p:spPr>
          <a:xfrm>
            <a:off x="575104" y="1599059"/>
            <a:ext cx="2466975" cy="1847850"/>
          </a:xfrm>
          <a:prstGeom prst="rect">
            <a:avLst/>
          </a:prstGeom>
        </p:spPr>
      </p:pic>
    </p:spTree>
    <p:extLst>
      <p:ext uri="{BB962C8B-B14F-4D97-AF65-F5344CB8AC3E}">
        <p14:creationId xmlns:p14="http://schemas.microsoft.com/office/powerpoint/2010/main" val="1649145207"/>
      </p:ext>
    </p:extLst>
  </p:cSld>
  <p:clrMapOvr>
    <a:masterClrMapping/>
  </p:clrMapOvr>
</p:sld>
</file>

<file path=ppt/theme/theme1.xml><?xml version="1.0" encoding="utf-8"?>
<a:theme xmlns:a="http://schemas.openxmlformats.org/drawingml/2006/main" name="Βερολίνο">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TM04033917[[fn=Βερολίνο]]</Template>
  <TotalTime>143</TotalTime>
  <Words>1231</Words>
  <Application>Microsoft Office PowerPoint</Application>
  <PresentationFormat>Ευρεία οθόνη</PresentationFormat>
  <Paragraphs>85</Paragraphs>
  <Slides>46</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46</vt:i4>
      </vt:variant>
    </vt:vector>
  </HeadingPairs>
  <TitlesOfParts>
    <vt:vector size="50" baseType="lpstr">
      <vt:lpstr>Arial</vt:lpstr>
      <vt:lpstr>Trebuchet MS</vt:lpstr>
      <vt:lpstr>Wingdings</vt:lpstr>
      <vt:lpstr>Βερολίνο</vt:lpstr>
      <vt:lpstr>ΠΡΟΣΛΗΨΗ ΟΥΣΙΩΝ ΚΑΙ ΠΕΨΗ</vt:lpstr>
      <vt:lpstr>ΠΡΟΣΛΗΨΗ ΟΥΣΙΩΝ ΣΤΑ ΦΥΤΑ</vt:lpstr>
      <vt:lpstr>Παρουσίαση του PowerPoint</vt:lpstr>
      <vt:lpstr>Παρουσίαση του PowerPoint</vt:lpstr>
      <vt:lpstr>Παρουσίαση του PowerPoint</vt:lpstr>
      <vt:lpstr>ΧΛΩΡΟΠΛΑΣΤΕΣ</vt:lpstr>
      <vt:lpstr>Παρουσίαση του PowerPoint</vt:lpstr>
      <vt:lpstr>Παρουσίαση του PowerPoint</vt:lpstr>
      <vt:lpstr>Aυτότροφοι οργανισμοί είναι τα φυτά και ορισμένα φωτοσυνθετικά φύκη και βακτήρια. </vt:lpstr>
      <vt:lpstr>Παρουσίαση του PowerPoint</vt:lpstr>
      <vt:lpstr>Παρουσίαση του PowerPoint</vt:lpstr>
      <vt:lpstr>Παρουσίαση του PowerPoint</vt:lpstr>
      <vt:lpstr>ΓΛΥΚΟΖΗ (C6H1206)</vt:lpstr>
      <vt:lpstr>Παρουσίαση του PowerPoint</vt:lpstr>
      <vt:lpstr>ΤΡΟΦΙΚΗ ΑΛΥΣΙΔΑ</vt:lpstr>
      <vt:lpstr>ΣΠΟΥΔΑΙΟΤΗΤΑ ΦΩΤΟΣΥΝΘΕΣΗΣ  ΓΙΑ ΤΗ ΖΩΗ ΣΤΗ ΓΗ</vt:lpstr>
      <vt:lpstr>ΠΡΟΣΛΗΨΗ ΟΥΣΙΩΝ ΚΑΙ ΠΕΨΗ ΣΤΟΥΣ ΜΟΝΟΚΥΤΤΑΡΟΥΣ ΟΡΓΑΝΙΣΜΟΥΣ</vt:lpstr>
      <vt:lpstr>Παρουσίαση του PowerPoint</vt:lpstr>
      <vt:lpstr>ΠΟΙΟΙ ΕΊΝΑΙ ΟΙ ΜΟΝΟΚΥΤΤΑΡΟΙ ΟΡΓΑΝΙΣΜΟΙ ΚΑΙ ΠΩΣ ΛΑΜΒΑΝΟΥΝ ΤΗΝ ΤΡΟΦΗ ΤΟΥΣ</vt:lpstr>
      <vt:lpstr>Παρουσίαση του PowerPoint</vt:lpstr>
      <vt:lpstr>Παρουσίαση του PowerPoint</vt:lpstr>
      <vt:lpstr>Παρουσίαση του PowerPoint</vt:lpstr>
      <vt:lpstr>ΠΡΟΣΛΗΨΗ ΚΑΙ ΠΕΨΗ ΣΕ ΖΩΪΚΟΥΣ ΟΡΓΑΝΙΣΜΟΥΣ</vt:lpstr>
      <vt:lpstr>Παρουσίαση του PowerPoint</vt:lpstr>
      <vt:lpstr>Παρουσίαση του PowerPoint</vt:lpstr>
      <vt:lpstr>Παρουσίαση του PowerPoint</vt:lpstr>
      <vt:lpstr>Εξωκυτταρική πέψη</vt:lpstr>
      <vt:lpstr>Ενδοκυτταρική πέψη  (κυτταρική αναπνοή στα μιτοχόνδρια)</vt:lpstr>
      <vt:lpstr>ΑΣΠΟΝΔΥΛΑ (=Ζώα χωρίς σπονδυλική στήλη)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ΣΠΟΝΔΥΛΩΤΑ</vt:lpstr>
      <vt:lpstr>Παρουσίαση του PowerPoint</vt:lpstr>
      <vt:lpstr>Παρουσίαση του PowerPoint</vt:lpstr>
      <vt:lpstr>Παρουσίαση του PowerPoint</vt:lpstr>
      <vt:lpstr>ΓΕΝΙΚΑ:</vt:lpstr>
      <vt:lpstr>Παρουσίαση του PowerPoint</vt:lpstr>
      <vt:lpstr>Παρουσίαση του PowerPoint</vt:lpstr>
      <vt:lpstr>Παρουσίαση του PowerPoint</vt:lpstr>
      <vt:lpstr>Τα θηλαστικά μπορεί να είναι: </vt:lpstr>
      <vt:lpstr>ΕΡΩΤΗΣΕΙΣ:</vt:lpstr>
      <vt:lpstr>ΕΡΩΤΗΣΕΙΣ: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ΠΡΟΣΛΗΨΗ ΟΥΣΙΩΝ ΚΑΙ ΠΕΨΗ</dc:title>
  <dc:creator>ΒΟΥΛΑ</dc:creator>
  <cp:lastModifiedBy>ΒΟΥΛΑ</cp:lastModifiedBy>
  <cp:revision>16</cp:revision>
  <dcterms:created xsi:type="dcterms:W3CDTF">2020-11-18T06:57:51Z</dcterms:created>
  <dcterms:modified xsi:type="dcterms:W3CDTF">2020-11-21T08:32:21Z</dcterms:modified>
</cp:coreProperties>
</file>