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82" r:id="rId14"/>
    <p:sldId id="284" r:id="rId15"/>
    <p:sldId id="283" r:id="rId16"/>
    <p:sldId id="269" r:id="rId17"/>
    <p:sldId id="270" r:id="rId18"/>
    <p:sldId id="271" r:id="rId19"/>
    <p:sldId id="285" r:id="rId20"/>
    <p:sldId id="272" r:id="rId21"/>
    <p:sldId id="286" r:id="rId22"/>
    <p:sldId id="273" r:id="rId23"/>
    <p:sldId id="287" r:id="rId24"/>
    <p:sldId id="274" r:id="rId25"/>
    <p:sldId id="288" r:id="rId26"/>
    <p:sldId id="275" r:id="rId27"/>
    <p:sldId id="289" r:id="rId28"/>
    <p:sldId id="276" r:id="rId29"/>
    <p:sldId id="277" r:id="rId30"/>
    <p:sldId id="278" r:id="rId31"/>
    <p:sldId id="290" r:id="rId32"/>
    <p:sldId id="279" r:id="rId33"/>
    <p:sldId id="280" r:id="rId34"/>
    <p:sldId id="281"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46" d="100"/>
          <a:sy n="46" d="100"/>
        </p:scale>
        <p:origin x="96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l-GR" smtClean="0"/>
              <a:t>Στυλ κύριου τίτλου</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dirty="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F25518A9-B687-4302-9395-2322403C6656}" type="datetimeFigureOut">
              <a:rPr lang="en-US" dirty="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1A99A684-0CB7-41E9-A4DF-5D1C2CA5BF6F}" type="datetimeFigureOut">
              <a:rPr lang="en-US" dirty="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l-GR" smtClean="0"/>
              <a:t>Στυλ κύριου τίτλου</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FEDD7C35-9E19-4518-A4B2-3B09CD8CC756}" type="datetimeFigureOut">
              <a:rPr lang="en-US" dirty="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26196DA8-8897-4DDF-BFB6-5D83863C837A}" type="datetimeFigureOut">
              <a:rPr lang="en-US" dirty="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l-GR" smtClean="0"/>
              <a:t>Στυλ κύριου τίτλου</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DCBBA708-C5F0-412D-90E2-1919F0D196AE}" type="datetimeFigureOut">
              <a:rPr lang="en-US" dirty="0"/>
              <a:t>12/2/2020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l-GR" smtClean="0"/>
              <a:t>Στυλ κύριου τίτλου</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A9C8F8FA-EF43-4642-9368-3F4E33039BD9}" type="datetimeFigureOut">
              <a:rPr lang="en-US" dirty="0"/>
              <a:t>12/2/2020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dirty="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513FEF9-69D0-4F8C-A336-59491FBEDC47}" type="datetimeFigureOut">
              <a:rPr lang="en-US" dirty="0"/>
              <a:t>12/2/2020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dirty="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EB9C5D3-0140-4E75-8D7F-C0623D06DFD7}" type="datetimeFigureOut">
              <a:rPr lang="en-US" dirty="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dirty="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80322" y="3030008"/>
            <a:ext cx="4698355" cy="290617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594123" y="3030008"/>
            <a:ext cx="4700059" cy="290617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dirty="0"/>
              <a:t>12/2/2020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dirty="0"/>
              <a:t>12/2/2020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C01AE78-96A2-4A23-B183-3B6DB4374FE7}" type="datetimeFigureOut">
              <a:rPr lang="en-US" dirty="0"/>
              <a:t>12/2/2020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l-GR" smtClean="0"/>
              <a:t>Στυλ κύριου τίτλου</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73AE0757-B101-4811-9189-10EB2F458E2D}" type="datetimeFigureOut">
              <a:rPr lang="en-US" dirty="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7EBDC078-589F-40E3-816C-EE21D62B5BBA}" type="datetimeFigureOut">
              <a:rPr lang="en-US" dirty="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004436-CA73-4D53-89B4-2A5C7347BF2F}" type="datetimeFigureOut">
              <a:rPr lang="en-US" dirty="0"/>
              <a:t>12/2/2020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hyperlink" Target="http://el.wikipedia.org/wiki/%CE%92%CE%B9%CF%84%CE%B1%CE%BC%CE%AF%CE%BD%CE%B7#.CE.92.CE.B9.CF.84.CE.B1.CE.BC.CE.AF.CE.BD.CE.B7_.CE.921" TargetMode="External"/><Relationship Id="rId7" Type="http://schemas.openxmlformats.org/officeDocument/2006/relationships/hyperlink" Target="http://el.wikipedia.org/wiki/%CE%A6%CE%B8%CF%8C%CF%81%CE%B9%CE%BF#.CE.92.CE.B9.CE.BF.CE.BB.CE.BF.CE.B3.CE.B9.CE.BA.CE.AD.CF.82_.CE.B5.CF.80.CE.B9.CE.B4.CF.81.CE.AC.CF.83.CE.B5.CE.B9.CF.82" TargetMode="External"/><Relationship Id="rId2" Type="http://schemas.openxmlformats.org/officeDocument/2006/relationships/hyperlink" Target="http://el.wikipedia.org/wiki/&#914;&#953;&#964;&#945;&#956;&#943;&#957;&#951;#.CE.92.CE.B9.CF.84.CE.B1.CE.BC.CE.AF.CE.BD.CE.B7_.CE.91" TargetMode="External"/><Relationship Id="rId1" Type="http://schemas.openxmlformats.org/officeDocument/2006/relationships/slideLayout" Target="../slideLayouts/slideLayout2.xml"/><Relationship Id="rId6" Type="http://schemas.openxmlformats.org/officeDocument/2006/relationships/hyperlink" Target="http://el.wikipedia.org/wiki/%CE%91%CF%83%CE%B2%CE%AD%CF%83%CF%84%CE%B9%CE%BF#.CE.9B.CE.B5.CE.B9.CF.84.CE.BF.CF.85.CF.81.CE.B3.CE.AF.CE.B5.CF.82_.CF.84.CE.BF.CF.85_.CE.B1.CF.83.CE.B2.CE.B5.CF.83.CF.84.CE.AF.CE.BF.CF.85_.CF.89.CF.82_.CE.B8.CF.81.CE.B5.CF.80.CF.84.CE.B9.CE.BA.CF.8C_.CF.83.CF.85.CF.83.CF.84.CE.B1.CF.84.CE.B9.CE.BA.CF.8C" TargetMode="External"/><Relationship Id="rId5" Type="http://schemas.openxmlformats.org/officeDocument/2006/relationships/hyperlink" Target="http://el.wikipedia.org/wiki/%CE%92%CE%B9%CF%84%CE%B1%CE%BC%CE%AF%CE%BD%CE%B7#.CE.92.CE.B9.CF.84.CE.B1.CE.BC.CE.AF.CE.BD.CE.B7_D" TargetMode="External"/><Relationship Id="rId4" Type="http://schemas.openxmlformats.org/officeDocument/2006/relationships/hyperlink" Target="http://el.wikipedia.org/wiki/%CE%92%CE%B9%CF%84%CE%B1%CE%BC%CE%AF%CE%BD%CE%B7#.CE.92.CE.B9.CF.84.CE.B1.CE.BC.CE.AF.CE.BD.CE.B7_C"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3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ΠΡΟΣΛΗΨΗ ΟΥΣΙΩΝ ΚΑΙ ΠΕΨΗ ΣΤΟΝ ΑΝΘΡΩΠΟ</a:t>
            </a:r>
            <a:endParaRPr lang="el-GR" dirty="0"/>
          </a:p>
        </p:txBody>
      </p:sp>
      <p:sp>
        <p:nvSpPr>
          <p:cNvPr id="3" name="Υπότιτλος 2"/>
          <p:cNvSpPr>
            <a:spLocks noGrp="1"/>
          </p:cNvSpPr>
          <p:nvPr>
            <p:ph type="subTitle" idx="1"/>
          </p:nvPr>
        </p:nvSpPr>
        <p:spPr/>
        <p:txBody>
          <a:bodyPr/>
          <a:lstStyle/>
          <a:p>
            <a:r>
              <a:rPr lang="el-GR" dirty="0" smtClean="0"/>
              <a:t>ΒΙΟΛΟΓΙΑ Α΄ΓΥΜΝΑΣΙΟΥ</a:t>
            </a:r>
          </a:p>
          <a:p>
            <a:r>
              <a:rPr lang="el-GR" dirty="0" smtClean="0"/>
              <a:t>ΚΑΝΤΟΥΡΟΥ ΠΑΡΑΣΚΕΥΗ</a:t>
            </a:r>
            <a:endParaRPr lang="el-GR" dirty="0"/>
          </a:p>
        </p:txBody>
      </p:sp>
      <p:pic>
        <p:nvPicPr>
          <p:cNvPr id="4" name="Εικόνα 3"/>
          <p:cNvPicPr>
            <a:picLocks noChangeAspect="1"/>
          </p:cNvPicPr>
          <p:nvPr/>
        </p:nvPicPr>
        <p:blipFill>
          <a:blip r:embed="rId2"/>
          <a:stretch>
            <a:fillRect/>
          </a:stretch>
        </p:blipFill>
        <p:spPr>
          <a:xfrm>
            <a:off x="9108930" y="2389910"/>
            <a:ext cx="2619375" cy="2244436"/>
          </a:xfrm>
          <a:prstGeom prst="rect">
            <a:avLst/>
          </a:prstGeom>
        </p:spPr>
      </p:pic>
    </p:spTree>
    <p:extLst>
      <p:ext uri="{BB962C8B-B14F-4D97-AF65-F5344CB8AC3E}">
        <p14:creationId xmlns:p14="http://schemas.microsoft.com/office/powerpoint/2010/main" val="4272904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ΤΡΟΦΕΣ ΠΛΟΥΣΙΕΣ ΣΕ ΒΙΤΑΜΙΝΕΣ ΚΑΙ ΑΝΟΡΓΑΝΑ ΑΛΑΤΑ…φρούτα και λαχανικά</a:t>
            </a:r>
            <a:endParaRPr lang="el-GR" dirty="0"/>
          </a:p>
        </p:txBody>
      </p:sp>
      <p:pic>
        <p:nvPicPr>
          <p:cNvPr id="5" name="Εικόνα 4"/>
          <p:cNvPicPr>
            <a:picLocks noChangeAspect="1"/>
          </p:cNvPicPr>
          <p:nvPr/>
        </p:nvPicPr>
        <p:blipFill>
          <a:blip r:embed="rId2"/>
          <a:stretch>
            <a:fillRect/>
          </a:stretch>
        </p:blipFill>
        <p:spPr>
          <a:xfrm>
            <a:off x="6276110" y="2023846"/>
            <a:ext cx="5465617" cy="4358816"/>
          </a:xfrm>
          <a:prstGeom prst="rect">
            <a:avLst/>
          </a:prstGeom>
        </p:spPr>
      </p:pic>
      <p:pic>
        <p:nvPicPr>
          <p:cNvPr id="7" name="Θέση περιεχομένου 6"/>
          <p:cNvPicPr>
            <a:picLocks noGrp="1" noChangeAspect="1"/>
          </p:cNvPicPr>
          <p:nvPr>
            <p:ph idx="1"/>
          </p:nvPr>
        </p:nvPicPr>
        <p:blipFill>
          <a:blip r:embed="rId3"/>
          <a:stretch>
            <a:fillRect/>
          </a:stretch>
        </p:blipFill>
        <p:spPr>
          <a:xfrm>
            <a:off x="495155" y="2023846"/>
            <a:ext cx="5365317" cy="4169136"/>
          </a:xfrm>
          <a:prstGeom prst="rect">
            <a:avLst/>
          </a:prstGeom>
        </p:spPr>
      </p:pic>
      <p:pic>
        <p:nvPicPr>
          <p:cNvPr id="8" name="Εικόνα 7"/>
          <p:cNvPicPr>
            <a:picLocks noChangeAspect="1"/>
          </p:cNvPicPr>
          <p:nvPr/>
        </p:nvPicPr>
        <p:blipFill>
          <a:blip r:embed="rId4"/>
          <a:stretch>
            <a:fillRect/>
          </a:stretch>
        </p:blipFill>
        <p:spPr>
          <a:xfrm>
            <a:off x="9328695" y="366496"/>
            <a:ext cx="2762250" cy="1657350"/>
          </a:xfrm>
          <a:prstGeom prst="rect">
            <a:avLst/>
          </a:prstGeom>
        </p:spPr>
      </p:pic>
    </p:spTree>
    <p:extLst>
      <p:ext uri="{BB962C8B-B14F-4D97-AF65-F5344CB8AC3E}">
        <p14:creationId xmlns:p14="http://schemas.microsoft.com/office/powerpoint/2010/main" val="1739832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803460442"/>
              </p:ext>
            </p:extLst>
          </p:nvPr>
        </p:nvGraphicFramePr>
        <p:xfrm>
          <a:off x="581891" y="332510"/>
          <a:ext cx="11014363" cy="6089071"/>
        </p:xfrm>
        <a:graphic>
          <a:graphicData uri="http://schemas.openxmlformats.org/drawingml/2006/table">
            <a:tbl>
              <a:tblPr/>
              <a:tblGrid>
                <a:gridCol w="1810096"/>
                <a:gridCol w="1712423"/>
                <a:gridCol w="4174028"/>
                <a:gridCol w="3317816"/>
              </a:tblGrid>
              <a:tr h="237055">
                <a:tc>
                  <a:txBody>
                    <a:bodyPr/>
                    <a:lstStyle/>
                    <a:p>
                      <a:endParaRPr lang="el-GR" sz="700"/>
                    </a:p>
                  </a:txBody>
                  <a:tcPr marL="281932" marR="0" marT="0" marB="0" anchor="ctr">
                    <a:lnL>
                      <a:noFill/>
                    </a:lnL>
                    <a:lnR>
                      <a:noFill/>
                    </a:lnR>
                    <a:lnT>
                      <a:noFill/>
                    </a:lnT>
                    <a:lnB>
                      <a:noFill/>
                    </a:lnB>
                  </a:tcPr>
                </a:tc>
                <a:tc>
                  <a:txBody>
                    <a:bodyPr/>
                    <a:lstStyle/>
                    <a:p>
                      <a:endParaRPr lang="el-GR" sz="700"/>
                    </a:p>
                  </a:txBody>
                  <a:tcPr marL="33832" marR="33832" marT="16916" marB="16916">
                    <a:lnL>
                      <a:noFill/>
                    </a:lnL>
                  </a:tcPr>
                </a:tc>
                <a:tc>
                  <a:txBody>
                    <a:bodyPr/>
                    <a:lstStyle/>
                    <a:p>
                      <a:endParaRPr lang="el-GR" sz="700"/>
                    </a:p>
                  </a:txBody>
                  <a:tcPr marL="33832" marR="33832" marT="16916" marB="16916"/>
                </a:tc>
                <a:tc>
                  <a:txBody>
                    <a:bodyPr/>
                    <a:lstStyle/>
                    <a:p>
                      <a:endParaRPr lang="el-GR" sz="700"/>
                    </a:p>
                  </a:txBody>
                  <a:tcPr marL="33832" marR="33832" marT="16916" marB="16916"/>
                </a:tc>
              </a:tr>
              <a:tr h="239434">
                <a:tc gridSpan="4">
                  <a:txBody>
                    <a:bodyPr/>
                    <a:lstStyle/>
                    <a:p>
                      <a:r>
                        <a:rPr lang="el-GR" sz="700">
                          <a:effectLst/>
                        </a:rPr>
                        <a:t>ΠΙΝΑΚΑΣ 2.1. Βιταμίνες και άλλες ουσίες που περιέχονται στην τροφή μας </a:t>
                      </a:r>
                    </a:p>
                  </a:txBody>
                  <a:tcPr marL="17621" marR="17621" marT="17621" marB="17621" anchor="ctr">
                    <a:lnL>
                      <a:noFill/>
                    </a:lnL>
                    <a:lnR>
                      <a:noFill/>
                    </a:lnR>
                    <a:lnT>
                      <a:noFill/>
                    </a:lnT>
                    <a:lnB>
                      <a:noFill/>
                    </a:lnB>
                  </a:tcPr>
                </a:tc>
                <a:tc hMerge="1">
                  <a:txBody>
                    <a:bodyPr/>
                    <a:lstStyle/>
                    <a:p>
                      <a:endParaRPr lang="el-GR"/>
                    </a:p>
                  </a:txBody>
                  <a:tcPr/>
                </a:tc>
                <a:tc hMerge="1">
                  <a:txBody>
                    <a:bodyPr/>
                    <a:lstStyle/>
                    <a:p>
                      <a:endParaRPr lang="el-GR"/>
                    </a:p>
                  </a:txBody>
                  <a:tcPr/>
                </a:tc>
                <a:tc hMerge="1">
                  <a:txBody>
                    <a:bodyPr/>
                    <a:lstStyle/>
                    <a:p>
                      <a:endParaRPr lang="el-GR"/>
                    </a:p>
                  </a:txBody>
                  <a:tcPr/>
                </a:tc>
              </a:tr>
              <a:tr h="401919">
                <a:tc>
                  <a:txBody>
                    <a:bodyPr/>
                    <a:lstStyle/>
                    <a:p>
                      <a:r>
                        <a:rPr lang="el-GR" sz="700">
                          <a:effectLst/>
                        </a:rPr>
                        <a:t> </a:t>
                      </a:r>
                    </a:p>
                  </a:txBody>
                  <a:tcPr marL="17621" marR="17621" marT="17621" marB="17621">
                    <a:lnL>
                      <a:noFill/>
                    </a:lnL>
                    <a:lnR>
                      <a:noFill/>
                    </a:lnR>
                    <a:lnT>
                      <a:noFill/>
                    </a:lnT>
                    <a:lnB>
                      <a:noFill/>
                    </a:lnB>
                  </a:tcPr>
                </a:tc>
                <a:tc>
                  <a:txBody>
                    <a:bodyPr/>
                    <a:lstStyle/>
                    <a:p>
                      <a:pPr algn="ctr"/>
                      <a:r>
                        <a:rPr lang="el-GR" sz="700" b="1">
                          <a:effectLst/>
                        </a:rPr>
                        <a:t>ΤΡΟΦΕΣ</a:t>
                      </a:r>
                      <a:endParaRPr lang="el-GR" sz="700">
                        <a:effectLst/>
                      </a:endParaRPr>
                    </a:p>
                  </a:txBody>
                  <a:tcPr marL="17621" marR="17621" marT="17621" marB="17621">
                    <a:lnL>
                      <a:noFill/>
                    </a:lnL>
                    <a:lnR>
                      <a:noFill/>
                    </a:lnR>
                    <a:lnT>
                      <a:noFill/>
                    </a:lnT>
                    <a:lnB>
                      <a:noFill/>
                    </a:lnB>
                  </a:tcPr>
                </a:tc>
                <a:tc>
                  <a:txBody>
                    <a:bodyPr/>
                    <a:lstStyle/>
                    <a:p>
                      <a:pPr algn="ctr"/>
                      <a:r>
                        <a:rPr lang="el-GR" sz="700" b="1">
                          <a:effectLst/>
                        </a:rPr>
                        <a:t>ΠΟ</a:t>
                      </a:r>
                      <a:r>
                        <a:rPr lang="en-US" sz="700" b="1">
                          <a:effectLst/>
                        </a:rPr>
                        <a:t>Y </a:t>
                      </a:r>
                      <a:r>
                        <a:rPr lang="el-GR" sz="700" b="1">
                          <a:effectLst/>
                        </a:rPr>
                        <a:t>ΤΙΣ ΧΡΕΙΑΖΟΜΑΣΤΕ </a:t>
                      </a:r>
                      <a:endParaRPr lang="el-GR" sz="700">
                        <a:effectLst/>
                      </a:endParaRPr>
                    </a:p>
                  </a:txBody>
                  <a:tcPr marL="17621" marR="17621" marT="17621" marB="17621">
                    <a:lnL>
                      <a:noFill/>
                    </a:lnL>
                    <a:lnR>
                      <a:noFill/>
                    </a:lnR>
                    <a:lnT>
                      <a:noFill/>
                    </a:lnT>
                    <a:lnB>
                      <a:noFill/>
                    </a:lnB>
                  </a:tcPr>
                </a:tc>
                <a:tc>
                  <a:txBody>
                    <a:bodyPr/>
                    <a:lstStyle/>
                    <a:p>
                      <a:pPr algn="ctr"/>
                      <a:r>
                        <a:rPr lang="el-GR" sz="700" b="1">
                          <a:effectLst/>
                        </a:rPr>
                        <a:t>ΤΙ ΠΡΟΚΑΛΕΙ Η ΕΛΛΕΙΨΗ ΤΟYΣ </a:t>
                      </a:r>
                      <a:endParaRPr lang="el-GR" sz="700">
                        <a:effectLst/>
                      </a:endParaRPr>
                    </a:p>
                  </a:txBody>
                  <a:tcPr marL="17621" marR="17621" marT="17621" marB="17621">
                    <a:lnL>
                      <a:noFill/>
                    </a:lnL>
                    <a:lnR>
                      <a:noFill/>
                    </a:lnR>
                    <a:lnT>
                      <a:noFill/>
                    </a:lnT>
                    <a:lnB>
                      <a:noFill/>
                    </a:lnB>
                  </a:tcPr>
                </a:tc>
              </a:tr>
              <a:tr h="573149">
                <a:tc>
                  <a:txBody>
                    <a:bodyPr/>
                    <a:lstStyle/>
                    <a:p>
                      <a:r>
                        <a:rPr lang="el-GR" sz="700">
                          <a:effectLst/>
                          <a:hlinkClick r:id="rId2" tooltip="ΒΙΤΑΜΙΝΗ Α"/>
                        </a:rPr>
                        <a:t>Βιταμίνη Α</a:t>
                      </a:r>
                      <a:endParaRPr lang="el-GR" sz="700">
                        <a:effectLst/>
                      </a:endParaRPr>
                    </a:p>
                  </a:txBody>
                  <a:tcPr marL="17621" marR="17621" marT="17621" marB="17621">
                    <a:lnL>
                      <a:noFill/>
                    </a:lnL>
                    <a:lnR>
                      <a:noFill/>
                    </a:lnR>
                    <a:lnT>
                      <a:noFill/>
                    </a:lnT>
                    <a:lnB>
                      <a:noFill/>
                    </a:lnB>
                  </a:tcPr>
                </a:tc>
                <a:tc>
                  <a:txBody>
                    <a:bodyPr/>
                    <a:lstStyle/>
                    <a:p>
                      <a:r>
                        <a:rPr lang="el-GR" sz="700">
                          <a:effectLst/>
                        </a:rPr>
                        <a:t>Καρότα, γάλα αυγά, συκώτι</a:t>
                      </a:r>
                    </a:p>
                  </a:txBody>
                  <a:tcPr marL="17621" marR="17621" marT="17621" marB="17621">
                    <a:lnL>
                      <a:noFill/>
                    </a:lnL>
                    <a:lnR>
                      <a:noFill/>
                    </a:lnR>
                    <a:lnT>
                      <a:noFill/>
                    </a:lnT>
                    <a:lnB>
                      <a:noFill/>
                    </a:lnB>
                  </a:tcPr>
                </a:tc>
                <a:tc>
                  <a:txBody>
                    <a:bodyPr/>
                    <a:lstStyle/>
                    <a:p>
                      <a:r>
                        <a:rPr lang="el-GR" sz="700">
                          <a:effectLst/>
                        </a:rPr>
                        <a:t>Ενισχύει την όραση και συντελεί στην καλή λειτουργία του δέρματος.</a:t>
                      </a:r>
                    </a:p>
                  </a:txBody>
                  <a:tcPr marL="17621" marR="17621" marT="17621" marB="17621">
                    <a:lnL>
                      <a:noFill/>
                    </a:lnL>
                    <a:lnR>
                      <a:noFill/>
                    </a:lnR>
                    <a:lnT>
                      <a:noFill/>
                    </a:lnT>
                    <a:lnB>
                      <a:noFill/>
                    </a:lnB>
                  </a:tcPr>
                </a:tc>
                <a:tc>
                  <a:txBody>
                    <a:bodyPr/>
                    <a:lstStyle/>
                    <a:p>
                      <a:r>
                        <a:rPr lang="el-GR" sz="700">
                          <a:effectLst/>
                        </a:rPr>
                        <a:t>Ξηροδερμία, προβλήματα στην όραση στο σκοτάδι</a:t>
                      </a:r>
                    </a:p>
                  </a:txBody>
                  <a:tcPr marL="17621" marR="17621" marT="17621" marB="17621">
                    <a:lnL>
                      <a:noFill/>
                    </a:lnL>
                    <a:lnR>
                      <a:noFill/>
                    </a:lnR>
                    <a:lnT>
                      <a:noFill/>
                    </a:lnT>
                    <a:lnB>
                      <a:noFill/>
                    </a:lnB>
                  </a:tcPr>
                </a:tc>
              </a:tr>
              <a:tr h="1086843">
                <a:tc>
                  <a:txBody>
                    <a:bodyPr/>
                    <a:lstStyle/>
                    <a:p>
                      <a:pPr algn="l"/>
                      <a:r>
                        <a:rPr lang="el-GR" sz="700">
                          <a:effectLst/>
                          <a:hlinkClick r:id="rId3" tooltip="ΒΙΤΑΜΙΝΗ Β1"/>
                        </a:rPr>
                        <a:t>Βιταμίνη Β1</a:t>
                      </a:r>
                      <a:r>
                        <a:rPr lang="el-GR" sz="700">
                          <a:effectLst/>
                        </a:rPr>
                        <a:t> (θειαμίνη)</a:t>
                      </a:r>
                    </a:p>
                  </a:txBody>
                  <a:tcPr marL="17621" marR="17621" marT="17621" marB="17621">
                    <a:lnL>
                      <a:noFill/>
                    </a:lnL>
                    <a:lnR>
                      <a:noFill/>
                    </a:lnR>
                    <a:lnT>
                      <a:noFill/>
                    </a:lnT>
                    <a:lnB>
                      <a:noFill/>
                    </a:lnB>
                  </a:tcPr>
                </a:tc>
                <a:tc>
                  <a:txBody>
                    <a:bodyPr/>
                    <a:lstStyle/>
                    <a:p>
                      <a:r>
                        <a:rPr lang="el-GR" sz="700">
                          <a:effectLst/>
                        </a:rPr>
                        <a:t>Κρέας, αυγά, αναποφλοίωτα δημητριακά, όσπρια</a:t>
                      </a:r>
                    </a:p>
                  </a:txBody>
                  <a:tcPr marL="17621" marR="17621" marT="17621" marB="17621">
                    <a:lnL>
                      <a:noFill/>
                    </a:lnL>
                    <a:lnR>
                      <a:noFill/>
                    </a:lnR>
                    <a:lnT>
                      <a:noFill/>
                    </a:lnT>
                    <a:lnB>
                      <a:noFill/>
                    </a:lnB>
                  </a:tcPr>
                </a:tc>
                <a:tc>
                  <a:txBody>
                    <a:bodyPr/>
                    <a:lstStyle/>
                    <a:p>
                      <a:r>
                        <a:rPr lang="el-GR" sz="700">
                          <a:effectLst/>
                        </a:rPr>
                        <a:t>Συντελεί στην καλή λειτουργία του νευρικού συστήματος και βοηθάει στην ανάπτυξη του οργανισμού.</a:t>
                      </a:r>
                    </a:p>
                  </a:txBody>
                  <a:tcPr marL="17621" marR="17621" marT="17621" marB="17621">
                    <a:lnL>
                      <a:noFill/>
                    </a:lnL>
                    <a:lnR>
                      <a:noFill/>
                    </a:lnR>
                    <a:lnT>
                      <a:noFill/>
                    </a:lnT>
                    <a:lnB>
                      <a:noFill/>
                    </a:lnB>
                  </a:tcPr>
                </a:tc>
                <a:tc>
                  <a:txBody>
                    <a:bodyPr/>
                    <a:lstStyle/>
                    <a:p>
                      <a:r>
                        <a:rPr lang="el-GR" sz="700">
                          <a:effectLst/>
                        </a:rPr>
                        <a:t>Επιβράδυνση της ανάπτυξης, διαταραχές στη λειτουργία του νευρικού συστήματος (ασθένεια μπέρι μπέρι)</a:t>
                      </a:r>
                    </a:p>
                  </a:txBody>
                  <a:tcPr marL="17621" marR="17621" marT="17621" marB="17621">
                    <a:lnL>
                      <a:noFill/>
                    </a:lnL>
                    <a:lnR>
                      <a:noFill/>
                    </a:lnR>
                    <a:lnT>
                      <a:noFill/>
                    </a:lnT>
                    <a:lnB>
                      <a:noFill/>
                    </a:lnB>
                  </a:tcPr>
                </a:tc>
              </a:tr>
              <a:tr h="744380">
                <a:tc>
                  <a:txBody>
                    <a:bodyPr/>
                    <a:lstStyle/>
                    <a:p>
                      <a:pPr algn="l"/>
                      <a:r>
                        <a:rPr lang="el-GR" sz="700">
                          <a:effectLst/>
                          <a:hlinkClick r:id="rId4" tooltip="ΒΙΤΑΜΙΝΗ C"/>
                        </a:rPr>
                        <a:t>Βιταμίνη </a:t>
                      </a:r>
                      <a:r>
                        <a:rPr lang="en-US" sz="700">
                          <a:effectLst/>
                          <a:hlinkClick r:id="rId4" tooltip="ΒΙΤΑΜΙΝΗ C"/>
                        </a:rPr>
                        <a:t>C </a:t>
                      </a:r>
                      <a:r>
                        <a:rPr lang="en-US" sz="700">
                          <a:effectLst/>
                        </a:rPr>
                        <a:t>(</a:t>
                      </a:r>
                      <a:r>
                        <a:rPr lang="el-GR" sz="700">
                          <a:effectLst/>
                        </a:rPr>
                        <a:t>ασκορβικό οξύ)</a:t>
                      </a:r>
                    </a:p>
                  </a:txBody>
                  <a:tcPr marL="17621" marR="17621" marT="17621" marB="17621">
                    <a:lnL>
                      <a:noFill/>
                    </a:lnL>
                    <a:lnR>
                      <a:noFill/>
                    </a:lnR>
                    <a:lnT>
                      <a:noFill/>
                    </a:lnT>
                    <a:lnB>
                      <a:noFill/>
                    </a:lnB>
                  </a:tcPr>
                </a:tc>
                <a:tc>
                  <a:txBody>
                    <a:bodyPr/>
                    <a:lstStyle/>
                    <a:p>
                      <a:r>
                        <a:rPr lang="el-GR" sz="700">
                          <a:effectLst/>
                        </a:rPr>
                        <a:t>Εσπεριδοειδή, πράσινα λαχανικά, ντομάτες .</a:t>
                      </a:r>
                    </a:p>
                  </a:txBody>
                  <a:tcPr marL="17621" marR="17621" marT="17621" marB="17621">
                    <a:lnL>
                      <a:noFill/>
                    </a:lnL>
                    <a:lnR>
                      <a:noFill/>
                    </a:lnR>
                    <a:lnT>
                      <a:noFill/>
                    </a:lnT>
                    <a:lnB>
                      <a:noFill/>
                    </a:lnB>
                  </a:tcPr>
                </a:tc>
                <a:tc>
                  <a:txBody>
                    <a:bodyPr/>
                    <a:lstStyle/>
                    <a:p>
                      <a:r>
                        <a:rPr lang="el-GR" sz="700">
                          <a:effectLst/>
                        </a:rPr>
                        <a:t>Ενισχύει την άμυνα του οργανισμού και βοηθάει στην απορρόφηση σιδήρου και ασβεστίου.</a:t>
                      </a:r>
                    </a:p>
                  </a:txBody>
                  <a:tcPr marL="17621" marR="17621" marT="17621" marB="17621">
                    <a:lnL>
                      <a:noFill/>
                    </a:lnL>
                    <a:lnR>
                      <a:noFill/>
                    </a:lnR>
                    <a:lnT>
                      <a:noFill/>
                    </a:lnT>
                    <a:lnB>
                      <a:noFill/>
                    </a:lnB>
                  </a:tcPr>
                </a:tc>
                <a:tc>
                  <a:txBody>
                    <a:bodyPr/>
                    <a:lstStyle/>
                    <a:p>
                      <a:r>
                        <a:rPr lang="el-GR" sz="700">
                          <a:effectLst/>
                        </a:rPr>
                        <a:t>Αδυναμία επούλωσης των τραυμάτων, αιμορραγία στα ούλα (σκορβούτο)</a:t>
                      </a:r>
                    </a:p>
                  </a:txBody>
                  <a:tcPr marL="17621" marR="17621" marT="17621" marB="17621">
                    <a:lnL>
                      <a:noFill/>
                    </a:lnL>
                    <a:lnR>
                      <a:noFill/>
                    </a:lnR>
                    <a:lnT>
                      <a:noFill/>
                    </a:lnT>
                    <a:lnB>
                      <a:noFill/>
                    </a:lnB>
                  </a:tcPr>
                </a:tc>
              </a:tr>
              <a:tr h="744380">
                <a:tc>
                  <a:txBody>
                    <a:bodyPr/>
                    <a:lstStyle/>
                    <a:p>
                      <a:r>
                        <a:rPr lang="el-GR" sz="700">
                          <a:effectLst/>
                          <a:hlinkClick r:id="rId5" tooltip="ΒΙΤΑΜΙΝΗ D"/>
                        </a:rPr>
                        <a:t>Βιταμίνη </a:t>
                      </a:r>
                      <a:r>
                        <a:rPr lang="en-US" sz="700">
                          <a:effectLst/>
                          <a:hlinkClick r:id="rId5" tooltip="ΒΙΤΑΜΙΝΗ D"/>
                        </a:rPr>
                        <a:t>D</a:t>
                      </a:r>
                      <a:endParaRPr lang="en-US" sz="700">
                        <a:effectLst/>
                      </a:endParaRPr>
                    </a:p>
                  </a:txBody>
                  <a:tcPr marL="17621" marR="17621" marT="17621" marB="17621">
                    <a:lnL>
                      <a:noFill/>
                    </a:lnL>
                    <a:lnR>
                      <a:noFill/>
                    </a:lnR>
                    <a:lnT>
                      <a:noFill/>
                    </a:lnT>
                    <a:lnB>
                      <a:noFill/>
                    </a:lnB>
                  </a:tcPr>
                </a:tc>
                <a:tc>
                  <a:txBody>
                    <a:bodyPr/>
                    <a:lstStyle/>
                    <a:p>
                      <a:r>
                        <a:rPr lang="el-GR" sz="700">
                          <a:effectLst/>
                        </a:rPr>
                        <a:t>Συκώτι ψαριού, ιχθυέλαια, γάλα, αυγά</a:t>
                      </a:r>
                    </a:p>
                  </a:txBody>
                  <a:tcPr marL="17621" marR="17621" marT="17621" marB="17621">
                    <a:lnL>
                      <a:noFill/>
                    </a:lnL>
                    <a:lnR>
                      <a:noFill/>
                    </a:lnR>
                    <a:lnT>
                      <a:noFill/>
                    </a:lnT>
                    <a:lnB>
                      <a:noFill/>
                    </a:lnB>
                  </a:tcPr>
                </a:tc>
                <a:tc>
                  <a:txBody>
                    <a:bodyPr/>
                    <a:lstStyle/>
                    <a:p>
                      <a:r>
                        <a:rPr lang="el-GR" sz="700">
                          <a:effectLst/>
                        </a:rPr>
                        <a:t>Βοηθάει στην απορρόφηση του ασβεστίου.</a:t>
                      </a:r>
                    </a:p>
                  </a:txBody>
                  <a:tcPr marL="17621" marR="17621" marT="17621" marB="17621">
                    <a:lnL>
                      <a:noFill/>
                    </a:lnL>
                    <a:lnR>
                      <a:noFill/>
                    </a:lnR>
                    <a:lnT>
                      <a:noFill/>
                    </a:lnT>
                    <a:lnB>
                      <a:noFill/>
                    </a:lnB>
                  </a:tcPr>
                </a:tc>
                <a:tc>
                  <a:txBody>
                    <a:bodyPr/>
                    <a:lstStyle/>
                    <a:p>
                      <a:r>
                        <a:rPr lang="el-GR" sz="700">
                          <a:effectLst/>
                        </a:rPr>
                        <a:t>Ραχίτιδα, παραμόρφωση της σπονδυλικής στήλης και των κάτω άκρων</a:t>
                      </a:r>
                    </a:p>
                  </a:txBody>
                  <a:tcPr marL="17621" marR="17621" marT="17621" marB="17621">
                    <a:lnL>
                      <a:noFill/>
                    </a:lnL>
                    <a:lnR>
                      <a:noFill/>
                    </a:lnR>
                    <a:lnT>
                      <a:noFill/>
                    </a:lnT>
                    <a:lnB>
                      <a:noFill/>
                    </a:lnB>
                  </a:tcPr>
                </a:tc>
              </a:tr>
              <a:tr h="915613">
                <a:tc>
                  <a:txBody>
                    <a:bodyPr/>
                    <a:lstStyle/>
                    <a:p>
                      <a:r>
                        <a:rPr lang="el-GR" sz="700">
                          <a:effectLst/>
                          <a:hlinkClick r:id="rId6" tooltip="ΑΣΒΕΣΤΙΟ"/>
                        </a:rPr>
                        <a:t>Ασβέστιο</a:t>
                      </a:r>
                      <a:r>
                        <a:rPr lang="el-GR" sz="700">
                          <a:effectLst/>
                        </a:rPr>
                        <a:t> (</a:t>
                      </a:r>
                      <a:r>
                        <a:rPr lang="en-US" sz="700">
                          <a:effectLst/>
                        </a:rPr>
                        <a:t>Ca)</a:t>
                      </a:r>
                    </a:p>
                  </a:txBody>
                  <a:tcPr marL="17621" marR="17621" marT="17621" marB="17621">
                    <a:lnL>
                      <a:noFill/>
                    </a:lnL>
                    <a:lnR>
                      <a:noFill/>
                    </a:lnR>
                    <a:lnT>
                      <a:noFill/>
                    </a:lnT>
                    <a:lnB>
                      <a:noFill/>
                    </a:lnB>
                  </a:tcPr>
                </a:tc>
                <a:tc>
                  <a:txBody>
                    <a:bodyPr/>
                    <a:lstStyle/>
                    <a:p>
                      <a:r>
                        <a:rPr lang="el-GR" sz="700">
                          <a:effectLst/>
                        </a:rPr>
                        <a:t>Γαλακτοκομικά, κρόκος αυγού, πράσινα λαχανικά</a:t>
                      </a:r>
                    </a:p>
                  </a:txBody>
                  <a:tcPr marL="17621" marR="17621" marT="17621" marB="17621">
                    <a:lnL>
                      <a:noFill/>
                    </a:lnL>
                    <a:lnR>
                      <a:noFill/>
                    </a:lnR>
                    <a:lnT>
                      <a:noFill/>
                    </a:lnT>
                    <a:lnB>
                      <a:noFill/>
                    </a:lnB>
                  </a:tcPr>
                </a:tc>
                <a:tc>
                  <a:txBody>
                    <a:bodyPr/>
                    <a:lstStyle/>
                    <a:p>
                      <a:r>
                        <a:rPr lang="el-GR" sz="700">
                          <a:effectLst/>
                        </a:rPr>
                        <a:t>Συστατικό των οστών και των δοντιών. Απαραίτητο για την πήξη του αίματος και την καλή λειτουργία του νευρικού και του μυϊκού συστήματος.</a:t>
                      </a:r>
                    </a:p>
                  </a:txBody>
                  <a:tcPr marL="17621" marR="17621" marT="17621" marB="17621">
                    <a:lnL>
                      <a:noFill/>
                    </a:lnL>
                    <a:lnR>
                      <a:noFill/>
                    </a:lnR>
                    <a:lnT>
                      <a:noFill/>
                    </a:lnT>
                    <a:lnB>
                      <a:noFill/>
                    </a:lnB>
                  </a:tcPr>
                </a:tc>
                <a:tc>
                  <a:txBody>
                    <a:bodyPr/>
                    <a:lstStyle/>
                    <a:p>
                      <a:r>
                        <a:rPr lang="el-GR" sz="700">
                          <a:effectLst/>
                        </a:rPr>
                        <a:t>Προβλήματα στα δόντια, στα οστά και στο νευρικό σύστημα.</a:t>
                      </a:r>
                    </a:p>
                  </a:txBody>
                  <a:tcPr marL="17621" marR="17621" marT="17621" marB="17621">
                    <a:lnL>
                      <a:noFill/>
                    </a:lnL>
                    <a:lnR>
                      <a:noFill/>
                    </a:lnR>
                    <a:lnT>
                      <a:noFill/>
                    </a:lnT>
                    <a:lnB>
                      <a:noFill/>
                    </a:lnB>
                  </a:tcPr>
                </a:tc>
              </a:tr>
              <a:tr h="573149">
                <a:tc>
                  <a:txBody>
                    <a:bodyPr/>
                    <a:lstStyle/>
                    <a:p>
                      <a:r>
                        <a:rPr lang="el-GR" sz="700">
                          <a:effectLst/>
                        </a:rPr>
                        <a:t>Σίδηρος (</a:t>
                      </a:r>
                      <a:r>
                        <a:rPr lang="en-US" sz="700">
                          <a:effectLst/>
                        </a:rPr>
                        <a:t>Fe) </a:t>
                      </a:r>
                    </a:p>
                  </a:txBody>
                  <a:tcPr marL="17621" marR="17621" marT="17621" marB="17621">
                    <a:lnL>
                      <a:noFill/>
                    </a:lnL>
                    <a:lnR>
                      <a:noFill/>
                    </a:lnR>
                    <a:lnT>
                      <a:noFill/>
                    </a:lnT>
                    <a:lnB>
                      <a:noFill/>
                    </a:lnB>
                  </a:tcPr>
                </a:tc>
                <a:tc>
                  <a:txBody>
                    <a:bodyPr/>
                    <a:lstStyle/>
                    <a:p>
                      <a:r>
                        <a:rPr lang="el-GR" sz="700">
                          <a:effectLst/>
                        </a:rPr>
                        <a:t>Συκώτι, κρέας, δημητριακά</a:t>
                      </a:r>
                    </a:p>
                  </a:txBody>
                  <a:tcPr marL="17621" marR="17621" marT="17621" marB="17621">
                    <a:lnL>
                      <a:noFill/>
                    </a:lnL>
                    <a:lnR>
                      <a:noFill/>
                    </a:lnR>
                    <a:lnT>
                      <a:noFill/>
                    </a:lnT>
                    <a:lnB>
                      <a:noFill/>
                    </a:lnB>
                  </a:tcPr>
                </a:tc>
                <a:tc>
                  <a:txBody>
                    <a:bodyPr/>
                    <a:lstStyle/>
                    <a:p>
                      <a:r>
                        <a:rPr lang="el-GR" sz="700">
                          <a:effectLst/>
                        </a:rPr>
                        <a:t>Συστατικό της αιμοσφαιρίνης, απαραίτητο για τη μεταφορά οξυγόνου</a:t>
                      </a:r>
                    </a:p>
                  </a:txBody>
                  <a:tcPr marL="17621" marR="17621" marT="17621" marB="17621">
                    <a:lnL>
                      <a:noFill/>
                    </a:lnL>
                    <a:lnR>
                      <a:noFill/>
                    </a:lnR>
                    <a:lnT>
                      <a:noFill/>
                    </a:lnT>
                    <a:lnB>
                      <a:noFill/>
                    </a:lnB>
                  </a:tcPr>
                </a:tc>
                <a:tc>
                  <a:txBody>
                    <a:bodyPr/>
                    <a:lstStyle/>
                    <a:p>
                      <a:r>
                        <a:rPr lang="el-GR" sz="700">
                          <a:effectLst/>
                        </a:rPr>
                        <a:t>Αναιμίες</a:t>
                      </a:r>
                    </a:p>
                  </a:txBody>
                  <a:tcPr marL="17621" marR="17621" marT="17621" marB="17621">
                    <a:lnL>
                      <a:noFill/>
                    </a:lnL>
                    <a:lnR>
                      <a:noFill/>
                    </a:lnR>
                    <a:lnT>
                      <a:noFill/>
                    </a:lnT>
                    <a:lnB>
                      <a:noFill/>
                    </a:lnB>
                  </a:tcPr>
                </a:tc>
              </a:tr>
              <a:tr h="573149">
                <a:tc>
                  <a:txBody>
                    <a:bodyPr/>
                    <a:lstStyle/>
                    <a:p>
                      <a:r>
                        <a:rPr lang="el-GR" sz="700">
                          <a:effectLst/>
                          <a:hlinkClick r:id="rId7" tooltip="ΦΘΟΡΙΟ"/>
                        </a:rPr>
                        <a:t>Φθόριο</a:t>
                      </a:r>
                      <a:r>
                        <a:rPr lang="el-GR" sz="700">
                          <a:effectLst/>
                        </a:rPr>
                        <a:t> (</a:t>
                      </a:r>
                      <a:r>
                        <a:rPr lang="en-US" sz="700">
                          <a:effectLst/>
                        </a:rPr>
                        <a:t>F)</a:t>
                      </a:r>
                    </a:p>
                  </a:txBody>
                  <a:tcPr marL="17621" marR="17621" marT="17621" marB="17621">
                    <a:lnL>
                      <a:noFill/>
                    </a:lnL>
                    <a:lnR>
                      <a:noFill/>
                    </a:lnR>
                    <a:lnT>
                      <a:noFill/>
                    </a:lnT>
                    <a:lnB>
                      <a:noFill/>
                    </a:lnB>
                  </a:tcPr>
                </a:tc>
                <a:tc>
                  <a:txBody>
                    <a:bodyPr/>
                    <a:lstStyle/>
                    <a:p>
                      <a:r>
                        <a:rPr lang="el-GR" sz="700">
                          <a:effectLst/>
                        </a:rPr>
                        <a:t>Πόσιμο νερό, ψάρια, τσάι</a:t>
                      </a:r>
                    </a:p>
                  </a:txBody>
                  <a:tcPr marL="17621" marR="17621" marT="17621" marB="17621">
                    <a:lnL>
                      <a:noFill/>
                    </a:lnL>
                    <a:lnR>
                      <a:noFill/>
                    </a:lnR>
                    <a:lnT>
                      <a:noFill/>
                    </a:lnT>
                    <a:lnB>
                      <a:noFill/>
                    </a:lnB>
                  </a:tcPr>
                </a:tc>
                <a:tc>
                  <a:txBody>
                    <a:bodyPr/>
                    <a:lstStyle/>
                    <a:p>
                      <a:r>
                        <a:rPr lang="el-GR" sz="700">
                          <a:effectLst/>
                        </a:rPr>
                        <a:t>Αύξηση της σκληρότητας των οστών και των δοντιών. </a:t>
                      </a:r>
                    </a:p>
                  </a:txBody>
                  <a:tcPr marL="17621" marR="17621" marT="17621" marB="17621">
                    <a:lnL>
                      <a:noFill/>
                    </a:lnL>
                    <a:lnR>
                      <a:noFill/>
                    </a:lnR>
                    <a:lnT>
                      <a:noFill/>
                    </a:lnT>
                    <a:lnB>
                      <a:noFill/>
                    </a:lnB>
                  </a:tcPr>
                </a:tc>
                <a:tc>
                  <a:txBody>
                    <a:bodyPr/>
                    <a:lstStyle/>
                    <a:p>
                      <a:endParaRPr lang="el-GR" sz="700" dirty="0"/>
                    </a:p>
                  </a:txBody>
                  <a:tcPr marL="33832" marR="33832" marT="16916" marB="16916">
                    <a:lnL>
                      <a:noFill/>
                    </a:lnL>
                    <a:lnT>
                      <a:noFill/>
                    </a:lnT>
                  </a:tcPr>
                </a:tc>
              </a:tr>
            </a:tbl>
          </a:graphicData>
        </a:graphic>
      </p:graphicFrame>
    </p:spTree>
    <p:extLst>
      <p:ext uri="{BB962C8B-B14F-4D97-AF65-F5344CB8AC3E}">
        <p14:creationId xmlns:p14="http://schemas.microsoft.com/office/powerpoint/2010/main" val="1749792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ΠΕΠΤΙΚΟ ΣYΣΤΗΜΑ ΤΟY ΑΝΘΡΩΠΟY </a:t>
            </a:r>
          </a:p>
        </p:txBody>
      </p:sp>
      <p:sp>
        <p:nvSpPr>
          <p:cNvPr id="3" name="Θέση περιεχομένου 2"/>
          <p:cNvSpPr>
            <a:spLocks noGrp="1"/>
          </p:cNvSpPr>
          <p:nvPr>
            <p:ph idx="1"/>
          </p:nvPr>
        </p:nvSpPr>
        <p:spPr>
          <a:xfrm>
            <a:off x="680322" y="2336873"/>
            <a:ext cx="7195988" cy="3599316"/>
          </a:xfrm>
        </p:spPr>
        <p:txBody>
          <a:bodyPr/>
          <a:lstStyle/>
          <a:p>
            <a:pPr marL="0" indent="0">
              <a:buNone/>
            </a:pPr>
            <a:r>
              <a:rPr lang="el-GR" dirty="0"/>
              <a:t>Το πεπτικό σύστημα του ανθρώπου αποτελείται από: </a:t>
            </a:r>
          </a:p>
          <a:p>
            <a:pPr marL="0" indent="0">
              <a:buNone/>
            </a:pPr>
            <a:r>
              <a:rPr lang="el-GR" dirty="0"/>
              <a:t>•έναν ανοιχτό σωλήνα που ονομάζεται πεπτικός (ή γαστρεντερικός) σωλήνας </a:t>
            </a:r>
          </a:p>
          <a:p>
            <a:pPr marL="0" indent="0">
              <a:buNone/>
            </a:pPr>
            <a:r>
              <a:rPr lang="el-GR" dirty="0"/>
              <a:t>•τους προσαρτημένους αδένες (σιελογόνοι αδένες, συκώτι και πάγκρεας). </a:t>
            </a:r>
          </a:p>
          <a:p>
            <a:endParaRPr lang="el-GR" dirty="0"/>
          </a:p>
        </p:txBody>
      </p:sp>
      <p:pic>
        <p:nvPicPr>
          <p:cNvPr id="4" name="Εικόνα 3"/>
          <p:cNvPicPr>
            <a:picLocks noChangeAspect="1"/>
          </p:cNvPicPr>
          <p:nvPr/>
        </p:nvPicPr>
        <p:blipFill>
          <a:blip r:embed="rId2"/>
          <a:stretch>
            <a:fillRect/>
          </a:stretch>
        </p:blipFill>
        <p:spPr>
          <a:xfrm>
            <a:off x="8188036" y="2029557"/>
            <a:ext cx="3387437" cy="4213947"/>
          </a:xfrm>
          <a:prstGeom prst="rect">
            <a:avLst/>
          </a:prstGeom>
        </p:spPr>
      </p:pic>
    </p:spTree>
    <p:extLst>
      <p:ext uri="{BB962C8B-B14F-4D97-AF65-F5344CB8AC3E}">
        <p14:creationId xmlns:p14="http://schemas.microsoft.com/office/powerpoint/2010/main" val="2594553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pic>
        <p:nvPicPr>
          <p:cNvPr id="10" name="Θέση περιεχομένου 9"/>
          <p:cNvPicPr>
            <a:picLocks noGrp="1" noChangeAspect="1"/>
          </p:cNvPicPr>
          <p:nvPr>
            <p:ph idx="1"/>
          </p:nvPr>
        </p:nvPicPr>
        <p:blipFill>
          <a:blip r:embed="rId2"/>
          <a:stretch>
            <a:fillRect/>
          </a:stretch>
        </p:blipFill>
        <p:spPr>
          <a:xfrm>
            <a:off x="519546" y="374073"/>
            <a:ext cx="10183090" cy="6089072"/>
          </a:xfrm>
          <a:prstGeom prst="rect">
            <a:avLst/>
          </a:prstGeom>
        </p:spPr>
      </p:pic>
    </p:spTree>
    <p:extLst>
      <p:ext uri="{BB962C8B-B14F-4D97-AF65-F5344CB8AC3E}">
        <p14:creationId xmlns:p14="http://schemas.microsoft.com/office/powerpoint/2010/main" val="128403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935182" y="228601"/>
            <a:ext cx="9359000" cy="6255326"/>
          </a:xfrm>
          <a:prstGeom prst="rect">
            <a:avLst/>
          </a:prstGeom>
        </p:spPr>
      </p:pic>
    </p:spTree>
    <p:extLst>
      <p:ext uri="{BB962C8B-B14F-4D97-AF65-F5344CB8AC3E}">
        <p14:creationId xmlns:p14="http://schemas.microsoft.com/office/powerpoint/2010/main" val="3397663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Πεπτικοί αδένες (</a:t>
            </a:r>
            <a:r>
              <a:rPr lang="el-GR" dirty="0" err="1" smtClean="0"/>
              <a:t>σιελογόνοι,ήπαρ</a:t>
            </a:r>
            <a:r>
              <a:rPr lang="el-GR" dirty="0" smtClean="0"/>
              <a:t> και πάγκρεας)</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515663" y="1834166"/>
            <a:ext cx="4749196" cy="4462725"/>
          </a:xfrm>
          <a:prstGeom prst="rect">
            <a:avLst/>
          </a:prstGeom>
        </p:spPr>
      </p:pic>
      <p:pic>
        <p:nvPicPr>
          <p:cNvPr id="5" name="Εικόνα 4"/>
          <p:cNvPicPr>
            <a:picLocks noChangeAspect="1"/>
          </p:cNvPicPr>
          <p:nvPr/>
        </p:nvPicPr>
        <p:blipFill>
          <a:blip r:embed="rId3"/>
          <a:stretch>
            <a:fillRect/>
          </a:stretch>
        </p:blipFill>
        <p:spPr>
          <a:xfrm>
            <a:off x="5644187" y="1834165"/>
            <a:ext cx="4996103" cy="4864549"/>
          </a:xfrm>
          <a:prstGeom prst="rect">
            <a:avLst/>
          </a:prstGeom>
        </p:spPr>
      </p:pic>
    </p:spTree>
    <p:extLst>
      <p:ext uri="{BB962C8B-B14F-4D97-AF65-F5344CB8AC3E}">
        <p14:creationId xmlns:p14="http://schemas.microsoft.com/office/powerpoint/2010/main" val="1378362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ΠΟΡΕΙΑ ΤΗΣ ΤΡΟΦΗΣ</a:t>
            </a:r>
            <a:endParaRPr lang="el-GR" dirty="0"/>
          </a:p>
        </p:txBody>
      </p:sp>
      <p:sp>
        <p:nvSpPr>
          <p:cNvPr id="3" name="Θέση περιεχομένου 2"/>
          <p:cNvSpPr>
            <a:spLocks noGrp="1"/>
          </p:cNvSpPr>
          <p:nvPr>
            <p:ph idx="1"/>
          </p:nvPr>
        </p:nvSpPr>
        <p:spPr>
          <a:xfrm>
            <a:off x="249382" y="1834166"/>
            <a:ext cx="6899563" cy="5273216"/>
          </a:xfrm>
        </p:spPr>
        <p:txBody>
          <a:bodyPr>
            <a:normAutofit fontScale="70000" lnSpcReduction="20000"/>
          </a:bodyPr>
          <a:lstStyle/>
          <a:p>
            <a:endParaRPr lang="el-GR" dirty="0"/>
          </a:p>
          <a:p>
            <a:pPr marL="0" indent="0">
              <a:buNone/>
            </a:pPr>
            <a:r>
              <a:rPr lang="el-GR" dirty="0" smtClean="0"/>
              <a:t>1.Η </a:t>
            </a:r>
            <a:r>
              <a:rPr lang="el-GR" dirty="0"/>
              <a:t>τροφή εισέρχεται στη </a:t>
            </a:r>
            <a:r>
              <a:rPr lang="el-GR" u="sng" dirty="0">
                <a:solidFill>
                  <a:schemeClr val="bg1"/>
                </a:solidFill>
              </a:rPr>
              <a:t>στοματική κοιλότητα</a:t>
            </a:r>
            <a:r>
              <a:rPr lang="el-GR" dirty="0"/>
              <a:t>, όπου με τη βοήθεια των δοντιών, της γλώσσας και του σάλιου πραγματοποιείται η</a:t>
            </a:r>
            <a:r>
              <a:rPr lang="el-GR" dirty="0">
                <a:solidFill>
                  <a:schemeClr val="bg1"/>
                </a:solidFill>
              </a:rPr>
              <a:t> </a:t>
            </a:r>
            <a:r>
              <a:rPr lang="el-GR" dirty="0" smtClean="0">
                <a:solidFill>
                  <a:schemeClr val="bg1"/>
                </a:solidFill>
              </a:rPr>
              <a:t>μάσηση</a:t>
            </a:r>
            <a:r>
              <a:rPr lang="en-GB" dirty="0" smtClean="0">
                <a:solidFill>
                  <a:schemeClr val="bg1"/>
                </a:solidFill>
              </a:rPr>
              <a:t> </a:t>
            </a:r>
            <a:r>
              <a:rPr lang="el-GR" dirty="0" smtClean="0"/>
              <a:t>και η  δημιουργία του </a:t>
            </a:r>
            <a:r>
              <a:rPr lang="el-GR" dirty="0" smtClean="0">
                <a:solidFill>
                  <a:schemeClr val="bg1"/>
                </a:solidFill>
              </a:rPr>
              <a:t> βλωμού </a:t>
            </a:r>
            <a:r>
              <a:rPr lang="el-GR" dirty="0" smtClean="0"/>
              <a:t>(μπουκιά).Στο στόμα με το σάλιο γίνεται και μια </a:t>
            </a:r>
            <a:r>
              <a:rPr lang="el-GR" dirty="0" smtClean="0">
                <a:solidFill>
                  <a:schemeClr val="bg1"/>
                </a:solidFill>
              </a:rPr>
              <a:t>πρώτη διάσπαση του αμύλου </a:t>
            </a:r>
            <a:r>
              <a:rPr lang="el-GR" dirty="0" smtClean="0"/>
              <a:t>των τροφών (</a:t>
            </a:r>
            <a:r>
              <a:rPr lang="el-GR" dirty="0" err="1" smtClean="0"/>
              <a:t>αμυλο</a:t>
            </a:r>
            <a:r>
              <a:rPr lang="el-GR" dirty="0" smtClean="0"/>
              <a:t> έχουν οι </a:t>
            </a:r>
            <a:r>
              <a:rPr lang="el-GR" dirty="0" err="1" smtClean="0"/>
              <a:t>πατάτες,το</a:t>
            </a:r>
            <a:r>
              <a:rPr lang="el-GR" dirty="0" smtClean="0"/>
              <a:t> </a:t>
            </a:r>
            <a:r>
              <a:rPr lang="el-GR" dirty="0" err="1" smtClean="0"/>
              <a:t>ψωμί,τα</a:t>
            </a:r>
            <a:r>
              <a:rPr lang="el-GR" dirty="0" smtClean="0"/>
              <a:t> </a:t>
            </a:r>
            <a:r>
              <a:rPr lang="el-GR" dirty="0" err="1" smtClean="0"/>
              <a:t>ζυμαρτικά</a:t>
            </a:r>
            <a:r>
              <a:rPr lang="el-GR" dirty="0" smtClean="0"/>
              <a:t> κ.α.</a:t>
            </a:r>
            <a:endParaRPr lang="el-GR" dirty="0"/>
          </a:p>
          <a:p>
            <a:pPr marL="0" indent="0">
              <a:buNone/>
            </a:pPr>
            <a:r>
              <a:rPr lang="el-GR" dirty="0" smtClean="0"/>
              <a:t>2.Με </a:t>
            </a:r>
            <a:r>
              <a:rPr lang="el-GR" dirty="0"/>
              <a:t>την </a:t>
            </a:r>
            <a:r>
              <a:rPr lang="el-GR" dirty="0">
                <a:solidFill>
                  <a:schemeClr val="bg1"/>
                </a:solidFill>
              </a:rPr>
              <a:t>κατάποση</a:t>
            </a:r>
            <a:r>
              <a:rPr lang="el-GR" dirty="0"/>
              <a:t> η τροφή περνά από το στόμα στον φάρυγγα και στη συνέχεια στον οισοφάγο. </a:t>
            </a:r>
            <a:r>
              <a:rPr lang="el-GR" dirty="0" smtClean="0"/>
              <a:t>Οι </a:t>
            </a:r>
            <a:r>
              <a:rPr lang="el-GR" dirty="0"/>
              <a:t>κινήσεις του οισοφάγου οδηγούν την τροφή στο </a:t>
            </a:r>
            <a:r>
              <a:rPr lang="el-GR" dirty="0" smtClean="0"/>
              <a:t>στομάχι.</a:t>
            </a:r>
          </a:p>
          <a:p>
            <a:pPr marL="0" indent="0">
              <a:buNone/>
            </a:pPr>
            <a:r>
              <a:rPr lang="el-GR" dirty="0" smtClean="0"/>
              <a:t>3.Στο </a:t>
            </a:r>
            <a:r>
              <a:rPr lang="el-GR" u="sng" dirty="0" smtClean="0">
                <a:solidFill>
                  <a:schemeClr val="bg1"/>
                </a:solidFill>
              </a:rPr>
              <a:t>στομάχι</a:t>
            </a:r>
            <a:r>
              <a:rPr lang="el-GR" dirty="0" smtClean="0"/>
              <a:t> η τροφή  </a:t>
            </a:r>
            <a:r>
              <a:rPr lang="el-GR" dirty="0"/>
              <a:t>αναμειγνύεται με το </a:t>
            </a:r>
            <a:r>
              <a:rPr lang="el-GR" dirty="0">
                <a:solidFill>
                  <a:schemeClr val="bg1"/>
                </a:solidFill>
              </a:rPr>
              <a:t>γαστρικό </a:t>
            </a:r>
            <a:r>
              <a:rPr lang="el-GR" dirty="0" smtClean="0">
                <a:solidFill>
                  <a:schemeClr val="bg1"/>
                </a:solidFill>
              </a:rPr>
              <a:t>υγρό </a:t>
            </a:r>
            <a:r>
              <a:rPr lang="el-GR" dirty="0" smtClean="0"/>
              <a:t>(που περιέχει </a:t>
            </a:r>
            <a:r>
              <a:rPr lang="el-GR" dirty="0" err="1" smtClean="0"/>
              <a:t>υδροχλωρικο</a:t>
            </a:r>
            <a:r>
              <a:rPr lang="el-GR" dirty="0" smtClean="0"/>
              <a:t> οξύ και ένζυμα για τη διάσπαση των τροφών).</a:t>
            </a:r>
            <a:endParaRPr lang="el-GR" dirty="0"/>
          </a:p>
          <a:p>
            <a:pPr marL="0" indent="0">
              <a:buNone/>
            </a:pPr>
            <a:r>
              <a:rPr lang="el-GR" dirty="0" smtClean="0"/>
              <a:t>4.Από </a:t>
            </a:r>
            <a:r>
              <a:rPr lang="el-GR" dirty="0"/>
              <a:t>το στομάχι η τροφή περνά στο πρώτο τμήμα του λεπτού εντέρου, το </a:t>
            </a:r>
            <a:r>
              <a:rPr lang="el-GR" dirty="0" smtClean="0">
                <a:solidFill>
                  <a:schemeClr val="bg1"/>
                </a:solidFill>
              </a:rPr>
              <a:t>δωδεκαδάκτυλο</a:t>
            </a:r>
            <a:r>
              <a:rPr lang="el-GR" dirty="0" smtClean="0"/>
              <a:t>, οπού εκεί εκκρίνεται το παγκρεατικό υγρό από το πάγκρεας  για την ολοκλήρωση της διάσπασης των </a:t>
            </a:r>
            <a:r>
              <a:rPr lang="el-GR" dirty="0" err="1" smtClean="0"/>
              <a:t>πρωτεινών</a:t>
            </a:r>
            <a:r>
              <a:rPr lang="el-GR" dirty="0" smtClean="0"/>
              <a:t> και των υδατανθράκων καθώς και η  χολή από το συκώτι για τη διάσπαση των λιπαρών ουσιών.</a:t>
            </a:r>
            <a:endParaRPr lang="el-GR" dirty="0"/>
          </a:p>
          <a:p>
            <a:pPr marL="0" indent="0">
              <a:buNone/>
            </a:pPr>
            <a:r>
              <a:rPr lang="el-GR" dirty="0" smtClean="0"/>
              <a:t>5.Στο </a:t>
            </a:r>
            <a:r>
              <a:rPr lang="el-GR" dirty="0">
                <a:solidFill>
                  <a:schemeClr val="bg1"/>
                </a:solidFill>
              </a:rPr>
              <a:t>λεπτό </a:t>
            </a:r>
            <a:r>
              <a:rPr lang="el-GR" dirty="0" smtClean="0">
                <a:solidFill>
                  <a:schemeClr val="bg1"/>
                </a:solidFill>
              </a:rPr>
              <a:t>έντερο </a:t>
            </a:r>
            <a:r>
              <a:rPr lang="el-GR" dirty="0"/>
              <a:t>τα θρεπτικά συστατικά </a:t>
            </a:r>
            <a:r>
              <a:rPr lang="el-GR" dirty="0" err="1"/>
              <a:t>απορροφώνται</a:t>
            </a:r>
            <a:r>
              <a:rPr lang="el-GR" dirty="0"/>
              <a:t> από τις εντερικές </a:t>
            </a:r>
            <a:r>
              <a:rPr lang="el-GR" dirty="0" err="1"/>
              <a:t>λάχνες</a:t>
            </a:r>
            <a:r>
              <a:rPr lang="el-GR" dirty="0" smtClean="0"/>
              <a:t>.</a:t>
            </a:r>
            <a:endParaRPr lang="el-GR" dirty="0"/>
          </a:p>
          <a:p>
            <a:pPr marL="0" indent="0">
              <a:buNone/>
            </a:pPr>
            <a:r>
              <a:rPr lang="el-GR" dirty="0" smtClean="0"/>
              <a:t>6.Στο </a:t>
            </a:r>
            <a:r>
              <a:rPr lang="el-GR" dirty="0">
                <a:solidFill>
                  <a:schemeClr val="bg1"/>
                </a:solidFill>
              </a:rPr>
              <a:t>παχύ έντερο </a:t>
            </a:r>
            <a:r>
              <a:rPr lang="el-GR" dirty="0" err="1"/>
              <a:t>απορροφάται</a:t>
            </a:r>
            <a:r>
              <a:rPr lang="el-GR" dirty="0"/>
              <a:t> νερό και από τις άχρηστες ουσίες σχηματίζονται τα κόπρανα, που αποβάλλονται από τον πρωκτό.</a:t>
            </a:r>
          </a:p>
          <a:p>
            <a:endParaRPr lang="el-GR" dirty="0"/>
          </a:p>
        </p:txBody>
      </p:sp>
      <p:pic>
        <p:nvPicPr>
          <p:cNvPr id="4" name="Εικόνα 3"/>
          <p:cNvPicPr>
            <a:picLocks noChangeAspect="1"/>
          </p:cNvPicPr>
          <p:nvPr/>
        </p:nvPicPr>
        <p:blipFill>
          <a:blip r:embed="rId2"/>
          <a:stretch>
            <a:fillRect/>
          </a:stretch>
        </p:blipFill>
        <p:spPr>
          <a:xfrm>
            <a:off x="7335982" y="753228"/>
            <a:ext cx="4447309" cy="5418972"/>
          </a:xfrm>
          <a:prstGeom prst="rect">
            <a:avLst/>
          </a:prstGeom>
        </p:spPr>
      </p:pic>
    </p:spTree>
    <p:extLst>
      <p:ext uri="{BB962C8B-B14F-4D97-AF65-F5344CB8AC3E}">
        <p14:creationId xmlns:p14="http://schemas.microsoft.com/office/powerpoint/2010/main" val="2507985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5" name="Θέση περιεχομένου 4"/>
          <p:cNvSpPr>
            <a:spLocks noGrp="1"/>
          </p:cNvSpPr>
          <p:nvPr>
            <p:ph idx="1"/>
          </p:nvPr>
        </p:nvSpPr>
        <p:spPr/>
        <p:txBody>
          <a:bodyPr/>
          <a:lstStyle/>
          <a:p>
            <a:endParaRPr lang="el-GR"/>
          </a:p>
        </p:txBody>
      </p:sp>
    </p:spTree>
    <p:extLst>
      <p:ext uri="{BB962C8B-B14F-4D97-AF65-F5344CB8AC3E}">
        <p14:creationId xmlns:p14="http://schemas.microsoft.com/office/powerpoint/2010/main" val="1783588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Διάσπαση ουσιών </a:t>
            </a:r>
            <a:endParaRPr lang="el-GR" dirty="0"/>
          </a:p>
        </p:txBody>
      </p:sp>
      <p:sp>
        <p:nvSpPr>
          <p:cNvPr id="3" name="Θέση περιεχομένου 2"/>
          <p:cNvSpPr>
            <a:spLocks noGrp="1"/>
          </p:cNvSpPr>
          <p:nvPr>
            <p:ph idx="1"/>
          </p:nvPr>
        </p:nvSpPr>
        <p:spPr>
          <a:xfrm>
            <a:off x="680322" y="2336873"/>
            <a:ext cx="6260806" cy="3599316"/>
          </a:xfrm>
        </p:spPr>
        <p:txBody>
          <a:bodyPr>
            <a:normAutofit lnSpcReduction="10000"/>
          </a:bodyPr>
          <a:lstStyle/>
          <a:p>
            <a:pPr marL="0" indent="0">
              <a:buNone/>
            </a:pPr>
            <a:endParaRPr lang="el-GR" dirty="0"/>
          </a:p>
          <a:p>
            <a:pPr marL="0" indent="0">
              <a:buNone/>
            </a:pPr>
            <a:r>
              <a:rPr lang="el-GR" dirty="0" smtClean="0"/>
              <a:t>-Η </a:t>
            </a:r>
            <a:r>
              <a:rPr lang="el-GR" dirty="0"/>
              <a:t>τροφή περιέχει διάφορες θρεπτικές </a:t>
            </a:r>
            <a:r>
              <a:rPr lang="el-GR" dirty="0" smtClean="0"/>
              <a:t>ουσίες</a:t>
            </a:r>
            <a:r>
              <a:rPr lang="el-GR" dirty="0"/>
              <a:t> </a:t>
            </a:r>
            <a:r>
              <a:rPr lang="el-GR" dirty="0" smtClean="0"/>
              <a:t>(</a:t>
            </a:r>
            <a:r>
              <a:rPr lang="el-GR" dirty="0" err="1" smtClean="0"/>
              <a:t>πρωτείνες,υδατάνθρακες,λίπη</a:t>
            </a:r>
            <a:r>
              <a:rPr lang="el-GR" dirty="0" smtClean="0"/>
              <a:t> κ.α.)</a:t>
            </a:r>
          </a:p>
          <a:p>
            <a:pPr marL="0" indent="0">
              <a:buNone/>
            </a:pPr>
            <a:r>
              <a:rPr lang="el-GR" dirty="0" smtClean="0"/>
              <a:t> -Για </a:t>
            </a:r>
            <a:r>
              <a:rPr lang="el-GR" dirty="0"/>
              <a:t>να μπορέσει ο οργανισμός μας να τις χρησιμοποιήσει κατάλληλα, πρέπει πρώτα να τις διασπάσει σε </a:t>
            </a:r>
            <a:r>
              <a:rPr lang="el-GR" dirty="0" smtClean="0"/>
              <a:t>απλούστερες (μονομερή)</a:t>
            </a:r>
          </a:p>
          <a:p>
            <a:pPr marL="0" indent="0">
              <a:buNone/>
            </a:pPr>
            <a:r>
              <a:rPr lang="el-GR" dirty="0" smtClean="0"/>
              <a:t> -Το </a:t>
            </a:r>
            <a:r>
              <a:rPr lang="el-GR" dirty="0"/>
              <a:t>πρώτο βήμα είναι να τεμαχίσει την τροφή σε μικρά κομμάτια. </a:t>
            </a:r>
            <a:endParaRPr lang="el-GR" dirty="0" smtClean="0"/>
          </a:p>
          <a:p>
            <a:pPr marL="0" indent="0">
              <a:buNone/>
            </a:pPr>
            <a:r>
              <a:rPr lang="el-GR" dirty="0" smtClean="0"/>
              <a:t>-Η </a:t>
            </a:r>
            <a:r>
              <a:rPr lang="el-GR" dirty="0"/>
              <a:t>πέψη αρχίζει στη στοματική κοιλότητα.</a:t>
            </a:r>
          </a:p>
          <a:p>
            <a:endParaRPr lang="el-GR" dirty="0"/>
          </a:p>
        </p:txBody>
      </p:sp>
      <p:pic>
        <p:nvPicPr>
          <p:cNvPr id="6" name="Εικόνα 5"/>
          <p:cNvPicPr>
            <a:picLocks noChangeAspect="1"/>
          </p:cNvPicPr>
          <p:nvPr/>
        </p:nvPicPr>
        <p:blipFill>
          <a:blip r:embed="rId2"/>
          <a:stretch>
            <a:fillRect/>
          </a:stretch>
        </p:blipFill>
        <p:spPr>
          <a:xfrm>
            <a:off x="7335982" y="3616036"/>
            <a:ext cx="3636817" cy="3125016"/>
          </a:xfrm>
          <a:prstGeom prst="rect">
            <a:avLst/>
          </a:prstGeom>
        </p:spPr>
      </p:pic>
      <p:pic>
        <p:nvPicPr>
          <p:cNvPr id="7" name="Εικόνα 6"/>
          <p:cNvPicPr>
            <a:picLocks noChangeAspect="1"/>
          </p:cNvPicPr>
          <p:nvPr/>
        </p:nvPicPr>
        <p:blipFill>
          <a:blip r:embed="rId3"/>
          <a:stretch>
            <a:fillRect/>
          </a:stretch>
        </p:blipFill>
        <p:spPr>
          <a:xfrm>
            <a:off x="6941128" y="166255"/>
            <a:ext cx="4717472" cy="3158836"/>
          </a:xfrm>
          <a:prstGeom prst="rect">
            <a:avLst/>
          </a:prstGeom>
        </p:spPr>
      </p:pic>
    </p:spTree>
    <p:extLst>
      <p:ext uri="{BB962C8B-B14F-4D97-AF65-F5344CB8AC3E}">
        <p14:creationId xmlns:p14="http://schemas.microsoft.com/office/powerpoint/2010/main" val="1626093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38757" y="540044"/>
            <a:ext cx="9613861" cy="1080938"/>
          </a:xfrm>
        </p:spPr>
        <p:txBody>
          <a:bodyPr/>
          <a:lstStyle/>
          <a:p>
            <a:r>
              <a:rPr lang="el-GR" dirty="0" smtClean="0"/>
              <a:t>ΔΙΑΣΠΑΣΗ ΠΡΩΤΕΙΝΩΝ </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1078345" y="1620982"/>
            <a:ext cx="9582727" cy="5237018"/>
          </a:xfrm>
          <a:prstGeom prst="rect">
            <a:avLst/>
          </a:prstGeom>
        </p:spPr>
      </p:pic>
    </p:spTree>
    <p:extLst>
      <p:ext uri="{BB962C8B-B14F-4D97-AF65-F5344CB8AC3E}">
        <p14:creationId xmlns:p14="http://schemas.microsoft.com/office/powerpoint/2010/main" val="2466050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ΘΡΕΠΤΙΚΕΣ ΟΥΣΙΕΣ ΤΩΝ ΤΡΟΦΙΜΩΝ</a:t>
            </a:r>
            <a:endParaRPr lang="el-GR" dirty="0"/>
          </a:p>
        </p:txBody>
      </p:sp>
      <p:sp>
        <p:nvSpPr>
          <p:cNvPr id="3" name="Θέση περιεχομένου 2"/>
          <p:cNvSpPr>
            <a:spLocks noGrp="1"/>
          </p:cNvSpPr>
          <p:nvPr>
            <p:ph idx="1"/>
          </p:nvPr>
        </p:nvSpPr>
        <p:spPr/>
        <p:txBody>
          <a:bodyPr/>
          <a:lstStyle/>
          <a:p>
            <a:pPr marL="457200" indent="-457200">
              <a:buAutoNum type="arabicPeriod"/>
            </a:pPr>
            <a:r>
              <a:rPr lang="el-GR" dirty="0" smtClean="0"/>
              <a:t>Πρωτεΐνες</a:t>
            </a:r>
            <a:r>
              <a:rPr lang="el-GR" dirty="0"/>
              <a:t>, </a:t>
            </a:r>
            <a:endParaRPr lang="el-GR" dirty="0" smtClean="0"/>
          </a:p>
          <a:p>
            <a:pPr marL="457200" indent="-457200">
              <a:buAutoNum type="arabicPeriod"/>
            </a:pPr>
            <a:r>
              <a:rPr lang="el-GR" dirty="0" smtClean="0"/>
              <a:t>Υδατάνθρακες (ή σάκχαρα</a:t>
            </a:r>
            <a:r>
              <a:rPr lang="el-GR" dirty="0"/>
              <a:t>), </a:t>
            </a:r>
            <a:endParaRPr lang="el-GR" dirty="0" smtClean="0"/>
          </a:p>
          <a:p>
            <a:pPr marL="457200" indent="-457200">
              <a:buAutoNum type="arabicPeriod"/>
            </a:pPr>
            <a:r>
              <a:rPr lang="el-GR" dirty="0"/>
              <a:t>Λ</a:t>
            </a:r>
            <a:r>
              <a:rPr lang="el-GR" dirty="0" smtClean="0"/>
              <a:t>ίπη,</a:t>
            </a:r>
          </a:p>
          <a:p>
            <a:pPr marL="457200" indent="-457200">
              <a:buAutoNum type="arabicPeriod"/>
            </a:pPr>
            <a:r>
              <a:rPr lang="el-GR" dirty="0" smtClean="0"/>
              <a:t> βιταμίνες,</a:t>
            </a:r>
          </a:p>
          <a:p>
            <a:pPr marL="457200" indent="-457200">
              <a:buAutoNum type="arabicPeriod"/>
            </a:pPr>
            <a:r>
              <a:rPr lang="el-GR" dirty="0" smtClean="0"/>
              <a:t> Ανόργανα στοιχεία ή άλατα (άλατα μετάλλων)</a:t>
            </a:r>
          </a:p>
          <a:p>
            <a:pPr marL="457200" indent="-457200">
              <a:buAutoNum type="arabicPeriod"/>
            </a:pPr>
            <a:r>
              <a:rPr lang="el-GR" dirty="0" smtClean="0"/>
              <a:t>Νερό (ανόργανη ένωση)</a:t>
            </a:r>
            <a:endParaRPr lang="el-GR" dirty="0"/>
          </a:p>
        </p:txBody>
      </p:sp>
      <p:pic>
        <p:nvPicPr>
          <p:cNvPr id="4" name="Εικόνα 3"/>
          <p:cNvPicPr>
            <a:picLocks noChangeAspect="1"/>
          </p:cNvPicPr>
          <p:nvPr/>
        </p:nvPicPr>
        <p:blipFill>
          <a:blip r:embed="rId2"/>
          <a:stretch>
            <a:fillRect/>
          </a:stretch>
        </p:blipFill>
        <p:spPr>
          <a:xfrm>
            <a:off x="8970207" y="2336873"/>
            <a:ext cx="2647950" cy="1724025"/>
          </a:xfrm>
          <a:prstGeom prst="rect">
            <a:avLst/>
          </a:prstGeom>
        </p:spPr>
      </p:pic>
      <p:pic>
        <p:nvPicPr>
          <p:cNvPr id="5" name="Εικόνα 4"/>
          <p:cNvPicPr>
            <a:picLocks noChangeAspect="1"/>
          </p:cNvPicPr>
          <p:nvPr/>
        </p:nvPicPr>
        <p:blipFill>
          <a:blip r:embed="rId3"/>
          <a:stretch>
            <a:fillRect/>
          </a:stretch>
        </p:blipFill>
        <p:spPr>
          <a:xfrm>
            <a:off x="8970207" y="4241306"/>
            <a:ext cx="3028950" cy="1514475"/>
          </a:xfrm>
          <a:prstGeom prst="rect">
            <a:avLst/>
          </a:prstGeom>
        </p:spPr>
      </p:pic>
      <p:pic>
        <p:nvPicPr>
          <p:cNvPr id="6" name="Εικόνα 5"/>
          <p:cNvPicPr>
            <a:picLocks noChangeAspect="1"/>
          </p:cNvPicPr>
          <p:nvPr/>
        </p:nvPicPr>
        <p:blipFill>
          <a:blip r:embed="rId4"/>
          <a:stretch>
            <a:fillRect/>
          </a:stretch>
        </p:blipFill>
        <p:spPr>
          <a:xfrm>
            <a:off x="5912682" y="5045869"/>
            <a:ext cx="2705100" cy="1685925"/>
          </a:xfrm>
          <a:prstGeom prst="rect">
            <a:avLst/>
          </a:prstGeom>
        </p:spPr>
      </p:pic>
      <p:pic>
        <p:nvPicPr>
          <p:cNvPr id="7" name="Εικόνα 6"/>
          <p:cNvPicPr>
            <a:picLocks noChangeAspect="1"/>
          </p:cNvPicPr>
          <p:nvPr/>
        </p:nvPicPr>
        <p:blipFill>
          <a:blip r:embed="rId5"/>
          <a:stretch>
            <a:fillRect/>
          </a:stretch>
        </p:blipFill>
        <p:spPr>
          <a:xfrm>
            <a:off x="8998782" y="422159"/>
            <a:ext cx="2619375" cy="1743075"/>
          </a:xfrm>
          <a:prstGeom prst="rect">
            <a:avLst/>
          </a:prstGeom>
        </p:spPr>
      </p:pic>
    </p:spTree>
    <p:extLst>
      <p:ext uri="{BB962C8B-B14F-4D97-AF65-F5344CB8AC3E}">
        <p14:creationId xmlns:p14="http://schemas.microsoft.com/office/powerpoint/2010/main" val="3685148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ΔΙΑΣΠΑΣΗ ΟΥΣΙΩΝ ΚΑΙ ΜΑΣΗΣΗ</a:t>
            </a:r>
            <a:endParaRPr lang="el-GR" dirty="0"/>
          </a:p>
        </p:txBody>
      </p:sp>
      <p:sp>
        <p:nvSpPr>
          <p:cNvPr id="3" name="Θέση περιεχομένου 2"/>
          <p:cNvSpPr>
            <a:spLocks noGrp="1"/>
          </p:cNvSpPr>
          <p:nvPr>
            <p:ph idx="1"/>
          </p:nvPr>
        </p:nvSpPr>
        <p:spPr>
          <a:xfrm>
            <a:off x="680321" y="2336873"/>
            <a:ext cx="6884261" cy="3599316"/>
          </a:xfrm>
        </p:spPr>
        <p:txBody>
          <a:bodyPr/>
          <a:lstStyle/>
          <a:p>
            <a:r>
              <a:rPr lang="el-GR" dirty="0"/>
              <a:t>Τα δόντια μασούν και τεμαχίζουν την τροφή</a:t>
            </a:r>
            <a:r>
              <a:rPr lang="el-GR" dirty="0" smtClean="0"/>
              <a:t>.</a:t>
            </a:r>
          </a:p>
          <a:p>
            <a:r>
              <a:rPr lang="el-GR" dirty="0" smtClean="0"/>
              <a:t> </a:t>
            </a:r>
            <a:r>
              <a:rPr lang="el-GR" dirty="0"/>
              <a:t>Στη μάσηση βοηθά και η γλώσσα, ένα ευκίνητο μυώδες όργανο το οποίο είναι και το αισθητήριο της γεύσης. </a:t>
            </a:r>
            <a:endParaRPr lang="el-GR" dirty="0" smtClean="0"/>
          </a:p>
          <a:p>
            <a:r>
              <a:rPr lang="el-GR" dirty="0" smtClean="0"/>
              <a:t>Η </a:t>
            </a:r>
            <a:r>
              <a:rPr lang="el-GR" dirty="0"/>
              <a:t>τροφή ανακατεύεται με το σάλιο, το οποίο περιέχει ένζυμα όπως η </a:t>
            </a:r>
            <a:r>
              <a:rPr lang="el-GR" dirty="0" err="1"/>
              <a:t>αμυλάση</a:t>
            </a:r>
            <a:r>
              <a:rPr lang="el-GR" dirty="0"/>
              <a:t>, που βοηθά στη διάσπαση του αμύλου. </a:t>
            </a:r>
            <a:endParaRPr lang="el-GR" dirty="0" smtClean="0"/>
          </a:p>
          <a:p>
            <a:r>
              <a:rPr lang="el-GR" dirty="0" smtClean="0"/>
              <a:t>Με </a:t>
            </a:r>
            <a:r>
              <a:rPr lang="el-GR" dirty="0"/>
              <a:t>αυτόν τον τρόπο σχηματίζεται τελικά ο βλωμός (μπουκιά). </a:t>
            </a:r>
            <a:endParaRPr lang="el-GR" dirty="0" smtClean="0"/>
          </a:p>
          <a:p>
            <a:endParaRPr lang="el-GR" dirty="0"/>
          </a:p>
        </p:txBody>
      </p:sp>
      <p:pic>
        <p:nvPicPr>
          <p:cNvPr id="4" name="Εικόνα 3"/>
          <p:cNvPicPr>
            <a:picLocks noChangeAspect="1"/>
          </p:cNvPicPr>
          <p:nvPr/>
        </p:nvPicPr>
        <p:blipFill>
          <a:blip r:embed="rId2"/>
          <a:stretch>
            <a:fillRect/>
          </a:stretch>
        </p:blipFill>
        <p:spPr>
          <a:xfrm>
            <a:off x="7689272" y="622373"/>
            <a:ext cx="3616037" cy="3428999"/>
          </a:xfrm>
          <a:prstGeom prst="rect">
            <a:avLst/>
          </a:prstGeom>
        </p:spPr>
      </p:pic>
      <p:pic>
        <p:nvPicPr>
          <p:cNvPr id="5" name="Εικόνα 4"/>
          <p:cNvPicPr>
            <a:picLocks noChangeAspect="1"/>
          </p:cNvPicPr>
          <p:nvPr/>
        </p:nvPicPr>
        <p:blipFill>
          <a:blip r:embed="rId3"/>
          <a:stretch>
            <a:fillRect/>
          </a:stretch>
        </p:blipFill>
        <p:spPr>
          <a:xfrm>
            <a:off x="7855527" y="4051372"/>
            <a:ext cx="3054927" cy="2578028"/>
          </a:xfrm>
          <a:prstGeom prst="rect">
            <a:avLst/>
          </a:prstGeom>
        </p:spPr>
      </p:pic>
    </p:spTree>
    <p:extLst>
      <p:ext uri="{BB962C8B-B14F-4D97-AF65-F5344CB8AC3E}">
        <p14:creationId xmlns:p14="http://schemas.microsoft.com/office/powerpoint/2010/main" val="4033056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0319" y="524344"/>
            <a:ext cx="9613861" cy="1080938"/>
          </a:xfrm>
        </p:spPr>
        <p:txBody>
          <a:bodyPr/>
          <a:lstStyle/>
          <a:p>
            <a:r>
              <a:rPr lang="el-GR" dirty="0" smtClean="0"/>
              <a:t>Η γλώσσα ως αισθητήριο γεύσης…</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2889098" y="1579418"/>
            <a:ext cx="5196305" cy="5278582"/>
          </a:xfrm>
          <a:prstGeom prst="rect">
            <a:avLst/>
          </a:prstGeom>
        </p:spPr>
      </p:pic>
    </p:spTree>
    <p:extLst>
      <p:ext uri="{BB962C8B-B14F-4D97-AF65-F5344CB8AC3E}">
        <p14:creationId xmlns:p14="http://schemas.microsoft.com/office/powerpoint/2010/main" val="666070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ΤΥΠΟΙ ΤΩΝ ΔΟΝΤΙΩΝ ΚΑΙ Ο ΡΟΛΟΣ ΤΟΥΣ</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0" y="1925687"/>
            <a:ext cx="4052455" cy="4599804"/>
          </a:xfrm>
          <a:prstGeom prst="rect">
            <a:avLst/>
          </a:prstGeom>
        </p:spPr>
      </p:pic>
      <p:sp>
        <p:nvSpPr>
          <p:cNvPr id="5" name="Ορθογώνιο 4"/>
          <p:cNvSpPr/>
          <p:nvPr/>
        </p:nvSpPr>
        <p:spPr>
          <a:xfrm>
            <a:off x="4052455" y="2607347"/>
            <a:ext cx="7543800" cy="2031325"/>
          </a:xfrm>
          <a:prstGeom prst="rect">
            <a:avLst/>
          </a:prstGeom>
        </p:spPr>
        <p:txBody>
          <a:bodyPr wrap="square">
            <a:spAutoFit/>
          </a:bodyPr>
          <a:lstStyle/>
          <a:p>
            <a:endParaRPr lang="el-GR" dirty="0"/>
          </a:p>
          <a:p>
            <a:r>
              <a:rPr lang="el-GR" dirty="0" smtClean="0"/>
              <a:t>-Οι </a:t>
            </a:r>
            <a:r>
              <a:rPr lang="el-GR" dirty="0"/>
              <a:t>τομείς κόβουν την τροφή σε σχετικά μεγάλα κομμάτια</a:t>
            </a:r>
            <a:r>
              <a:rPr lang="el-GR" dirty="0" smtClean="0"/>
              <a:t>.</a:t>
            </a:r>
          </a:p>
          <a:p>
            <a:endParaRPr lang="el-GR" dirty="0"/>
          </a:p>
          <a:p>
            <a:r>
              <a:rPr lang="el-GR" dirty="0" smtClean="0"/>
              <a:t>-Οι </a:t>
            </a:r>
            <a:r>
              <a:rPr lang="el-GR" dirty="0"/>
              <a:t>κυνόδοντες είναι μυτεροί και χρησιμεύουν στο σχίσιμο της τροφής</a:t>
            </a:r>
            <a:r>
              <a:rPr lang="el-GR" dirty="0" smtClean="0"/>
              <a:t>.</a:t>
            </a:r>
            <a:endParaRPr lang="el-GR" dirty="0"/>
          </a:p>
          <a:p>
            <a:r>
              <a:rPr lang="el-GR" dirty="0" smtClean="0"/>
              <a:t>-Οι </a:t>
            </a:r>
            <a:r>
              <a:rPr lang="el-GR" dirty="0"/>
              <a:t>προγόμφιοι και οι γομφίοι έχουν σχετικά πλατιά μασητική επιφάνεια, γιατί ο ρόλος τους είναι να αλέθουν την τροφή. </a:t>
            </a:r>
            <a:endParaRPr lang="el-GR" dirty="0" smtClean="0"/>
          </a:p>
          <a:p>
            <a:r>
              <a:rPr lang="el-GR" dirty="0"/>
              <a:t>-</a:t>
            </a:r>
            <a:r>
              <a:rPr lang="el-GR" dirty="0" smtClean="0"/>
              <a:t>Οι </a:t>
            </a:r>
            <a:r>
              <a:rPr lang="el-GR" dirty="0"/>
              <a:t>τελευταίοι γομφίοι ονομάζονται φρονιμίτες ή </a:t>
            </a:r>
            <a:r>
              <a:rPr lang="el-GR" dirty="0" err="1"/>
              <a:t>σωφρονιστήρες</a:t>
            </a:r>
            <a:r>
              <a:rPr lang="el-GR" dirty="0"/>
              <a:t>. </a:t>
            </a:r>
          </a:p>
        </p:txBody>
      </p:sp>
    </p:spTree>
    <p:extLst>
      <p:ext uri="{BB962C8B-B14F-4D97-AF65-F5344CB8AC3E}">
        <p14:creationId xmlns:p14="http://schemas.microsoft.com/office/powerpoint/2010/main" val="2323719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680321" y="753228"/>
            <a:ext cx="9213526" cy="5543663"/>
          </a:xfrm>
          <a:prstGeom prst="rect">
            <a:avLst/>
          </a:prstGeom>
        </p:spPr>
      </p:pic>
      <p:pic>
        <p:nvPicPr>
          <p:cNvPr id="5" name="Εικόνα 4"/>
          <p:cNvPicPr>
            <a:picLocks noChangeAspect="1"/>
          </p:cNvPicPr>
          <p:nvPr/>
        </p:nvPicPr>
        <p:blipFill>
          <a:blip r:embed="rId3"/>
          <a:stretch>
            <a:fillRect/>
          </a:stretch>
        </p:blipFill>
        <p:spPr>
          <a:xfrm>
            <a:off x="9040092" y="222134"/>
            <a:ext cx="2669852" cy="2624975"/>
          </a:xfrm>
          <a:prstGeom prst="rect">
            <a:avLst/>
          </a:prstGeom>
        </p:spPr>
      </p:pic>
    </p:spTree>
    <p:extLst>
      <p:ext uri="{BB962C8B-B14F-4D97-AF65-F5344CB8AC3E}">
        <p14:creationId xmlns:p14="http://schemas.microsoft.com/office/powerpoint/2010/main" val="3182747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ΠΕΨΗ ΤΡΟΦΗΣ</a:t>
            </a:r>
            <a:endParaRPr lang="el-GR" dirty="0"/>
          </a:p>
        </p:txBody>
      </p:sp>
      <p:sp>
        <p:nvSpPr>
          <p:cNvPr id="3" name="Θέση περιεχομένου 2"/>
          <p:cNvSpPr>
            <a:spLocks noGrp="1"/>
          </p:cNvSpPr>
          <p:nvPr>
            <p:ph idx="1"/>
          </p:nvPr>
        </p:nvSpPr>
        <p:spPr>
          <a:xfrm>
            <a:off x="680321" y="2336873"/>
            <a:ext cx="7590843" cy="3599316"/>
          </a:xfrm>
        </p:spPr>
        <p:txBody>
          <a:bodyPr>
            <a:normAutofit fontScale="77500" lnSpcReduction="20000"/>
          </a:bodyPr>
          <a:lstStyle/>
          <a:p>
            <a:r>
              <a:rPr lang="el-GR" dirty="0"/>
              <a:t>Μετά τη στοματική κοιλότητα, ο βλωμός περνά στον φάρυγγα και κατόπιν στον οισοφάγο, ο οποίος με περισταλτικές κινήσεις τον προωθεί στο </a:t>
            </a:r>
            <a:r>
              <a:rPr lang="el-GR" dirty="0">
                <a:solidFill>
                  <a:schemeClr val="bg1"/>
                </a:solidFill>
              </a:rPr>
              <a:t>στομάχι. </a:t>
            </a:r>
            <a:endParaRPr lang="el-GR" dirty="0" smtClean="0">
              <a:solidFill>
                <a:schemeClr val="bg1"/>
              </a:solidFill>
            </a:endParaRPr>
          </a:p>
          <a:p>
            <a:r>
              <a:rPr lang="el-GR" dirty="0" smtClean="0"/>
              <a:t>Εκεί </a:t>
            </a:r>
            <a:r>
              <a:rPr lang="el-GR" dirty="0"/>
              <a:t>αναδεύεται, αναμειγνύεται με το γαστρικό υγρό και γίνεται </a:t>
            </a:r>
            <a:r>
              <a:rPr lang="el-GR" dirty="0">
                <a:solidFill>
                  <a:schemeClr val="bg1"/>
                </a:solidFill>
              </a:rPr>
              <a:t>χυλός</a:t>
            </a:r>
            <a:r>
              <a:rPr lang="el-GR" dirty="0"/>
              <a:t>. </a:t>
            </a:r>
            <a:endParaRPr lang="el-GR" dirty="0" smtClean="0"/>
          </a:p>
          <a:p>
            <a:r>
              <a:rPr lang="el-GR" dirty="0" smtClean="0"/>
              <a:t>Το </a:t>
            </a:r>
            <a:r>
              <a:rPr lang="el-GR" dirty="0"/>
              <a:t>γαστρικό υγρό περιέχει ένζυμα και υδροχλωρικό οξύ, που βοηθούν στη διάσπαση </a:t>
            </a:r>
            <a:r>
              <a:rPr lang="el-GR" dirty="0" smtClean="0"/>
              <a:t>της τροφής </a:t>
            </a:r>
          </a:p>
          <a:p>
            <a:r>
              <a:rPr lang="el-GR" dirty="0" smtClean="0"/>
              <a:t> </a:t>
            </a:r>
            <a:r>
              <a:rPr lang="el-GR" dirty="0"/>
              <a:t>Επιπλέον, το </a:t>
            </a:r>
            <a:r>
              <a:rPr lang="el-GR" dirty="0">
                <a:solidFill>
                  <a:schemeClr val="bg1"/>
                </a:solidFill>
              </a:rPr>
              <a:t>υδροχλωρικό οξύ </a:t>
            </a:r>
            <a:r>
              <a:rPr lang="el-GR" dirty="0"/>
              <a:t>καταστρέφει τους μικροοργανισμούς που περιέχονται στην τροφή μας. </a:t>
            </a:r>
          </a:p>
          <a:p>
            <a:r>
              <a:rPr lang="el-GR" dirty="0"/>
              <a:t>Η πέψη ολοκληρώνεται στο λεπτό έντερο με τη βοήθεια του </a:t>
            </a:r>
            <a:r>
              <a:rPr lang="el-GR" dirty="0">
                <a:solidFill>
                  <a:schemeClr val="bg1"/>
                </a:solidFill>
              </a:rPr>
              <a:t>παγκρεατικού </a:t>
            </a:r>
            <a:r>
              <a:rPr lang="el-GR" dirty="0" smtClean="0">
                <a:solidFill>
                  <a:schemeClr val="bg1"/>
                </a:solidFill>
              </a:rPr>
              <a:t>υγρού</a:t>
            </a:r>
            <a:r>
              <a:rPr lang="el-GR" dirty="0">
                <a:solidFill>
                  <a:schemeClr val="bg1"/>
                </a:solidFill>
              </a:rPr>
              <a:t> </a:t>
            </a:r>
            <a:r>
              <a:rPr lang="el-GR" dirty="0" smtClean="0"/>
              <a:t>και της</a:t>
            </a:r>
            <a:r>
              <a:rPr lang="el-GR" dirty="0" smtClean="0">
                <a:solidFill>
                  <a:schemeClr val="bg1"/>
                </a:solidFill>
              </a:rPr>
              <a:t> χολής </a:t>
            </a:r>
            <a:r>
              <a:rPr lang="el-GR" dirty="0" smtClean="0"/>
              <a:t>(στο αρχικό τμήμα του λεπτού εντέρου που ονομάζεται </a:t>
            </a:r>
            <a:r>
              <a:rPr lang="el-GR" dirty="0" err="1" smtClean="0">
                <a:solidFill>
                  <a:schemeClr val="bg1"/>
                </a:solidFill>
              </a:rPr>
              <a:t>δωδεκαδάκτυλος</a:t>
            </a:r>
            <a:r>
              <a:rPr lang="el-GR" dirty="0" smtClean="0"/>
              <a:t>).</a:t>
            </a:r>
          </a:p>
          <a:p>
            <a:r>
              <a:rPr lang="el-GR" dirty="0"/>
              <a:t>Στη διάσπαση των λιπών συμβάλλει και η χολή, η οποία παράγεται στο συκώτι. </a:t>
            </a:r>
          </a:p>
          <a:p>
            <a:endParaRPr lang="el-GR" dirty="0"/>
          </a:p>
          <a:p>
            <a:endParaRPr lang="el-GR" dirty="0"/>
          </a:p>
        </p:txBody>
      </p:sp>
      <p:pic>
        <p:nvPicPr>
          <p:cNvPr id="4" name="Εικόνα 3"/>
          <p:cNvPicPr>
            <a:picLocks noChangeAspect="1"/>
          </p:cNvPicPr>
          <p:nvPr/>
        </p:nvPicPr>
        <p:blipFill>
          <a:blip r:embed="rId2"/>
          <a:stretch>
            <a:fillRect/>
          </a:stretch>
        </p:blipFill>
        <p:spPr>
          <a:xfrm>
            <a:off x="8271164" y="212798"/>
            <a:ext cx="2762250" cy="2124075"/>
          </a:xfrm>
          <a:prstGeom prst="rect">
            <a:avLst/>
          </a:prstGeom>
        </p:spPr>
      </p:pic>
      <p:pic>
        <p:nvPicPr>
          <p:cNvPr id="6" name="Εικόνα 5"/>
          <p:cNvPicPr>
            <a:picLocks noChangeAspect="1"/>
          </p:cNvPicPr>
          <p:nvPr/>
        </p:nvPicPr>
        <p:blipFill>
          <a:blip r:embed="rId3"/>
          <a:stretch>
            <a:fillRect/>
          </a:stretch>
        </p:blipFill>
        <p:spPr>
          <a:xfrm>
            <a:off x="8271164" y="2479181"/>
            <a:ext cx="2762250" cy="1657350"/>
          </a:xfrm>
          <a:prstGeom prst="rect">
            <a:avLst/>
          </a:prstGeom>
        </p:spPr>
      </p:pic>
      <p:pic>
        <p:nvPicPr>
          <p:cNvPr id="7" name="Εικόνα 6"/>
          <p:cNvPicPr>
            <a:picLocks noChangeAspect="1"/>
          </p:cNvPicPr>
          <p:nvPr/>
        </p:nvPicPr>
        <p:blipFill>
          <a:blip r:embed="rId4"/>
          <a:stretch>
            <a:fillRect/>
          </a:stretch>
        </p:blipFill>
        <p:spPr>
          <a:xfrm>
            <a:off x="8352126" y="4278839"/>
            <a:ext cx="2600325" cy="1762125"/>
          </a:xfrm>
          <a:prstGeom prst="rect">
            <a:avLst/>
          </a:prstGeom>
        </p:spPr>
      </p:pic>
    </p:spTree>
    <p:extLst>
      <p:ext uri="{BB962C8B-B14F-4D97-AF65-F5344CB8AC3E}">
        <p14:creationId xmlns:p14="http://schemas.microsoft.com/office/powerpoint/2010/main" val="2956698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914400" y="207818"/>
            <a:ext cx="9975273" cy="6442364"/>
          </a:xfrm>
          <a:prstGeom prst="rect">
            <a:avLst/>
          </a:prstGeom>
        </p:spPr>
      </p:pic>
    </p:spTree>
    <p:extLst>
      <p:ext uri="{BB962C8B-B14F-4D97-AF65-F5344CB8AC3E}">
        <p14:creationId xmlns:p14="http://schemas.microsoft.com/office/powerpoint/2010/main" val="2902822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ΑΠΟΡΡΟΦΗΣΗ ΘΡΕΠΤΙΚΩΝ ΣΥΣΤΑΤΙΚΩΝ</a:t>
            </a:r>
            <a:endParaRPr lang="el-GR" dirty="0"/>
          </a:p>
        </p:txBody>
      </p:sp>
      <p:sp>
        <p:nvSpPr>
          <p:cNvPr id="3" name="Θέση περιεχομένου 2"/>
          <p:cNvSpPr>
            <a:spLocks noGrp="1"/>
          </p:cNvSpPr>
          <p:nvPr>
            <p:ph idx="1"/>
          </p:nvPr>
        </p:nvSpPr>
        <p:spPr>
          <a:xfrm>
            <a:off x="680322" y="2336873"/>
            <a:ext cx="7029734" cy="3599316"/>
          </a:xfrm>
        </p:spPr>
        <p:txBody>
          <a:bodyPr/>
          <a:lstStyle/>
          <a:p>
            <a:r>
              <a:rPr lang="el-GR" dirty="0" smtClean="0"/>
              <a:t>Στο </a:t>
            </a:r>
            <a:r>
              <a:rPr lang="el-GR" dirty="0"/>
              <a:t>λεπτό έντερο </a:t>
            </a:r>
            <a:r>
              <a:rPr lang="el-GR" dirty="0" smtClean="0"/>
              <a:t>γίνεται </a:t>
            </a:r>
            <a:r>
              <a:rPr lang="el-GR" dirty="0"/>
              <a:t>η απορρόφηση των θρεπτικών συστατικών, με τη βοήθεια αναδιπλώσεων του εσωτερικού τοιχώματος του εντέρου, των εντερικών λαχνών</a:t>
            </a:r>
            <a:r>
              <a:rPr lang="el-GR" dirty="0" smtClean="0"/>
              <a:t>.</a:t>
            </a:r>
          </a:p>
          <a:p>
            <a:r>
              <a:rPr lang="el-GR" dirty="0" smtClean="0"/>
              <a:t> </a:t>
            </a:r>
            <a:r>
              <a:rPr lang="el-GR" dirty="0"/>
              <a:t>Από τις εντερικές </a:t>
            </a:r>
            <a:r>
              <a:rPr lang="el-GR" dirty="0" err="1"/>
              <a:t>λάχνες</a:t>
            </a:r>
            <a:r>
              <a:rPr lang="el-GR" dirty="0"/>
              <a:t> οι θρεπτικές ουσίες περνούν στην κυκλοφορία του αίματος, για να οδηγηθούν σε όλα τα μέρη του οργανισμού μας</a:t>
            </a:r>
          </a:p>
        </p:txBody>
      </p:sp>
      <p:pic>
        <p:nvPicPr>
          <p:cNvPr id="4" name="Εικόνα 3"/>
          <p:cNvPicPr>
            <a:picLocks noChangeAspect="1"/>
          </p:cNvPicPr>
          <p:nvPr/>
        </p:nvPicPr>
        <p:blipFill>
          <a:blip r:embed="rId2"/>
          <a:stretch>
            <a:fillRect/>
          </a:stretch>
        </p:blipFill>
        <p:spPr>
          <a:xfrm>
            <a:off x="7998657" y="2005878"/>
            <a:ext cx="3639161" cy="4103977"/>
          </a:xfrm>
          <a:prstGeom prst="rect">
            <a:avLst/>
          </a:prstGeom>
        </p:spPr>
      </p:pic>
    </p:spTree>
    <p:extLst>
      <p:ext uri="{BB962C8B-B14F-4D97-AF65-F5344CB8AC3E}">
        <p14:creationId xmlns:p14="http://schemas.microsoft.com/office/powerpoint/2010/main" val="4017880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680321" y="753227"/>
            <a:ext cx="5522042" cy="5585227"/>
          </a:xfrm>
          <a:prstGeom prst="rect">
            <a:avLst/>
          </a:prstGeom>
        </p:spPr>
      </p:pic>
      <p:pic>
        <p:nvPicPr>
          <p:cNvPr id="5" name="Εικόνα 4"/>
          <p:cNvPicPr>
            <a:picLocks noChangeAspect="1"/>
          </p:cNvPicPr>
          <p:nvPr/>
        </p:nvPicPr>
        <p:blipFill>
          <a:blip r:embed="rId3"/>
          <a:stretch>
            <a:fillRect/>
          </a:stretch>
        </p:blipFill>
        <p:spPr>
          <a:xfrm>
            <a:off x="6336434" y="753226"/>
            <a:ext cx="5571547" cy="5585227"/>
          </a:xfrm>
          <a:prstGeom prst="rect">
            <a:avLst/>
          </a:prstGeom>
        </p:spPr>
      </p:pic>
    </p:spTree>
    <p:extLst>
      <p:ext uri="{BB962C8B-B14F-4D97-AF65-F5344CB8AC3E}">
        <p14:creationId xmlns:p14="http://schemas.microsoft.com/office/powerpoint/2010/main" val="3490624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ΑΠΕΚΚΡΙΣΗ</a:t>
            </a:r>
            <a:endParaRPr lang="el-GR" dirty="0"/>
          </a:p>
        </p:txBody>
      </p:sp>
      <p:sp>
        <p:nvSpPr>
          <p:cNvPr id="3" name="Θέση περιεχομένου 2"/>
          <p:cNvSpPr>
            <a:spLocks noGrp="1"/>
          </p:cNvSpPr>
          <p:nvPr>
            <p:ph idx="1"/>
          </p:nvPr>
        </p:nvSpPr>
        <p:spPr>
          <a:xfrm>
            <a:off x="680321" y="2336873"/>
            <a:ext cx="8048043" cy="3599316"/>
          </a:xfrm>
        </p:spPr>
        <p:txBody>
          <a:bodyPr/>
          <a:lstStyle/>
          <a:p>
            <a:r>
              <a:rPr lang="el-GR" dirty="0"/>
              <a:t>Συστατικά που δεν διασπώνται και δεν </a:t>
            </a:r>
            <a:r>
              <a:rPr lang="el-GR" dirty="0" err="1"/>
              <a:t>απορροφώνται</a:t>
            </a:r>
            <a:r>
              <a:rPr lang="el-GR" dirty="0"/>
              <a:t>, όπως οι </a:t>
            </a:r>
            <a:r>
              <a:rPr lang="el-GR" dirty="0" smtClean="0"/>
              <a:t>φυτικές ίνες (ή διαιτητικές ίνες) , </a:t>
            </a:r>
            <a:r>
              <a:rPr lang="el-GR" dirty="0"/>
              <a:t>που αποτελούνται από κυτταρίνη, περνούν στο παχύ έντερο. </a:t>
            </a:r>
            <a:endParaRPr lang="el-GR" dirty="0" smtClean="0"/>
          </a:p>
          <a:p>
            <a:r>
              <a:rPr lang="el-GR" dirty="0" smtClean="0"/>
              <a:t>Εκεί </a:t>
            </a:r>
            <a:r>
              <a:rPr lang="el-GR" dirty="0" err="1"/>
              <a:t>απορροφάται</a:t>
            </a:r>
            <a:r>
              <a:rPr lang="el-GR" dirty="0"/>
              <a:t> ένα μεγάλο μέρος του νερού και σχηματίζονται τα κόπρανα, τα οποία στη συνέχεια αποβάλλονται από τον πρωκτό.</a:t>
            </a:r>
          </a:p>
        </p:txBody>
      </p:sp>
      <p:pic>
        <p:nvPicPr>
          <p:cNvPr id="5" name="Εικόνα 4"/>
          <p:cNvPicPr>
            <a:picLocks noChangeAspect="1"/>
          </p:cNvPicPr>
          <p:nvPr/>
        </p:nvPicPr>
        <p:blipFill>
          <a:blip r:embed="rId2"/>
          <a:stretch>
            <a:fillRect/>
          </a:stretch>
        </p:blipFill>
        <p:spPr>
          <a:xfrm>
            <a:off x="8728364" y="1018309"/>
            <a:ext cx="3200400" cy="4675909"/>
          </a:xfrm>
          <a:prstGeom prst="rect">
            <a:avLst/>
          </a:prstGeom>
        </p:spPr>
      </p:pic>
    </p:spTree>
    <p:extLst>
      <p:ext uri="{BB962C8B-B14F-4D97-AF65-F5344CB8AC3E}">
        <p14:creationId xmlns:p14="http://schemas.microsoft.com/office/powerpoint/2010/main" val="3675343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 ΠΙΚΡΑΝΕΣ»…</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a:t>Συνηθίζουμε να λέμε μεταφορικά «με πίκρανες» σε κάποιον που μας στενοχώρησε. Στην πραγματικότητα, αυτό μπορεί να είναι κυριολεξία</a:t>
            </a:r>
            <a:r>
              <a:rPr lang="el-GR" dirty="0" smtClean="0"/>
              <a:t>.</a:t>
            </a:r>
          </a:p>
          <a:p>
            <a:r>
              <a:rPr lang="el-GR" dirty="0" smtClean="0"/>
              <a:t> </a:t>
            </a:r>
            <a:r>
              <a:rPr lang="el-GR" dirty="0"/>
              <a:t>Όταν στεναχωρηθούμε, είναι δυνατόν να μεταβληθεί η λειτουργία ορισμένων αδένων του οργανισμού μας, μεταξύ των οποίων είναι και οι σιελογόνοι αδένες. </a:t>
            </a:r>
            <a:endParaRPr lang="el-GR" dirty="0" smtClean="0"/>
          </a:p>
          <a:p>
            <a:r>
              <a:rPr lang="el-GR" dirty="0" smtClean="0"/>
              <a:t>Στο </a:t>
            </a:r>
            <a:r>
              <a:rPr lang="el-GR" dirty="0"/>
              <a:t>σάλιο περιέχεται </a:t>
            </a:r>
            <a:r>
              <a:rPr lang="el-GR" dirty="0" err="1"/>
              <a:t>αμυλάση</a:t>
            </a:r>
            <a:r>
              <a:rPr lang="el-GR" dirty="0"/>
              <a:t>, ένα ένζυμο που διασπά το άμυλο των τροφών σε απλούστερα σάκχαρα, τα οποία δίνουν τη γλυκιά γεύση</a:t>
            </a:r>
            <a:r>
              <a:rPr lang="el-GR" dirty="0" smtClean="0"/>
              <a:t>.</a:t>
            </a:r>
          </a:p>
          <a:p>
            <a:r>
              <a:rPr lang="el-GR" dirty="0" smtClean="0"/>
              <a:t> </a:t>
            </a:r>
            <a:r>
              <a:rPr lang="el-GR" dirty="0"/>
              <a:t>Αν για κάποιο λόγο στενοχωρηθούμε, μπορεί να ανασταλεί η παραγωγή της </a:t>
            </a:r>
            <a:r>
              <a:rPr lang="el-GR" dirty="0" err="1"/>
              <a:t>αμυλάσης</a:t>
            </a:r>
            <a:r>
              <a:rPr lang="el-GR" dirty="0" smtClean="0"/>
              <a:t>.</a:t>
            </a:r>
          </a:p>
          <a:p>
            <a:r>
              <a:rPr lang="el-GR" dirty="0" smtClean="0"/>
              <a:t> </a:t>
            </a:r>
            <a:r>
              <a:rPr lang="el-GR" dirty="0"/>
              <a:t>Στην περίπτωση αυτή, τροφές πλούσιες σε άμυλο –όπως το ψωμί–, που διαφορετικά θα είχαν γλυκιά γεύση, είναι δυνατόν να μας φαίνονται πικρές </a:t>
            </a:r>
          </a:p>
        </p:txBody>
      </p:sp>
    </p:spTree>
    <p:extLst>
      <p:ext uri="{BB962C8B-B14F-4D97-AF65-F5344CB8AC3E}">
        <p14:creationId xmlns:p14="http://schemas.microsoft.com/office/powerpoint/2010/main" val="3311665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Χρήση των θρεπτικών ουσιών από τον οργανισμό μας</a:t>
            </a:r>
            <a:endParaRPr lang="el-GR" dirty="0"/>
          </a:p>
        </p:txBody>
      </p:sp>
      <p:sp>
        <p:nvSpPr>
          <p:cNvPr id="3" name="Θέση περιεχομένου 2"/>
          <p:cNvSpPr>
            <a:spLocks noGrp="1"/>
          </p:cNvSpPr>
          <p:nvPr>
            <p:ph idx="1"/>
          </p:nvPr>
        </p:nvSpPr>
        <p:spPr/>
        <p:txBody>
          <a:bodyPr/>
          <a:lstStyle/>
          <a:p>
            <a:pPr marL="0" indent="0">
              <a:buNone/>
            </a:pPr>
            <a:r>
              <a:rPr lang="el-GR" dirty="0" smtClean="0"/>
              <a:t>1.Για </a:t>
            </a:r>
            <a:r>
              <a:rPr lang="el-GR" dirty="0"/>
              <a:t>να εξασφαλίζει ενέργεια, </a:t>
            </a:r>
            <a:endParaRPr lang="el-GR" dirty="0" smtClean="0"/>
          </a:p>
          <a:p>
            <a:pPr marL="0" indent="0">
              <a:buNone/>
            </a:pPr>
            <a:r>
              <a:rPr lang="el-GR" dirty="0" smtClean="0"/>
              <a:t>2. Για να </a:t>
            </a:r>
            <a:r>
              <a:rPr lang="el-GR" dirty="0"/>
              <a:t>αναπτύσσεται, </a:t>
            </a:r>
            <a:endParaRPr lang="el-GR" dirty="0" smtClean="0"/>
          </a:p>
          <a:p>
            <a:pPr marL="0" indent="0">
              <a:buNone/>
            </a:pPr>
            <a:r>
              <a:rPr lang="el-GR" dirty="0" smtClean="0"/>
              <a:t>3.Για να </a:t>
            </a:r>
            <a:r>
              <a:rPr lang="el-GR" dirty="0"/>
              <a:t>διατηρεί τη δομή του, </a:t>
            </a:r>
            <a:endParaRPr lang="el-GR" dirty="0" smtClean="0"/>
          </a:p>
          <a:p>
            <a:pPr marL="0" indent="0">
              <a:buNone/>
            </a:pPr>
            <a:r>
              <a:rPr lang="el-GR" dirty="0" smtClean="0"/>
              <a:t>4. Για να </a:t>
            </a:r>
            <a:r>
              <a:rPr lang="el-GR" dirty="0"/>
              <a:t>εκτελεί φυσιολογικά τις λειτουργίες του </a:t>
            </a:r>
            <a:r>
              <a:rPr lang="el-GR" dirty="0" smtClean="0"/>
              <a:t>και</a:t>
            </a:r>
          </a:p>
          <a:p>
            <a:pPr marL="0" indent="0">
              <a:buNone/>
            </a:pPr>
            <a:r>
              <a:rPr lang="el-GR" dirty="0" smtClean="0"/>
              <a:t>5. Για  </a:t>
            </a:r>
            <a:r>
              <a:rPr lang="el-GR" dirty="0"/>
              <a:t>να παραμένει υγιής.</a:t>
            </a:r>
          </a:p>
        </p:txBody>
      </p:sp>
      <p:pic>
        <p:nvPicPr>
          <p:cNvPr id="4" name="Εικόνα 3"/>
          <p:cNvPicPr>
            <a:picLocks noChangeAspect="1"/>
          </p:cNvPicPr>
          <p:nvPr/>
        </p:nvPicPr>
        <p:blipFill>
          <a:blip r:embed="rId2"/>
          <a:stretch>
            <a:fillRect/>
          </a:stretch>
        </p:blipFill>
        <p:spPr>
          <a:xfrm>
            <a:off x="8336107" y="1834166"/>
            <a:ext cx="2876550" cy="1590675"/>
          </a:xfrm>
          <a:prstGeom prst="rect">
            <a:avLst/>
          </a:prstGeom>
        </p:spPr>
      </p:pic>
      <p:pic>
        <p:nvPicPr>
          <p:cNvPr id="5" name="Εικόνα 4"/>
          <p:cNvPicPr>
            <a:picLocks noChangeAspect="1"/>
          </p:cNvPicPr>
          <p:nvPr/>
        </p:nvPicPr>
        <p:blipFill>
          <a:blip r:embed="rId3"/>
          <a:stretch>
            <a:fillRect/>
          </a:stretch>
        </p:blipFill>
        <p:spPr>
          <a:xfrm>
            <a:off x="8593282" y="3634241"/>
            <a:ext cx="2619375" cy="1743075"/>
          </a:xfrm>
          <a:prstGeom prst="rect">
            <a:avLst/>
          </a:prstGeom>
        </p:spPr>
      </p:pic>
      <p:pic>
        <p:nvPicPr>
          <p:cNvPr id="6" name="Εικόνα 5"/>
          <p:cNvPicPr>
            <a:picLocks noChangeAspect="1"/>
          </p:cNvPicPr>
          <p:nvPr/>
        </p:nvPicPr>
        <p:blipFill>
          <a:blip r:embed="rId4"/>
          <a:stretch>
            <a:fillRect/>
          </a:stretch>
        </p:blipFill>
        <p:spPr>
          <a:xfrm>
            <a:off x="5478607" y="4838696"/>
            <a:ext cx="2857500" cy="1600200"/>
          </a:xfrm>
          <a:prstGeom prst="rect">
            <a:avLst/>
          </a:prstGeom>
        </p:spPr>
      </p:pic>
      <p:pic>
        <p:nvPicPr>
          <p:cNvPr id="7" name="Εικόνα 6"/>
          <p:cNvPicPr>
            <a:picLocks noChangeAspect="1"/>
          </p:cNvPicPr>
          <p:nvPr/>
        </p:nvPicPr>
        <p:blipFill>
          <a:blip r:embed="rId5"/>
          <a:stretch>
            <a:fillRect/>
          </a:stretch>
        </p:blipFill>
        <p:spPr>
          <a:xfrm>
            <a:off x="1874552" y="4838696"/>
            <a:ext cx="2762250" cy="1657350"/>
          </a:xfrm>
          <a:prstGeom prst="rect">
            <a:avLst/>
          </a:prstGeom>
        </p:spPr>
      </p:pic>
    </p:spTree>
    <p:extLst>
      <p:ext uri="{BB962C8B-B14F-4D97-AF65-F5344CB8AC3E}">
        <p14:creationId xmlns:p14="http://schemas.microsoft.com/office/powerpoint/2010/main" val="824781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ΜΕΣΟΓΕΙΑΚΗ ΔΙΑΤΡΟΦΗ</a:t>
            </a:r>
            <a:endParaRPr lang="el-GR" dirty="0"/>
          </a:p>
        </p:txBody>
      </p:sp>
      <p:sp>
        <p:nvSpPr>
          <p:cNvPr id="3" name="Θέση περιεχομένου 2"/>
          <p:cNvSpPr>
            <a:spLocks noGrp="1"/>
          </p:cNvSpPr>
          <p:nvPr>
            <p:ph idx="1"/>
          </p:nvPr>
        </p:nvSpPr>
        <p:spPr>
          <a:xfrm>
            <a:off x="680321" y="2336873"/>
            <a:ext cx="8229449" cy="3599316"/>
          </a:xfrm>
        </p:spPr>
        <p:txBody>
          <a:bodyPr>
            <a:normAutofit fontScale="85000" lnSpcReduction="20000"/>
          </a:bodyPr>
          <a:lstStyle/>
          <a:p>
            <a:pPr marL="0" indent="0">
              <a:buNone/>
            </a:pPr>
            <a:r>
              <a:rPr lang="el-GR" dirty="0"/>
              <a:t>Η μεσογειακή </a:t>
            </a:r>
            <a:r>
              <a:rPr lang="el-GR" dirty="0" smtClean="0"/>
              <a:t>διατροφή περιλαμβάνει:</a:t>
            </a:r>
          </a:p>
          <a:p>
            <a:r>
              <a:rPr lang="el-GR" dirty="0" smtClean="0"/>
              <a:t> </a:t>
            </a:r>
            <a:r>
              <a:rPr lang="el-GR" dirty="0"/>
              <a:t>ελαιόλαδο, </a:t>
            </a:r>
            <a:endParaRPr lang="el-GR" dirty="0" smtClean="0"/>
          </a:p>
          <a:p>
            <a:r>
              <a:rPr lang="el-GR" dirty="0" smtClean="0"/>
              <a:t>ψάρια</a:t>
            </a:r>
            <a:r>
              <a:rPr lang="el-GR" dirty="0"/>
              <a:t>, </a:t>
            </a:r>
            <a:endParaRPr lang="el-GR" dirty="0" smtClean="0"/>
          </a:p>
          <a:p>
            <a:r>
              <a:rPr lang="el-GR" dirty="0" smtClean="0"/>
              <a:t>όσπρια</a:t>
            </a:r>
            <a:r>
              <a:rPr lang="el-GR" dirty="0"/>
              <a:t>, </a:t>
            </a:r>
            <a:endParaRPr lang="el-GR" dirty="0" smtClean="0"/>
          </a:p>
          <a:p>
            <a:r>
              <a:rPr lang="el-GR" dirty="0" smtClean="0"/>
              <a:t>πολλά </a:t>
            </a:r>
            <a:r>
              <a:rPr lang="el-GR" dirty="0"/>
              <a:t>φρούτα και λαχανικά. </a:t>
            </a:r>
            <a:endParaRPr lang="el-GR" dirty="0" smtClean="0"/>
          </a:p>
          <a:p>
            <a:r>
              <a:rPr lang="el-GR" dirty="0" smtClean="0"/>
              <a:t>Με </a:t>
            </a:r>
            <a:r>
              <a:rPr lang="el-GR" dirty="0"/>
              <a:t>τη διατροφή αυτή, ο οργανισμός μας εξασφαλίζει όλες τις θρεπτικές ουσίες, καθώς και τις φυτικές ίνες που είναι απαραίτητες για τη διατήρηση της υγείας μας</a:t>
            </a:r>
            <a:r>
              <a:rPr lang="el-GR" dirty="0" smtClean="0"/>
              <a:t>.</a:t>
            </a:r>
          </a:p>
          <a:p>
            <a:r>
              <a:rPr lang="el-GR" dirty="0" smtClean="0"/>
              <a:t> </a:t>
            </a:r>
            <a:r>
              <a:rPr lang="el-GR" dirty="0"/>
              <a:t>Αντίθετα, διατροφή φτωχή σε φυτικές ίνες που βασίζεται στη συχνή κατανάλωση κόκκινου κρέατος (μοσχάρι, αρνί, χοιρινό) και ζωικού λίπους προκαλεί διαταραχές στην υγεία μας. Επιπλέον, αυξάνει τον κίνδυνο εμφάνισης καρδιοπαθειών και καρκίνου του εντέρου.</a:t>
            </a:r>
          </a:p>
        </p:txBody>
      </p:sp>
      <p:pic>
        <p:nvPicPr>
          <p:cNvPr id="5" name="Εικόνα 4"/>
          <p:cNvPicPr>
            <a:picLocks noChangeAspect="1"/>
          </p:cNvPicPr>
          <p:nvPr/>
        </p:nvPicPr>
        <p:blipFill>
          <a:blip r:embed="rId2"/>
          <a:stretch>
            <a:fillRect/>
          </a:stretch>
        </p:blipFill>
        <p:spPr>
          <a:xfrm>
            <a:off x="8909770" y="1371600"/>
            <a:ext cx="2977430" cy="5067296"/>
          </a:xfrm>
          <a:prstGeom prst="rect">
            <a:avLst/>
          </a:prstGeom>
        </p:spPr>
      </p:pic>
    </p:spTree>
    <p:extLst>
      <p:ext uri="{BB962C8B-B14F-4D97-AF65-F5344CB8AC3E}">
        <p14:creationId xmlns:p14="http://schemas.microsoft.com/office/powerpoint/2010/main" val="43930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1995054" y="753228"/>
            <a:ext cx="7335982" cy="5793046"/>
          </a:xfrm>
          <a:prstGeom prst="rect">
            <a:avLst/>
          </a:prstGeom>
        </p:spPr>
      </p:pic>
    </p:spTree>
    <p:extLst>
      <p:ext uri="{BB962C8B-B14F-4D97-AF65-F5344CB8AC3E}">
        <p14:creationId xmlns:p14="http://schemas.microsoft.com/office/powerpoint/2010/main" val="2473014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a:xfrm>
            <a:off x="680322" y="2336873"/>
            <a:ext cx="6718006" cy="3599316"/>
          </a:xfrm>
        </p:spPr>
        <p:txBody>
          <a:bodyPr/>
          <a:lstStyle/>
          <a:p>
            <a:r>
              <a:rPr lang="el-GR" dirty="0"/>
              <a:t>Σημαντικό ρόλο στη διατήρηση της υγείας μας παίζει η καλή μάσηση της τροφής. </a:t>
            </a:r>
            <a:endParaRPr lang="el-GR" dirty="0" smtClean="0"/>
          </a:p>
          <a:p>
            <a:r>
              <a:rPr lang="el-GR" dirty="0" smtClean="0"/>
              <a:t>Τα </a:t>
            </a:r>
            <a:r>
              <a:rPr lang="el-GR" dirty="0"/>
              <a:t>δόντια βοηθούν στη μάσηση, αλλά και στην ομιλία και στην αισθητική εμφάνιση</a:t>
            </a:r>
            <a:r>
              <a:rPr lang="el-GR" dirty="0" smtClean="0"/>
              <a:t>.</a:t>
            </a:r>
          </a:p>
          <a:p>
            <a:r>
              <a:rPr lang="el-GR" dirty="0" smtClean="0"/>
              <a:t> </a:t>
            </a:r>
            <a:r>
              <a:rPr lang="el-GR" dirty="0"/>
              <a:t>Είναι λοιπόν σημαντικό να τα φροντίζουμε, ώστε να παραμένουν υγιή. </a:t>
            </a:r>
            <a:endParaRPr lang="el-GR" dirty="0" smtClean="0"/>
          </a:p>
          <a:p>
            <a:r>
              <a:rPr lang="el-GR" dirty="0" smtClean="0"/>
              <a:t>Η </a:t>
            </a:r>
            <a:r>
              <a:rPr lang="el-GR" dirty="0"/>
              <a:t>καταστροφή των δοντιών προκαλείται από μικροοργανισμούς που ζουν στο στόμα μας.</a:t>
            </a:r>
          </a:p>
        </p:txBody>
      </p:sp>
      <p:pic>
        <p:nvPicPr>
          <p:cNvPr id="5" name="Εικόνα 4"/>
          <p:cNvPicPr>
            <a:picLocks noChangeAspect="1"/>
          </p:cNvPicPr>
          <p:nvPr/>
        </p:nvPicPr>
        <p:blipFill>
          <a:blip r:embed="rId2"/>
          <a:stretch>
            <a:fillRect/>
          </a:stretch>
        </p:blipFill>
        <p:spPr>
          <a:xfrm>
            <a:off x="7398328" y="483063"/>
            <a:ext cx="3997648" cy="4213627"/>
          </a:xfrm>
          <a:prstGeom prst="rect">
            <a:avLst/>
          </a:prstGeom>
        </p:spPr>
      </p:pic>
      <p:pic>
        <p:nvPicPr>
          <p:cNvPr id="6" name="Εικόνα 5"/>
          <p:cNvPicPr>
            <a:picLocks noChangeAspect="1"/>
          </p:cNvPicPr>
          <p:nvPr/>
        </p:nvPicPr>
        <p:blipFill>
          <a:blip r:embed="rId3"/>
          <a:stretch>
            <a:fillRect/>
          </a:stretch>
        </p:blipFill>
        <p:spPr>
          <a:xfrm>
            <a:off x="7920777" y="4966855"/>
            <a:ext cx="2952750" cy="1552575"/>
          </a:xfrm>
          <a:prstGeom prst="rect">
            <a:avLst/>
          </a:prstGeom>
        </p:spPr>
      </p:pic>
    </p:spTree>
    <p:extLst>
      <p:ext uri="{BB962C8B-B14F-4D97-AF65-F5344CB8AC3E}">
        <p14:creationId xmlns:p14="http://schemas.microsoft.com/office/powerpoint/2010/main" val="1576487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514067" y="2178028"/>
            <a:ext cx="9613861" cy="3599316"/>
          </a:xfrm>
        </p:spPr>
        <p:txBody>
          <a:bodyPr/>
          <a:lstStyle/>
          <a:p>
            <a:r>
              <a:rPr lang="el-GR" dirty="0"/>
              <a:t>Οι μικροοργανισμοί αυτοί τρέφονται με σάκχαρα, που παραμένουν ανάμεσα στα δόντια μας μετά από κάθε γεύμα, και αποβάλλουν οξέα. </a:t>
            </a:r>
            <a:endParaRPr lang="el-GR" dirty="0" smtClean="0"/>
          </a:p>
          <a:p>
            <a:r>
              <a:rPr lang="el-GR" dirty="0" smtClean="0"/>
              <a:t>Τα </a:t>
            </a:r>
            <a:r>
              <a:rPr lang="el-GR" dirty="0"/>
              <a:t>οξέα καταστρέφουν την αδαμαντίνη και στη συνέχεια την οδοντίνη και έτσι προκαλείται τερηδόνα</a:t>
            </a:r>
            <a:r>
              <a:rPr lang="el-GR" dirty="0" smtClean="0"/>
              <a:t>.</a:t>
            </a:r>
          </a:p>
          <a:p>
            <a:r>
              <a:rPr lang="el-GR" dirty="0" smtClean="0"/>
              <a:t> </a:t>
            </a:r>
            <a:r>
              <a:rPr lang="el-GR" dirty="0"/>
              <a:t>Τα οξέα μπορούν να καταστρέψουν και τα ούλα, προκαλώντας ουλίτιδα</a:t>
            </a:r>
          </a:p>
        </p:txBody>
      </p:sp>
      <p:pic>
        <p:nvPicPr>
          <p:cNvPr id="4" name="Εικόνα 3"/>
          <p:cNvPicPr>
            <a:picLocks noChangeAspect="1"/>
          </p:cNvPicPr>
          <p:nvPr/>
        </p:nvPicPr>
        <p:blipFill>
          <a:blip r:embed="rId2"/>
          <a:stretch>
            <a:fillRect/>
          </a:stretch>
        </p:blipFill>
        <p:spPr>
          <a:xfrm>
            <a:off x="680321" y="4915332"/>
            <a:ext cx="2647950" cy="1724025"/>
          </a:xfrm>
          <a:prstGeom prst="rect">
            <a:avLst/>
          </a:prstGeom>
        </p:spPr>
      </p:pic>
      <p:pic>
        <p:nvPicPr>
          <p:cNvPr id="5" name="Εικόνα 4"/>
          <p:cNvPicPr>
            <a:picLocks noChangeAspect="1"/>
          </p:cNvPicPr>
          <p:nvPr/>
        </p:nvPicPr>
        <p:blipFill>
          <a:blip r:embed="rId3"/>
          <a:stretch>
            <a:fillRect/>
          </a:stretch>
        </p:blipFill>
        <p:spPr>
          <a:xfrm>
            <a:off x="3666691" y="4843894"/>
            <a:ext cx="2447925" cy="1866900"/>
          </a:xfrm>
          <a:prstGeom prst="rect">
            <a:avLst/>
          </a:prstGeom>
        </p:spPr>
      </p:pic>
      <p:pic>
        <p:nvPicPr>
          <p:cNvPr id="6" name="Εικόνα 5"/>
          <p:cNvPicPr>
            <a:picLocks noChangeAspect="1"/>
          </p:cNvPicPr>
          <p:nvPr/>
        </p:nvPicPr>
        <p:blipFill>
          <a:blip r:embed="rId4"/>
          <a:stretch>
            <a:fillRect/>
          </a:stretch>
        </p:blipFill>
        <p:spPr>
          <a:xfrm>
            <a:off x="6640134" y="4843894"/>
            <a:ext cx="2962275" cy="1795463"/>
          </a:xfrm>
          <a:prstGeom prst="rect">
            <a:avLst/>
          </a:prstGeom>
        </p:spPr>
      </p:pic>
      <p:pic>
        <p:nvPicPr>
          <p:cNvPr id="7" name="Εικόνα 6"/>
          <p:cNvPicPr>
            <a:picLocks noChangeAspect="1"/>
          </p:cNvPicPr>
          <p:nvPr/>
        </p:nvPicPr>
        <p:blipFill>
          <a:blip r:embed="rId5"/>
          <a:stretch>
            <a:fillRect/>
          </a:stretch>
        </p:blipFill>
        <p:spPr>
          <a:xfrm>
            <a:off x="9725025" y="2567421"/>
            <a:ext cx="2466975" cy="1847850"/>
          </a:xfrm>
          <a:prstGeom prst="rect">
            <a:avLst/>
          </a:prstGeom>
        </p:spPr>
      </p:pic>
    </p:spTree>
    <p:extLst>
      <p:ext uri="{BB962C8B-B14F-4D97-AF65-F5344CB8AC3E}">
        <p14:creationId xmlns:p14="http://schemas.microsoft.com/office/powerpoint/2010/main" val="5974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ΜΕΡΙΚΕΣ ΣΥΜΒΟΥΛΕΣ ΓΙΑ ΓΕΡΑ ΔΟΝΤΙΑ</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680321" y="3752166"/>
            <a:ext cx="9613861" cy="2567022"/>
          </a:xfrm>
          <a:prstGeom prst="rect">
            <a:avLst/>
          </a:prstGeom>
        </p:spPr>
      </p:pic>
      <p:sp>
        <p:nvSpPr>
          <p:cNvPr id="5" name="Ορθογώνιο 4"/>
          <p:cNvSpPr/>
          <p:nvPr/>
        </p:nvSpPr>
        <p:spPr>
          <a:xfrm>
            <a:off x="457200" y="2274838"/>
            <a:ext cx="10245436" cy="1477328"/>
          </a:xfrm>
          <a:prstGeom prst="rect">
            <a:avLst/>
          </a:prstGeom>
        </p:spPr>
        <p:txBody>
          <a:bodyPr wrap="square">
            <a:spAutoFit/>
          </a:bodyPr>
          <a:lstStyle/>
          <a:p>
            <a:r>
              <a:rPr lang="el-GR" dirty="0"/>
              <a:t/>
            </a:r>
            <a:br>
              <a:rPr lang="el-GR" dirty="0"/>
            </a:br>
            <a:r>
              <a:rPr lang="el-GR" dirty="0" smtClean="0"/>
              <a:t>1. Πλένουμε </a:t>
            </a:r>
            <a:r>
              <a:rPr lang="el-GR" dirty="0"/>
              <a:t>σχολαστικά τα δόντια μας μετά από κάθε γεύμα (τουλάχιστον δύο φορές την ημέρα).</a:t>
            </a:r>
            <a:br>
              <a:rPr lang="el-GR" dirty="0"/>
            </a:br>
            <a:r>
              <a:rPr lang="el-GR" dirty="0" smtClean="0"/>
              <a:t>2.Αποφεύγουμε </a:t>
            </a:r>
            <a:r>
              <a:rPr lang="el-GR" dirty="0"/>
              <a:t>τα γλυκά και τα αναψυκτικά ανάμεσα στα γεύματα.</a:t>
            </a:r>
            <a:br>
              <a:rPr lang="el-GR" dirty="0"/>
            </a:br>
            <a:r>
              <a:rPr lang="el-GR" dirty="0" smtClean="0"/>
              <a:t>3. </a:t>
            </a:r>
            <a:r>
              <a:rPr lang="el-GR" dirty="0"/>
              <a:t>Αντικαθιστούμε την οδοντόβουρτσά μας όταν καταστρέφεται (περίπου κάθε 4-6 μήνες).</a:t>
            </a:r>
            <a:br>
              <a:rPr lang="el-GR" dirty="0"/>
            </a:br>
            <a:r>
              <a:rPr lang="el-GR" dirty="0" smtClean="0"/>
              <a:t>5. </a:t>
            </a:r>
            <a:r>
              <a:rPr lang="el-GR" dirty="0"/>
              <a:t>Επισκεπτόμαστε τακτικά τον οδοντίατρο (κάθε 6 μήνες).</a:t>
            </a:r>
          </a:p>
        </p:txBody>
      </p:sp>
    </p:spTree>
    <p:extLst>
      <p:ext uri="{BB962C8B-B14F-4D97-AF65-F5344CB8AC3E}">
        <p14:creationId xmlns:p14="http://schemas.microsoft.com/office/powerpoint/2010/main" val="3067279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ΙΣΟΡΡΟΠΗΜΕΝΗ ΔΙΑΤΡΟΦΗ</a:t>
            </a:r>
            <a:endParaRPr lang="el-GR" dirty="0"/>
          </a:p>
        </p:txBody>
      </p:sp>
      <p:sp>
        <p:nvSpPr>
          <p:cNvPr id="3" name="Θέση περιεχομένου 2"/>
          <p:cNvSpPr>
            <a:spLocks noGrp="1"/>
          </p:cNvSpPr>
          <p:nvPr>
            <p:ph idx="1"/>
          </p:nvPr>
        </p:nvSpPr>
        <p:spPr>
          <a:xfrm>
            <a:off x="680322" y="2336873"/>
            <a:ext cx="8546806" cy="3599316"/>
          </a:xfrm>
        </p:spPr>
        <p:txBody>
          <a:bodyPr>
            <a:normAutofit lnSpcReduction="10000"/>
          </a:bodyPr>
          <a:lstStyle/>
          <a:p>
            <a:r>
              <a:rPr lang="el-GR" dirty="0"/>
              <a:t>Είναι δυνατόν να εξασφαλίζουμε όλες τις θρεπτικές ουσίες που μας είναι απαραίτητες, αν καταναλώνουμε μόνο ένα είδος τροφής, όπως, για παράδειγμα, πατάτες τηγανητές; </a:t>
            </a:r>
            <a:endParaRPr lang="el-GR" dirty="0" smtClean="0"/>
          </a:p>
          <a:p>
            <a:r>
              <a:rPr lang="el-GR" dirty="0" smtClean="0"/>
              <a:t>Όλες </a:t>
            </a:r>
            <a:r>
              <a:rPr lang="el-GR" dirty="0"/>
              <a:t>οι τροφές δεν περιέχουν σε ίσες ποσότητες όλες τις θρεπτικές ουσίες</a:t>
            </a:r>
            <a:r>
              <a:rPr lang="el-GR" dirty="0" smtClean="0"/>
              <a:t>.</a:t>
            </a:r>
          </a:p>
          <a:p>
            <a:r>
              <a:rPr lang="el-GR" dirty="0" smtClean="0"/>
              <a:t> </a:t>
            </a:r>
            <a:r>
              <a:rPr lang="el-GR" dirty="0"/>
              <a:t>Άλλες τροφές είναι πλούσιες σε πρωτεΐνες, άλλες σε λίπη και άλλες σε υδατάνθρακες. </a:t>
            </a:r>
            <a:endParaRPr lang="el-GR" dirty="0" smtClean="0"/>
          </a:p>
          <a:p>
            <a:r>
              <a:rPr lang="el-GR" dirty="0" smtClean="0"/>
              <a:t>Για </a:t>
            </a:r>
            <a:r>
              <a:rPr lang="el-GR" dirty="0"/>
              <a:t>τον λόγο αυτό πρέπει καθημερινά να καταναλώνουμε ποικιλία τροφών. Θα πρέπει να έχουμε δηλαδή </a:t>
            </a:r>
            <a:r>
              <a:rPr lang="el-GR" b="1" dirty="0">
                <a:solidFill>
                  <a:schemeClr val="bg1"/>
                </a:solidFill>
              </a:rPr>
              <a:t>μια ισορροπημένη διατροφή.</a:t>
            </a:r>
          </a:p>
        </p:txBody>
      </p:sp>
      <p:pic>
        <p:nvPicPr>
          <p:cNvPr id="4" name="Εικόνα 3"/>
          <p:cNvPicPr>
            <a:picLocks noChangeAspect="1"/>
          </p:cNvPicPr>
          <p:nvPr/>
        </p:nvPicPr>
        <p:blipFill>
          <a:blip r:embed="rId2"/>
          <a:stretch>
            <a:fillRect/>
          </a:stretch>
        </p:blipFill>
        <p:spPr>
          <a:xfrm>
            <a:off x="9227128" y="2142102"/>
            <a:ext cx="2619375" cy="1743075"/>
          </a:xfrm>
          <a:prstGeom prst="rect">
            <a:avLst/>
          </a:prstGeom>
        </p:spPr>
      </p:pic>
      <p:pic>
        <p:nvPicPr>
          <p:cNvPr id="6" name="Εικόνα 5"/>
          <p:cNvPicPr>
            <a:picLocks noChangeAspect="1"/>
          </p:cNvPicPr>
          <p:nvPr/>
        </p:nvPicPr>
        <p:blipFill>
          <a:blip r:embed="rId3"/>
          <a:stretch>
            <a:fillRect/>
          </a:stretch>
        </p:blipFill>
        <p:spPr>
          <a:xfrm>
            <a:off x="6825961" y="536459"/>
            <a:ext cx="3028950" cy="1514475"/>
          </a:xfrm>
          <a:prstGeom prst="rect">
            <a:avLst/>
          </a:prstGeom>
        </p:spPr>
      </p:pic>
      <p:pic>
        <p:nvPicPr>
          <p:cNvPr id="7" name="Εικόνα 6"/>
          <p:cNvPicPr>
            <a:picLocks noChangeAspect="1"/>
          </p:cNvPicPr>
          <p:nvPr/>
        </p:nvPicPr>
        <p:blipFill>
          <a:blip r:embed="rId4"/>
          <a:stretch>
            <a:fillRect/>
          </a:stretch>
        </p:blipFill>
        <p:spPr>
          <a:xfrm>
            <a:off x="9198553" y="4406935"/>
            <a:ext cx="2647950" cy="1724025"/>
          </a:xfrm>
          <a:prstGeom prst="rect">
            <a:avLst/>
          </a:prstGeom>
        </p:spPr>
      </p:pic>
    </p:spTree>
    <p:extLst>
      <p:ext uri="{BB962C8B-B14F-4D97-AF65-F5344CB8AC3E}">
        <p14:creationId xmlns:p14="http://schemas.microsoft.com/office/powerpoint/2010/main" val="1368361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ΠΑΡΑΓΟΝΤΕΣ ΠΟΥ ΕΠΗΡΕΑΖΟΥΝ ΤΗΝ ΠΟΣΟΤΗΤΑ ΤΡΟΦΗΣ ΠΟΥ ΠΡΕΠΕΙ ΝΑ ΛΑΜΒΑΝΟΥΜΕ ΚΑΘΗΜΕΡΙΝΑ</a:t>
            </a:r>
            <a:endParaRPr lang="el-GR" dirty="0"/>
          </a:p>
        </p:txBody>
      </p:sp>
      <p:sp>
        <p:nvSpPr>
          <p:cNvPr id="3" name="Θέση περιεχομένου 2"/>
          <p:cNvSpPr>
            <a:spLocks noGrp="1"/>
          </p:cNvSpPr>
          <p:nvPr>
            <p:ph idx="1"/>
          </p:nvPr>
        </p:nvSpPr>
        <p:spPr>
          <a:xfrm>
            <a:off x="680322" y="2336873"/>
            <a:ext cx="7944134" cy="3599316"/>
          </a:xfrm>
        </p:spPr>
        <p:txBody>
          <a:bodyPr/>
          <a:lstStyle/>
          <a:p>
            <a:pPr marL="0" indent="0">
              <a:buNone/>
            </a:pPr>
            <a:r>
              <a:rPr lang="el-GR" dirty="0" smtClean="0"/>
              <a:t>1.Το </a:t>
            </a:r>
            <a:r>
              <a:rPr lang="el-GR" dirty="0"/>
              <a:t>φύλο, </a:t>
            </a:r>
            <a:endParaRPr lang="el-GR" dirty="0" smtClean="0"/>
          </a:p>
          <a:p>
            <a:pPr marL="0" indent="0">
              <a:buNone/>
            </a:pPr>
            <a:r>
              <a:rPr lang="el-GR" dirty="0" smtClean="0"/>
              <a:t>2.Η </a:t>
            </a:r>
            <a:r>
              <a:rPr lang="el-GR" dirty="0"/>
              <a:t>ηλικία </a:t>
            </a:r>
            <a:endParaRPr lang="el-GR" dirty="0" smtClean="0"/>
          </a:p>
          <a:p>
            <a:pPr marL="0" indent="0">
              <a:buNone/>
            </a:pPr>
            <a:r>
              <a:rPr lang="el-GR" dirty="0" smtClean="0"/>
              <a:t>3.Οι </a:t>
            </a:r>
            <a:r>
              <a:rPr lang="el-GR" dirty="0"/>
              <a:t>δραστηριότητές </a:t>
            </a:r>
            <a:r>
              <a:rPr lang="el-GR" dirty="0" smtClean="0"/>
              <a:t>του οργανισμού (σωματική άσκηση, </a:t>
            </a:r>
            <a:r>
              <a:rPr lang="el-GR" dirty="0" err="1" smtClean="0"/>
              <a:t>βαρειά</a:t>
            </a:r>
            <a:r>
              <a:rPr lang="el-GR" dirty="0" smtClean="0"/>
              <a:t> εργασία κ.α.)</a:t>
            </a:r>
          </a:p>
          <a:p>
            <a:pPr marL="0" indent="0">
              <a:buNone/>
            </a:pPr>
            <a:r>
              <a:rPr lang="el-GR" dirty="0" smtClean="0"/>
              <a:t>4. Εγκυμοσύνη και θηλασμός</a:t>
            </a:r>
            <a:endParaRPr lang="el-GR" dirty="0"/>
          </a:p>
        </p:txBody>
      </p:sp>
      <p:pic>
        <p:nvPicPr>
          <p:cNvPr id="4" name="Εικόνα 3"/>
          <p:cNvPicPr>
            <a:picLocks noChangeAspect="1"/>
          </p:cNvPicPr>
          <p:nvPr/>
        </p:nvPicPr>
        <p:blipFill>
          <a:blip r:embed="rId2"/>
          <a:stretch>
            <a:fillRect/>
          </a:stretch>
        </p:blipFill>
        <p:spPr>
          <a:xfrm>
            <a:off x="7471931" y="1834166"/>
            <a:ext cx="2305050" cy="1981200"/>
          </a:xfrm>
          <a:prstGeom prst="rect">
            <a:avLst/>
          </a:prstGeom>
        </p:spPr>
      </p:pic>
      <p:pic>
        <p:nvPicPr>
          <p:cNvPr id="5" name="Εικόνα 4"/>
          <p:cNvPicPr>
            <a:picLocks noChangeAspect="1"/>
          </p:cNvPicPr>
          <p:nvPr/>
        </p:nvPicPr>
        <p:blipFill>
          <a:blip r:embed="rId3"/>
          <a:stretch>
            <a:fillRect/>
          </a:stretch>
        </p:blipFill>
        <p:spPr>
          <a:xfrm>
            <a:off x="9072995" y="2726831"/>
            <a:ext cx="2857500" cy="1600200"/>
          </a:xfrm>
          <a:prstGeom prst="rect">
            <a:avLst/>
          </a:prstGeom>
        </p:spPr>
      </p:pic>
      <p:pic>
        <p:nvPicPr>
          <p:cNvPr id="6" name="Εικόνα 5"/>
          <p:cNvPicPr>
            <a:picLocks noChangeAspect="1"/>
          </p:cNvPicPr>
          <p:nvPr/>
        </p:nvPicPr>
        <p:blipFill>
          <a:blip r:embed="rId4"/>
          <a:stretch>
            <a:fillRect/>
          </a:stretch>
        </p:blipFill>
        <p:spPr>
          <a:xfrm>
            <a:off x="6558395" y="3907931"/>
            <a:ext cx="2857500" cy="1600200"/>
          </a:xfrm>
          <a:prstGeom prst="rect">
            <a:avLst/>
          </a:prstGeom>
        </p:spPr>
      </p:pic>
      <p:pic>
        <p:nvPicPr>
          <p:cNvPr id="7" name="Εικόνα 6"/>
          <p:cNvPicPr>
            <a:picLocks noChangeAspect="1"/>
          </p:cNvPicPr>
          <p:nvPr/>
        </p:nvPicPr>
        <p:blipFill>
          <a:blip r:embed="rId5"/>
          <a:stretch>
            <a:fillRect/>
          </a:stretch>
        </p:blipFill>
        <p:spPr>
          <a:xfrm>
            <a:off x="4106126" y="4781546"/>
            <a:ext cx="2762250" cy="1657350"/>
          </a:xfrm>
          <a:prstGeom prst="rect">
            <a:avLst/>
          </a:prstGeom>
        </p:spPr>
      </p:pic>
      <p:pic>
        <p:nvPicPr>
          <p:cNvPr id="8" name="Εικόνα 7"/>
          <p:cNvPicPr>
            <a:picLocks noChangeAspect="1"/>
          </p:cNvPicPr>
          <p:nvPr/>
        </p:nvPicPr>
        <p:blipFill>
          <a:blip r:embed="rId6"/>
          <a:stretch>
            <a:fillRect/>
          </a:stretch>
        </p:blipFill>
        <p:spPr>
          <a:xfrm>
            <a:off x="9563114" y="4327031"/>
            <a:ext cx="2305050" cy="1990725"/>
          </a:xfrm>
          <a:prstGeom prst="rect">
            <a:avLst/>
          </a:prstGeom>
        </p:spPr>
      </p:pic>
      <p:pic>
        <p:nvPicPr>
          <p:cNvPr id="9" name="Εικόνα 8"/>
          <p:cNvPicPr>
            <a:picLocks noChangeAspect="1"/>
          </p:cNvPicPr>
          <p:nvPr/>
        </p:nvPicPr>
        <p:blipFill>
          <a:blip r:embed="rId7"/>
          <a:stretch>
            <a:fillRect/>
          </a:stretch>
        </p:blipFill>
        <p:spPr>
          <a:xfrm>
            <a:off x="768033" y="4781546"/>
            <a:ext cx="2619375" cy="1743075"/>
          </a:xfrm>
          <a:prstGeom prst="rect">
            <a:avLst/>
          </a:prstGeom>
        </p:spPr>
      </p:pic>
    </p:spTree>
    <p:extLst>
      <p:ext uri="{BB962C8B-B14F-4D97-AF65-F5344CB8AC3E}">
        <p14:creationId xmlns:p14="http://schemas.microsoft.com/office/powerpoint/2010/main" val="278278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a:xfrm>
            <a:off x="680322" y="2336873"/>
            <a:ext cx="8151952" cy="3599316"/>
          </a:xfrm>
        </p:spPr>
        <p:txBody>
          <a:bodyPr>
            <a:normAutofit lnSpcReduction="10000"/>
          </a:bodyPr>
          <a:lstStyle/>
          <a:p>
            <a:r>
              <a:rPr lang="el-GR" dirty="0"/>
              <a:t>Ακόμα και όταν κοιμόμαστε, χρειαζόμαστε ενέργεια, ώστε η καρδιά μας να συνεχίσει να χτυπά, να αναπνέουμε, να διατηρείται η θερμοκρασία μας σταθερή κτλ. </a:t>
            </a:r>
            <a:endParaRPr lang="el-GR" dirty="0" smtClean="0"/>
          </a:p>
          <a:p>
            <a:r>
              <a:rPr lang="el-GR" dirty="0" smtClean="0"/>
              <a:t>Όταν </a:t>
            </a:r>
            <a:r>
              <a:rPr lang="el-GR" dirty="0"/>
              <a:t>προσλαμβάνουμε περισσότερη τροφή από αυτή που μας είναι απαραίτητη, τότε ο οργανισμός μας αποθηκεύει την περίσσεια της ενέργειας δημιουργώντας </a:t>
            </a:r>
            <a:r>
              <a:rPr lang="el-GR" dirty="0" smtClean="0"/>
              <a:t>λίπος (στα </a:t>
            </a:r>
            <a:r>
              <a:rPr lang="el-GR" dirty="0" err="1" smtClean="0"/>
              <a:t>λιποκύτταρα</a:t>
            </a:r>
            <a:r>
              <a:rPr lang="el-GR" dirty="0" smtClean="0"/>
              <a:t>)</a:t>
            </a:r>
          </a:p>
          <a:p>
            <a:r>
              <a:rPr lang="el-GR" dirty="0" smtClean="0"/>
              <a:t> </a:t>
            </a:r>
            <a:r>
              <a:rPr lang="el-GR" dirty="0"/>
              <a:t>Αν αυτό γίνεται για μεγάλο χρονικό διάστημα, το αποτέλεσμα θα είναι να παχύνουμε.</a:t>
            </a:r>
          </a:p>
        </p:txBody>
      </p:sp>
      <p:pic>
        <p:nvPicPr>
          <p:cNvPr id="4" name="Εικόνα 3"/>
          <p:cNvPicPr>
            <a:picLocks noChangeAspect="1"/>
          </p:cNvPicPr>
          <p:nvPr/>
        </p:nvPicPr>
        <p:blipFill>
          <a:blip r:embed="rId2"/>
          <a:stretch>
            <a:fillRect/>
          </a:stretch>
        </p:blipFill>
        <p:spPr>
          <a:xfrm>
            <a:off x="8832274" y="3704839"/>
            <a:ext cx="3138052" cy="2734057"/>
          </a:xfrm>
          <a:prstGeom prst="rect">
            <a:avLst/>
          </a:prstGeom>
        </p:spPr>
      </p:pic>
      <p:pic>
        <p:nvPicPr>
          <p:cNvPr id="8" name="Εικόνα 7"/>
          <p:cNvPicPr>
            <a:picLocks noChangeAspect="1"/>
          </p:cNvPicPr>
          <p:nvPr/>
        </p:nvPicPr>
        <p:blipFill>
          <a:blip r:embed="rId3"/>
          <a:stretch>
            <a:fillRect/>
          </a:stretch>
        </p:blipFill>
        <p:spPr>
          <a:xfrm>
            <a:off x="9144000" y="519545"/>
            <a:ext cx="2826326" cy="2983952"/>
          </a:xfrm>
          <a:prstGeom prst="rect">
            <a:avLst/>
          </a:prstGeom>
        </p:spPr>
      </p:pic>
    </p:spTree>
    <p:extLst>
      <p:ext uri="{BB962C8B-B14F-4D97-AF65-F5344CB8AC3E}">
        <p14:creationId xmlns:p14="http://schemas.microsoft.com/office/powerpoint/2010/main" val="3137058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ΤΡΟΦΕΣ ΠΛΟΥΣΙΕΣ ΣΕ ΠΡΩΤΕΙΝΕΣ…</a:t>
            </a:r>
            <a:br>
              <a:rPr lang="el-GR" dirty="0" smtClean="0"/>
            </a:br>
            <a:r>
              <a:rPr lang="el-GR" dirty="0" smtClean="0"/>
              <a:t>κυρίως ζωικής προέλευσης (</a:t>
            </a:r>
            <a:r>
              <a:rPr lang="el-GR" dirty="0" err="1" smtClean="0"/>
              <a:t>κρέας,αυγά,γαλακτοκομικά</a:t>
            </a:r>
            <a:r>
              <a:rPr lang="el-GR" dirty="0" smtClean="0"/>
              <a:t> αλλά και η σόγια…)</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680321" y="2098964"/>
            <a:ext cx="4443268" cy="3948545"/>
          </a:xfrm>
          <a:prstGeom prst="rect">
            <a:avLst/>
          </a:prstGeom>
        </p:spPr>
      </p:pic>
      <p:pic>
        <p:nvPicPr>
          <p:cNvPr id="5" name="Εικόνα 4"/>
          <p:cNvPicPr>
            <a:picLocks noChangeAspect="1"/>
          </p:cNvPicPr>
          <p:nvPr/>
        </p:nvPicPr>
        <p:blipFill>
          <a:blip r:embed="rId3"/>
          <a:stretch>
            <a:fillRect/>
          </a:stretch>
        </p:blipFill>
        <p:spPr>
          <a:xfrm>
            <a:off x="5487250" y="2098964"/>
            <a:ext cx="3012513" cy="2265218"/>
          </a:xfrm>
          <a:prstGeom prst="rect">
            <a:avLst/>
          </a:prstGeom>
        </p:spPr>
      </p:pic>
      <p:pic>
        <p:nvPicPr>
          <p:cNvPr id="6" name="Εικόνα 5"/>
          <p:cNvPicPr>
            <a:picLocks noChangeAspect="1"/>
          </p:cNvPicPr>
          <p:nvPr/>
        </p:nvPicPr>
        <p:blipFill>
          <a:blip r:embed="rId4"/>
          <a:stretch>
            <a:fillRect/>
          </a:stretch>
        </p:blipFill>
        <p:spPr>
          <a:xfrm>
            <a:off x="5487250" y="4628980"/>
            <a:ext cx="3012513" cy="1733550"/>
          </a:xfrm>
          <a:prstGeom prst="rect">
            <a:avLst/>
          </a:prstGeom>
        </p:spPr>
      </p:pic>
      <p:pic>
        <p:nvPicPr>
          <p:cNvPr id="7" name="Εικόνα 6"/>
          <p:cNvPicPr>
            <a:picLocks noChangeAspect="1"/>
          </p:cNvPicPr>
          <p:nvPr/>
        </p:nvPicPr>
        <p:blipFill>
          <a:blip r:embed="rId5"/>
          <a:stretch>
            <a:fillRect/>
          </a:stretch>
        </p:blipFill>
        <p:spPr>
          <a:xfrm>
            <a:off x="8912170" y="2098964"/>
            <a:ext cx="2667000" cy="2322198"/>
          </a:xfrm>
          <a:prstGeom prst="rect">
            <a:avLst/>
          </a:prstGeom>
        </p:spPr>
      </p:pic>
      <p:sp>
        <p:nvSpPr>
          <p:cNvPr id="8" name="TextBox 7"/>
          <p:cNvSpPr txBox="1"/>
          <p:nvPr/>
        </p:nvSpPr>
        <p:spPr>
          <a:xfrm>
            <a:off x="8983164" y="4628980"/>
            <a:ext cx="2525012" cy="646331"/>
          </a:xfrm>
          <a:prstGeom prst="rect">
            <a:avLst/>
          </a:prstGeom>
          <a:noFill/>
        </p:spPr>
        <p:txBody>
          <a:bodyPr wrap="square" rtlCol="0">
            <a:spAutoFit/>
          </a:bodyPr>
          <a:lstStyle/>
          <a:p>
            <a:r>
              <a:rPr lang="el-GR" dirty="0" smtClean="0"/>
              <a:t>ΣΟΓΙΑ…»Η ΠΡΩΤΕΙΝΗ ΤΟΥ ΦΤΩΧΟΫ»</a:t>
            </a:r>
            <a:endParaRPr lang="el-GR" dirty="0"/>
          </a:p>
        </p:txBody>
      </p:sp>
    </p:spTree>
    <p:extLst>
      <p:ext uri="{BB962C8B-B14F-4D97-AF65-F5344CB8AC3E}">
        <p14:creationId xmlns:p14="http://schemas.microsoft.com/office/powerpoint/2010/main" val="996713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ΤΡΟΦΕΣ ΠΛΟΥΣΙΕΣ ΣΕ ΛΙΠΗ</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534846" y="1834166"/>
            <a:ext cx="3517607" cy="2690162"/>
          </a:xfrm>
          <a:prstGeom prst="rect">
            <a:avLst/>
          </a:prstGeom>
        </p:spPr>
      </p:pic>
      <p:pic>
        <p:nvPicPr>
          <p:cNvPr id="5" name="Εικόνα 4"/>
          <p:cNvPicPr>
            <a:picLocks noChangeAspect="1"/>
          </p:cNvPicPr>
          <p:nvPr/>
        </p:nvPicPr>
        <p:blipFill>
          <a:blip r:embed="rId3"/>
          <a:stretch>
            <a:fillRect/>
          </a:stretch>
        </p:blipFill>
        <p:spPr>
          <a:xfrm>
            <a:off x="4464627" y="2110438"/>
            <a:ext cx="2971800" cy="1533525"/>
          </a:xfrm>
          <a:prstGeom prst="rect">
            <a:avLst/>
          </a:prstGeom>
        </p:spPr>
      </p:pic>
      <p:pic>
        <p:nvPicPr>
          <p:cNvPr id="6" name="Εικόνα 5"/>
          <p:cNvPicPr>
            <a:picLocks noChangeAspect="1"/>
          </p:cNvPicPr>
          <p:nvPr/>
        </p:nvPicPr>
        <p:blipFill>
          <a:blip r:embed="rId4"/>
          <a:stretch>
            <a:fillRect/>
          </a:stretch>
        </p:blipFill>
        <p:spPr>
          <a:xfrm>
            <a:off x="4554681" y="4162425"/>
            <a:ext cx="2881746" cy="1733550"/>
          </a:xfrm>
          <a:prstGeom prst="rect">
            <a:avLst/>
          </a:prstGeom>
        </p:spPr>
      </p:pic>
      <p:pic>
        <p:nvPicPr>
          <p:cNvPr id="7" name="Εικόνα 6"/>
          <p:cNvPicPr>
            <a:picLocks noChangeAspect="1"/>
          </p:cNvPicPr>
          <p:nvPr/>
        </p:nvPicPr>
        <p:blipFill>
          <a:blip r:embed="rId5"/>
          <a:stretch>
            <a:fillRect/>
          </a:stretch>
        </p:blipFill>
        <p:spPr>
          <a:xfrm>
            <a:off x="7924366" y="2126758"/>
            <a:ext cx="3297816" cy="1743075"/>
          </a:xfrm>
          <a:prstGeom prst="rect">
            <a:avLst/>
          </a:prstGeom>
        </p:spPr>
      </p:pic>
      <p:pic>
        <p:nvPicPr>
          <p:cNvPr id="8" name="Εικόνα 7"/>
          <p:cNvPicPr>
            <a:picLocks noChangeAspect="1"/>
          </p:cNvPicPr>
          <p:nvPr/>
        </p:nvPicPr>
        <p:blipFill>
          <a:blip r:embed="rId6"/>
          <a:stretch>
            <a:fillRect/>
          </a:stretch>
        </p:blipFill>
        <p:spPr>
          <a:xfrm>
            <a:off x="7848601" y="4162425"/>
            <a:ext cx="3297816" cy="2223654"/>
          </a:xfrm>
          <a:prstGeom prst="rect">
            <a:avLst/>
          </a:prstGeom>
        </p:spPr>
      </p:pic>
      <p:pic>
        <p:nvPicPr>
          <p:cNvPr id="9" name="Εικόνα 8"/>
          <p:cNvPicPr>
            <a:picLocks noChangeAspect="1"/>
          </p:cNvPicPr>
          <p:nvPr/>
        </p:nvPicPr>
        <p:blipFill>
          <a:blip r:embed="rId7"/>
          <a:stretch>
            <a:fillRect/>
          </a:stretch>
        </p:blipFill>
        <p:spPr>
          <a:xfrm>
            <a:off x="1024660" y="5086350"/>
            <a:ext cx="2828925" cy="1619250"/>
          </a:xfrm>
          <a:prstGeom prst="rect">
            <a:avLst/>
          </a:prstGeom>
        </p:spPr>
      </p:pic>
      <p:sp>
        <p:nvSpPr>
          <p:cNvPr id="10" name="TextBox 9"/>
          <p:cNvSpPr txBox="1"/>
          <p:nvPr/>
        </p:nvSpPr>
        <p:spPr>
          <a:xfrm>
            <a:off x="4966854" y="3685167"/>
            <a:ext cx="1475509" cy="369332"/>
          </a:xfrm>
          <a:prstGeom prst="rect">
            <a:avLst/>
          </a:prstGeom>
          <a:noFill/>
        </p:spPr>
        <p:txBody>
          <a:bodyPr wrap="square" rtlCol="0">
            <a:spAutoFit/>
          </a:bodyPr>
          <a:lstStyle/>
          <a:p>
            <a:r>
              <a:rPr lang="el-GR" dirty="0" smtClean="0"/>
              <a:t>σαρδέλα</a:t>
            </a:r>
            <a:endParaRPr lang="el-GR" dirty="0"/>
          </a:p>
        </p:txBody>
      </p:sp>
      <p:sp>
        <p:nvSpPr>
          <p:cNvPr id="11" name="TextBox 10"/>
          <p:cNvSpPr txBox="1"/>
          <p:nvPr/>
        </p:nvSpPr>
        <p:spPr>
          <a:xfrm>
            <a:off x="4966855" y="5895975"/>
            <a:ext cx="1028699" cy="369332"/>
          </a:xfrm>
          <a:prstGeom prst="rect">
            <a:avLst/>
          </a:prstGeom>
          <a:noFill/>
        </p:spPr>
        <p:txBody>
          <a:bodyPr wrap="square" rtlCol="0">
            <a:spAutoFit/>
          </a:bodyPr>
          <a:lstStyle/>
          <a:p>
            <a:r>
              <a:rPr lang="el-GR" dirty="0" smtClean="0"/>
              <a:t>τόνος</a:t>
            </a:r>
            <a:endParaRPr lang="el-GR" dirty="0"/>
          </a:p>
        </p:txBody>
      </p:sp>
      <p:sp>
        <p:nvSpPr>
          <p:cNvPr id="12" name="TextBox 11"/>
          <p:cNvSpPr txBox="1"/>
          <p:nvPr/>
        </p:nvSpPr>
        <p:spPr>
          <a:xfrm>
            <a:off x="8499763" y="3793093"/>
            <a:ext cx="1433945" cy="369332"/>
          </a:xfrm>
          <a:prstGeom prst="rect">
            <a:avLst/>
          </a:prstGeom>
          <a:noFill/>
        </p:spPr>
        <p:txBody>
          <a:bodyPr wrap="square" rtlCol="0">
            <a:spAutoFit/>
          </a:bodyPr>
          <a:lstStyle/>
          <a:p>
            <a:r>
              <a:rPr lang="el-GR" dirty="0" smtClean="0"/>
              <a:t>σπορέλαιο</a:t>
            </a:r>
            <a:endParaRPr lang="el-GR" dirty="0"/>
          </a:p>
        </p:txBody>
      </p:sp>
      <p:sp>
        <p:nvSpPr>
          <p:cNvPr id="13" name="TextBox 12"/>
          <p:cNvSpPr txBox="1"/>
          <p:nvPr/>
        </p:nvSpPr>
        <p:spPr>
          <a:xfrm>
            <a:off x="8499763" y="6483927"/>
            <a:ext cx="1794419" cy="369332"/>
          </a:xfrm>
          <a:prstGeom prst="rect">
            <a:avLst/>
          </a:prstGeom>
          <a:noFill/>
        </p:spPr>
        <p:txBody>
          <a:bodyPr wrap="square" rtlCol="0">
            <a:spAutoFit/>
          </a:bodyPr>
          <a:lstStyle/>
          <a:p>
            <a:r>
              <a:rPr lang="el-GR" dirty="0" smtClean="0"/>
              <a:t>βούτυρο</a:t>
            </a:r>
            <a:endParaRPr lang="el-GR" dirty="0"/>
          </a:p>
        </p:txBody>
      </p:sp>
      <p:sp>
        <p:nvSpPr>
          <p:cNvPr id="14" name="TextBox 13"/>
          <p:cNvSpPr txBox="1"/>
          <p:nvPr/>
        </p:nvSpPr>
        <p:spPr>
          <a:xfrm>
            <a:off x="530947" y="4598893"/>
            <a:ext cx="4052452" cy="369332"/>
          </a:xfrm>
          <a:prstGeom prst="rect">
            <a:avLst/>
          </a:prstGeom>
          <a:noFill/>
        </p:spPr>
        <p:txBody>
          <a:bodyPr wrap="square" rtlCol="0">
            <a:spAutoFit/>
          </a:bodyPr>
          <a:lstStyle/>
          <a:p>
            <a:r>
              <a:rPr lang="el-GR" dirty="0" err="1" smtClean="0"/>
              <a:t>Σολωμός,ξηροί</a:t>
            </a:r>
            <a:r>
              <a:rPr lang="el-GR" dirty="0" smtClean="0"/>
              <a:t> </a:t>
            </a:r>
            <a:r>
              <a:rPr lang="el-GR" dirty="0" err="1" smtClean="0"/>
              <a:t>καρποί,ελαιόλαδο</a:t>
            </a:r>
            <a:endParaRPr lang="el-GR" dirty="0"/>
          </a:p>
        </p:txBody>
      </p:sp>
    </p:spTree>
    <p:extLst>
      <p:ext uri="{BB962C8B-B14F-4D97-AF65-F5344CB8AC3E}">
        <p14:creationId xmlns:p14="http://schemas.microsoft.com/office/powerpoint/2010/main" val="2611509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7838" y="640604"/>
            <a:ext cx="11579758" cy="1080938"/>
          </a:xfrm>
        </p:spPr>
        <p:txBody>
          <a:bodyPr>
            <a:normAutofit/>
          </a:bodyPr>
          <a:lstStyle/>
          <a:p>
            <a:r>
              <a:rPr lang="el-GR" dirty="0" smtClean="0"/>
              <a:t>ΤΡΟΦΕΣ ΠΛΟΥΣΙΕΣ ΣΕ ΥΔΑΤΑΝΘΡΑΚΕΣ…</a:t>
            </a:r>
            <a:br>
              <a:rPr lang="el-GR" dirty="0" smtClean="0"/>
            </a:br>
            <a:r>
              <a:rPr lang="el-GR" dirty="0" err="1" smtClean="0"/>
              <a:t>σιτηρά,πατάτα,μακαρόνια,ψωμί,σπόροι</a:t>
            </a:r>
            <a:r>
              <a:rPr lang="el-GR" dirty="0" smtClean="0"/>
              <a:t>... </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477838" y="1843906"/>
            <a:ext cx="2705100" cy="2007873"/>
          </a:xfrm>
          <a:prstGeom prst="rect">
            <a:avLst/>
          </a:prstGeom>
        </p:spPr>
      </p:pic>
      <p:pic>
        <p:nvPicPr>
          <p:cNvPr id="5" name="Εικόνα 4"/>
          <p:cNvPicPr>
            <a:picLocks noChangeAspect="1"/>
          </p:cNvPicPr>
          <p:nvPr/>
        </p:nvPicPr>
        <p:blipFill>
          <a:blip r:embed="rId3"/>
          <a:stretch>
            <a:fillRect/>
          </a:stretch>
        </p:blipFill>
        <p:spPr>
          <a:xfrm>
            <a:off x="3182938" y="1843906"/>
            <a:ext cx="3028950" cy="2007873"/>
          </a:xfrm>
          <a:prstGeom prst="rect">
            <a:avLst/>
          </a:prstGeom>
        </p:spPr>
      </p:pic>
      <p:pic>
        <p:nvPicPr>
          <p:cNvPr id="6" name="Εικόνα 5"/>
          <p:cNvPicPr>
            <a:picLocks noChangeAspect="1"/>
          </p:cNvPicPr>
          <p:nvPr/>
        </p:nvPicPr>
        <p:blipFill>
          <a:blip r:embed="rId4"/>
          <a:stretch>
            <a:fillRect/>
          </a:stretch>
        </p:blipFill>
        <p:spPr>
          <a:xfrm>
            <a:off x="6227585" y="1904679"/>
            <a:ext cx="3248924" cy="2293247"/>
          </a:xfrm>
          <a:prstGeom prst="rect">
            <a:avLst/>
          </a:prstGeom>
        </p:spPr>
      </p:pic>
      <p:pic>
        <p:nvPicPr>
          <p:cNvPr id="7" name="Εικόνα 6"/>
          <p:cNvPicPr>
            <a:picLocks noChangeAspect="1"/>
          </p:cNvPicPr>
          <p:nvPr/>
        </p:nvPicPr>
        <p:blipFill>
          <a:blip r:embed="rId5"/>
          <a:stretch>
            <a:fillRect/>
          </a:stretch>
        </p:blipFill>
        <p:spPr>
          <a:xfrm>
            <a:off x="477838" y="3861520"/>
            <a:ext cx="2705100" cy="2580844"/>
          </a:xfrm>
          <a:prstGeom prst="rect">
            <a:avLst/>
          </a:prstGeom>
        </p:spPr>
      </p:pic>
      <p:pic>
        <p:nvPicPr>
          <p:cNvPr id="8" name="Εικόνα 7"/>
          <p:cNvPicPr>
            <a:picLocks noChangeAspect="1"/>
          </p:cNvPicPr>
          <p:nvPr/>
        </p:nvPicPr>
        <p:blipFill>
          <a:blip r:embed="rId6"/>
          <a:stretch>
            <a:fillRect/>
          </a:stretch>
        </p:blipFill>
        <p:spPr>
          <a:xfrm>
            <a:off x="3198635" y="3861519"/>
            <a:ext cx="3028950" cy="2580845"/>
          </a:xfrm>
          <a:prstGeom prst="rect">
            <a:avLst/>
          </a:prstGeom>
        </p:spPr>
      </p:pic>
      <p:pic>
        <p:nvPicPr>
          <p:cNvPr id="9" name="Εικόνα 8"/>
          <p:cNvPicPr>
            <a:picLocks noChangeAspect="1"/>
          </p:cNvPicPr>
          <p:nvPr/>
        </p:nvPicPr>
        <p:blipFill>
          <a:blip r:embed="rId7"/>
          <a:stretch>
            <a:fillRect/>
          </a:stretch>
        </p:blipFill>
        <p:spPr>
          <a:xfrm>
            <a:off x="6243282" y="4197926"/>
            <a:ext cx="3171825" cy="2244438"/>
          </a:xfrm>
          <a:prstGeom prst="rect">
            <a:avLst/>
          </a:prstGeom>
        </p:spPr>
      </p:pic>
      <p:pic>
        <p:nvPicPr>
          <p:cNvPr id="10" name="Εικόνα 9"/>
          <p:cNvPicPr>
            <a:picLocks noChangeAspect="1"/>
          </p:cNvPicPr>
          <p:nvPr/>
        </p:nvPicPr>
        <p:blipFill>
          <a:blip r:embed="rId8"/>
          <a:stretch>
            <a:fillRect/>
          </a:stretch>
        </p:blipFill>
        <p:spPr>
          <a:xfrm>
            <a:off x="9476509" y="1843906"/>
            <a:ext cx="2581087" cy="2166985"/>
          </a:xfrm>
          <a:prstGeom prst="rect">
            <a:avLst/>
          </a:prstGeom>
        </p:spPr>
      </p:pic>
      <p:pic>
        <p:nvPicPr>
          <p:cNvPr id="11" name="Εικόνα 10"/>
          <p:cNvPicPr>
            <a:picLocks noChangeAspect="1"/>
          </p:cNvPicPr>
          <p:nvPr/>
        </p:nvPicPr>
        <p:blipFill>
          <a:blip r:embed="rId9"/>
          <a:stretch>
            <a:fillRect/>
          </a:stretch>
        </p:blipFill>
        <p:spPr>
          <a:xfrm>
            <a:off x="9457365" y="4133255"/>
            <a:ext cx="2619375" cy="2309109"/>
          </a:xfrm>
          <a:prstGeom prst="rect">
            <a:avLst/>
          </a:prstGeom>
        </p:spPr>
      </p:pic>
    </p:spTree>
    <p:extLst>
      <p:ext uri="{BB962C8B-B14F-4D97-AF65-F5344CB8AC3E}">
        <p14:creationId xmlns:p14="http://schemas.microsoft.com/office/powerpoint/2010/main" val="4290199001"/>
      </p:ext>
    </p:extLst>
  </p:cSld>
  <p:clrMapOvr>
    <a:masterClrMapping/>
  </p:clrMapOvr>
</p:sld>
</file>

<file path=ppt/theme/theme1.xml><?xml version="1.0" encoding="utf-8"?>
<a:theme xmlns:a="http://schemas.openxmlformats.org/drawingml/2006/main" name="Βερολίνο">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docProps/app.xml><?xml version="1.0" encoding="utf-8"?>
<Properties xmlns="http://schemas.openxmlformats.org/officeDocument/2006/extended-properties" xmlns:vt="http://schemas.openxmlformats.org/officeDocument/2006/docPropsVTypes">
  <Template>TM04033917[[fn=Βερολίνο]]</Template>
  <TotalTime>381</TotalTime>
  <Words>1493</Words>
  <Application>Microsoft Office PowerPoint</Application>
  <PresentationFormat>Ευρεία οθόνη</PresentationFormat>
  <Paragraphs>140</Paragraphs>
  <Slides>34</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34</vt:i4>
      </vt:variant>
    </vt:vector>
  </HeadingPairs>
  <TitlesOfParts>
    <vt:vector size="37" baseType="lpstr">
      <vt:lpstr>Arial</vt:lpstr>
      <vt:lpstr>Trebuchet MS</vt:lpstr>
      <vt:lpstr>Βερολίνο</vt:lpstr>
      <vt:lpstr>ΠΡΟΣΛΗΨΗ ΟΥΣΙΩΝ ΚΑΙ ΠΕΨΗ ΣΤΟΝ ΑΝΘΡΩΠΟ</vt:lpstr>
      <vt:lpstr>ΘΡΕΠΤΙΚΕΣ ΟΥΣΙΕΣ ΤΩΝ ΤΡΟΦΙΜΩΝ</vt:lpstr>
      <vt:lpstr>Χρήση των θρεπτικών ουσιών από τον οργανισμό μας</vt:lpstr>
      <vt:lpstr>ΙΣΟΡΡΟΠΗΜΕΝΗ ΔΙΑΤΡΟΦΗ</vt:lpstr>
      <vt:lpstr>ΠΑΡΑΓΟΝΤΕΣ ΠΟΥ ΕΠΗΡΕΑΖΟΥΝ ΤΗΝ ΠΟΣΟΤΗΤΑ ΤΡΟΦΗΣ ΠΟΥ ΠΡΕΠΕΙ ΝΑ ΛΑΜΒΑΝΟΥΜΕ ΚΑΘΗΜΕΡΙΝΑ</vt:lpstr>
      <vt:lpstr>Παρουσίαση του PowerPoint</vt:lpstr>
      <vt:lpstr>ΤΡΟΦΕΣ ΠΛΟΥΣΙΕΣ ΣΕ ΠΡΩΤΕΙΝΕΣ… κυρίως ζωικής προέλευσης (κρέας,αυγά,γαλακτοκομικά αλλά και η σόγια…)</vt:lpstr>
      <vt:lpstr>ΤΡΟΦΕΣ ΠΛΟΥΣΙΕΣ ΣΕ ΛΙΠΗ</vt:lpstr>
      <vt:lpstr>ΤΡΟΦΕΣ ΠΛΟΥΣΙΕΣ ΣΕ ΥΔΑΤΑΝΘΡΑΚΕΣ… σιτηρά,πατάτα,μακαρόνια,ψωμί,σπόροι... </vt:lpstr>
      <vt:lpstr>ΤΡΟΦΕΣ ΠΛΟΥΣΙΕΣ ΣΕ ΒΙΤΑΜΙΝΕΣ ΚΑΙ ΑΝΟΡΓΑΝΑ ΑΛΑΤΑ…φρούτα και λαχανικά</vt:lpstr>
      <vt:lpstr>Παρουσίαση του PowerPoint</vt:lpstr>
      <vt:lpstr>ΤΟ ΠΕΠΤΙΚΟ ΣYΣΤΗΜΑ ΤΟY ΑΝΘΡΩΠΟY </vt:lpstr>
      <vt:lpstr>Παρουσίαση του PowerPoint</vt:lpstr>
      <vt:lpstr>Παρουσίαση του PowerPoint</vt:lpstr>
      <vt:lpstr>Πεπτικοί αδένες (σιελογόνοι,ήπαρ και πάγκρεας)</vt:lpstr>
      <vt:lpstr>Η ΠΟΡΕΙΑ ΤΗΣ ΤΡΟΦΗΣ</vt:lpstr>
      <vt:lpstr>Παρουσίαση του PowerPoint</vt:lpstr>
      <vt:lpstr>Διάσπαση ουσιών </vt:lpstr>
      <vt:lpstr>ΔΙΑΣΠΑΣΗ ΠΡΩΤΕΙΝΩΝ </vt:lpstr>
      <vt:lpstr>ΔΙΑΣΠΑΣΗ ΟΥΣΙΩΝ ΚΑΙ ΜΑΣΗΣΗ</vt:lpstr>
      <vt:lpstr>Η γλώσσα ως αισθητήριο γεύσης…</vt:lpstr>
      <vt:lpstr>ΤΥΠΟΙ ΤΩΝ ΔΟΝΤΙΩΝ ΚΑΙ Ο ΡΟΛΟΣ ΤΟΥΣ</vt:lpstr>
      <vt:lpstr>Παρουσίαση του PowerPoint</vt:lpstr>
      <vt:lpstr>ΠΕΨΗ ΤΡΟΦΗΣ</vt:lpstr>
      <vt:lpstr>Παρουσίαση του PowerPoint</vt:lpstr>
      <vt:lpstr>ΑΠΟΡΡΟΦΗΣΗ ΘΡΕΠΤΙΚΩΝ ΣΥΣΤΑΤΙΚΩΝ</vt:lpstr>
      <vt:lpstr>Παρουσίαση του PowerPoint</vt:lpstr>
      <vt:lpstr>ΑΠΕΚΚΡΙΣΗ</vt:lpstr>
      <vt:lpstr>«ΜΕ ΠΙΚΡΑΝΕΣ»…</vt:lpstr>
      <vt:lpstr>ΜΕΣΟΓΕΙΑΚΗ ΔΙΑΤΡΟΦΗ</vt:lpstr>
      <vt:lpstr>Παρουσίαση του PowerPoint</vt:lpstr>
      <vt:lpstr>Παρουσίαση του PowerPoint</vt:lpstr>
      <vt:lpstr>Παρουσίαση του PowerPoint</vt:lpstr>
      <vt:lpstr>ΜΕΡΙΚΕΣ ΣΥΜΒΟΥΛΕΣ ΓΙΑ ΓΕΡΑ ΔΟΝΤΙΑ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ΠΡΟΣΛΗΨΗ ΟΥΣΙΩΝ ΚΑΙ ΠΕΨΗ ΣΤΟΝ ΑΝΘΡΩΠΟ</dc:title>
  <dc:creator>ΒΟΥΛΑ</dc:creator>
  <cp:lastModifiedBy>ΒΟΥΛΑ</cp:lastModifiedBy>
  <cp:revision>13</cp:revision>
  <dcterms:created xsi:type="dcterms:W3CDTF">2020-12-02T10:01:53Z</dcterms:created>
  <dcterms:modified xsi:type="dcterms:W3CDTF">2020-12-02T16:23:27Z</dcterms:modified>
</cp:coreProperties>
</file>