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0" r:id="rId8"/>
    <p:sldId id="264" r:id="rId9"/>
    <p:sldId id="267" r:id="rId10"/>
    <p:sldId id="270" r:id="rId11"/>
    <p:sldId id="266" r:id="rId12"/>
    <p:sldId id="265" r:id="rId13"/>
    <p:sldId id="269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iFlW6Bacf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Κεφαλαιο</a:t>
            </a:r>
            <a:r>
              <a:rPr lang="el-GR" dirty="0" smtClean="0"/>
              <a:t> 2</a:t>
            </a:r>
            <a:br>
              <a:rPr lang="el-GR" dirty="0" smtClean="0"/>
            </a:br>
            <a:r>
              <a:rPr lang="el-GR" dirty="0" err="1" smtClean="0"/>
              <a:t>προσληψη</a:t>
            </a:r>
            <a:r>
              <a:rPr lang="el-GR" dirty="0" smtClean="0"/>
              <a:t> </a:t>
            </a:r>
            <a:r>
              <a:rPr lang="el-GR" dirty="0" err="1" smtClean="0"/>
              <a:t>ουσιων</a:t>
            </a:r>
            <a:r>
              <a:rPr lang="el-GR" dirty="0" smtClean="0"/>
              <a:t> και </a:t>
            </a:r>
            <a:r>
              <a:rPr lang="el-GR" dirty="0" err="1" smtClean="0"/>
              <a:t>πεψη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dirty="0" err="1" smtClean="0">
                <a:solidFill>
                  <a:srgbClr val="FF0000"/>
                </a:solidFill>
              </a:rPr>
              <a:t>Φωτοσυνθεση</a:t>
            </a:r>
            <a:r>
              <a:rPr lang="el-GR" sz="4000" dirty="0" smtClean="0">
                <a:solidFill>
                  <a:srgbClr val="FF0000"/>
                </a:solidFill>
              </a:rPr>
              <a:t> </a:t>
            </a:r>
            <a:endParaRPr lang="el-GR" sz="4000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2" y="269898"/>
            <a:ext cx="3952443" cy="33887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8" y="3502552"/>
            <a:ext cx="3857191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11727"/>
            <a:ext cx="10432472" cy="654627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8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394854"/>
            <a:ext cx="10640291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90945"/>
            <a:ext cx="10681854" cy="594359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1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2" y="311727"/>
            <a:ext cx="10339244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ΑΝΤΙΔΡΑΣΗ ΦΩΤΟΣΥΝΘΕΣΗΣ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982" y="2223655"/>
            <a:ext cx="9414163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FlW6Bacf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7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Παραγωγη</a:t>
            </a:r>
            <a:r>
              <a:rPr lang="el-GR" dirty="0" smtClean="0"/>
              <a:t> </a:t>
            </a:r>
            <a:r>
              <a:rPr lang="el-GR" dirty="0" err="1" smtClean="0"/>
              <a:t>ενεργειασ</a:t>
            </a:r>
            <a:r>
              <a:rPr lang="el-GR" dirty="0" smtClean="0"/>
              <a:t> από τους </a:t>
            </a:r>
            <a:r>
              <a:rPr lang="el-GR" dirty="0" err="1" smtClean="0"/>
              <a:t>οργανισμουσ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ΤΗ ΔΙΑΤΗΡΗΣΗ ΤΗΣ ΔΟΜΗΣ ΚΑΙ ΤΗΣ ΛΕΙΤΟΥΡΓΙΑΣ ΤΩΝ ΟΡΓΑΝΙΣΜΩΝ ΑΠΑΙΤΕΙΤΑΙ ΕΝΕΡΓΕΙΑ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ΤΗΝ ΕΝΈΡΓΕΙΑ ΤΗΝ ΠΑΙΡΝΟΥΝ ΑΠΌ ΤΗ ΔΙΑΣΠΑΣΗ ΧΗΜΙΚΩΝ ΟΥΣΙΩΝ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966633"/>
            <a:ext cx="2438400" cy="15049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673" y="1337733"/>
            <a:ext cx="2304040" cy="18478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69" y="4457170"/>
            <a:ext cx="2247900" cy="20288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493" y="4457170"/>
            <a:ext cx="3408652" cy="21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309254" y="4887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ΟΙ ΧΗΜΙΚΕΣ ΟΥΣΙΕΣ ΒΡΙΣΚΟΝΤΑΙ ΣΤΑ ΤΡΟΦΙΜΑ Ή ΠΑΡΆΓΟΝΤΑΙ ΣΤΟΥΣ ΟΡΓΑΝΙΣΜΟΥΣ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84" y="1439573"/>
            <a:ext cx="3869316" cy="43585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09" y="2097940"/>
            <a:ext cx="3478357" cy="41771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82" y="2533788"/>
            <a:ext cx="3307340" cy="421524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232" y="125497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οργανισμοι</a:t>
            </a:r>
            <a:r>
              <a:rPr lang="el-GR" dirty="0" smtClean="0"/>
              <a:t> </a:t>
            </a:r>
            <a:r>
              <a:rPr lang="el-GR" dirty="0" err="1" smtClean="0"/>
              <a:t>διακρινονται</a:t>
            </a:r>
            <a:r>
              <a:rPr lang="el-GR" dirty="0" smtClean="0"/>
              <a:t> σε: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Α) Παραγωγούς ή </a:t>
            </a:r>
            <a:r>
              <a:rPr lang="el-GR" sz="2400" dirty="0" err="1" smtClean="0"/>
              <a:t>αυτότροφους</a:t>
            </a:r>
            <a:r>
              <a:rPr lang="el-GR" sz="2400" dirty="0"/>
              <a:t> </a:t>
            </a:r>
            <a:r>
              <a:rPr lang="el-GR" sz="2400" dirty="0" smtClean="0"/>
              <a:t>(</a:t>
            </a:r>
            <a:r>
              <a:rPr lang="el-GR" sz="2400" dirty="0" err="1" smtClean="0"/>
              <a:t>π.χ</a:t>
            </a:r>
            <a:r>
              <a:rPr lang="el-GR" sz="2400" dirty="0" smtClean="0"/>
              <a:t> φυτά)</a:t>
            </a:r>
            <a:r>
              <a:rPr lang="el-GR" sz="2400" dirty="0" smtClean="0">
                <a:sym typeface="Wingdings" panose="05000000000000000000" pitchFamily="2" charset="2"/>
              </a:rPr>
              <a:t> συνθέτουν την τροφή τους με τη διαδικασία της φωτοσύνθεσης</a:t>
            </a:r>
          </a:p>
          <a:p>
            <a:r>
              <a:rPr lang="el-GR" sz="2400" dirty="0" smtClean="0">
                <a:sym typeface="Wingdings" panose="05000000000000000000" pitchFamily="2" charset="2"/>
              </a:rPr>
              <a:t>Β) </a:t>
            </a:r>
            <a:r>
              <a:rPr lang="el-GR" sz="2400" dirty="0" err="1">
                <a:sym typeface="Wingdings" panose="05000000000000000000" pitchFamily="2" charset="2"/>
              </a:rPr>
              <a:t>Ε</a:t>
            </a:r>
            <a:r>
              <a:rPr lang="el-GR" sz="2400" dirty="0" err="1" smtClean="0">
                <a:sym typeface="Wingdings" panose="05000000000000000000" pitchFamily="2" charset="2"/>
              </a:rPr>
              <a:t>τεροτροφοι</a:t>
            </a:r>
            <a:r>
              <a:rPr lang="el-GR" sz="2400" dirty="0" smtClean="0">
                <a:sym typeface="Wingdings" panose="05000000000000000000" pitchFamily="2" charset="2"/>
              </a:rPr>
              <a:t> </a:t>
            </a:r>
            <a:r>
              <a:rPr lang="el-GR" sz="2400" dirty="0" err="1" smtClean="0">
                <a:sym typeface="Wingdings" panose="05000000000000000000" pitchFamily="2" charset="2"/>
              </a:rPr>
              <a:t>οργανισμοι</a:t>
            </a:r>
            <a:r>
              <a:rPr lang="el-GR" sz="2400" dirty="0" smtClean="0">
                <a:sym typeface="Wingdings" panose="05000000000000000000" pitchFamily="2" charset="2"/>
              </a:rPr>
              <a:t> (Π.Χ. ζώα) παίρνουν την ενέργεια που χρειάζονται από την τροφή τους</a:t>
            </a:r>
          </a:p>
          <a:p>
            <a:pPr marL="0" indent="0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Αν οι </a:t>
            </a:r>
            <a:r>
              <a:rPr lang="el-GR" sz="2400" dirty="0" err="1" smtClean="0">
                <a:sym typeface="Wingdings" panose="05000000000000000000" pitchFamily="2" charset="2"/>
              </a:rPr>
              <a:t>ετερότροφοι</a:t>
            </a:r>
            <a:r>
              <a:rPr lang="el-GR" sz="2400" dirty="0" smtClean="0">
                <a:sym typeface="Wingdings" panose="05000000000000000000" pitchFamily="2" charset="2"/>
              </a:rPr>
              <a:t> οργανισμοί τρέφονται με άλλους </a:t>
            </a:r>
            <a:r>
              <a:rPr lang="el-GR" sz="2400" dirty="0" err="1" smtClean="0">
                <a:sym typeface="Wingdings" panose="05000000000000000000" pitchFamily="2" charset="2"/>
              </a:rPr>
              <a:t>οργανισμους</a:t>
            </a:r>
            <a:r>
              <a:rPr lang="el-GR" sz="2400" dirty="0" smtClean="0">
                <a:sym typeface="Wingdings" panose="05000000000000000000" pitchFamily="2" charset="2"/>
              </a:rPr>
              <a:t> λέγονται ΚΑΤΑΝΑΛΩΤΕΣ π.χ. τα ζώα</a:t>
            </a:r>
          </a:p>
          <a:p>
            <a:pPr marL="0" indent="0">
              <a:buNone/>
            </a:pPr>
            <a:r>
              <a:rPr lang="el-GR" sz="2400" dirty="0" smtClean="0">
                <a:sym typeface="Wingdings" panose="05000000000000000000" pitchFamily="2" charset="2"/>
              </a:rPr>
              <a:t>Αν οι </a:t>
            </a:r>
            <a:r>
              <a:rPr lang="el-GR" sz="2400" dirty="0" err="1" smtClean="0">
                <a:sym typeface="Wingdings" panose="05000000000000000000" pitchFamily="2" charset="2"/>
              </a:rPr>
              <a:t>ετερότροφοι</a:t>
            </a:r>
            <a:r>
              <a:rPr lang="el-GR" sz="2400" dirty="0" smtClean="0">
                <a:sym typeface="Wingdings" panose="05000000000000000000" pitchFamily="2" charset="2"/>
              </a:rPr>
              <a:t> οργανισμοί τρέφονται με ουσίες νεκρών οργανισμών ή τμήματα τους (</a:t>
            </a:r>
            <a:r>
              <a:rPr lang="el-GR" sz="2400" dirty="0" err="1" smtClean="0">
                <a:sym typeface="Wingdings" panose="05000000000000000000" pitchFamily="2" charset="2"/>
              </a:rPr>
              <a:t>π.χ.νεκρά</a:t>
            </a:r>
            <a:r>
              <a:rPr lang="el-GR" sz="2400" dirty="0" smtClean="0">
                <a:sym typeface="Wingdings" panose="05000000000000000000" pitchFamily="2" charset="2"/>
              </a:rPr>
              <a:t> </a:t>
            </a:r>
            <a:r>
              <a:rPr lang="el-GR" sz="2400" dirty="0" err="1" smtClean="0">
                <a:sym typeface="Wingdings" panose="05000000000000000000" pitchFamily="2" charset="2"/>
              </a:rPr>
              <a:t>ζώα,ξερά</a:t>
            </a:r>
            <a:r>
              <a:rPr lang="el-GR" sz="2400" dirty="0" smtClean="0">
                <a:sym typeface="Wingdings" panose="05000000000000000000" pitchFamily="2" charset="2"/>
              </a:rPr>
              <a:t> φύλλα κ.α.) λέγονται ΑΠΟΙΚΟΔΟΜΗΤΕΣ π.χ. τα </a:t>
            </a:r>
            <a:r>
              <a:rPr lang="el-GR" sz="2400" dirty="0" err="1" smtClean="0">
                <a:sym typeface="Wingdings" panose="05000000000000000000" pitchFamily="2" charset="2"/>
              </a:rPr>
              <a:t>βακτήρια,οι</a:t>
            </a:r>
            <a:r>
              <a:rPr lang="el-GR" sz="2400" dirty="0" smtClean="0">
                <a:sym typeface="Wingdings" panose="05000000000000000000" pitchFamily="2" charset="2"/>
              </a:rPr>
              <a:t> μύκητες και τα πρωτόζωα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0489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6" y="413807"/>
            <a:ext cx="11492345" cy="60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4" y="529936"/>
            <a:ext cx="3474461" cy="221326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08" y="3211658"/>
            <a:ext cx="3474461" cy="278476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4462"/>
            <a:ext cx="3408218" cy="221326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010" y="2857504"/>
            <a:ext cx="3457575" cy="263929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615" y="384462"/>
            <a:ext cx="3490912" cy="235873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018" y="2743199"/>
            <a:ext cx="3728172" cy="216131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815" y="4604041"/>
            <a:ext cx="3034146" cy="18478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250" y="4756438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ΠΑΡΑΓΩΓΟΙ Ή ΑΥΤΟΤΡΟΦΟΙ ΟΡΓΑΝΙΣΜΟΙ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799" y="1082194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Παίρνουν από το περιβάλλον απλές χημικές ουσίες (</a:t>
            </a:r>
            <a:r>
              <a:rPr lang="el-GR" sz="2400" dirty="0" err="1" smtClean="0"/>
              <a:t>νερό,διοξείδιο</a:t>
            </a:r>
            <a:r>
              <a:rPr lang="el-GR" sz="2400" dirty="0" smtClean="0"/>
              <a:t> του άνθρακα ,άλατα) και με τη βοήθεια της ηλιακής ακτινοβολίας συνθέτουν πολύπλοκες χημικές ενώσεις</a:t>
            </a:r>
          </a:p>
          <a:p>
            <a:pPr marL="0" indent="0">
              <a:buNone/>
            </a:pPr>
            <a:r>
              <a:rPr lang="el-GR" sz="2400" dirty="0" smtClean="0"/>
              <a:t>Η διαδικασία αυτή ονομάζεται φωτοσύνθεση </a:t>
            </a:r>
          </a:p>
          <a:p>
            <a:pPr marL="0" indent="0">
              <a:buNone/>
            </a:pPr>
            <a:r>
              <a:rPr lang="el-GR" sz="2400" dirty="0" err="1" smtClean="0"/>
              <a:t>Αυτότροφοι</a:t>
            </a:r>
            <a:r>
              <a:rPr lang="el-GR" sz="2400" dirty="0" smtClean="0"/>
              <a:t> οργανισμοί είναι τα φυτά και μερικά φωτοσυνθετικά </a:t>
            </a:r>
            <a:r>
              <a:rPr lang="el-GR" sz="2400" dirty="0" err="1" smtClean="0"/>
              <a:t>φύκη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4387994"/>
            <a:ext cx="2047875" cy="22383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36" y="4387994"/>
            <a:ext cx="2657475" cy="19811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017" y="4473718"/>
            <a:ext cx="2419350" cy="18954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636" y="447371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979" y="1517073"/>
            <a:ext cx="3931803" cy="405245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779" y="1576784"/>
            <a:ext cx="3441554" cy="393303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1" y="465667"/>
            <a:ext cx="3418898" cy="16002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						ΣΠΙΡΟΥΛΙΝΑ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2804" y="2473038"/>
            <a:ext cx="3404178" cy="42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9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1726"/>
            <a:ext cx="10432473" cy="629689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323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39</TotalTime>
  <Words>169</Words>
  <Application>Microsoft Office PowerPoint</Application>
  <PresentationFormat>Ευρεία οθόνη</PresentationFormat>
  <Paragraphs>18</Paragraphs>
  <Slides>15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Ουράνιο</vt:lpstr>
      <vt:lpstr>Κεφαλαιο 2 προσληψη ουσιων και πεψη</vt:lpstr>
      <vt:lpstr>Παραγωγη ενεργειασ από τους οργανισμουσ</vt:lpstr>
      <vt:lpstr>Παρουσίαση του PowerPoint</vt:lpstr>
      <vt:lpstr>Οι οργανισμοι διακρινονται σε:</vt:lpstr>
      <vt:lpstr>Παρουσίαση του PowerPoint</vt:lpstr>
      <vt:lpstr>Παρουσίαση του PowerPoint</vt:lpstr>
      <vt:lpstr>ΠΑΡΑΓΩΓΟΙ Ή ΑΥΤΟΤΡΟΦΟΙ ΟΡΓΑΝΙΣΜΟΙ</vt:lpstr>
      <vt:lpstr>        ΣΠΙΡΟΥΛΙΝΑ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ΑΝΤΙΔΡΑΣΗ ΦΩΤΟΣΥΝΘΕΣΗΣ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2 προσληψη ουσιων και πεψη</dc:title>
  <dc:creator>ΒΟΥΛΑ</dc:creator>
  <cp:lastModifiedBy>ΒΟΥΛΑ</cp:lastModifiedBy>
  <cp:revision>6</cp:revision>
  <dcterms:created xsi:type="dcterms:W3CDTF">2020-11-10T08:47:49Z</dcterms:created>
  <dcterms:modified xsi:type="dcterms:W3CDTF">2020-11-10T09:27:37Z</dcterms:modified>
</cp:coreProperties>
</file>