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5" r:id="rId11"/>
    <p:sldId id="276" r:id="rId12"/>
    <p:sldId id="277" r:id="rId13"/>
    <p:sldId id="278" r:id="rId14"/>
    <p:sldId id="280" r:id="rId15"/>
    <p:sldId id="279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Δημιουργώντας με τους χάρτες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Γεωγραφία-Γεωλογία </a:t>
            </a:r>
            <a:r>
              <a:rPr lang="el-GR" dirty="0" err="1" smtClean="0"/>
              <a:t>Α΄Γυμνασίου</a:t>
            </a:r>
            <a:r>
              <a:rPr lang="el-GR" dirty="0" smtClean="0"/>
              <a:t> </a:t>
            </a:r>
          </a:p>
          <a:p>
            <a:r>
              <a:rPr lang="el-GR" dirty="0" smtClean="0"/>
              <a:t>Τετράδιο Εργασιών</a:t>
            </a:r>
          </a:p>
          <a:p>
            <a:r>
              <a:rPr lang="el-GR" dirty="0" err="1" smtClean="0"/>
              <a:t>Καντούρου</a:t>
            </a:r>
            <a:r>
              <a:rPr lang="el-GR" dirty="0" smtClean="0"/>
              <a:t> Παρασκευή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586" y="1432775"/>
            <a:ext cx="305394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1127697" y="3579812"/>
            <a:ext cx="10666552" cy="1373070"/>
          </a:xfrm>
        </p:spPr>
        <p:txBody>
          <a:bodyPr/>
          <a:lstStyle/>
          <a:p>
            <a:r>
              <a:rPr lang="el-GR" dirty="0" smtClean="0"/>
              <a:t>ΥΠΟΛΟΓΙΣΜΟΣ ΠΡΑΓΜΑΤΙΚΗΣ ΑΠΟΣΤΑΣΗΣ ΔΥΟ ΣΗΜΕΙΩΝ  ΜΕ ΧΡΗΣΗ ΧΑΡΤΗ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109" y="2291636"/>
            <a:ext cx="2100696" cy="26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6415" y="753228"/>
            <a:ext cx="10666552" cy="1080938"/>
          </a:xfrm>
        </p:spPr>
        <p:txBody>
          <a:bodyPr>
            <a:normAutofit/>
          </a:bodyPr>
          <a:lstStyle/>
          <a:p>
            <a:r>
              <a:rPr lang="el-GR" sz="2000" dirty="0" smtClean="0"/>
              <a:t>1.Απόσταση=ένα ευθύγραμμο τμήμα	        2.Απόσταση=σύνολο ευθύγραμμων τμημάτων</a:t>
            </a:r>
            <a:endParaRPr lang="el-GR" sz="2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81" y="1662545"/>
            <a:ext cx="5159370" cy="4572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91" y="1662545"/>
            <a:ext cx="53332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9" y="498765"/>
            <a:ext cx="6225022" cy="552796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1" y="498765"/>
            <a:ext cx="5320143" cy="55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ΑΣΚΗΣΗ:ΥΠΟΛΟΓΙΣΤΕ ΤΗΝ ΠΡΑΓΜΑΤΙΚΗ ΑΠΟΣΤΑΣΗ ΜΕΤΑΞΥ ΤΩΝ </a:t>
            </a:r>
            <a:r>
              <a:rPr lang="el-GR" dirty="0" smtClean="0"/>
              <a:t>ΠΟΛΕΩΝ (η απόσταση είναι ένα ευθύγραμμο τμήμα)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75" y="2406028"/>
            <a:ext cx="4072481" cy="10912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335" y="1834166"/>
            <a:ext cx="5742930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ΥΠΟΛΟΓΙΖΟΥΜΕ ΤΙΣ ΠΡΑΓΜΑΤΙΚΕΣ ΔΙΑΣΤΑΣΕΙΣ ΕΝΟΣ ΔΡΟΜΟΥ ΣΤΟ ΧΑΡΤΗ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1.Με τη χρήση ενός χάρακα χωρίζουμε το δρόμο σε μικρά τμήματα και τα μετράμε (σε εκατοστά)</a:t>
            </a:r>
          </a:p>
          <a:p>
            <a:r>
              <a:rPr lang="el-GR" dirty="0"/>
              <a:t>2.Αθροίζουμε τις μετρήσεις.</a:t>
            </a:r>
          </a:p>
          <a:p>
            <a:r>
              <a:rPr lang="el-GR" dirty="0"/>
              <a:t>3.Βλέπουμε ποια είναι η κλίμακα στον χάρτη (πχ 1:25.000)</a:t>
            </a:r>
          </a:p>
          <a:p>
            <a:r>
              <a:rPr lang="el-GR" dirty="0"/>
              <a:t>4.Πολλαπλασιάζουμε το άθροισμα των μετρήσεων με τον </a:t>
            </a:r>
            <a:r>
              <a:rPr lang="el-GR" dirty="0" err="1"/>
              <a:t>παρανομαστή</a:t>
            </a:r>
            <a:r>
              <a:rPr lang="el-GR" dirty="0"/>
              <a:t> του κλάσματος της κλίμακας (Χ 25.000) και βρίσκουμε τις πραγματικές </a:t>
            </a:r>
            <a:r>
              <a:rPr lang="el-GR" dirty="0" err="1"/>
              <a:t>διαστασεις</a:t>
            </a:r>
            <a:r>
              <a:rPr lang="el-GR" dirty="0"/>
              <a:t> σε εκατοστά</a:t>
            </a:r>
          </a:p>
          <a:p>
            <a:r>
              <a:rPr lang="el-GR" dirty="0"/>
              <a:t>5.Μετατροπή των εκατοστών σε μέτρα (διαιρώντας με το 100) ή σε χιλιόμετρα (διαιρώντας με το 100.000)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79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6" y="249382"/>
            <a:ext cx="9684326" cy="63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1727" y="716832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l-GR" sz="3100" dirty="0" smtClean="0"/>
              <a:t>ΥΠΟΛΟΓΙΣΜΟΣ</a:t>
            </a:r>
            <a:br>
              <a:rPr lang="el-GR" sz="3100" dirty="0" smtClean="0"/>
            </a:br>
            <a:r>
              <a:rPr lang="el-GR" sz="3100" dirty="0" smtClean="0"/>
              <a:t>ΠΡΑΓΜΑΤΙΚΗΣ </a:t>
            </a:r>
            <a:br>
              <a:rPr lang="el-GR" sz="3100" dirty="0" smtClean="0"/>
            </a:br>
            <a:r>
              <a:rPr lang="el-GR" sz="3100" dirty="0" smtClean="0"/>
              <a:t>ΑΠΟΣΤΑΣΗΣ ΔΥΟ ΣΗΜΕΙΩΝ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200" dirty="0" smtClean="0"/>
              <a:t>(Σύνολο ευθύγραμμων τμημάτων)</a:t>
            </a:r>
            <a:endParaRPr lang="el-GR" sz="2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7251" y="311728"/>
            <a:ext cx="6379167" cy="6218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727" y="2202873"/>
            <a:ext cx="51755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Θέλεις να πας από το σημείο Χ στο σημείο Ψ του χάρτη.</a:t>
            </a:r>
          </a:p>
          <a:p>
            <a:r>
              <a:rPr lang="el-GR" dirty="0" smtClean="0"/>
              <a:t>Α)Ποια πορεία θα ακολουθήσεις; Χάραξε την στον χάρτη.</a:t>
            </a:r>
          </a:p>
          <a:p>
            <a:r>
              <a:rPr lang="el-GR" dirty="0" smtClean="0"/>
              <a:t>Β)Χώρισε την απόσταση σε τμήματα ευθύγραμμα.</a:t>
            </a:r>
          </a:p>
          <a:p>
            <a:r>
              <a:rPr lang="el-GR" dirty="0" smtClean="0"/>
              <a:t>γ)Υπολόγισε κάθε ευθύγραμμο τμήμα με τη βοήθεια ενός χάρακα.</a:t>
            </a:r>
          </a:p>
          <a:p>
            <a:r>
              <a:rPr lang="el-GR" dirty="0" smtClean="0"/>
              <a:t>ε)Άθροισε όλα τα ευθύγραμμα </a:t>
            </a:r>
            <a:r>
              <a:rPr lang="el-GR" dirty="0" err="1" smtClean="0"/>
              <a:t>τμηματα</a:t>
            </a:r>
            <a:r>
              <a:rPr lang="el-GR" dirty="0" smtClean="0"/>
              <a:t> για να βρεις την συνολική διαδρομή (σε εκατοστά)</a:t>
            </a:r>
          </a:p>
          <a:p>
            <a:r>
              <a:rPr lang="el-GR" dirty="0" err="1" smtClean="0"/>
              <a:t>στ</a:t>
            </a:r>
            <a:r>
              <a:rPr lang="el-GR" dirty="0" smtClean="0"/>
              <a:t>)Υπολόγισε την πραγματική απόσταση πολλαπλασιάζοντας την συνολική απόσταση που βρήκες με τον </a:t>
            </a:r>
            <a:r>
              <a:rPr lang="el-GR" dirty="0" err="1" smtClean="0"/>
              <a:t>παρανομαστή</a:t>
            </a:r>
            <a:r>
              <a:rPr lang="el-GR" dirty="0" smtClean="0"/>
              <a:t> της κλίμακας του χάρτη</a:t>
            </a:r>
          </a:p>
          <a:p>
            <a:r>
              <a:rPr lang="el-GR" dirty="0"/>
              <a:t>ζ</a:t>
            </a:r>
            <a:r>
              <a:rPr lang="el-GR" dirty="0" smtClean="0"/>
              <a:t>)</a:t>
            </a:r>
            <a:r>
              <a:rPr lang="el-GR" dirty="0" err="1" smtClean="0"/>
              <a:t>Μετετρεψε</a:t>
            </a:r>
            <a:r>
              <a:rPr lang="el-GR" dirty="0" smtClean="0"/>
              <a:t> τα εκατοστά σε μέτρα (:100) ή σε χιλιόμετρα (:100.000)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48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249382"/>
            <a:ext cx="10127927" cy="6359236"/>
          </a:xfrm>
          <a:prstGeom prst="rect">
            <a:avLst/>
          </a:prstGeom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4842163" y="1919027"/>
            <a:ext cx="852055" cy="50270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5735782" y="2336873"/>
            <a:ext cx="685800" cy="1092127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 flipH="1">
            <a:off x="6019927" y="3429000"/>
            <a:ext cx="401655" cy="415636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Καμπύλη γραμμή σύνδεσης 13"/>
          <p:cNvCxnSpPr/>
          <p:nvPr/>
        </p:nvCxnSpPr>
        <p:spPr>
          <a:xfrm rot="10800000">
            <a:off x="5487251" y="3510748"/>
            <a:ext cx="591433" cy="256558"/>
          </a:xfrm>
          <a:prstGeom prst="curvedConnector3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H="1" flipV="1">
            <a:off x="4218709" y="3087580"/>
            <a:ext cx="1268543" cy="459469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7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ΠΡΟΣΑΝΑΤΟΛΙΣΜΟΣ (ΧΡΗΣΗ ΠΥΞΙΔΑΣ ΤΟΥ ΧΑΡΤΗ)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Είστε στο σημείο Ψ και θέλετε να πάτε:</a:t>
            </a:r>
          </a:p>
          <a:p>
            <a:pPr marL="0" indent="0">
              <a:buNone/>
            </a:pPr>
            <a:r>
              <a:rPr lang="el-GR" dirty="0" smtClean="0"/>
              <a:t>Α)Στο </a:t>
            </a:r>
            <a:r>
              <a:rPr lang="el-GR" dirty="0" err="1" smtClean="0"/>
              <a:t>Διακοπτόν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Β)Στην </a:t>
            </a:r>
            <a:r>
              <a:rPr lang="el-GR" dirty="0" err="1" smtClean="0"/>
              <a:t>Τερψιθέα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Γ)Στα όρη </a:t>
            </a:r>
            <a:r>
              <a:rPr lang="el-GR" dirty="0" err="1" smtClean="0"/>
              <a:t>Καστέλλια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Δ)Στο σημείο Α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Ποιος θα πρέπει να είναι ο προσανατολισμός σας σε κάθε περίπτωση (Β,ΒΑ,ΒΔ,Ν,ΝΑ,ΝΔ,Δ ή Α)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16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415636" y="2796053"/>
            <a:ext cx="9614165" cy="1373070"/>
          </a:xfrm>
        </p:spPr>
        <p:txBody>
          <a:bodyPr/>
          <a:lstStyle/>
          <a:p>
            <a:r>
              <a:rPr lang="el-GR" dirty="0" smtClean="0"/>
              <a:t>ΑΝΑΠΑΡΑΣΤΑΣΗ  ΑΝΑΓΛΥΦΟΥ ΜΕ ΓΡΑΦΗΜΑ (ΤΟΜΗ)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80" y="4712704"/>
            <a:ext cx="2936298" cy="20478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41" y="51179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819" y="228600"/>
            <a:ext cx="894336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Γράφημα ανάγλυφου της περιοχής Α του χάρτη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1.Τοποθετούμε πάνω στο χάρτη από το σημείο</a:t>
            </a:r>
          </a:p>
          <a:p>
            <a:pPr marL="0" indent="0">
              <a:buNone/>
            </a:pPr>
            <a:r>
              <a:rPr lang="el-GR" dirty="0" smtClean="0"/>
              <a:t>Α </a:t>
            </a:r>
            <a:r>
              <a:rPr lang="el-GR" dirty="0" err="1" smtClean="0"/>
              <a:t>εώς</a:t>
            </a:r>
            <a:r>
              <a:rPr lang="el-GR" dirty="0" smtClean="0"/>
              <a:t> το σημείο Β μια λωρίδα χαρτιού.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2.Χαράσουμε πάνω στη λωρίδα τις </a:t>
            </a:r>
            <a:r>
              <a:rPr lang="el-GR" dirty="0" err="1" smtClean="0"/>
              <a:t>ισουψείς</a:t>
            </a:r>
            <a:r>
              <a:rPr lang="el-GR" dirty="0" smtClean="0"/>
              <a:t> και </a:t>
            </a:r>
          </a:p>
          <a:p>
            <a:pPr marL="0" indent="0">
              <a:buNone/>
            </a:pPr>
            <a:r>
              <a:rPr lang="el-GR" dirty="0" smtClean="0"/>
              <a:t>Γράφουμε το μέτρο τους.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82" y="1371600"/>
            <a:ext cx="4856018" cy="5187411"/>
          </a:xfrm>
          <a:prstGeom prst="rect">
            <a:avLst/>
          </a:prstGeom>
        </p:spPr>
      </p:pic>
      <p:sp>
        <p:nvSpPr>
          <p:cNvPr id="5" name="Έλλειψη 4"/>
          <p:cNvSpPr/>
          <p:nvPr/>
        </p:nvSpPr>
        <p:spPr>
          <a:xfrm rot="1138188">
            <a:off x="7335982" y="1834167"/>
            <a:ext cx="872836" cy="2131138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7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710" y="955965"/>
            <a:ext cx="4366845" cy="477188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 rot="1708664">
            <a:off x="3636819" y="2062737"/>
            <a:ext cx="1226127" cy="36522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3803073" y="3341905"/>
            <a:ext cx="1163782" cy="59503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>
            <a:stCxn id="5" idx="1"/>
            <a:endCxn id="5" idx="3"/>
          </p:cNvCxnSpPr>
          <p:nvPr/>
        </p:nvCxnSpPr>
        <p:spPr>
          <a:xfrm>
            <a:off x="3710998" y="3596535"/>
            <a:ext cx="1077769" cy="58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3710998" y="3673870"/>
            <a:ext cx="958467" cy="517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3591696" y="3789972"/>
            <a:ext cx="954870" cy="548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>
            <a:off x="3591696" y="3932722"/>
            <a:ext cx="954870" cy="66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3.Τοποθετούμε τη λωρίδα κάτω από το γράφημα και σημειώνουμε τις </a:t>
            </a:r>
            <a:r>
              <a:rPr lang="el-GR" dirty="0" err="1" smtClean="0"/>
              <a:t>ισουψείς</a:t>
            </a:r>
            <a:r>
              <a:rPr lang="el-GR" dirty="0" smtClean="0"/>
              <a:t> στον οριζόντιο άξονα.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09" y="3096490"/>
            <a:ext cx="6280439" cy="311727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306782" y="5936189"/>
            <a:ext cx="5715000" cy="7139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3034145" y="5936189"/>
            <a:ext cx="0" cy="7596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3657600" y="5936189"/>
            <a:ext cx="0" cy="71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5548745" y="5936189"/>
            <a:ext cx="20782" cy="71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6463145" y="5936189"/>
            <a:ext cx="41564" cy="71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Διάγραμμα ροής: Παραπομπή 13"/>
          <p:cNvSpPr/>
          <p:nvPr/>
        </p:nvSpPr>
        <p:spPr>
          <a:xfrm>
            <a:off x="2805545" y="3385391"/>
            <a:ext cx="228600" cy="1870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Διάγραμμα ροής: Παραπομπή 14"/>
          <p:cNvSpPr/>
          <p:nvPr/>
        </p:nvSpPr>
        <p:spPr>
          <a:xfrm>
            <a:off x="3345873" y="4197927"/>
            <a:ext cx="311727" cy="1870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Έλλειψη 15"/>
          <p:cNvSpPr/>
          <p:nvPr/>
        </p:nvSpPr>
        <p:spPr>
          <a:xfrm>
            <a:off x="5361709" y="4468091"/>
            <a:ext cx="187036" cy="2057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Διάγραμμα ροής: Παραπομπή 16"/>
          <p:cNvSpPr/>
          <p:nvPr/>
        </p:nvSpPr>
        <p:spPr>
          <a:xfrm>
            <a:off x="6296891" y="4966856"/>
            <a:ext cx="166254" cy="1365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Διάγραμμα ροής: Παραπομπή 17"/>
          <p:cNvSpPr/>
          <p:nvPr/>
        </p:nvSpPr>
        <p:spPr>
          <a:xfrm>
            <a:off x="7813964" y="5320145"/>
            <a:ext cx="207818" cy="1796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8645236" y="3096490"/>
            <a:ext cx="2680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Υψώνουμε διακεκομμένη γραμμή </a:t>
            </a:r>
            <a:r>
              <a:rPr lang="el-GR" dirty="0" err="1" smtClean="0"/>
              <a:t>εώς</a:t>
            </a:r>
            <a:r>
              <a:rPr lang="el-GR" dirty="0" smtClean="0"/>
              <a:t> το σημείο που δείχνει το υψόμετρο.</a:t>
            </a:r>
          </a:p>
          <a:p>
            <a:r>
              <a:rPr lang="el-GR" dirty="0" smtClean="0"/>
              <a:t>Στο σημείο όπου ο οριζόντιος άξονας αγγίζει τον κάθετο, βάζουμε μια τελεία.</a:t>
            </a:r>
          </a:p>
          <a:p>
            <a:r>
              <a:rPr lang="el-GR" dirty="0" smtClean="0"/>
              <a:t>Ενώνουμε τις τελείες με μια γραμμή.</a:t>
            </a:r>
            <a:endParaRPr lang="el-GR" dirty="0"/>
          </a:p>
        </p:txBody>
      </p:sp>
      <p:cxnSp>
        <p:nvCxnSpPr>
          <p:cNvPr id="21" name="Ευθεία γραμμή σύνδεσης 20"/>
          <p:cNvCxnSpPr>
            <a:stCxn id="14" idx="5"/>
            <a:endCxn id="15" idx="2"/>
          </p:cNvCxnSpPr>
          <p:nvPr/>
        </p:nvCxnSpPr>
        <p:spPr>
          <a:xfrm>
            <a:off x="3000667" y="3545036"/>
            <a:ext cx="345206" cy="746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εία γραμμή σύνδεσης 22"/>
          <p:cNvCxnSpPr>
            <a:stCxn id="15" idx="5"/>
            <a:endCxn id="16" idx="3"/>
          </p:cNvCxnSpPr>
          <p:nvPr/>
        </p:nvCxnSpPr>
        <p:spPr>
          <a:xfrm>
            <a:off x="3611949" y="4357573"/>
            <a:ext cx="1777151" cy="286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εία γραμμή σύνδεσης 24"/>
          <p:cNvCxnSpPr>
            <a:stCxn id="16" idx="7"/>
            <a:endCxn id="17" idx="1"/>
          </p:cNvCxnSpPr>
          <p:nvPr/>
        </p:nvCxnSpPr>
        <p:spPr>
          <a:xfrm>
            <a:off x="5521354" y="4498226"/>
            <a:ext cx="799884" cy="48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>
            <a:stCxn id="17" idx="5"/>
            <a:endCxn id="18" idx="5"/>
          </p:cNvCxnSpPr>
          <p:nvPr/>
        </p:nvCxnSpPr>
        <p:spPr>
          <a:xfrm>
            <a:off x="6438798" y="5083412"/>
            <a:ext cx="1552550" cy="390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35382" y="6213763"/>
            <a:ext cx="81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500μ</a:t>
            </a:r>
            <a:endParaRPr lang="el-GR" dirty="0"/>
          </a:p>
        </p:txBody>
      </p:sp>
      <p:sp>
        <p:nvSpPr>
          <p:cNvPr id="29" name="TextBox 28"/>
          <p:cNvSpPr txBox="1"/>
          <p:nvPr/>
        </p:nvSpPr>
        <p:spPr>
          <a:xfrm>
            <a:off x="3345873" y="6213763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400μ</a:t>
            </a:r>
            <a:endParaRPr lang="el-GR" dirty="0"/>
          </a:p>
        </p:txBody>
      </p:sp>
      <p:sp>
        <p:nvSpPr>
          <p:cNvPr id="30" name="TextBox 29"/>
          <p:cNvSpPr txBox="1"/>
          <p:nvPr/>
        </p:nvSpPr>
        <p:spPr>
          <a:xfrm>
            <a:off x="5284061" y="6213763"/>
            <a:ext cx="74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200μ</a:t>
            </a:r>
            <a:endParaRPr lang="el-GR" dirty="0"/>
          </a:p>
        </p:txBody>
      </p:sp>
      <p:sp>
        <p:nvSpPr>
          <p:cNvPr id="31" name="TextBox 30"/>
          <p:cNvSpPr txBox="1"/>
          <p:nvPr/>
        </p:nvSpPr>
        <p:spPr>
          <a:xfrm>
            <a:off x="6321237" y="6213763"/>
            <a:ext cx="96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100μ</a:t>
            </a:r>
            <a:endParaRPr lang="el-GR" dirty="0"/>
          </a:p>
        </p:txBody>
      </p:sp>
      <p:sp>
        <p:nvSpPr>
          <p:cNvPr id="32" name="TextBox 31"/>
          <p:cNvSpPr txBox="1"/>
          <p:nvPr/>
        </p:nvSpPr>
        <p:spPr>
          <a:xfrm>
            <a:off x="7567181" y="6187942"/>
            <a:ext cx="51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0 μ</a:t>
            </a:r>
            <a:endParaRPr lang="el-GR" dirty="0"/>
          </a:p>
        </p:txBody>
      </p:sp>
      <p:sp>
        <p:nvSpPr>
          <p:cNvPr id="33" name="TextBox 32"/>
          <p:cNvSpPr txBox="1"/>
          <p:nvPr/>
        </p:nvSpPr>
        <p:spPr>
          <a:xfrm>
            <a:off x="1361776" y="3385391"/>
            <a:ext cx="63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500</a:t>
            </a:r>
            <a:endParaRPr lang="el-GR" dirty="0"/>
          </a:p>
        </p:txBody>
      </p:sp>
      <p:sp>
        <p:nvSpPr>
          <p:cNvPr id="35" name="TextBox 34"/>
          <p:cNvSpPr txBox="1"/>
          <p:nvPr/>
        </p:nvSpPr>
        <p:spPr>
          <a:xfrm>
            <a:off x="1361776" y="3828595"/>
            <a:ext cx="70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400</a:t>
            </a:r>
            <a:endParaRPr lang="el-GR" dirty="0"/>
          </a:p>
        </p:txBody>
      </p:sp>
      <p:sp>
        <p:nvSpPr>
          <p:cNvPr id="36" name="TextBox 35"/>
          <p:cNvSpPr txBox="1"/>
          <p:nvPr/>
        </p:nvSpPr>
        <p:spPr>
          <a:xfrm>
            <a:off x="1322557" y="4201646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300</a:t>
            </a:r>
            <a:endParaRPr lang="el-GR" dirty="0"/>
          </a:p>
        </p:txBody>
      </p:sp>
      <p:sp>
        <p:nvSpPr>
          <p:cNvPr id="37" name="TextBox 36"/>
          <p:cNvSpPr txBox="1"/>
          <p:nvPr/>
        </p:nvSpPr>
        <p:spPr>
          <a:xfrm>
            <a:off x="1361776" y="4498226"/>
            <a:ext cx="74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200</a:t>
            </a:r>
            <a:endParaRPr lang="el-GR" dirty="0"/>
          </a:p>
        </p:txBody>
      </p:sp>
      <p:sp>
        <p:nvSpPr>
          <p:cNvPr id="38" name="TextBox 37"/>
          <p:cNvSpPr txBox="1"/>
          <p:nvPr/>
        </p:nvSpPr>
        <p:spPr>
          <a:xfrm>
            <a:off x="1381219" y="5320145"/>
            <a:ext cx="55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0</a:t>
            </a:r>
            <a:endParaRPr lang="el-GR" dirty="0"/>
          </a:p>
        </p:txBody>
      </p:sp>
      <p:sp>
        <p:nvSpPr>
          <p:cNvPr id="40" name="TextBox 39"/>
          <p:cNvSpPr txBox="1"/>
          <p:nvPr/>
        </p:nvSpPr>
        <p:spPr>
          <a:xfrm>
            <a:off x="1381219" y="4901101"/>
            <a:ext cx="55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100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Περιγραφή </a:t>
            </a:r>
            <a:r>
              <a:rPr lang="el-GR" dirty="0" smtClean="0"/>
              <a:t>ανάγλυφου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Από το σημείο Α </a:t>
            </a:r>
            <a:r>
              <a:rPr lang="el-GR" dirty="0" err="1" smtClean="0"/>
              <a:t>εως</a:t>
            </a:r>
            <a:r>
              <a:rPr lang="el-GR" dirty="0" smtClean="0"/>
              <a:t> το σημείο Β:</a:t>
            </a:r>
          </a:p>
          <a:p>
            <a:pPr marL="0" indent="0">
              <a:buNone/>
            </a:pPr>
            <a:r>
              <a:rPr lang="el-GR" dirty="0" smtClean="0"/>
              <a:t>-Το υψόμετρο από τα 500μ στα 400μ κατεβαίνει πολύ απότομα (γκρεμός)</a:t>
            </a:r>
          </a:p>
          <a:p>
            <a:pPr marL="0" indent="0">
              <a:buNone/>
            </a:pPr>
            <a:r>
              <a:rPr lang="el-GR" dirty="0" smtClean="0"/>
              <a:t>-Από τα 400μ </a:t>
            </a:r>
            <a:r>
              <a:rPr lang="el-GR" dirty="0" err="1" smtClean="0"/>
              <a:t>εως</a:t>
            </a:r>
            <a:r>
              <a:rPr lang="el-GR" dirty="0" smtClean="0"/>
              <a:t> τα 200μ κατεβαίνει λιγότερο απότομα</a:t>
            </a:r>
          </a:p>
          <a:p>
            <a:pPr>
              <a:buFontTx/>
              <a:buChar char="-"/>
            </a:pPr>
            <a:r>
              <a:rPr lang="el-GR" dirty="0" smtClean="0"/>
              <a:t>Από τα 200μ στα 100μ κατεβαίνει πολύ απότομα ξανά.</a:t>
            </a:r>
          </a:p>
          <a:p>
            <a:pPr>
              <a:buFontTx/>
              <a:buChar char="-"/>
            </a:pPr>
            <a:r>
              <a:rPr lang="el-GR" dirty="0" smtClean="0"/>
              <a:t>Από τα 100μ </a:t>
            </a:r>
            <a:r>
              <a:rPr lang="el-GR" dirty="0" err="1" smtClean="0"/>
              <a:t>εως</a:t>
            </a:r>
            <a:r>
              <a:rPr lang="el-GR" dirty="0" smtClean="0"/>
              <a:t> την επιφάνεια της θάλασσας (0μ) είναι η κλίση του εδάφους πολύ μικρή (υπάρχει πεδιάδα).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91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33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ΕΡΩΤΗΜΑΤΑ: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l-GR" dirty="0" smtClean="0"/>
              <a:t>Ποιος  είναι ο τίτλος του χάρτη και τι πληροφορίες παίρνουμε από αυτόν;</a:t>
            </a:r>
          </a:p>
          <a:p>
            <a:pPr marL="457200" indent="-457200">
              <a:buAutoNum type="arabicPeriod"/>
            </a:pPr>
            <a:r>
              <a:rPr lang="el-GR" dirty="0" smtClean="0"/>
              <a:t>Παρατήρησε τον χάρτη και κύκλωσε μια έκταση που θεωρείς πεδιάδα.</a:t>
            </a:r>
          </a:p>
          <a:p>
            <a:pPr marL="457200" indent="-457200">
              <a:buAutoNum type="arabicPeriod"/>
            </a:pPr>
            <a:r>
              <a:rPr lang="el-GR" dirty="0" smtClean="0"/>
              <a:t>Δείξε με μπλε βέλος το μεγαλύτερο υψόμετρο που διακρίνεις</a:t>
            </a:r>
          </a:p>
          <a:p>
            <a:pPr marL="457200" indent="-457200">
              <a:buAutoNum type="arabicPeriod"/>
            </a:pPr>
            <a:r>
              <a:rPr lang="el-GR" dirty="0" smtClean="0"/>
              <a:t>Δείξε με κόκκινο βέλος έναν γκρεμό.</a:t>
            </a:r>
          </a:p>
          <a:p>
            <a:pPr marL="457200" indent="-457200">
              <a:buAutoNum type="arabicPeriod"/>
            </a:pPr>
            <a:r>
              <a:rPr lang="el-GR" dirty="0" smtClean="0"/>
              <a:t>Δείξε με πορτοκαλί βέλος έναν κόλπο και ένα ακρωτήριο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30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10" y="187036"/>
            <a:ext cx="8375072" cy="6338455"/>
          </a:xfrm>
          <a:prstGeom prst="rect">
            <a:avLst/>
          </a:prstGeom>
        </p:spPr>
      </p:pic>
      <p:sp>
        <p:nvSpPr>
          <p:cNvPr id="5" name="Πεντάγωνο 4"/>
          <p:cNvSpPr/>
          <p:nvPr/>
        </p:nvSpPr>
        <p:spPr>
          <a:xfrm>
            <a:off x="6400800" y="5320145"/>
            <a:ext cx="976746" cy="228600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Πεντάγωνο 5"/>
          <p:cNvSpPr/>
          <p:nvPr/>
        </p:nvSpPr>
        <p:spPr>
          <a:xfrm>
            <a:off x="8437418" y="5548745"/>
            <a:ext cx="685800" cy="311728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Πεντάγωνο 6"/>
          <p:cNvSpPr/>
          <p:nvPr/>
        </p:nvSpPr>
        <p:spPr>
          <a:xfrm>
            <a:off x="2743201" y="950854"/>
            <a:ext cx="810491" cy="223376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Πεντάγωνο 7"/>
          <p:cNvSpPr/>
          <p:nvPr/>
        </p:nvSpPr>
        <p:spPr>
          <a:xfrm>
            <a:off x="4613564" y="753228"/>
            <a:ext cx="685800" cy="244299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Έλλειψη 8"/>
          <p:cNvSpPr/>
          <p:nvPr/>
        </p:nvSpPr>
        <p:spPr>
          <a:xfrm>
            <a:off x="2202873" y="498764"/>
            <a:ext cx="7169727" cy="2680854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χάρτης είναι Τοπογραφικός και μας δείχνει το ανάγλυφο της περιοχής :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-μορφολογία εδάφους (</a:t>
            </a:r>
            <a:r>
              <a:rPr lang="el-GR" dirty="0" err="1" smtClean="0"/>
              <a:t>πεδιάδες,οροσειρές,βουνά</a:t>
            </a:r>
            <a:r>
              <a:rPr lang="el-GR" dirty="0" smtClean="0"/>
              <a:t> κ.α.)</a:t>
            </a:r>
          </a:p>
          <a:p>
            <a:pPr marL="0" indent="0">
              <a:buNone/>
            </a:pPr>
            <a:r>
              <a:rPr lang="el-GR" dirty="0" smtClean="0"/>
              <a:t>-υδρογραφικό δίκτυο (</a:t>
            </a:r>
            <a:r>
              <a:rPr lang="el-GR" dirty="0" err="1" smtClean="0"/>
              <a:t>ποτάμια,χείμαρροι</a:t>
            </a:r>
            <a:r>
              <a:rPr lang="el-GR" dirty="0" smtClean="0"/>
              <a:t> </a:t>
            </a:r>
            <a:r>
              <a:rPr lang="el-GR" dirty="0" err="1" smtClean="0"/>
              <a:t>κ.α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r>
              <a:rPr lang="el-GR" dirty="0" smtClean="0"/>
              <a:t>-γεωμορφολογικά στοιχεία (</a:t>
            </a:r>
            <a:r>
              <a:rPr lang="el-GR" dirty="0" err="1" smtClean="0"/>
              <a:t>σπηλιές,πηγές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r>
              <a:rPr lang="el-GR" dirty="0" smtClean="0"/>
              <a:t>-δρόμους</a:t>
            </a:r>
          </a:p>
          <a:p>
            <a:pPr marL="0" indent="0">
              <a:buNone/>
            </a:pPr>
            <a:r>
              <a:rPr lang="el-GR" dirty="0" smtClean="0"/>
              <a:t>-</a:t>
            </a:r>
            <a:r>
              <a:rPr lang="el-GR" dirty="0" err="1" smtClean="0"/>
              <a:t>οικισμούς,πόλεις,κωμόπολεις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-εκκλησίες </a:t>
            </a:r>
            <a:r>
              <a:rPr lang="el-GR" dirty="0" err="1" smtClean="0"/>
              <a:t>κ.α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24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ΙΣΟΥΨΕΙΣ ΓΡΑΜΜΕΣ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Γραμμές που μας δείχνουν σε έναν χάρτη τα σημεία τα οποία έχουν το ίδιο υψόμετρο.</a:t>
            </a:r>
          </a:p>
          <a:p>
            <a:r>
              <a:rPr lang="el-GR" dirty="0" smtClean="0"/>
              <a:t>Ο αριθμός που υπάρχει σε κάθε γραμμή μας δείχνει το υψόμετρο των τόπων που βρίσκονται πάνω στη γραμμή (σε μέτρα)</a:t>
            </a:r>
          </a:p>
          <a:p>
            <a:r>
              <a:rPr lang="el-GR" dirty="0" smtClean="0"/>
              <a:t>Όσο πιο κοντά βρίσκεται μία γραμμή σε μια άλλη, τόσο πιο απότομο είναι το ανάγλυφο (γκρεμός)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28" y="4981571"/>
            <a:ext cx="3133725" cy="14573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20" y="4857745"/>
            <a:ext cx="2381250" cy="17049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37" y="4910132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412" y="753228"/>
            <a:ext cx="8463678" cy="56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251" y="332510"/>
            <a:ext cx="4572000" cy="610985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60" y="332510"/>
            <a:ext cx="4120952" cy="61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205" y="753228"/>
            <a:ext cx="9040091" cy="56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Βερολίνο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115</TotalTime>
  <Words>570</Words>
  <Application>Microsoft Office PowerPoint</Application>
  <PresentationFormat>Ευρεία οθόνη</PresentationFormat>
  <Paragraphs>74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Βερολίνο</vt:lpstr>
      <vt:lpstr>Δημιουργώντας με τους χάρτες</vt:lpstr>
      <vt:lpstr>Παρουσίαση του PowerPoint</vt:lpstr>
      <vt:lpstr>ΕΡΩΤΗΜΑΤΑ:</vt:lpstr>
      <vt:lpstr>Παρουσίαση του PowerPoint</vt:lpstr>
      <vt:lpstr>Ο χάρτης είναι Τοπογραφικός και μας δείχνει το ανάγλυφο της περιοχής : </vt:lpstr>
      <vt:lpstr>ΙΣΟΥΨΕΙΣ ΓΡΑΜΜΕΣ</vt:lpstr>
      <vt:lpstr>Παρουσίαση του PowerPoint</vt:lpstr>
      <vt:lpstr>Παρουσίαση του PowerPoint</vt:lpstr>
      <vt:lpstr>Παρουσίαση του PowerPoint</vt:lpstr>
      <vt:lpstr>ΥΠΟΛΟΓΙΣΜΟΣ ΠΡΑΓΜΑΤΙΚΗΣ ΑΠΟΣΤΑΣΗΣ ΔΥΟ ΣΗΜΕΙΩΝ  ΜΕ ΧΡΗΣΗ ΧΑΡΤΗ</vt:lpstr>
      <vt:lpstr>1.Απόσταση=ένα ευθύγραμμο τμήμα         2.Απόσταση=σύνολο ευθύγραμμων τμημάτων</vt:lpstr>
      <vt:lpstr>Παρουσίαση του PowerPoint</vt:lpstr>
      <vt:lpstr>ΑΣΚΗΣΗ:ΥΠΟΛΟΓΙΣΤΕ ΤΗΝ ΠΡΑΓΜΑΤΙΚΗ ΑΠΟΣΤΑΣΗ ΜΕΤΑΞΥ ΤΩΝ ΠΟΛΕΩΝ (η απόσταση είναι ένα ευθύγραμμο τμήμα)</vt:lpstr>
      <vt:lpstr>ΠΩΣ ΥΠΟΛΟΓΙΖΟΥΜΕ ΤΙΣ ΠΡΑΓΜΑΤΙΚΕΣ ΔΙΑΣΤΑΣΕΙΣ ΕΝΟΣ ΔΡΟΜΟΥ ΣΤΟ ΧΑΡΤΗ</vt:lpstr>
      <vt:lpstr>Παρουσίαση του PowerPoint</vt:lpstr>
      <vt:lpstr>ΥΠΟΛΟΓΙΣΜΟΣ ΠΡΑΓΜΑΤΙΚΗΣ  ΑΠΟΣΤΑΣΗΣ ΔΥΟ ΣΗΜΕΙΩΝ  (Σύνολο ευθύγραμμων τμημάτων)</vt:lpstr>
      <vt:lpstr>Παρουσίαση του PowerPoint</vt:lpstr>
      <vt:lpstr>ΠΡΟΣΑΝΑΤΟΛΙΣΜΟΣ (ΧΡΗΣΗ ΠΥΞΙΔΑΣ ΤΟΥ ΧΑΡΤΗ)</vt:lpstr>
      <vt:lpstr>ΑΝΑΠΑΡΑΣΤΑΣΗ  ΑΝΑΓΛΥΦΟΥ ΜΕ ΓΡΑΦΗΜΑ (ΤΟΜΗ)</vt:lpstr>
      <vt:lpstr>Γράφημα ανάγλυφου της περιοχής Α του χάρτη</vt:lpstr>
      <vt:lpstr>Παρουσίαση του PowerPoint</vt:lpstr>
      <vt:lpstr>Παρουσίαση του PowerPoint</vt:lpstr>
      <vt:lpstr>Περιγραφή ανάγλυφου 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ΒΟΥΛΑ</dc:creator>
  <cp:lastModifiedBy>ΒΟΥΛΑ</cp:lastModifiedBy>
  <cp:revision>15</cp:revision>
  <dcterms:created xsi:type="dcterms:W3CDTF">2020-11-19T19:22:53Z</dcterms:created>
  <dcterms:modified xsi:type="dcterms:W3CDTF">2020-11-19T21:17:57Z</dcterms:modified>
</cp:coreProperties>
</file>