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76" r:id="rId5"/>
    <p:sldId id="275" r:id="rId6"/>
    <p:sldId id="277" r:id="rId7"/>
    <p:sldId id="258" r:id="rId8"/>
    <p:sldId id="260" r:id="rId9"/>
    <p:sldId id="259" r:id="rId10"/>
    <p:sldId id="261" r:id="rId11"/>
    <p:sldId id="262" r:id="rId12"/>
    <p:sldId id="263" r:id="rId13"/>
    <p:sldId id="264" r:id="rId14"/>
    <p:sldId id="265" r:id="rId15"/>
    <p:sldId id="266" r:id="rId16"/>
    <p:sldId id="267" r:id="rId17"/>
    <p:sldId id="278" r:id="rId18"/>
    <p:sldId id="268" r:id="rId19"/>
    <p:sldId id="269" r:id="rId20"/>
    <p:sldId id="270" r:id="rId21"/>
    <p:sldId id="271"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46C117F-5CCF-4837-BE5F-2B92066CAFAF}"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EB90BD-B6CE-46B7-997F-7313B992CCDC}"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DB9D11F-B188-461D-B23F-39381795C052}"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2E6D8D9-55A2-4063-B0F3-121F44549695}"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4B24536-994D-4021-A283-9F449C0DB509}"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CBBBB78-C96F-47B7-AB17-D852CA960AC9}"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578ACC-22D6-47C1-A373-4FD133E34F3C}" type="datetimeFigureOut">
              <a:rPr lang="en-US" dirty="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31444B-B92B-4E27-8C94-BB93EAF5CB18}"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63EFA5E-FA76-400D-B3DC-F0BA90E6D107}" type="datetimeFigureOut">
              <a:rPr lang="en-US" dirty="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1.4.Ποιόν χάρτη να διαλέξω;</a:t>
            </a:r>
            <a:endParaRPr lang="el-GR" dirty="0"/>
          </a:p>
        </p:txBody>
      </p:sp>
      <p:sp>
        <p:nvSpPr>
          <p:cNvPr id="3" name="Υπότιτλος 2"/>
          <p:cNvSpPr>
            <a:spLocks noGrp="1"/>
          </p:cNvSpPr>
          <p:nvPr>
            <p:ph type="subTitle" idx="1"/>
          </p:nvPr>
        </p:nvSpPr>
        <p:spPr/>
        <p:txBody>
          <a:bodyPr/>
          <a:lstStyle/>
          <a:p>
            <a:r>
              <a:rPr lang="el-GR" dirty="0" smtClean="0"/>
              <a:t>Γεωγραφία </a:t>
            </a:r>
            <a:r>
              <a:rPr lang="el-GR" dirty="0" err="1" smtClean="0"/>
              <a:t>α΄Γυμνασίου</a:t>
            </a:r>
            <a:endParaRPr lang="el-GR" dirty="0" smtClean="0"/>
          </a:p>
          <a:p>
            <a:r>
              <a:rPr lang="el-GR" dirty="0" err="1" smtClean="0"/>
              <a:t>Καντούρου</a:t>
            </a:r>
            <a:r>
              <a:rPr lang="el-GR" dirty="0" smtClean="0"/>
              <a:t> Παρασκευή</a:t>
            </a:r>
            <a:endParaRPr lang="el-GR" dirty="0"/>
          </a:p>
        </p:txBody>
      </p:sp>
      <p:pic>
        <p:nvPicPr>
          <p:cNvPr id="4" name="Εικόνα 3"/>
          <p:cNvPicPr>
            <a:picLocks noChangeAspect="1"/>
          </p:cNvPicPr>
          <p:nvPr/>
        </p:nvPicPr>
        <p:blipFill>
          <a:blip r:embed="rId2"/>
          <a:stretch>
            <a:fillRect/>
          </a:stretch>
        </p:blipFill>
        <p:spPr>
          <a:xfrm>
            <a:off x="9260875" y="992047"/>
            <a:ext cx="2688238" cy="3483324"/>
          </a:xfrm>
          <a:prstGeom prst="rect">
            <a:avLst/>
          </a:prstGeom>
        </p:spPr>
      </p:pic>
      <p:pic>
        <p:nvPicPr>
          <p:cNvPr id="5" name="Εικόνα 4"/>
          <p:cNvPicPr>
            <a:picLocks noChangeAspect="1"/>
          </p:cNvPicPr>
          <p:nvPr/>
        </p:nvPicPr>
        <p:blipFill>
          <a:blip r:embed="rId3"/>
          <a:stretch>
            <a:fillRect/>
          </a:stretch>
        </p:blipFill>
        <p:spPr>
          <a:xfrm>
            <a:off x="852055" y="3636818"/>
            <a:ext cx="4468090" cy="2703583"/>
          </a:xfrm>
          <a:prstGeom prst="rect">
            <a:avLst/>
          </a:prstGeom>
        </p:spPr>
      </p:pic>
      <p:pic>
        <p:nvPicPr>
          <p:cNvPr id="6" name="Εικόνα 5"/>
          <p:cNvPicPr>
            <a:picLocks noChangeAspect="1"/>
          </p:cNvPicPr>
          <p:nvPr/>
        </p:nvPicPr>
        <p:blipFill>
          <a:blip r:embed="rId4"/>
          <a:stretch>
            <a:fillRect/>
          </a:stretch>
        </p:blipFill>
        <p:spPr>
          <a:xfrm>
            <a:off x="1997219" y="394855"/>
            <a:ext cx="5338763" cy="2051594"/>
          </a:xfrm>
          <a:prstGeom prst="rect">
            <a:avLst/>
          </a:prstGeom>
        </p:spPr>
      </p:pic>
    </p:spTree>
    <p:extLst>
      <p:ext uri="{BB962C8B-B14F-4D97-AF65-F5344CB8AC3E}">
        <p14:creationId xmlns:p14="http://schemas.microsoft.com/office/powerpoint/2010/main" val="370329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l-GR" dirty="0"/>
              <a:t>Η επεξεργασία του βωξίτη είναι μια διεργασία εξαιρετικά ηλεκτροβόρα. </a:t>
            </a:r>
            <a:endParaRPr lang="el-GR" dirty="0" smtClean="0"/>
          </a:p>
          <a:p>
            <a:r>
              <a:rPr lang="el-GR" dirty="0" smtClean="0"/>
              <a:t>Ένα </a:t>
            </a:r>
            <a:r>
              <a:rPr lang="el-GR" dirty="0"/>
              <a:t>τυπικό εργοστάσιο παραγωγής αλουμινίου καταναλώνει ρεύμα όσο μια μικρή πόλη</a:t>
            </a:r>
            <a:r>
              <a:rPr lang="el-GR" dirty="0" smtClean="0"/>
              <a:t>.</a:t>
            </a:r>
          </a:p>
          <a:p>
            <a:r>
              <a:rPr lang="el-GR" dirty="0" smtClean="0"/>
              <a:t> </a:t>
            </a:r>
            <a:r>
              <a:rPr lang="el-GR" dirty="0"/>
              <a:t>Γι’ αυτόν τον λόγο τα περισσότερα εργοστάσια είτε παράγουν επιτόπου την ηλεκτρική ενέργεια που καταναλώνουν είτε συνδέονται με παραπάνω από μία πηγές ενέργειας.</a:t>
            </a:r>
          </a:p>
        </p:txBody>
      </p:sp>
      <p:pic>
        <p:nvPicPr>
          <p:cNvPr id="5" name="Εικόνα 4"/>
          <p:cNvPicPr>
            <a:picLocks noChangeAspect="1"/>
          </p:cNvPicPr>
          <p:nvPr/>
        </p:nvPicPr>
        <p:blipFill>
          <a:blip r:embed="rId2"/>
          <a:stretch>
            <a:fillRect/>
          </a:stretch>
        </p:blipFill>
        <p:spPr>
          <a:xfrm>
            <a:off x="6324166" y="422159"/>
            <a:ext cx="2819834" cy="1743075"/>
          </a:xfrm>
          <a:prstGeom prst="rect">
            <a:avLst/>
          </a:prstGeom>
        </p:spPr>
      </p:pic>
      <p:pic>
        <p:nvPicPr>
          <p:cNvPr id="6" name="Εικόνα 5"/>
          <p:cNvPicPr>
            <a:picLocks noChangeAspect="1"/>
          </p:cNvPicPr>
          <p:nvPr/>
        </p:nvPicPr>
        <p:blipFill>
          <a:blip r:embed="rId3"/>
          <a:stretch>
            <a:fillRect/>
          </a:stretch>
        </p:blipFill>
        <p:spPr>
          <a:xfrm>
            <a:off x="9455294" y="2005805"/>
            <a:ext cx="2466975" cy="1847850"/>
          </a:xfrm>
          <a:prstGeom prst="rect">
            <a:avLst/>
          </a:prstGeom>
        </p:spPr>
      </p:pic>
      <p:pic>
        <p:nvPicPr>
          <p:cNvPr id="7" name="Εικόνα 6"/>
          <p:cNvPicPr>
            <a:picLocks noChangeAspect="1"/>
          </p:cNvPicPr>
          <p:nvPr/>
        </p:nvPicPr>
        <p:blipFill>
          <a:blip r:embed="rId4"/>
          <a:stretch>
            <a:fillRect/>
          </a:stretch>
        </p:blipFill>
        <p:spPr>
          <a:xfrm>
            <a:off x="9144000" y="4591046"/>
            <a:ext cx="2466975" cy="1847850"/>
          </a:xfrm>
          <a:prstGeom prst="rect">
            <a:avLst/>
          </a:prstGeom>
        </p:spPr>
      </p:pic>
      <p:pic>
        <p:nvPicPr>
          <p:cNvPr id="8" name="Εικόνα 7"/>
          <p:cNvPicPr>
            <a:picLocks noChangeAspect="1"/>
          </p:cNvPicPr>
          <p:nvPr/>
        </p:nvPicPr>
        <p:blipFill>
          <a:blip r:embed="rId5"/>
          <a:stretch>
            <a:fillRect/>
          </a:stretch>
        </p:blipFill>
        <p:spPr>
          <a:xfrm>
            <a:off x="4077551" y="5126564"/>
            <a:ext cx="2819400" cy="1619250"/>
          </a:xfrm>
          <a:prstGeom prst="rect">
            <a:avLst/>
          </a:prstGeom>
        </p:spPr>
      </p:pic>
    </p:spTree>
    <p:extLst>
      <p:ext uri="{BB962C8B-B14F-4D97-AF65-F5344CB8AC3E}">
        <p14:creationId xmlns:p14="http://schemas.microsoft.com/office/powerpoint/2010/main" val="428226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1" y="2336873"/>
            <a:ext cx="9613861" cy="4230182"/>
          </a:xfrm>
        </p:spPr>
        <p:txBody>
          <a:bodyPr>
            <a:normAutofit fontScale="77500" lnSpcReduction="20000"/>
          </a:bodyPr>
          <a:lstStyle/>
          <a:p>
            <a:r>
              <a:rPr lang="el-GR" dirty="0"/>
              <a:t>Ο εργοστασιάρχης αποφάσισε πως μόνο ο χάρτης του </a:t>
            </a:r>
            <a:r>
              <a:rPr lang="el-GR" dirty="0" err="1"/>
              <a:t>αναγλύφου</a:t>
            </a:r>
            <a:r>
              <a:rPr lang="el-GR" dirty="0"/>
              <a:t> δεν είναι αρκετός. Ποιους άλλους χάρτες μπορεί να χρειαστεί. Μπορείς να περιγράψεις τι είδους πληροφορίες θα πρέπει να δίνουν οι χάρτες αυτοί;</a:t>
            </a:r>
          </a:p>
          <a:p>
            <a:endParaRPr lang="el-GR" dirty="0"/>
          </a:p>
          <a:p>
            <a:r>
              <a:rPr lang="el-GR" dirty="0"/>
              <a:t>Α. ...................................................................................................</a:t>
            </a:r>
          </a:p>
          <a:p>
            <a:r>
              <a:rPr lang="el-GR" dirty="0"/>
              <a:t>B. ...................................................................................................</a:t>
            </a:r>
          </a:p>
          <a:p>
            <a:r>
              <a:rPr lang="el-GR" dirty="0"/>
              <a:t>Γ. ...................................................................................................</a:t>
            </a:r>
          </a:p>
          <a:p>
            <a:r>
              <a:rPr lang="el-GR" dirty="0"/>
              <a:t>Δ. ...................................................................................................</a:t>
            </a:r>
          </a:p>
          <a:p>
            <a:r>
              <a:rPr lang="el-GR" dirty="0"/>
              <a:t>E. ...................................................................................................</a:t>
            </a:r>
          </a:p>
        </p:txBody>
      </p:sp>
    </p:spTree>
    <p:extLst>
      <p:ext uri="{BB962C8B-B14F-4D97-AF65-F5344CB8AC3E}">
        <p14:creationId xmlns:p14="http://schemas.microsoft.com/office/powerpoint/2010/main" val="2509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εργοστασιάρχης επέλεξε τον παρακάτω χάρτη (θεματικός χάρτης)….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246909" y="1834166"/>
            <a:ext cx="9047273" cy="4857579"/>
          </a:xfrm>
          <a:prstGeom prst="rect">
            <a:avLst/>
          </a:prstGeom>
        </p:spPr>
      </p:pic>
    </p:spTree>
    <p:extLst>
      <p:ext uri="{BB962C8B-B14F-4D97-AF65-F5344CB8AC3E}">
        <p14:creationId xmlns:p14="http://schemas.microsoft.com/office/powerpoint/2010/main" val="140915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Επέλεξε στο χάρτη ποια </a:t>
            </a:r>
            <a:r>
              <a:rPr lang="el-GR" dirty="0"/>
              <a:t>θέση της Στερεάς Ελλάδας συγκεντρώνει τα περισσότερα </a:t>
            </a:r>
            <a:r>
              <a:rPr lang="el-GR" dirty="0" smtClean="0"/>
              <a:t>πλεονεκτήματα για την εγκατάσταση του εργοστασίου αλουμινίου…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72836" y="2057400"/>
            <a:ext cx="9954491" cy="4572000"/>
          </a:xfrm>
          <a:prstGeom prst="rect">
            <a:avLst/>
          </a:prstGeom>
        </p:spPr>
      </p:pic>
    </p:spTree>
    <p:extLst>
      <p:ext uri="{BB962C8B-B14F-4D97-AF65-F5344CB8AC3E}">
        <p14:creationId xmlns:p14="http://schemas.microsoft.com/office/powerpoint/2010/main" val="98654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Δεδομένα που θα λάβω υπόψη μου για την επιλογή της κατάλληλης θέσης:</a:t>
            </a:r>
            <a:endParaRPr lang="el-GR" dirty="0"/>
          </a:p>
        </p:txBody>
      </p:sp>
      <p:sp>
        <p:nvSpPr>
          <p:cNvPr id="3" name="Θέση περιεχομένου 2"/>
          <p:cNvSpPr>
            <a:spLocks noGrp="1"/>
          </p:cNvSpPr>
          <p:nvPr>
            <p:ph idx="1"/>
          </p:nvPr>
        </p:nvSpPr>
        <p:spPr>
          <a:xfrm>
            <a:off x="680321" y="2145893"/>
            <a:ext cx="9613861" cy="4712107"/>
          </a:xfrm>
        </p:spPr>
        <p:txBody>
          <a:bodyPr>
            <a:normAutofit fontScale="92500" lnSpcReduction="10000"/>
          </a:bodyPr>
          <a:lstStyle/>
          <a:p>
            <a:pPr marL="0" indent="0">
              <a:buNone/>
            </a:pPr>
            <a:r>
              <a:rPr lang="el-GR" dirty="0">
                <a:solidFill>
                  <a:schemeClr val="bg1"/>
                </a:solidFill>
              </a:rPr>
              <a:t>Α. Γειτονικά κοιτάσματα βωξίτη</a:t>
            </a:r>
          </a:p>
          <a:p>
            <a:pPr marL="0" indent="0">
              <a:buNone/>
            </a:pPr>
            <a:r>
              <a:rPr lang="el-GR" dirty="0"/>
              <a:t>Πόσο μακριά θα βρίσκεται το υπό κατασκευή εργοστάσιο αλουμινίου από την κοντινότερη περιοχή κοιτασμάτων βωξίτη;</a:t>
            </a:r>
          </a:p>
          <a:p>
            <a:pPr marL="0" indent="0">
              <a:buNone/>
            </a:pPr>
            <a:r>
              <a:rPr lang="el-GR" dirty="0">
                <a:solidFill>
                  <a:schemeClr val="bg1"/>
                </a:solidFill>
              </a:rPr>
              <a:t>Β. Ηλεκτρική ενέργεια</a:t>
            </a:r>
          </a:p>
          <a:p>
            <a:pPr marL="0" indent="0">
              <a:buNone/>
            </a:pPr>
            <a:r>
              <a:rPr lang="el-GR" dirty="0"/>
              <a:t>Πόσο μακριά θα βρίσκεται το υπό κατασκευή εργοστάσιο αλουμινίου από το κοντινότερο εργοστάσιο παραγωγής ηλεκτρικής ενέργειας;</a:t>
            </a:r>
          </a:p>
          <a:p>
            <a:pPr marL="0" indent="0">
              <a:buNone/>
            </a:pPr>
            <a:r>
              <a:rPr lang="el-GR" dirty="0">
                <a:solidFill>
                  <a:schemeClr val="bg1"/>
                </a:solidFill>
              </a:rPr>
              <a:t>Γ. Άμεση πρόσβαση σε άλλες βιομηχανικές </a:t>
            </a:r>
            <a:r>
              <a:rPr lang="el-GR" dirty="0" smtClean="0">
                <a:solidFill>
                  <a:schemeClr val="bg1"/>
                </a:solidFill>
              </a:rPr>
              <a:t>περιοχές</a:t>
            </a:r>
            <a:endParaRPr lang="el-GR" dirty="0">
              <a:solidFill>
                <a:schemeClr val="bg1"/>
              </a:solidFill>
            </a:endParaRPr>
          </a:p>
          <a:p>
            <a:pPr marL="0" indent="0">
              <a:buNone/>
            </a:pPr>
            <a:r>
              <a:rPr lang="el-GR" dirty="0"/>
              <a:t>Πόσο κοντά θα βρίσκεται το υπό κατασκευή εργοστάσιο αλουμινίου σε άλλες βιομηχανικές περιοχές της Ελλάδας</a:t>
            </a:r>
            <a:r>
              <a:rPr lang="el-GR" dirty="0" smtClean="0"/>
              <a:t>;</a:t>
            </a:r>
            <a:endParaRPr lang="el-GR" dirty="0"/>
          </a:p>
          <a:p>
            <a:pPr marL="0" indent="0">
              <a:buNone/>
            </a:pPr>
            <a:r>
              <a:rPr lang="el-GR" dirty="0">
                <a:solidFill>
                  <a:schemeClr val="bg1"/>
                </a:solidFill>
              </a:rPr>
              <a:t>Δ. Άμεση πρόσβαση στη θάλασσα </a:t>
            </a:r>
          </a:p>
          <a:p>
            <a:pPr marL="0" indent="0">
              <a:buNone/>
            </a:pPr>
            <a:r>
              <a:rPr lang="el-GR" dirty="0"/>
              <a:t>Έχει το υπό κατασκευή εργοστάσιο αλουμινίου πρόσβαση στη θάλασσα για τη μεταφορά των προϊόντων του; Πόσο μακριά θα βρίσκεται από το κοντινότερο λιμάνι;</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85036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Ας κάνουμε τους χαρτογράφους:</a:t>
            </a:r>
            <a:br>
              <a:rPr lang="el-GR" dirty="0" smtClean="0"/>
            </a:br>
            <a:r>
              <a:rPr lang="el-GR" dirty="0" smtClean="0"/>
              <a:t>Κατασκευή ενός θεματικού χάρτη!</a:t>
            </a:r>
            <a:endParaRPr lang="el-GR" dirty="0"/>
          </a:p>
        </p:txBody>
      </p:sp>
      <p:pic>
        <p:nvPicPr>
          <p:cNvPr id="3" name="Θέση περιεχομένου 2"/>
          <p:cNvPicPr>
            <a:picLocks noGrp="1" noChangeAspect="1"/>
          </p:cNvPicPr>
          <p:nvPr>
            <p:ph idx="1"/>
          </p:nvPr>
        </p:nvPicPr>
        <p:blipFill>
          <a:blip r:embed="rId2"/>
          <a:stretch>
            <a:fillRect/>
          </a:stretch>
        </p:blipFill>
        <p:spPr>
          <a:xfrm>
            <a:off x="413328" y="2182089"/>
            <a:ext cx="4636654" cy="4197927"/>
          </a:xfrm>
          <a:prstGeom prst="rect">
            <a:avLst/>
          </a:prstGeom>
        </p:spPr>
      </p:pic>
      <p:pic>
        <p:nvPicPr>
          <p:cNvPr id="6" name="Εικόνα 5"/>
          <p:cNvPicPr>
            <a:picLocks noChangeAspect="1"/>
          </p:cNvPicPr>
          <p:nvPr/>
        </p:nvPicPr>
        <p:blipFill>
          <a:blip r:embed="rId3"/>
          <a:stretch>
            <a:fillRect/>
          </a:stretch>
        </p:blipFill>
        <p:spPr>
          <a:xfrm>
            <a:off x="5487251" y="2182089"/>
            <a:ext cx="4446458" cy="4197927"/>
          </a:xfrm>
          <a:prstGeom prst="rect">
            <a:avLst/>
          </a:prstGeom>
        </p:spPr>
      </p:pic>
    </p:spTree>
    <p:extLst>
      <p:ext uri="{BB962C8B-B14F-4D97-AF65-F5344CB8AC3E}">
        <p14:creationId xmlns:p14="http://schemas.microsoft.com/office/powerpoint/2010/main" val="57879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Βήμα 1!Επιλογή του θέματος του χάρτη που θέλουμε να φτιάξουμε.</a:t>
            </a:r>
            <a:endParaRPr lang="el-GR" dirty="0"/>
          </a:p>
        </p:txBody>
      </p:sp>
      <p:sp>
        <p:nvSpPr>
          <p:cNvPr id="6" name="Ορθογώνιο 5"/>
          <p:cNvSpPr/>
          <p:nvPr/>
        </p:nvSpPr>
        <p:spPr>
          <a:xfrm>
            <a:off x="680321" y="2344019"/>
            <a:ext cx="6510188" cy="2677656"/>
          </a:xfrm>
          <a:prstGeom prst="rect">
            <a:avLst/>
          </a:prstGeom>
        </p:spPr>
        <p:txBody>
          <a:bodyPr wrap="square">
            <a:spAutoFit/>
          </a:bodyPr>
          <a:lstStyle/>
          <a:p>
            <a:r>
              <a:rPr lang="el-GR" sz="2400" dirty="0"/>
              <a:t>Αρχικά απαντούμε στα ακόλουθα ερωτήματα:</a:t>
            </a:r>
          </a:p>
          <a:p>
            <a:r>
              <a:rPr lang="el-GR" sz="2400" dirty="0" smtClean="0"/>
              <a:t>1.Τι </a:t>
            </a:r>
            <a:r>
              <a:rPr lang="el-GR" sz="2400" dirty="0"/>
              <a:t>χάρτη θα κατασκευάσουμε;</a:t>
            </a:r>
          </a:p>
          <a:p>
            <a:r>
              <a:rPr lang="el-GR" sz="2400" dirty="0" smtClean="0"/>
              <a:t>2.</a:t>
            </a:r>
            <a:r>
              <a:rPr lang="el-GR" sz="2400" dirty="0" smtClean="0"/>
              <a:t>Για </a:t>
            </a:r>
            <a:r>
              <a:rPr lang="el-GR" sz="2400" dirty="0"/>
              <a:t>ποιον σκοπό θα κατασκευάσουμε τον χάρτη αυτόν;</a:t>
            </a:r>
          </a:p>
          <a:p>
            <a:r>
              <a:rPr lang="el-GR" sz="2400" dirty="0" smtClean="0"/>
              <a:t>3.</a:t>
            </a:r>
            <a:r>
              <a:rPr lang="el-GR" sz="2400" dirty="0" smtClean="0"/>
              <a:t>Ποιες </a:t>
            </a:r>
            <a:r>
              <a:rPr lang="el-GR" sz="2400" dirty="0"/>
              <a:t>ανάγκες θα εξυπηρετεί;</a:t>
            </a:r>
          </a:p>
          <a:p>
            <a:r>
              <a:rPr lang="el-GR" sz="2400" dirty="0" smtClean="0"/>
              <a:t>4.</a:t>
            </a:r>
            <a:r>
              <a:rPr lang="el-GR" sz="2400" dirty="0" smtClean="0"/>
              <a:t>Ποιες </a:t>
            </a:r>
            <a:r>
              <a:rPr lang="el-GR" sz="2400" dirty="0"/>
              <a:t>πληροφορίες-δεδομένα θα πρέπει να περιλαμβάνει ο χάρτης;</a:t>
            </a:r>
          </a:p>
        </p:txBody>
      </p:sp>
      <p:pic>
        <p:nvPicPr>
          <p:cNvPr id="3" name="Εικόνα 2"/>
          <p:cNvPicPr>
            <a:picLocks noChangeAspect="1"/>
          </p:cNvPicPr>
          <p:nvPr/>
        </p:nvPicPr>
        <p:blipFill>
          <a:blip r:embed="rId2"/>
          <a:stretch>
            <a:fillRect/>
          </a:stretch>
        </p:blipFill>
        <p:spPr>
          <a:xfrm>
            <a:off x="7190509" y="1834166"/>
            <a:ext cx="4613564" cy="4338034"/>
          </a:xfrm>
          <a:prstGeom prst="rect">
            <a:avLst/>
          </a:prstGeom>
        </p:spPr>
      </p:pic>
    </p:spTree>
    <p:extLst>
      <p:ext uri="{BB962C8B-B14F-4D97-AF65-F5344CB8AC3E}">
        <p14:creationId xmlns:p14="http://schemas.microsoft.com/office/powerpoint/2010/main" val="282922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389787" y="981828"/>
            <a:ext cx="5907103" cy="5481317"/>
          </a:xfrm>
          <a:prstGeom prst="rect">
            <a:avLst/>
          </a:prstGeom>
        </p:spPr>
      </p:pic>
      <p:pic>
        <p:nvPicPr>
          <p:cNvPr id="5" name="Εικόνα 4"/>
          <p:cNvPicPr>
            <a:picLocks noChangeAspect="1"/>
          </p:cNvPicPr>
          <p:nvPr/>
        </p:nvPicPr>
        <p:blipFill>
          <a:blip r:embed="rId3"/>
          <a:stretch>
            <a:fillRect/>
          </a:stretch>
        </p:blipFill>
        <p:spPr>
          <a:xfrm>
            <a:off x="6525078" y="900715"/>
            <a:ext cx="4925704" cy="5396175"/>
          </a:xfrm>
          <a:prstGeom prst="rect">
            <a:avLst/>
          </a:prstGeom>
        </p:spPr>
      </p:pic>
    </p:spTree>
    <p:extLst>
      <p:ext uri="{BB962C8B-B14F-4D97-AF65-F5344CB8AC3E}">
        <p14:creationId xmlns:p14="http://schemas.microsoft.com/office/powerpoint/2010/main" val="225680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2.Συλλογή </a:t>
            </a:r>
            <a:r>
              <a:rPr lang="el-GR" dirty="0"/>
              <a:t>αξιόπιστων δεδομένων-πληροφοριών</a:t>
            </a:r>
          </a:p>
        </p:txBody>
      </p:sp>
      <p:sp>
        <p:nvSpPr>
          <p:cNvPr id="3" name="Θέση περιεχομένου 2"/>
          <p:cNvSpPr>
            <a:spLocks noGrp="1"/>
          </p:cNvSpPr>
          <p:nvPr>
            <p:ph idx="1"/>
          </p:nvPr>
        </p:nvSpPr>
        <p:spPr/>
        <p:txBody>
          <a:bodyPr/>
          <a:lstStyle/>
          <a:p>
            <a:r>
              <a:rPr lang="el-GR" dirty="0"/>
              <a:t>Στο στάδιο αυτό συγκεντρώνουμε όλες τις αξιόπιστες πληροφορίες που θα μπουν στον χάρτη. </a:t>
            </a:r>
            <a:endParaRPr lang="el-GR" dirty="0" smtClean="0"/>
          </a:p>
          <a:p>
            <a:r>
              <a:rPr lang="el-GR" dirty="0" smtClean="0"/>
              <a:t>Αξιόπιστες </a:t>
            </a:r>
            <a:r>
              <a:rPr lang="el-GR" dirty="0"/>
              <a:t>θεωρούνται οι πληροφορίες που παρέχονται από τις αρμόδιες κάθε φορά υπηρεσίες ή </a:t>
            </a:r>
            <a:r>
              <a:rPr lang="el-GR" dirty="0" smtClean="0"/>
              <a:t>φορείς </a:t>
            </a:r>
            <a:r>
              <a:rPr lang="el-GR" dirty="0" smtClean="0"/>
              <a:t>(Γεωλογική Υπηρεσία, Μετεωρολογική </a:t>
            </a:r>
            <a:r>
              <a:rPr lang="el-GR" dirty="0" err="1" smtClean="0"/>
              <a:t>Υπηρεσία,Στατιστική</a:t>
            </a:r>
            <a:r>
              <a:rPr lang="el-GR" dirty="0" smtClean="0"/>
              <a:t> Υπηρεσία κ.α.)</a:t>
            </a:r>
            <a:endParaRPr lang="el-GR" dirty="0" smtClean="0"/>
          </a:p>
        </p:txBody>
      </p:sp>
      <p:pic>
        <p:nvPicPr>
          <p:cNvPr id="4" name="Εικόνα 3"/>
          <p:cNvPicPr>
            <a:picLocks noChangeAspect="1"/>
          </p:cNvPicPr>
          <p:nvPr/>
        </p:nvPicPr>
        <p:blipFill>
          <a:blip r:embed="rId2"/>
          <a:stretch>
            <a:fillRect/>
          </a:stretch>
        </p:blipFill>
        <p:spPr>
          <a:xfrm>
            <a:off x="1038658" y="4364182"/>
            <a:ext cx="2993015" cy="2282532"/>
          </a:xfrm>
          <a:prstGeom prst="rect">
            <a:avLst/>
          </a:prstGeom>
        </p:spPr>
      </p:pic>
      <p:pic>
        <p:nvPicPr>
          <p:cNvPr id="5" name="Εικόνα 4"/>
          <p:cNvPicPr>
            <a:picLocks noChangeAspect="1"/>
          </p:cNvPicPr>
          <p:nvPr/>
        </p:nvPicPr>
        <p:blipFill>
          <a:blip r:embed="rId3"/>
          <a:stretch>
            <a:fillRect/>
          </a:stretch>
        </p:blipFill>
        <p:spPr>
          <a:xfrm>
            <a:off x="5028334" y="4364182"/>
            <a:ext cx="2800350" cy="2282532"/>
          </a:xfrm>
          <a:prstGeom prst="rect">
            <a:avLst/>
          </a:prstGeom>
        </p:spPr>
      </p:pic>
      <p:pic>
        <p:nvPicPr>
          <p:cNvPr id="6" name="Εικόνα 5"/>
          <p:cNvPicPr>
            <a:picLocks noChangeAspect="1"/>
          </p:cNvPicPr>
          <p:nvPr/>
        </p:nvPicPr>
        <p:blipFill>
          <a:blip r:embed="rId4"/>
          <a:stretch>
            <a:fillRect/>
          </a:stretch>
        </p:blipFill>
        <p:spPr>
          <a:xfrm>
            <a:off x="8640041" y="4364182"/>
            <a:ext cx="2650802" cy="2074714"/>
          </a:xfrm>
          <a:prstGeom prst="rect">
            <a:avLst/>
          </a:prstGeom>
        </p:spPr>
      </p:pic>
    </p:spTree>
    <p:extLst>
      <p:ext uri="{BB962C8B-B14F-4D97-AF65-F5344CB8AC3E}">
        <p14:creationId xmlns:p14="http://schemas.microsoft.com/office/powerpoint/2010/main" val="198986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3.Επιλογή </a:t>
            </a:r>
            <a:r>
              <a:rPr lang="el-GR" dirty="0"/>
              <a:t>πληροφοριών που θα απεικονιστούν στον χάρτη</a:t>
            </a:r>
          </a:p>
        </p:txBody>
      </p:sp>
      <p:sp>
        <p:nvSpPr>
          <p:cNvPr id="3" name="Θέση περιεχομένου 2"/>
          <p:cNvSpPr>
            <a:spLocks noGrp="1"/>
          </p:cNvSpPr>
          <p:nvPr>
            <p:ph idx="1"/>
          </p:nvPr>
        </p:nvSpPr>
        <p:spPr/>
        <p:txBody>
          <a:bodyPr/>
          <a:lstStyle/>
          <a:p>
            <a:pPr marL="0" indent="0">
              <a:buNone/>
            </a:pPr>
            <a:r>
              <a:rPr lang="el-GR" dirty="0" smtClean="0"/>
              <a:t>Από </a:t>
            </a:r>
            <a:r>
              <a:rPr lang="el-GR" dirty="0"/>
              <a:t>όλες τις πληροφορίες θα πρέπει να επιλέξουμε μόνο εκείνες που παρουσιάζουν πραγματικό ενδιαφέρον για να μπουν στον χάρτη.</a:t>
            </a:r>
          </a:p>
        </p:txBody>
      </p:sp>
      <p:pic>
        <p:nvPicPr>
          <p:cNvPr id="4" name="Εικόνα 3"/>
          <p:cNvPicPr>
            <a:picLocks noChangeAspect="1"/>
          </p:cNvPicPr>
          <p:nvPr/>
        </p:nvPicPr>
        <p:blipFill>
          <a:blip r:embed="rId2"/>
          <a:stretch>
            <a:fillRect/>
          </a:stretch>
        </p:blipFill>
        <p:spPr>
          <a:xfrm>
            <a:off x="2971800" y="3179618"/>
            <a:ext cx="5507182" cy="3412981"/>
          </a:xfrm>
          <a:prstGeom prst="rect">
            <a:avLst/>
          </a:prstGeom>
        </p:spPr>
      </p:pic>
    </p:spTree>
    <p:extLst>
      <p:ext uri="{BB962C8B-B14F-4D97-AF65-F5344CB8AC3E}">
        <p14:creationId xmlns:p14="http://schemas.microsoft.com/office/powerpoint/2010/main" val="272351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Κατηγορίες χαρτών:</a:t>
            </a:r>
            <a:endParaRPr lang="el-GR" dirty="0"/>
          </a:p>
        </p:txBody>
      </p:sp>
      <p:sp>
        <p:nvSpPr>
          <p:cNvPr id="3" name="Θέση περιεχομένου 2"/>
          <p:cNvSpPr>
            <a:spLocks noGrp="1"/>
          </p:cNvSpPr>
          <p:nvPr>
            <p:ph idx="1"/>
          </p:nvPr>
        </p:nvSpPr>
        <p:spPr>
          <a:xfrm>
            <a:off x="680321" y="2149836"/>
            <a:ext cx="9613861" cy="3599316"/>
          </a:xfrm>
        </p:spPr>
        <p:txBody>
          <a:bodyPr>
            <a:normAutofit fontScale="92500" lnSpcReduction="20000"/>
          </a:bodyPr>
          <a:lstStyle/>
          <a:p>
            <a:pPr marL="457200" indent="-457200">
              <a:buAutoNum type="arabicPeriod"/>
            </a:pPr>
            <a:r>
              <a:rPr lang="el-GR" dirty="0" smtClean="0">
                <a:solidFill>
                  <a:schemeClr val="bg1"/>
                </a:solidFill>
              </a:rPr>
              <a:t>ΓΕΝΙΚΟΙ ΧΑΡΤΕΣ </a:t>
            </a:r>
          </a:p>
          <a:p>
            <a:pPr marL="0" indent="0">
              <a:buNone/>
            </a:pPr>
            <a:r>
              <a:rPr lang="el-GR" dirty="0" smtClean="0"/>
              <a:t>-Γεωμορφολογικοί χάρτες (δείχνουν το ανάγλυφο μιας </a:t>
            </a:r>
            <a:r>
              <a:rPr lang="el-GR" dirty="0" err="1" smtClean="0"/>
              <a:t>περιοχής,το</a:t>
            </a:r>
            <a:r>
              <a:rPr lang="el-GR" dirty="0" smtClean="0"/>
              <a:t> φυσικό περιβάλλον δηλαδή </a:t>
            </a:r>
            <a:r>
              <a:rPr lang="el-GR" dirty="0" err="1" smtClean="0"/>
              <a:t>βουνά,λίμνες,πεδιάδες,λιμάνια,κόλπους,ακρωτήρια</a:t>
            </a:r>
            <a:r>
              <a:rPr lang="el-GR" dirty="0" smtClean="0"/>
              <a:t> κ.ά.</a:t>
            </a:r>
          </a:p>
          <a:p>
            <a:pPr marL="0" indent="0">
              <a:buNone/>
            </a:pPr>
            <a:r>
              <a:rPr lang="el-GR" dirty="0" smtClean="0"/>
              <a:t>-Πολιτικοί χάρτες (δείχνουν το ανθρωπογενές </a:t>
            </a:r>
            <a:r>
              <a:rPr lang="el-GR" dirty="0" err="1" smtClean="0"/>
              <a:t>περιβάλλον,δηλαδή</a:t>
            </a:r>
            <a:r>
              <a:rPr lang="el-GR" dirty="0" smtClean="0"/>
              <a:t> ότι έχει φτιάξει ο άνθρωπος, δρόμους, </a:t>
            </a:r>
            <a:r>
              <a:rPr lang="el-GR" dirty="0" err="1" smtClean="0"/>
              <a:t>νομόύς,χωριά</a:t>
            </a:r>
            <a:r>
              <a:rPr lang="el-GR" dirty="0" smtClean="0"/>
              <a:t> </a:t>
            </a:r>
            <a:r>
              <a:rPr lang="el-GR" dirty="0" err="1" smtClean="0"/>
              <a:t>κά</a:t>
            </a:r>
            <a:r>
              <a:rPr lang="el-GR" dirty="0"/>
              <a:t>)</a:t>
            </a:r>
            <a:endParaRPr lang="el-GR" dirty="0" smtClean="0"/>
          </a:p>
          <a:p>
            <a:pPr marL="0" indent="0">
              <a:buNone/>
            </a:pPr>
            <a:endParaRPr lang="el-GR" dirty="0" smtClean="0"/>
          </a:p>
          <a:p>
            <a:pPr marL="457200" indent="-457200">
              <a:buAutoNum type="arabicPeriod"/>
            </a:pPr>
            <a:r>
              <a:rPr lang="el-GR" dirty="0" smtClean="0">
                <a:solidFill>
                  <a:schemeClr val="bg1"/>
                </a:solidFill>
              </a:rPr>
              <a:t>ΘΕΜΑΤΙΚΟΙ ΧΑΡΤΕΣ</a:t>
            </a:r>
          </a:p>
          <a:p>
            <a:pPr marL="0" indent="0">
              <a:buNone/>
            </a:pPr>
            <a:r>
              <a:rPr lang="el-GR" dirty="0" smtClean="0">
                <a:solidFill>
                  <a:srgbClr val="FF0000"/>
                </a:solidFill>
              </a:rPr>
              <a:t> </a:t>
            </a:r>
            <a:r>
              <a:rPr lang="el-GR" dirty="0" smtClean="0"/>
              <a:t>(Χάρτες που παρουσιάζουν ένα συγκεκριμένο θέμα πχ την κατανομή του </a:t>
            </a:r>
            <a:r>
              <a:rPr lang="el-GR" dirty="0" err="1" smtClean="0"/>
              <a:t>πληθυσμού,οδικό</a:t>
            </a:r>
            <a:r>
              <a:rPr lang="el-GR" dirty="0" smtClean="0"/>
              <a:t> δίκτυο, τιμές θερμοκρασίας και </a:t>
            </a:r>
            <a:r>
              <a:rPr lang="el-GR" dirty="0" err="1" smtClean="0"/>
              <a:t>βροχοπτώσεων,κατανάλβση</a:t>
            </a:r>
            <a:r>
              <a:rPr lang="el-GR" dirty="0" smtClean="0"/>
              <a:t> ενέργειας, αγροτική παραγωγή κ.α.)</a:t>
            </a:r>
          </a:p>
          <a:p>
            <a:pPr marL="0" indent="0">
              <a:buNone/>
            </a:pPr>
            <a:endParaRPr lang="el-GR" dirty="0">
              <a:solidFill>
                <a:srgbClr val="FFFF00"/>
              </a:solidFill>
            </a:endParaRPr>
          </a:p>
        </p:txBody>
      </p:sp>
      <p:pic>
        <p:nvPicPr>
          <p:cNvPr id="4" name="Εικόνα 3"/>
          <p:cNvPicPr>
            <a:picLocks noChangeAspect="1"/>
          </p:cNvPicPr>
          <p:nvPr/>
        </p:nvPicPr>
        <p:blipFill>
          <a:blip r:embed="rId2"/>
          <a:stretch>
            <a:fillRect/>
          </a:stretch>
        </p:blipFill>
        <p:spPr>
          <a:xfrm>
            <a:off x="6961909" y="250709"/>
            <a:ext cx="2576946" cy="2085975"/>
          </a:xfrm>
          <a:prstGeom prst="rect">
            <a:avLst/>
          </a:prstGeom>
        </p:spPr>
      </p:pic>
    </p:spTree>
    <p:extLst>
      <p:ext uri="{BB962C8B-B14F-4D97-AF65-F5344CB8AC3E}">
        <p14:creationId xmlns:p14="http://schemas.microsoft.com/office/powerpoint/2010/main" val="60610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4.Επιλογή </a:t>
            </a:r>
            <a:r>
              <a:rPr lang="el-GR" dirty="0"/>
              <a:t>του κενού χάρτη πάνω στον οποίο θα τοποθετήσουμε τις πληροφορίες</a:t>
            </a:r>
          </a:p>
        </p:txBody>
      </p:sp>
      <p:sp>
        <p:nvSpPr>
          <p:cNvPr id="3" name="Θέση περιεχομένου 2"/>
          <p:cNvSpPr>
            <a:spLocks noGrp="1"/>
          </p:cNvSpPr>
          <p:nvPr>
            <p:ph idx="1"/>
          </p:nvPr>
        </p:nvSpPr>
        <p:spPr>
          <a:xfrm>
            <a:off x="680321" y="2336873"/>
            <a:ext cx="4660606" cy="3599316"/>
          </a:xfrm>
        </p:spPr>
        <p:txBody>
          <a:bodyPr/>
          <a:lstStyle/>
          <a:p>
            <a:pPr marL="0" indent="0">
              <a:buNone/>
            </a:pPr>
            <a:r>
              <a:rPr lang="el-GR" dirty="0"/>
              <a:t>Αυτό είναι πολύ σημαντικό, αφού έτσι προσδιορίζουμε τα όρια της περιοχής που θα εμφανίζεται στον χάρτη και την κλίμακα που θα έχει ο χάρτης.</a:t>
            </a:r>
          </a:p>
        </p:txBody>
      </p:sp>
      <p:pic>
        <p:nvPicPr>
          <p:cNvPr id="4" name="Εικόνα 3"/>
          <p:cNvPicPr>
            <a:picLocks noChangeAspect="1"/>
          </p:cNvPicPr>
          <p:nvPr/>
        </p:nvPicPr>
        <p:blipFill>
          <a:blip r:embed="rId2"/>
          <a:stretch>
            <a:fillRect/>
          </a:stretch>
        </p:blipFill>
        <p:spPr>
          <a:xfrm>
            <a:off x="6038805" y="2336873"/>
            <a:ext cx="4255377" cy="3950550"/>
          </a:xfrm>
          <a:prstGeom prst="rect">
            <a:avLst/>
          </a:prstGeom>
        </p:spPr>
      </p:pic>
      <p:pic>
        <p:nvPicPr>
          <p:cNvPr id="5" name="Εικόνα 4"/>
          <p:cNvPicPr>
            <a:picLocks noChangeAspect="1"/>
          </p:cNvPicPr>
          <p:nvPr/>
        </p:nvPicPr>
        <p:blipFill>
          <a:blip r:embed="rId3"/>
          <a:stretch>
            <a:fillRect/>
          </a:stretch>
        </p:blipFill>
        <p:spPr>
          <a:xfrm>
            <a:off x="1449964" y="4301836"/>
            <a:ext cx="3620800" cy="2137060"/>
          </a:xfrm>
          <a:prstGeom prst="rect">
            <a:avLst/>
          </a:prstGeom>
        </p:spPr>
      </p:pic>
    </p:spTree>
    <p:extLst>
      <p:ext uri="{BB962C8B-B14F-4D97-AF65-F5344CB8AC3E}">
        <p14:creationId xmlns:p14="http://schemas.microsoft.com/office/powerpoint/2010/main" val="368981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Βήμα </a:t>
            </a:r>
            <a:r>
              <a:rPr lang="el-GR" dirty="0" smtClean="0"/>
              <a:t>5.Επιλογή </a:t>
            </a:r>
            <a:r>
              <a:rPr lang="el-GR" dirty="0"/>
              <a:t>κατάλληλων χαρτογραφικών συμβόλων για κάθε τύπο </a:t>
            </a:r>
            <a:r>
              <a:rPr lang="el-GR" dirty="0" smtClean="0"/>
              <a:t>δεδομένων </a:t>
            </a:r>
            <a:br>
              <a:rPr lang="el-GR" dirty="0" smtClean="0"/>
            </a:br>
            <a:endParaRPr lang="el-GR" dirty="0"/>
          </a:p>
        </p:txBody>
      </p:sp>
      <p:sp>
        <p:nvSpPr>
          <p:cNvPr id="3" name="Θέση περιεχομένου 2"/>
          <p:cNvSpPr>
            <a:spLocks noGrp="1"/>
          </p:cNvSpPr>
          <p:nvPr>
            <p:ph idx="1"/>
          </p:nvPr>
        </p:nvSpPr>
        <p:spPr>
          <a:xfrm>
            <a:off x="680320" y="2378437"/>
            <a:ext cx="4743735" cy="3599316"/>
          </a:xfrm>
        </p:spPr>
        <p:txBody>
          <a:bodyPr/>
          <a:lstStyle/>
          <a:p>
            <a:r>
              <a:rPr lang="el-GR" dirty="0"/>
              <a:t>Επιλέγουμε τα καταλληλότερα χαρτογραφικά σύμβολα για την παρουσίαση των δεδομένων στον συγκεκριμένο χάρτη. </a:t>
            </a:r>
            <a:endParaRPr lang="el-GR" dirty="0" smtClean="0"/>
          </a:p>
          <a:p>
            <a:r>
              <a:rPr lang="el-GR" dirty="0" smtClean="0"/>
              <a:t>Χρησιμοποιούμε </a:t>
            </a:r>
            <a:r>
              <a:rPr lang="el-GR" dirty="0"/>
              <a:t>γνωστά ήδη σύμβολα ή σχεδιάζουμε νέα</a:t>
            </a:r>
          </a:p>
        </p:txBody>
      </p:sp>
      <p:pic>
        <p:nvPicPr>
          <p:cNvPr id="4" name="Εικόνα 3"/>
          <p:cNvPicPr>
            <a:picLocks noChangeAspect="1"/>
          </p:cNvPicPr>
          <p:nvPr/>
        </p:nvPicPr>
        <p:blipFill>
          <a:blip r:embed="rId2"/>
          <a:stretch>
            <a:fillRect/>
          </a:stretch>
        </p:blipFill>
        <p:spPr>
          <a:xfrm>
            <a:off x="6920345" y="2119745"/>
            <a:ext cx="3948545" cy="4364181"/>
          </a:xfrm>
          <a:prstGeom prst="rect">
            <a:avLst/>
          </a:prstGeom>
        </p:spPr>
      </p:pic>
    </p:spTree>
    <p:extLst>
      <p:ext uri="{BB962C8B-B14F-4D97-AF65-F5344CB8AC3E}">
        <p14:creationId xmlns:p14="http://schemas.microsoft.com/office/powerpoint/2010/main" val="354185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6.Σχεδιασμός </a:t>
            </a:r>
            <a:r>
              <a:rPr lang="el-GR" dirty="0"/>
              <a:t>και οργάνωση του χάρτη</a:t>
            </a:r>
          </a:p>
        </p:txBody>
      </p:sp>
      <p:sp>
        <p:nvSpPr>
          <p:cNvPr id="3" name="Θέση περιεχομένου 2"/>
          <p:cNvSpPr>
            <a:spLocks noGrp="1"/>
          </p:cNvSpPr>
          <p:nvPr>
            <p:ph idx="1"/>
          </p:nvPr>
        </p:nvSpPr>
        <p:spPr/>
        <p:txBody>
          <a:bodyPr/>
          <a:lstStyle/>
          <a:p>
            <a:r>
              <a:rPr lang="el-GR" dirty="0"/>
              <a:t>Τοποθετούμε τα χαρτογραφικά σύμβολα πάνω στον χάρτη, έτσι ώστε ο χάρτης να είναι ευανάγνωστος, να μη σκεπάζουν τα σύμβολα το ένα το άλλο και να είναι ευδιάκριτα</a:t>
            </a:r>
            <a:r>
              <a:rPr lang="el-GR" dirty="0" smtClean="0"/>
              <a:t>.</a:t>
            </a:r>
          </a:p>
          <a:p>
            <a:r>
              <a:rPr lang="el-GR" dirty="0" smtClean="0"/>
              <a:t> </a:t>
            </a:r>
            <a:r>
              <a:rPr lang="el-GR" dirty="0"/>
              <a:t>Ολοκληρώνουμε τον χάρτη σημειώνοντας τα σημαντικότερα γεωγραφικά χαρακτηριστικά του (τίτλο, υπόμνημα, κλίμακα και προσανατολισμό).</a:t>
            </a:r>
          </a:p>
        </p:txBody>
      </p:sp>
      <p:pic>
        <p:nvPicPr>
          <p:cNvPr id="4" name="Εικόνα 3"/>
          <p:cNvPicPr>
            <a:picLocks noChangeAspect="1"/>
          </p:cNvPicPr>
          <p:nvPr/>
        </p:nvPicPr>
        <p:blipFill>
          <a:blip r:embed="rId2"/>
          <a:stretch>
            <a:fillRect/>
          </a:stretch>
        </p:blipFill>
        <p:spPr>
          <a:xfrm>
            <a:off x="2035319" y="4568532"/>
            <a:ext cx="2806845" cy="2057400"/>
          </a:xfrm>
          <a:prstGeom prst="rect">
            <a:avLst/>
          </a:prstGeom>
        </p:spPr>
      </p:pic>
      <p:pic>
        <p:nvPicPr>
          <p:cNvPr id="5" name="Εικόνα 4"/>
          <p:cNvPicPr>
            <a:picLocks noChangeAspect="1"/>
          </p:cNvPicPr>
          <p:nvPr/>
        </p:nvPicPr>
        <p:blipFill>
          <a:blip r:embed="rId3"/>
          <a:stretch>
            <a:fillRect/>
          </a:stretch>
        </p:blipFill>
        <p:spPr>
          <a:xfrm>
            <a:off x="6197162" y="4482807"/>
            <a:ext cx="2143125" cy="2143125"/>
          </a:xfrm>
          <a:prstGeom prst="rect">
            <a:avLst/>
          </a:prstGeom>
        </p:spPr>
      </p:pic>
      <p:pic>
        <p:nvPicPr>
          <p:cNvPr id="6" name="Εικόνα 5"/>
          <p:cNvPicPr>
            <a:picLocks noChangeAspect="1"/>
          </p:cNvPicPr>
          <p:nvPr/>
        </p:nvPicPr>
        <p:blipFill>
          <a:blip r:embed="rId4"/>
          <a:stretch>
            <a:fillRect/>
          </a:stretch>
        </p:blipFill>
        <p:spPr>
          <a:xfrm>
            <a:off x="10162690" y="2351998"/>
            <a:ext cx="1743075" cy="2619375"/>
          </a:xfrm>
          <a:prstGeom prst="rect">
            <a:avLst/>
          </a:prstGeom>
        </p:spPr>
      </p:pic>
    </p:spTree>
    <p:extLst>
      <p:ext uri="{BB962C8B-B14F-4D97-AF65-F5344CB8AC3E}">
        <p14:creationId xmlns:p14="http://schemas.microsoft.com/office/powerpoint/2010/main" val="111431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7.Αξιολόγηση</a:t>
            </a:r>
            <a:endParaRPr lang="el-GR" dirty="0"/>
          </a:p>
        </p:txBody>
      </p:sp>
      <p:sp>
        <p:nvSpPr>
          <p:cNvPr id="3" name="Θέση περιεχομένου 2"/>
          <p:cNvSpPr>
            <a:spLocks noGrp="1"/>
          </p:cNvSpPr>
          <p:nvPr>
            <p:ph idx="1"/>
          </p:nvPr>
        </p:nvSpPr>
        <p:spPr>
          <a:xfrm>
            <a:off x="680322" y="2336873"/>
            <a:ext cx="6572534" cy="3599316"/>
          </a:xfrm>
        </p:spPr>
        <p:txBody>
          <a:bodyPr/>
          <a:lstStyle/>
          <a:p>
            <a:pPr marL="0" indent="0">
              <a:buNone/>
            </a:pPr>
            <a:r>
              <a:rPr lang="el-GR" dirty="0"/>
              <a:t>Εδώ υπάρχουν πολλά ερωτήματα που θα σε βοηθήσουν να αξιολογήσεις τον χάρτη που δημιούργησες:</a:t>
            </a:r>
          </a:p>
          <a:p>
            <a:r>
              <a:rPr lang="el-GR" dirty="0"/>
              <a:t>Είναι ο χάρτης ευανάγνωστος;</a:t>
            </a:r>
          </a:p>
          <a:p>
            <a:r>
              <a:rPr lang="el-GR" dirty="0"/>
              <a:t>Είναι τα χρώματά του ζωηρά;</a:t>
            </a:r>
          </a:p>
          <a:p>
            <a:r>
              <a:rPr lang="el-GR" dirty="0"/>
              <a:t>Αν έβλεπε τον χάρτη </a:t>
            </a:r>
            <a:r>
              <a:rPr lang="el-GR" dirty="0" smtClean="0"/>
              <a:t>κάποιος, </a:t>
            </a:r>
            <a:r>
              <a:rPr lang="el-GR" dirty="0"/>
              <a:t>θα μπορούσε να χρησιμοποιήσει τις πληροφορίες που δίνεις στον χάρτη;</a:t>
            </a:r>
          </a:p>
          <a:p>
            <a:endParaRPr lang="el-GR" dirty="0"/>
          </a:p>
        </p:txBody>
      </p:sp>
      <p:pic>
        <p:nvPicPr>
          <p:cNvPr id="4" name="Εικόνα 3"/>
          <p:cNvPicPr>
            <a:picLocks noChangeAspect="1"/>
          </p:cNvPicPr>
          <p:nvPr/>
        </p:nvPicPr>
        <p:blipFill>
          <a:blip r:embed="rId2"/>
          <a:stretch>
            <a:fillRect/>
          </a:stretch>
        </p:blipFill>
        <p:spPr>
          <a:xfrm>
            <a:off x="7024255" y="1018309"/>
            <a:ext cx="4634345" cy="5237018"/>
          </a:xfrm>
          <a:prstGeom prst="rect">
            <a:avLst/>
          </a:prstGeom>
        </p:spPr>
      </p:pic>
    </p:spTree>
    <p:extLst>
      <p:ext uri="{BB962C8B-B14F-4D97-AF65-F5344CB8AC3E}">
        <p14:creationId xmlns:p14="http://schemas.microsoft.com/office/powerpoint/2010/main" val="150867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517072" y="415636"/>
            <a:ext cx="9289473" cy="6317673"/>
          </a:xfrm>
          <a:prstGeom prst="rect">
            <a:avLst/>
          </a:prstGeom>
        </p:spPr>
      </p:pic>
    </p:spTree>
    <p:extLst>
      <p:ext uri="{BB962C8B-B14F-4D97-AF65-F5344CB8AC3E}">
        <p14:creationId xmlns:p14="http://schemas.microsoft.com/office/powerpoint/2010/main" val="162777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199867" y="753229"/>
            <a:ext cx="8027261" cy="5876172"/>
          </a:xfrm>
          <a:prstGeom prst="rect">
            <a:avLst/>
          </a:prstGeom>
        </p:spPr>
      </p:pic>
    </p:spTree>
    <p:extLst>
      <p:ext uri="{BB962C8B-B14F-4D97-AF65-F5344CB8AC3E}">
        <p14:creationId xmlns:p14="http://schemas.microsoft.com/office/powerpoint/2010/main" val="416801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ΧΑΡΤΩΝ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21134" y="1834166"/>
            <a:ext cx="3365066" cy="4198839"/>
          </a:xfrm>
          <a:prstGeom prst="rect">
            <a:avLst/>
          </a:prstGeom>
        </p:spPr>
      </p:pic>
      <p:pic>
        <p:nvPicPr>
          <p:cNvPr id="5" name="Εικόνα 4"/>
          <p:cNvPicPr>
            <a:picLocks noChangeAspect="1"/>
          </p:cNvPicPr>
          <p:nvPr/>
        </p:nvPicPr>
        <p:blipFill>
          <a:blip r:embed="rId3"/>
          <a:stretch>
            <a:fillRect/>
          </a:stretch>
        </p:blipFill>
        <p:spPr>
          <a:xfrm>
            <a:off x="4318415" y="1834166"/>
            <a:ext cx="3453985" cy="4198839"/>
          </a:xfrm>
          <a:prstGeom prst="rect">
            <a:avLst/>
          </a:prstGeom>
        </p:spPr>
      </p:pic>
      <p:pic>
        <p:nvPicPr>
          <p:cNvPr id="7" name="Εικόνα 6"/>
          <p:cNvPicPr>
            <a:picLocks noChangeAspect="1"/>
          </p:cNvPicPr>
          <p:nvPr/>
        </p:nvPicPr>
        <p:blipFill>
          <a:blip r:embed="rId4"/>
          <a:stretch>
            <a:fillRect/>
          </a:stretch>
        </p:blipFill>
        <p:spPr>
          <a:xfrm>
            <a:off x="8204615" y="1834166"/>
            <a:ext cx="3599458" cy="4198840"/>
          </a:xfrm>
          <a:prstGeom prst="rect">
            <a:avLst/>
          </a:prstGeom>
        </p:spPr>
      </p:pic>
    </p:spTree>
    <p:extLst>
      <p:ext uri="{BB962C8B-B14F-4D97-AF65-F5344CB8AC3E}">
        <p14:creationId xmlns:p14="http://schemas.microsoft.com/office/powerpoint/2010/main" val="138487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ΘΕΜΑΤΙΚΟΙ ΧΑΡΤΕΣ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1834166"/>
            <a:ext cx="4452788" cy="4613422"/>
          </a:xfrm>
          <a:prstGeom prst="rect">
            <a:avLst/>
          </a:prstGeom>
        </p:spPr>
      </p:pic>
      <p:pic>
        <p:nvPicPr>
          <p:cNvPr id="5" name="Εικόνα 4"/>
          <p:cNvPicPr>
            <a:picLocks noChangeAspect="1"/>
          </p:cNvPicPr>
          <p:nvPr/>
        </p:nvPicPr>
        <p:blipFill>
          <a:blip r:embed="rId3"/>
          <a:stretch>
            <a:fillRect/>
          </a:stretch>
        </p:blipFill>
        <p:spPr>
          <a:xfrm>
            <a:off x="5133109" y="1834166"/>
            <a:ext cx="3403762" cy="4441943"/>
          </a:xfrm>
          <a:prstGeom prst="rect">
            <a:avLst/>
          </a:prstGeom>
        </p:spPr>
      </p:pic>
      <p:pic>
        <p:nvPicPr>
          <p:cNvPr id="6" name="Εικόνα 5"/>
          <p:cNvPicPr>
            <a:picLocks noChangeAspect="1"/>
          </p:cNvPicPr>
          <p:nvPr/>
        </p:nvPicPr>
        <p:blipFill>
          <a:blip r:embed="rId4"/>
          <a:stretch>
            <a:fillRect/>
          </a:stretch>
        </p:blipFill>
        <p:spPr>
          <a:xfrm>
            <a:off x="8536871" y="1834166"/>
            <a:ext cx="3287985" cy="4441943"/>
          </a:xfrm>
          <a:prstGeom prst="rect">
            <a:avLst/>
          </a:prstGeom>
        </p:spPr>
      </p:pic>
    </p:spTree>
    <p:extLst>
      <p:ext uri="{BB962C8B-B14F-4D97-AF65-F5344CB8AC3E}">
        <p14:creationId xmlns:p14="http://schemas.microsoft.com/office/powerpoint/2010/main" val="420214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l-GR" dirty="0"/>
              <a:t>Ο χάρτης είναι πολύτιμο εργαλείο για να εντοπίζουμε τόπους στην επιφάνεια της Γης, για να ταξιδεύουμε, αλλά και για να παίρνουμε αποφάσεις που σχετίζονται με τον χώρο. Οι άνθρωποι για κάθε ανάγκη τους σχεδιάζουν έναν χάρτη, άρα υπάρχουν τόσα είδη χαρτών όσα και οι ανάγκες των ανθρώπων</a:t>
            </a:r>
            <a:r>
              <a:rPr lang="el-GR" dirty="0" smtClean="0"/>
              <a:t>.</a:t>
            </a:r>
          </a:p>
          <a:p>
            <a:r>
              <a:rPr lang="el-GR" dirty="0">
                <a:solidFill>
                  <a:srgbClr val="FFFF00"/>
                </a:solidFill>
              </a:rPr>
              <a:t>Καθώς δεν υπάρχει ένας χάρτης που να δίνει όλων των ειδών τις πληροφορίες, χρησιμοποιούμε διαφορετικούς χάρτες, ανάλογα την περίπτωση</a:t>
            </a:r>
            <a:endParaRPr lang="el-GR" dirty="0" smtClean="0">
              <a:solidFill>
                <a:srgbClr val="FFFF00"/>
              </a:solidFill>
            </a:endParaRPr>
          </a:p>
          <a:p>
            <a:endParaRPr lang="el-GR" dirty="0"/>
          </a:p>
          <a:p>
            <a:endParaRPr lang="el-GR" dirty="0"/>
          </a:p>
        </p:txBody>
      </p:sp>
      <p:pic>
        <p:nvPicPr>
          <p:cNvPr id="5" name="Εικόνα 4"/>
          <p:cNvPicPr>
            <a:picLocks noChangeAspect="1"/>
          </p:cNvPicPr>
          <p:nvPr/>
        </p:nvPicPr>
        <p:blipFill>
          <a:blip r:embed="rId2"/>
          <a:stretch>
            <a:fillRect/>
          </a:stretch>
        </p:blipFill>
        <p:spPr>
          <a:xfrm>
            <a:off x="4422183" y="4974677"/>
            <a:ext cx="2628900" cy="1743075"/>
          </a:xfrm>
          <a:prstGeom prst="rect">
            <a:avLst/>
          </a:prstGeom>
        </p:spPr>
      </p:pic>
    </p:spTree>
    <p:extLst>
      <p:ext uri="{BB962C8B-B14F-4D97-AF65-F5344CB8AC3E}">
        <p14:creationId xmlns:p14="http://schemas.microsoft.com/office/powerpoint/2010/main" val="371008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Επιλέγοντας τον τόπο που θα χτιστεί ένα εργοστάσιο αλουμινίου</a:t>
            </a:r>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a:stretch>
            <a:fillRect/>
          </a:stretch>
        </p:blipFill>
        <p:spPr>
          <a:xfrm>
            <a:off x="9115425" y="1460637"/>
            <a:ext cx="3076575" cy="3492245"/>
          </a:xfrm>
          <a:prstGeom prst="rect">
            <a:avLst/>
          </a:prstGeom>
        </p:spPr>
      </p:pic>
    </p:spTree>
    <p:extLst>
      <p:ext uri="{BB962C8B-B14F-4D97-AF65-F5344CB8AC3E}">
        <p14:creationId xmlns:p14="http://schemas.microsoft.com/office/powerpoint/2010/main" val="203268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Γενικός χάρτης (Γεωμορφολογικός)</a:t>
            </a:r>
            <a:endParaRPr lang="el-GR" dirty="0"/>
          </a:p>
        </p:txBody>
      </p:sp>
      <p:sp>
        <p:nvSpPr>
          <p:cNvPr id="3" name="Θέση περιεχομένου 2"/>
          <p:cNvSpPr>
            <a:spLocks noGrp="1"/>
          </p:cNvSpPr>
          <p:nvPr>
            <p:ph idx="1"/>
          </p:nvPr>
        </p:nvSpPr>
        <p:spPr>
          <a:xfrm>
            <a:off x="680322" y="2336873"/>
            <a:ext cx="5034678" cy="3599316"/>
          </a:xfrm>
        </p:spPr>
        <p:txBody>
          <a:bodyPr/>
          <a:lstStyle/>
          <a:p>
            <a:r>
              <a:rPr lang="el-GR" dirty="0"/>
              <a:t>Αρκεί ένας χάρτης του </a:t>
            </a:r>
            <a:r>
              <a:rPr lang="el-GR" dirty="0" err="1"/>
              <a:t>αναγλύφου</a:t>
            </a:r>
            <a:r>
              <a:rPr lang="el-GR" dirty="0"/>
              <a:t> της περιοχής, για να δώσει στον εργοστασιάρχη όλες τις πληροφορίες που χρειάζεται, προκειμένου να απαντήσει στα ερωτήματά του και να αποφασίσει πού θα πρέπει να χτίσει το εργοστάσιο αλουμινίου; Αιτιολόγησε την απάντησή σου.</a:t>
            </a:r>
          </a:p>
        </p:txBody>
      </p:sp>
      <p:pic>
        <p:nvPicPr>
          <p:cNvPr id="4" name="Εικόνα 3"/>
          <p:cNvPicPr>
            <a:picLocks noChangeAspect="1"/>
          </p:cNvPicPr>
          <p:nvPr/>
        </p:nvPicPr>
        <p:blipFill>
          <a:blip r:embed="rId2"/>
          <a:stretch>
            <a:fillRect/>
          </a:stretch>
        </p:blipFill>
        <p:spPr>
          <a:xfrm>
            <a:off x="5715000" y="1990808"/>
            <a:ext cx="5791200" cy="4764231"/>
          </a:xfrm>
          <a:prstGeom prst="rect">
            <a:avLst/>
          </a:prstGeom>
        </p:spPr>
      </p:pic>
      <p:pic>
        <p:nvPicPr>
          <p:cNvPr id="5" name="Εικόνα 4"/>
          <p:cNvPicPr>
            <a:picLocks noChangeAspect="1"/>
          </p:cNvPicPr>
          <p:nvPr/>
        </p:nvPicPr>
        <p:blipFill>
          <a:blip r:embed="rId3"/>
          <a:stretch>
            <a:fillRect/>
          </a:stretch>
        </p:blipFill>
        <p:spPr>
          <a:xfrm>
            <a:off x="8400439" y="222134"/>
            <a:ext cx="2143125" cy="2143125"/>
          </a:xfrm>
          <a:prstGeom prst="rect">
            <a:avLst/>
          </a:prstGeom>
        </p:spPr>
      </p:pic>
    </p:spTree>
    <p:extLst>
      <p:ext uri="{BB962C8B-B14F-4D97-AF65-F5344CB8AC3E}">
        <p14:creationId xmlns:p14="http://schemas.microsoft.com/office/powerpoint/2010/main" val="1471032760"/>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83</TotalTime>
  <Words>733</Words>
  <Application>Microsoft Office PowerPoint</Application>
  <PresentationFormat>Ευρεία οθόνη</PresentationFormat>
  <Paragraphs>63</Paragraphs>
  <Slides>23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23</vt:i4>
      </vt:variant>
    </vt:vector>
  </HeadingPairs>
  <TitlesOfParts>
    <vt:vector size="26" baseType="lpstr">
      <vt:lpstr>Arial</vt:lpstr>
      <vt:lpstr>Trebuchet MS</vt:lpstr>
      <vt:lpstr>Βερολίνο</vt:lpstr>
      <vt:lpstr>1.4.Ποιόν χάρτη να διαλέξω;</vt:lpstr>
      <vt:lpstr>Κατηγορίες χαρτών:</vt:lpstr>
      <vt:lpstr>Παρουσίαση του PowerPoint</vt:lpstr>
      <vt:lpstr>Παρουσίαση του PowerPoint</vt:lpstr>
      <vt:lpstr>ΕΙΔΗ ΧΑΡΤΩΝ</vt:lpstr>
      <vt:lpstr>ΘΕΜΑΤΙΚΟΙ ΧΑΡΤΕΣ</vt:lpstr>
      <vt:lpstr>Παρουσίαση του PowerPoint</vt:lpstr>
      <vt:lpstr>Επιλέγοντας τον τόπο που θα χτιστεί ένα εργοστάσιο αλουμινίου</vt:lpstr>
      <vt:lpstr>Γενικός χάρτης (Γεωμορφολογικός)</vt:lpstr>
      <vt:lpstr>Παρουσίαση του PowerPoint</vt:lpstr>
      <vt:lpstr>Παρουσίαση του PowerPoint</vt:lpstr>
      <vt:lpstr>Ο εργοστασιάρχης επέλεξε τον παρακάτω χάρτη (θεματικός χάρτης)….</vt:lpstr>
      <vt:lpstr>Επέλεξε στο χάρτη ποια θέση της Στερεάς Ελλάδας συγκεντρώνει τα περισσότερα πλεονεκτήματα για την εγκατάσταση του εργοστασίου αλουμινίου…</vt:lpstr>
      <vt:lpstr>Δεδομένα που θα λάβω υπόψη μου για την επιλογή της κατάλληλης θέσης:</vt:lpstr>
      <vt:lpstr>Ας κάνουμε τους χαρτογράφους: Κατασκευή ενός θεματικού χάρτη!</vt:lpstr>
      <vt:lpstr>Βήμα 1!Επιλογή του θέματος του χάρτη που θέλουμε να φτιάξουμε.</vt:lpstr>
      <vt:lpstr>Παρουσίαση του PowerPoint</vt:lpstr>
      <vt:lpstr>Βήμα 2.Συλλογή αξιόπιστων δεδομένων-πληροφοριών</vt:lpstr>
      <vt:lpstr>Βήμα 3.Επιλογή πληροφοριών που θα απεικονιστούν στον χάρτη</vt:lpstr>
      <vt:lpstr>Βήμα 4.Επιλογή του κενού χάρτη πάνω στον οποίο θα τοποθετήσουμε τις πληροφορίες</vt:lpstr>
      <vt:lpstr>Βήμα 5.Επιλογή κατάλληλων χαρτογραφικών συμβόλων για κάθε τύπο δεδομένων  </vt:lpstr>
      <vt:lpstr>Βήμα 6.Σχεδιασμός και οργάνωση του χάρτη</vt:lpstr>
      <vt:lpstr>Βήμα 7.Αξιολόγηση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1.4.Ποιόν χάρτη να διαλέξω;</dc:title>
  <dc:creator>ΒΟΥΛΑ</dc:creator>
  <cp:lastModifiedBy>ΒΟΥΛΑ</cp:lastModifiedBy>
  <cp:revision>8</cp:revision>
  <dcterms:created xsi:type="dcterms:W3CDTF">2020-11-26T10:19:13Z</dcterms:created>
  <dcterms:modified xsi:type="dcterms:W3CDTF">2020-11-26T17:51:43Z</dcterms:modified>
</cp:coreProperties>
</file>