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59" r:id="rId10"/>
    <p:sldId id="260" r:id="rId11"/>
    <p:sldId id="278" r:id="rId12"/>
    <p:sldId id="279" r:id="rId13"/>
    <p:sldId id="273" r:id="rId14"/>
    <p:sldId id="274" r:id="rId15"/>
    <p:sldId id="275" r:id="rId16"/>
    <p:sldId id="276" r:id="rId17"/>
    <p:sldId id="277" r:id="rId18"/>
    <p:sldId id="280" r:id="rId19"/>
    <p:sldId id="261" r:id="rId20"/>
    <p:sldId id="262" r:id="rId21"/>
    <p:sldId id="281" r:id="rId22"/>
    <p:sldId id="282" r:id="rId23"/>
    <p:sldId id="285" r:id="rId24"/>
    <p:sldId id="283" r:id="rId25"/>
    <p:sldId id="284" r:id="rId26"/>
    <p:sldId id="266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ersS4f6gdI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κυτταρο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Καντουρου</a:t>
            </a:r>
            <a:r>
              <a:rPr lang="el-GR" dirty="0" smtClean="0"/>
              <a:t> </a:t>
            </a:r>
            <a:r>
              <a:rPr lang="el-GR" dirty="0" err="1" smtClean="0"/>
              <a:t>παρασκευη</a:t>
            </a:r>
            <a:r>
              <a:rPr lang="el-GR" dirty="0" smtClean="0"/>
              <a:t> (πε04.04)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77" y="186861"/>
            <a:ext cx="2619375" cy="1743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766" y="2437968"/>
            <a:ext cx="2762250" cy="16573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766" y="4588597"/>
            <a:ext cx="2466975" cy="1847850"/>
          </a:xfrm>
          <a:prstGeom prst="rect">
            <a:avLst/>
          </a:prstGeom>
        </p:spPr>
      </p:pic>
      <p:pic>
        <p:nvPicPr>
          <p:cNvPr id="7" name="rersS4f6gd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74618" y="13580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Δομη</a:t>
            </a:r>
            <a:r>
              <a:rPr lang="el-GR" dirty="0" smtClean="0"/>
              <a:t> </a:t>
            </a:r>
            <a:r>
              <a:rPr lang="el-GR" dirty="0" err="1" smtClean="0"/>
              <a:t>ζωικου</a:t>
            </a:r>
            <a:r>
              <a:rPr lang="el-GR" dirty="0" smtClean="0"/>
              <a:t> </a:t>
            </a:r>
            <a:r>
              <a:rPr lang="el-GR" dirty="0" err="1" smtClean="0"/>
              <a:t>κυτταρου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03" y="1828800"/>
            <a:ext cx="4373996" cy="392776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51" y="1600200"/>
            <a:ext cx="5553508" cy="49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1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618518"/>
            <a:ext cx="10039350" cy="60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ΜΙΤΟΧΟΝΔΡΙΑ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1" y="2438400"/>
            <a:ext cx="6489700" cy="35814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1" y="630237"/>
            <a:ext cx="3881438" cy="33655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229100"/>
            <a:ext cx="28384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7" y="789709"/>
            <a:ext cx="9975273" cy="5153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19545"/>
            <a:ext cx="276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ΠΥΡΗΝΑΣ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69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ΕΝΔΟΠΛΑΣΜΑΤΙΚΟ ΔΙΚΤΥΟ </a:t>
            </a:r>
            <a:br>
              <a:rPr lang="el-GR" dirty="0" smtClean="0"/>
            </a:br>
            <a:r>
              <a:rPr lang="el-GR" dirty="0" smtClean="0"/>
              <a:t>(ΑΔΡΟ Ή ΤΡΑΧΥ ΚΑΙ ΛΕΙΟ)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7089"/>
            <a:ext cx="7000875" cy="442840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5" y="1039091"/>
            <a:ext cx="42735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ΣΥΜΠΛΕΓΜΑ </a:t>
            </a:r>
            <a:r>
              <a:rPr lang="en-GB" dirty="0" smtClean="0"/>
              <a:t>GOLGI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724890"/>
            <a:ext cx="9019308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ΛΥΣΟΣΩΜΑΤΑ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40055"/>
            <a:ext cx="6685251" cy="43529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840055"/>
            <a:ext cx="4364181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ΚΕΝΟΤΟΠΙΑ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647824"/>
            <a:ext cx="9905997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ΡΙΒΟΣΩΜΑΤΑ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828800"/>
            <a:ext cx="6705600" cy="44767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04" y="1878620"/>
            <a:ext cx="3963195" cy="35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4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Δομη</a:t>
            </a:r>
            <a:r>
              <a:rPr lang="el-GR" dirty="0" smtClean="0"/>
              <a:t> </a:t>
            </a:r>
            <a:r>
              <a:rPr lang="el-GR" dirty="0" err="1" smtClean="0"/>
              <a:t>φυτικου</a:t>
            </a:r>
            <a:r>
              <a:rPr lang="el-GR" dirty="0" smtClean="0"/>
              <a:t> </a:t>
            </a:r>
            <a:r>
              <a:rPr lang="el-GR" dirty="0" err="1" smtClean="0"/>
              <a:t>κυτταρου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1752600"/>
            <a:ext cx="85550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Κυτταρικη</a:t>
            </a:r>
            <a:r>
              <a:rPr lang="el-GR" dirty="0" smtClean="0"/>
              <a:t> </a:t>
            </a:r>
            <a:r>
              <a:rPr lang="el-GR" dirty="0" err="1" smtClean="0"/>
              <a:t>θεωρια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Βασική δομική μονάδα ζωής είναι το κύτταρο.</a:t>
            </a:r>
          </a:p>
          <a:p>
            <a:pPr marL="0" indent="0">
              <a:buNone/>
            </a:pPr>
            <a:r>
              <a:rPr lang="el-GR" dirty="0" smtClean="0"/>
              <a:t>Β)Το κύτταρο προέρχεται από ένα άλλο κύτταρο (με κυτταρική διαίρεση ή σχάση)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30" y="3699164"/>
            <a:ext cx="3741161" cy="24730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275" y="3699164"/>
            <a:ext cx="2762180" cy="247303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6" y="3699164"/>
            <a:ext cx="3151474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Διαφορες</a:t>
            </a:r>
            <a:r>
              <a:rPr lang="el-GR" dirty="0" smtClean="0"/>
              <a:t> </a:t>
            </a:r>
            <a:r>
              <a:rPr lang="el-GR" dirty="0" err="1" smtClean="0"/>
              <a:t>φυτικου</a:t>
            </a:r>
            <a:r>
              <a:rPr lang="el-GR" dirty="0" smtClean="0"/>
              <a:t> με </a:t>
            </a:r>
            <a:r>
              <a:rPr lang="el-GR" dirty="0" err="1" smtClean="0"/>
              <a:t>ζωικου</a:t>
            </a:r>
            <a:r>
              <a:rPr lang="el-GR" dirty="0" smtClean="0"/>
              <a:t> </a:t>
            </a:r>
            <a:r>
              <a:rPr lang="el-GR" dirty="0" err="1" smtClean="0"/>
              <a:t>κυτταρου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714500"/>
            <a:ext cx="9164637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ΔΙΑΦΟΡΕς</a:t>
            </a:r>
            <a:r>
              <a:rPr lang="el-GR" dirty="0" smtClean="0"/>
              <a:t> ΜΕΤΑΞΥ ΦΥΤΙΚΟΥ ΚΑΙ ΖΩΙΚΟΥ ΚΥΤΤΑΡΟΥ ΕΊΝΑΙ ΌΤΙ ΣΤΟ ΖΩΙΚΟ ΚΥΤΤΑΡΟ ΔΕΝ ΥΠΑΡΧΟΥΝ: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1.ΧΛΩΡΟΠΛΑΣΤΕΣ</a:t>
            </a:r>
            <a:r>
              <a:rPr lang="el-GR" dirty="0" smtClean="0">
                <a:sym typeface="Wingdings" panose="05000000000000000000" pitchFamily="2" charset="2"/>
              </a:rPr>
              <a:t> οργανίδιο όπου γίνεται η φωτοσύνθεση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2.ΚΥΤΤΑΡΙΚΟ ΤΟΙΧΩΜΑ (σκληρό τοίχωμα που αποτελείται κυρίως από κυτταρίνη και βοηθάει στη στήριξη του κυττάρου)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3.ΧΥΜΟΤΟΠΙΟ  αποθηκεύει χρήσιμες αλλά και άχρηστες ουσίες του κυττάρου που δεν μπορεί να αποβάλλει λόγω της ύπαρξης του </a:t>
            </a:r>
            <a:r>
              <a:rPr lang="el-GR" dirty="0" err="1" smtClean="0">
                <a:sym typeface="Wingdings" panose="05000000000000000000" pitchFamily="2" charset="2"/>
              </a:rPr>
              <a:t>κυτταρικου</a:t>
            </a:r>
            <a:r>
              <a:rPr lang="el-GR" dirty="0" smtClean="0">
                <a:sym typeface="Wingdings" panose="05000000000000000000" pitchFamily="2" charset="2"/>
              </a:rPr>
              <a:t> τοιχώματος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31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χλωρολαστεσ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2409824"/>
            <a:ext cx="5648325" cy="317182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73" y="1003697"/>
            <a:ext cx="4452938" cy="27872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73" y="3790950"/>
            <a:ext cx="4452938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524000"/>
            <a:ext cx="90868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Κυτταρικο</a:t>
            </a:r>
            <a:r>
              <a:rPr lang="el-GR" dirty="0" smtClean="0"/>
              <a:t> </a:t>
            </a:r>
            <a:r>
              <a:rPr lang="el-GR" dirty="0" err="1" smtClean="0"/>
              <a:t>τοιχωμα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" y="2001044"/>
            <a:ext cx="7543800" cy="458946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60" y="2601118"/>
            <a:ext cx="3201989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χυμοτοπιο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097088"/>
            <a:ext cx="4776788" cy="418941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899" y="2097088"/>
            <a:ext cx="2254251" cy="418941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762000"/>
            <a:ext cx="4095750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47650"/>
            <a:ext cx="10552111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7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Διακριση</a:t>
            </a:r>
            <a:r>
              <a:rPr lang="el-GR" dirty="0" smtClean="0"/>
              <a:t> </a:t>
            </a:r>
            <a:r>
              <a:rPr lang="el-GR" dirty="0" err="1" smtClean="0"/>
              <a:t>οργανισμων</a:t>
            </a:r>
            <a:r>
              <a:rPr lang="el-GR" dirty="0" smtClean="0"/>
              <a:t> με </a:t>
            </a:r>
            <a:r>
              <a:rPr lang="el-GR" dirty="0" err="1" smtClean="0"/>
              <a:t>βαση</a:t>
            </a:r>
            <a:r>
              <a:rPr lang="el-GR" dirty="0" smtClean="0"/>
              <a:t> την </a:t>
            </a:r>
            <a:r>
              <a:rPr lang="el-GR" dirty="0" err="1" smtClean="0"/>
              <a:t>παρουσια</a:t>
            </a:r>
            <a:r>
              <a:rPr lang="el-GR" dirty="0" smtClean="0"/>
              <a:t> </a:t>
            </a:r>
            <a:r>
              <a:rPr lang="el-GR" dirty="0" err="1" smtClean="0"/>
              <a:t>πυρηνα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</a:t>
            </a:r>
            <a:r>
              <a:rPr lang="el-GR" dirty="0" err="1" smtClean="0"/>
              <a:t>Προκαρυωτικοί</a:t>
            </a:r>
            <a:r>
              <a:rPr lang="el-GR" dirty="0" smtClean="0"/>
              <a:t> </a:t>
            </a:r>
            <a:r>
              <a:rPr lang="el-GR" dirty="0" err="1" smtClean="0"/>
              <a:t>οργανισμοί:έχουν</a:t>
            </a:r>
            <a:r>
              <a:rPr lang="el-GR" dirty="0" smtClean="0"/>
              <a:t> κύτταρα χωρίς πυρήνα και το γενετικό τους υλικό (</a:t>
            </a:r>
            <a:r>
              <a:rPr lang="en-GB" dirty="0" smtClean="0"/>
              <a:t>DNA </a:t>
            </a:r>
            <a:r>
              <a:rPr lang="el-GR" dirty="0" smtClean="0"/>
              <a:t>ή </a:t>
            </a:r>
            <a:r>
              <a:rPr lang="en-GB" dirty="0" smtClean="0"/>
              <a:t>RNA )</a:t>
            </a:r>
            <a:r>
              <a:rPr lang="el-GR" dirty="0"/>
              <a:t> </a:t>
            </a:r>
            <a:r>
              <a:rPr lang="el-GR" dirty="0" smtClean="0"/>
              <a:t>είναι διάσπαρτό μέσα στο κυτταρόπλασμα τους.</a:t>
            </a:r>
          </a:p>
          <a:p>
            <a:pPr marL="0" indent="0">
              <a:buNone/>
            </a:pPr>
            <a:r>
              <a:rPr lang="el-GR" dirty="0" smtClean="0"/>
              <a:t>Π.χ. βακτήρια</a:t>
            </a:r>
          </a:p>
          <a:p>
            <a:pPr marL="0" indent="0">
              <a:buNone/>
            </a:pPr>
            <a:r>
              <a:rPr lang="el-GR" dirty="0" smtClean="0"/>
              <a:t>Β) </a:t>
            </a:r>
            <a:r>
              <a:rPr lang="el-GR" dirty="0" err="1" smtClean="0"/>
              <a:t>Ευκαρυωτικοί</a:t>
            </a:r>
            <a:r>
              <a:rPr lang="el-GR" dirty="0" smtClean="0"/>
              <a:t> οργανισμοί : Με πυρήνα που περιέχει το γενετικό υλικό ,ο οποίος περιβάλλεται από διπλή μεμβράνη (πυρηνική μεμβράνη ή πυρηνικός φάκελος)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04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454659"/>
            <a:ext cx="9164782" cy="60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394854"/>
            <a:ext cx="9933710" cy="538249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967" y="1663844"/>
            <a:ext cx="2619375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4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789709"/>
            <a:ext cx="5204114" cy="457199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36" y="519545"/>
            <a:ext cx="4883728" cy="4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270164"/>
            <a:ext cx="10993581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5" y="394854"/>
            <a:ext cx="9144000" cy="57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Διακριση</a:t>
            </a:r>
            <a:r>
              <a:rPr lang="el-GR" dirty="0" smtClean="0"/>
              <a:t> </a:t>
            </a:r>
            <a:r>
              <a:rPr lang="el-GR" dirty="0" err="1" smtClean="0"/>
              <a:t>ευκαρυωτικων</a:t>
            </a:r>
            <a:r>
              <a:rPr lang="el-GR" dirty="0" smtClean="0"/>
              <a:t> </a:t>
            </a:r>
            <a:r>
              <a:rPr lang="el-GR" dirty="0" err="1" smtClean="0"/>
              <a:t>οργανισμων</a:t>
            </a:r>
            <a:r>
              <a:rPr lang="el-GR" dirty="0" smtClean="0"/>
              <a:t> με </a:t>
            </a:r>
            <a:r>
              <a:rPr lang="el-GR" dirty="0" err="1" smtClean="0"/>
              <a:t>βαση</a:t>
            </a:r>
            <a:r>
              <a:rPr lang="el-GR" dirty="0" smtClean="0"/>
              <a:t> τον </a:t>
            </a:r>
            <a:r>
              <a:rPr lang="el-GR" dirty="0" err="1" smtClean="0"/>
              <a:t>αριθμο</a:t>
            </a:r>
            <a:r>
              <a:rPr lang="el-GR" dirty="0" smtClean="0"/>
              <a:t> των </a:t>
            </a:r>
            <a:r>
              <a:rPr lang="el-GR" dirty="0" err="1" smtClean="0"/>
              <a:t>κυτταρων</a:t>
            </a:r>
            <a:r>
              <a:rPr lang="el-GR" dirty="0" smtClean="0"/>
              <a:t> τους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ΜΟΝΟΚΥΤΤΑΡΟΙ ΟΡΓΑΝΙΣΜΟΙ πχ πρωτόζωα (</a:t>
            </a:r>
            <a:r>
              <a:rPr lang="en-GB" dirty="0" smtClean="0"/>
              <a:t>Paramecium </a:t>
            </a:r>
            <a:r>
              <a:rPr lang="en-GB" dirty="0" err="1" smtClean="0"/>
              <a:t>sp</a:t>
            </a:r>
            <a:r>
              <a:rPr lang="en-GB" dirty="0" smtClean="0"/>
              <a:t> </a:t>
            </a:r>
            <a:r>
              <a:rPr lang="el-GR" dirty="0" err="1" smtClean="0"/>
              <a:t>κ.α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Β) ΠΟΛΥΚΥΤΤΑΡΟΙ ΟΡΓΑΝΙΣΜΟΙ πχ </a:t>
            </a:r>
            <a:r>
              <a:rPr lang="el-GR" dirty="0" err="1" smtClean="0"/>
              <a:t>άνθρωπος,γάτα,βάτραχος,αγελάδα,φίδι</a:t>
            </a:r>
            <a:r>
              <a:rPr lang="el-GR" dirty="0" smtClean="0"/>
              <a:t>, </a:t>
            </a:r>
            <a:r>
              <a:rPr lang="el-GR" dirty="0" err="1" smtClean="0"/>
              <a:t>χελιδόνι,ψάρια</a:t>
            </a:r>
            <a:r>
              <a:rPr lang="el-GR" dirty="0" smtClean="0"/>
              <a:t> κ.α.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01" y="4362451"/>
            <a:ext cx="2857500" cy="15049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12" y="3838575"/>
            <a:ext cx="2171700" cy="21050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26" y="3838575"/>
            <a:ext cx="4002565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24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64</TotalTime>
  <Words>208</Words>
  <Application>Microsoft Office PowerPoint</Application>
  <PresentationFormat>Ευρεία οθόνη</PresentationFormat>
  <Paragraphs>29</Paragraphs>
  <Slides>27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Tw Cen MT</vt:lpstr>
      <vt:lpstr>Wingdings</vt:lpstr>
      <vt:lpstr>Κύκλωμα</vt:lpstr>
      <vt:lpstr>Το κυτταρο</vt:lpstr>
      <vt:lpstr>Κυτταρικη θεωρια</vt:lpstr>
      <vt:lpstr>Διακριση οργανισμων με βαση την παρουσια πυρηνα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Διακριση ευκαρυωτικων οργανισμων με βαση τον αριθμο των κυτταρων τους</vt:lpstr>
      <vt:lpstr>Δομη ζωικου κυτταρου</vt:lpstr>
      <vt:lpstr>Παρουσίαση του PowerPoint</vt:lpstr>
      <vt:lpstr>ΜΙΤΟΧΟΝΔΡΙΑ</vt:lpstr>
      <vt:lpstr>Παρουσίαση του PowerPoint</vt:lpstr>
      <vt:lpstr>ΕΝΔΟΠΛΑΣΜΑΤΙΚΟ ΔΙΚΤΥΟ  (ΑΔΡΟ Ή ΤΡΑΧΥ ΚΑΙ ΛΕΙΟ)</vt:lpstr>
      <vt:lpstr>ΣΥΜΠΛΕΓΜΑ GOLGI</vt:lpstr>
      <vt:lpstr>ΛΥΣΟΣΩΜΑΤΑ</vt:lpstr>
      <vt:lpstr>ΚΕΝΟΤΟΠΙΑ</vt:lpstr>
      <vt:lpstr>ΡΙΒΟΣΩΜΑΤΑ</vt:lpstr>
      <vt:lpstr>Δομη φυτικου κυτταρου</vt:lpstr>
      <vt:lpstr>Διαφορες φυτικου με ζωικου κυτταρου</vt:lpstr>
      <vt:lpstr>ΟΙ ΔΙΑΦΟΡΕς ΜΕΤΑΞΥ ΦΥΤΙΚΟΥ ΚΑΙ ΖΩΙΚΟΥ ΚΥΤΤΑΡΟΥ ΕΊΝΑΙ ΌΤΙ ΣΤΟ ΖΩΙΚΟ ΚΥΤΤΑΡΟ ΔΕΝ ΥΠΑΡΧΟΥΝ:</vt:lpstr>
      <vt:lpstr>χλωρολαστεσ</vt:lpstr>
      <vt:lpstr>Παρουσίαση του PowerPoint</vt:lpstr>
      <vt:lpstr>Κυτταρικο τοιχωμα</vt:lpstr>
      <vt:lpstr>χυμοτοπιο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κυτταρο</dc:title>
  <dc:creator>ΒΟΥΛΑ</dc:creator>
  <cp:lastModifiedBy>ΒΟΥΛΑ</cp:lastModifiedBy>
  <cp:revision>11</cp:revision>
  <dcterms:created xsi:type="dcterms:W3CDTF">2020-11-09T21:32:22Z</dcterms:created>
  <dcterms:modified xsi:type="dcterms:W3CDTF">2020-11-14T05:27:56Z</dcterms:modified>
</cp:coreProperties>
</file>